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5.xml" ContentType="application/vnd.openxmlformats-officedocument.drawingml.chart+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4" r:id="rId5"/>
  </p:sldMasterIdLst>
  <p:notesMasterIdLst>
    <p:notesMasterId r:id="rId53"/>
  </p:notesMasterIdLst>
  <p:handoutMasterIdLst>
    <p:handoutMasterId r:id="rId54"/>
  </p:handoutMasterIdLst>
  <p:sldIdLst>
    <p:sldId id="11020" r:id="rId6"/>
    <p:sldId id="11050" r:id="rId7"/>
    <p:sldId id="11059" r:id="rId8"/>
    <p:sldId id="11060" r:id="rId9"/>
    <p:sldId id="259" r:id="rId10"/>
    <p:sldId id="334" r:id="rId11"/>
    <p:sldId id="11058" r:id="rId12"/>
    <p:sldId id="11061" r:id="rId13"/>
    <p:sldId id="346" r:id="rId14"/>
    <p:sldId id="347" r:id="rId15"/>
    <p:sldId id="336" r:id="rId16"/>
    <p:sldId id="342" r:id="rId17"/>
    <p:sldId id="338" r:id="rId18"/>
    <p:sldId id="341" r:id="rId19"/>
    <p:sldId id="356" r:id="rId20"/>
    <p:sldId id="11083" r:id="rId21"/>
    <p:sldId id="354" r:id="rId22"/>
    <p:sldId id="351" r:id="rId23"/>
    <p:sldId id="11095" r:id="rId24"/>
    <p:sldId id="11070" r:id="rId25"/>
    <p:sldId id="11072" r:id="rId26"/>
    <p:sldId id="11078" r:id="rId27"/>
    <p:sldId id="11079" r:id="rId28"/>
    <p:sldId id="11096" r:id="rId29"/>
    <p:sldId id="11084" r:id="rId30"/>
    <p:sldId id="11085" r:id="rId31"/>
    <p:sldId id="11086" r:id="rId32"/>
    <p:sldId id="11087" r:id="rId33"/>
    <p:sldId id="11089" r:id="rId34"/>
    <p:sldId id="11091" r:id="rId35"/>
    <p:sldId id="11092" r:id="rId36"/>
    <p:sldId id="11082" r:id="rId37"/>
    <p:sldId id="355" r:id="rId38"/>
    <p:sldId id="344" r:id="rId39"/>
    <p:sldId id="350" r:id="rId40"/>
    <p:sldId id="363" r:id="rId41"/>
    <p:sldId id="364" r:id="rId42"/>
    <p:sldId id="366" r:id="rId43"/>
    <p:sldId id="367" r:id="rId44"/>
    <p:sldId id="11093" r:id="rId45"/>
    <p:sldId id="11033" r:id="rId46"/>
    <p:sldId id="11097" r:id="rId47"/>
    <p:sldId id="11076" r:id="rId48"/>
    <p:sldId id="362" r:id="rId49"/>
    <p:sldId id="353" r:id="rId50"/>
    <p:sldId id="11067" r:id="rId51"/>
    <p:sldId id="360" r:id="rId5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ktioner" id="{64204F77-B922-4ECA-A61B-4C1583ACD62B}">
          <p14:sldIdLst/>
        </p14:section>
        <p14:section name="Presentation" id="{BEA5BD99-1697-4DF6-8E73-66AB96328811}">
          <p14:sldIdLst>
            <p14:sldId id="11020"/>
            <p14:sldId id="11050"/>
            <p14:sldId id="11059"/>
            <p14:sldId id="11060"/>
            <p14:sldId id="259"/>
            <p14:sldId id="334"/>
            <p14:sldId id="11058"/>
            <p14:sldId id="11061"/>
            <p14:sldId id="346"/>
            <p14:sldId id="347"/>
            <p14:sldId id="336"/>
            <p14:sldId id="342"/>
            <p14:sldId id="338"/>
            <p14:sldId id="341"/>
            <p14:sldId id="356"/>
            <p14:sldId id="11083"/>
            <p14:sldId id="354"/>
            <p14:sldId id="351"/>
            <p14:sldId id="11095"/>
            <p14:sldId id="11070"/>
            <p14:sldId id="11072"/>
            <p14:sldId id="11078"/>
            <p14:sldId id="11079"/>
            <p14:sldId id="11096"/>
            <p14:sldId id="11084"/>
            <p14:sldId id="11085"/>
            <p14:sldId id="11086"/>
            <p14:sldId id="11087"/>
            <p14:sldId id="11089"/>
            <p14:sldId id="11091"/>
            <p14:sldId id="11092"/>
            <p14:sldId id="11082"/>
            <p14:sldId id="355"/>
            <p14:sldId id="344"/>
            <p14:sldId id="350"/>
            <p14:sldId id="363"/>
            <p14:sldId id="364"/>
            <p14:sldId id="366"/>
            <p14:sldId id="367"/>
            <p14:sldId id="11093"/>
            <p14:sldId id="11033"/>
            <p14:sldId id="11097"/>
            <p14:sldId id="11076"/>
            <p14:sldId id="362"/>
            <p14:sldId id="353"/>
            <p14:sldId id="11067"/>
            <p14:sldId id="36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700"/>
    <a:srgbClr val="D3AF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98CC4D-6333-0768-7FA4-35F0D2C9DAF2}" v="97" dt="2026-05-27T20:13:09.240"/>
    <p1510:client id="{84C57AF0-4136-25FB-F9D4-15E17DC20AC4}" v="752" dt="2026-05-27T21:03:44.404"/>
    <p1510:client id="{B8F81D00-0460-425C-A799-5128D3855736}" v="1044" dt="2026-05-28T13:26:36.144"/>
    <p1510:client id="{C4D7E6B4-D420-4722-2205-3B7BE24DAA8D}" v="170" dt="2026-05-28T05:50:33.6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023" autoAdjust="0"/>
  </p:normalViewPr>
  <p:slideViewPr>
    <p:cSldViewPr snapToGrid="0">
      <p:cViewPr varScale="1">
        <p:scale>
          <a:sx n="95" d="100"/>
          <a:sy n="95" d="100"/>
        </p:scale>
        <p:origin x="115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baseline="0">
                <a:solidFill>
                  <a:srgbClr val="000000"/>
                </a:solidFill>
                <a:latin typeface="+mj-lt"/>
                <a:ea typeface="Arial"/>
                <a:cs typeface="Arial"/>
              </a:defRPr>
            </a:pPr>
            <a:r>
              <a:rPr lang="sv-SE" sz="1600" b="0" dirty="0">
                <a:solidFill>
                  <a:schemeClr val="accent1"/>
                </a:solidFill>
                <a:latin typeface="+mj-lt"/>
              </a:rPr>
              <a:t>Könsfördelning</a:t>
            </a:r>
          </a:p>
        </c:rich>
      </c:tx>
      <c:overlay val="0"/>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mj-lt"/>
              <a:ea typeface="Arial"/>
              <a:cs typeface="Arial"/>
            </a:defRPr>
          </a:pPr>
          <a:endParaRPr lang="sv-SE"/>
        </a:p>
      </c:txPr>
    </c:title>
    <c:autoTitleDeleted val="0"/>
    <c:plotArea>
      <c:layout>
        <c:manualLayout>
          <c:layoutTarget val="inner"/>
          <c:xMode val="edge"/>
          <c:yMode val="edge"/>
          <c:x val="0.10834522257175759"/>
          <c:y val="0.40746238289914011"/>
          <c:w val="0.76293373325562708"/>
          <c:h val="0.47659912142408278"/>
        </c:manualLayout>
      </c:layout>
      <c:pieChart>
        <c:varyColors val="1"/>
        <c:ser>
          <c:idx val="0"/>
          <c:order val="0"/>
          <c:spPr>
            <a:ln w="19050">
              <a:solidFill>
                <a:srgbClr val="FFFFFF"/>
              </a:solidFill>
            </a:ln>
            <a:effectLst/>
          </c:spPr>
          <c:dPt>
            <c:idx val="0"/>
            <c:bubble3D val="0"/>
            <c:spPr>
              <a:solidFill>
                <a:schemeClr val="accent1"/>
              </a:solidFill>
              <a:ln w="19050">
                <a:solidFill>
                  <a:srgbClr val="FFFFFF"/>
                </a:solidFill>
              </a:ln>
              <a:effectLst/>
            </c:spPr>
            <c:extLst>
              <c:ext xmlns:c16="http://schemas.microsoft.com/office/drawing/2014/chart" uri="{C3380CC4-5D6E-409C-BE32-E72D297353CC}">
                <c16:uniqueId val="{00000001-6279-43B6-A0C4-CD6C99BB81CC}"/>
              </c:ext>
            </c:extLst>
          </c:dPt>
          <c:dPt>
            <c:idx val="1"/>
            <c:bubble3D val="0"/>
            <c:spPr>
              <a:solidFill>
                <a:schemeClr val="accent2"/>
              </a:solidFill>
              <a:ln w="19050">
                <a:solidFill>
                  <a:srgbClr val="FFFFFF"/>
                </a:solidFill>
              </a:ln>
              <a:effectLst/>
            </c:spPr>
            <c:extLst>
              <c:ext xmlns:c16="http://schemas.microsoft.com/office/drawing/2014/chart" uri="{C3380CC4-5D6E-409C-BE32-E72D297353CC}">
                <c16:uniqueId val="{00000003-6279-43B6-A0C4-CD6C99BB81CC}"/>
              </c:ext>
            </c:extLst>
          </c:dPt>
          <c:dPt>
            <c:idx val="2"/>
            <c:bubble3D val="0"/>
            <c:spPr>
              <a:solidFill>
                <a:schemeClr val="accent3"/>
              </a:solidFill>
              <a:ln w="19050">
                <a:solidFill>
                  <a:srgbClr val="FFFFFF"/>
                </a:solidFill>
              </a:ln>
              <a:effectLst/>
            </c:spPr>
            <c:extLst>
              <c:ext xmlns:c16="http://schemas.microsoft.com/office/drawing/2014/chart" uri="{C3380CC4-5D6E-409C-BE32-E72D297353CC}">
                <c16:uniqueId val="{00000005-6279-43B6-A0C4-CD6C99BB81CC}"/>
              </c:ext>
            </c:extLst>
          </c:dPt>
          <c:dPt>
            <c:idx val="3"/>
            <c:bubble3D val="0"/>
            <c:spPr>
              <a:solidFill>
                <a:schemeClr val="accent4"/>
              </a:solidFill>
              <a:ln w="19050">
                <a:solidFill>
                  <a:srgbClr val="FFFFFF"/>
                </a:solidFill>
              </a:ln>
              <a:effectLst/>
            </c:spPr>
            <c:extLst>
              <c:ext xmlns:c16="http://schemas.microsoft.com/office/drawing/2014/chart" uri="{C3380CC4-5D6E-409C-BE32-E72D297353CC}">
                <c16:uniqueId val="{00000007-6279-43B6-A0C4-CD6C99BB81CC}"/>
              </c:ext>
            </c:extLst>
          </c:dPt>
          <c:dPt>
            <c:idx val="4"/>
            <c:bubble3D val="0"/>
            <c:spPr>
              <a:solidFill>
                <a:schemeClr val="accent5"/>
              </a:solidFill>
              <a:ln w="19050">
                <a:solidFill>
                  <a:srgbClr val="FFFFFF"/>
                </a:solidFill>
              </a:ln>
              <a:effectLst/>
            </c:spPr>
            <c:extLst>
              <c:ext xmlns:c16="http://schemas.microsoft.com/office/drawing/2014/chart" uri="{C3380CC4-5D6E-409C-BE32-E72D297353CC}">
                <c16:uniqueId val="{00000009-6279-43B6-A0C4-CD6C99BB81CC}"/>
              </c:ext>
            </c:extLst>
          </c:dPt>
          <c:dPt>
            <c:idx val="5"/>
            <c:bubble3D val="0"/>
            <c:spPr>
              <a:solidFill>
                <a:schemeClr val="accent6"/>
              </a:solidFill>
              <a:ln w="19050">
                <a:solidFill>
                  <a:srgbClr val="FFFFFF"/>
                </a:solidFill>
              </a:ln>
              <a:effectLst/>
            </c:spPr>
            <c:extLst>
              <c:ext xmlns:c16="http://schemas.microsoft.com/office/drawing/2014/chart" uri="{C3380CC4-5D6E-409C-BE32-E72D297353CC}">
                <c16:uniqueId val="{0000000B-6279-43B6-A0C4-CD6C99BB81CC}"/>
              </c:ext>
            </c:extLst>
          </c:dPt>
          <c:dPt>
            <c:idx val="6"/>
            <c:bubble3D val="0"/>
            <c:spPr>
              <a:solidFill>
                <a:schemeClr val="accent1">
                  <a:lumMod val="60000"/>
                </a:schemeClr>
              </a:solidFill>
              <a:ln w="19050">
                <a:solidFill>
                  <a:srgbClr val="FFFFFF"/>
                </a:solidFill>
              </a:ln>
              <a:effectLst/>
            </c:spPr>
            <c:extLst>
              <c:ext xmlns:c16="http://schemas.microsoft.com/office/drawing/2014/chart" uri="{C3380CC4-5D6E-409C-BE32-E72D297353CC}">
                <c16:uniqueId val="{0000000D-6279-43B6-A0C4-CD6C99BB81CC}"/>
              </c:ext>
            </c:extLst>
          </c:dPt>
          <c:dPt>
            <c:idx val="7"/>
            <c:bubble3D val="0"/>
            <c:spPr>
              <a:solidFill>
                <a:schemeClr val="accent2">
                  <a:lumMod val="60000"/>
                </a:schemeClr>
              </a:solidFill>
              <a:ln w="19050">
                <a:solidFill>
                  <a:srgbClr val="FFFFFF"/>
                </a:solidFill>
              </a:ln>
              <a:effectLst/>
            </c:spPr>
            <c:extLst>
              <c:ext xmlns:c16="http://schemas.microsoft.com/office/drawing/2014/chart" uri="{C3380CC4-5D6E-409C-BE32-E72D297353CC}">
                <c16:uniqueId val="{0000000F-6279-43B6-A0C4-CD6C99BB81CC}"/>
              </c:ext>
            </c:extLst>
          </c:dPt>
          <c:dPt>
            <c:idx val="8"/>
            <c:bubble3D val="0"/>
            <c:spPr>
              <a:solidFill>
                <a:schemeClr val="accent3">
                  <a:lumMod val="60000"/>
                </a:schemeClr>
              </a:solidFill>
              <a:ln w="19050">
                <a:solidFill>
                  <a:srgbClr val="FFFFFF"/>
                </a:solidFill>
              </a:ln>
              <a:effectLst/>
            </c:spPr>
            <c:extLst>
              <c:ext xmlns:c16="http://schemas.microsoft.com/office/drawing/2014/chart" uri="{C3380CC4-5D6E-409C-BE32-E72D297353CC}">
                <c16:uniqueId val="{00000011-6279-43B6-A0C4-CD6C99BB81CC}"/>
              </c:ext>
            </c:extLst>
          </c:dPt>
          <c:dPt>
            <c:idx val="9"/>
            <c:bubble3D val="0"/>
            <c:spPr>
              <a:solidFill>
                <a:schemeClr val="accent4">
                  <a:lumMod val="60000"/>
                </a:schemeClr>
              </a:solidFill>
              <a:ln w="19050">
                <a:solidFill>
                  <a:srgbClr val="FFFFFF"/>
                </a:solidFill>
              </a:ln>
              <a:effectLst/>
            </c:spPr>
            <c:extLst>
              <c:ext xmlns:c16="http://schemas.microsoft.com/office/drawing/2014/chart" uri="{C3380CC4-5D6E-409C-BE32-E72D297353CC}">
                <c16:uniqueId val="{00000013-6279-43B6-A0C4-CD6C99BB81CC}"/>
              </c:ext>
            </c:extLst>
          </c:dPt>
          <c:dPt>
            <c:idx val="10"/>
            <c:bubble3D val="0"/>
            <c:spPr>
              <a:solidFill>
                <a:schemeClr val="accent5">
                  <a:lumMod val="60000"/>
                </a:schemeClr>
              </a:solidFill>
              <a:ln w="19050">
                <a:solidFill>
                  <a:srgbClr val="FFFFFF"/>
                </a:solidFill>
              </a:ln>
              <a:effectLst/>
            </c:spPr>
            <c:extLst>
              <c:ext xmlns:c16="http://schemas.microsoft.com/office/drawing/2014/chart" uri="{C3380CC4-5D6E-409C-BE32-E72D297353CC}">
                <c16:uniqueId val="{00000015-6279-43B6-A0C4-CD6C99BB81CC}"/>
              </c:ext>
            </c:extLst>
          </c:dPt>
          <c:dPt>
            <c:idx val="11"/>
            <c:bubble3D val="0"/>
            <c:spPr>
              <a:solidFill>
                <a:schemeClr val="accent6">
                  <a:lumMod val="60000"/>
                </a:schemeClr>
              </a:solidFill>
              <a:ln w="19050">
                <a:solidFill>
                  <a:srgbClr val="FFFFFF"/>
                </a:solidFill>
              </a:ln>
              <a:effectLst/>
            </c:spPr>
            <c:extLst>
              <c:ext xmlns:c16="http://schemas.microsoft.com/office/drawing/2014/chart" uri="{C3380CC4-5D6E-409C-BE32-E72D297353CC}">
                <c16:uniqueId val="{00000017-6279-43B6-A0C4-CD6C99BB81CC}"/>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0000"/>
                    </a:solidFill>
                    <a:latin typeface="+mj-lt"/>
                    <a:ea typeface="Arial"/>
                    <a:cs typeface="Arial"/>
                  </a:defRPr>
                </a:pPr>
                <a:endParaRPr lang="sv-SE"/>
              </a:p>
            </c:txPr>
            <c:showLegendKey val="0"/>
            <c:showVal val="0"/>
            <c:showCatName val="0"/>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DiagramKönsfördelning!$B$1:$D$1</c:f>
              <c:strCache>
                <c:ptCount val="3"/>
                <c:pt idx="0">
                  <c:v>Kvinna</c:v>
                </c:pt>
                <c:pt idx="1">
                  <c:v>Man</c:v>
                </c:pt>
                <c:pt idx="2">
                  <c:v>Annan</c:v>
                </c:pt>
              </c:strCache>
            </c:strRef>
          </c:cat>
          <c:val>
            <c:numRef>
              <c:f>DiagramKönsfördelning!$B$2:$D$2</c:f>
              <c:numCache>
                <c:formatCode>General</c:formatCode>
                <c:ptCount val="3"/>
                <c:pt idx="0">
                  <c:v>175</c:v>
                </c:pt>
                <c:pt idx="1">
                  <c:v>139</c:v>
                </c:pt>
                <c:pt idx="2">
                  <c:v>4</c:v>
                </c:pt>
              </c:numCache>
            </c:numRef>
          </c:val>
          <c:extLst>
            <c:ext xmlns:c16="http://schemas.microsoft.com/office/drawing/2014/chart" uri="{C3380CC4-5D6E-409C-BE32-E72D297353CC}">
              <c16:uniqueId val="{00000018-6279-43B6-A0C4-CD6C99BB81CC}"/>
            </c:ext>
          </c:extLst>
        </c:ser>
        <c:dLbls>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Aaux Next Medium (Rubriker)"/>
              <a:ea typeface="Arial"/>
              <a:cs typeface="Arial"/>
            </a:defRPr>
          </a:pPr>
          <a:endParaRPr lang="sv-SE"/>
        </a:p>
      </c:txPr>
    </c:legend>
    <c:plotVisOnly val="1"/>
    <c:dispBlanksAs val="gap"/>
    <c:showDLblsOverMax val="0"/>
  </c:chart>
  <c:spPr>
    <a:noFill/>
    <a:ln w="9525" cap="flat" cmpd="sng" algn="ctr">
      <a:noFill/>
      <a:prstDash val="solid"/>
      <a:round/>
    </a:ln>
    <a:effectLst/>
  </c:spPr>
  <c:txPr>
    <a:bodyPr/>
    <a:lstStyle/>
    <a:p>
      <a:pPr>
        <a:defRPr sz="1100" b="0" i="0">
          <a:solidFill>
            <a:srgbClr val="000000"/>
          </a:solidFill>
          <a:latin typeface="+mj-lt"/>
          <a:ea typeface="Arial"/>
          <a:cs typeface="Arial"/>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Aaux Next Medium (Rubriker)"/>
                <a:ea typeface="+mn-ea"/>
                <a:cs typeface="+mn-cs"/>
              </a:defRPr>
            </a:pPr>
            <a:r>
              <a:rPr lang="sv-SE" sz="1600" b="0" dirty="0">
                <a:solidFill>
                  <a:schemeClr val="accent1"/>
                </a:solidFill>
                <a:latin typeface="Aaux Next Medium (Rubriker)"/>
              </a:rPr>
              <a:t>Åldersfördelning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Aaux Next Medium (Rubriker)"/>
              <a:ea typeface="+mn-ea"/>
              <a:cs typeface="+mn-cs"/>
            </a:defRPr>
          </a:pPr>
          <a:endParaRPr lang="sv-SE"/>
        </a:p>
      </c:txPr>
    </c:title>
    <c:autoTitleDeleted val="0"/>
    <c:plotArea>
      <c:layout/>
      <c:pieChart>
        <c:varyColors val="1"/>
        <c:ser>
          <c:idx val="0"/>
          <c:order val="0"/>
          <c:tx>
            <c:strRef>
              <c:f>DiagramÅldersgrupp!$A$2</c:f>
              <c:strCache>
                <c:ptCount val="1"/>
                <c:pt idx="0">
                  <c:v>Antal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27E-4ACD-A800-4285C87B173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27E-4ACD-A800-4285C87B173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27E-4ACD-A800-4285C87B173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27E-4ACD-A800-4285C87B173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27E-4ACD-A800-4285C87B173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27E-4ACD-A800-4285C87B173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627E-4ACD-A800-4285C87B1731}"/>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627E-4ACD-A800-4285C87B1731}"/>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627E-4ACD-A800-4285C87B1731}"/>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627E-4ACD-A800-4285C87B1731}"/>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627E-4ACD-A800-4285C87B1731}"/>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627E-4ACD-A800-4285C87B1731}"/>
              </c:ext>
            </c:extLst>
          </c:dPt>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j-lt"/>
                    <a:ea typeface="+mn-ea"/>
                    <a:cs typeface="+mn-cs"/>
                  </a:defRPr>
                </a:pPr>
                <a:endParaRPr lang="sv-SE"/>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DiagramÅldersgrupp!$B$1:$E$1</c:f>
              <c:strCache>
                <c:ptCount val="4"/>
                <c:pt idx="0">
                  <c:v>15-17 år</c:v>
                </c:pt>
                <c:pt idx="1">
                  <c:v>18-20 år</c:v>
                </c:pt>
                <c:pt idx="2">
                  <c:v>21-24 år</c:v>
                </c:pt>
                <c:pt idx="3">
                  <c:v>25-29 år</c:v>
                </c:pt>
              </c:strCache>
            </c:strRef>
          </c:cat>
          <c:val>
            <c:numRef>
              <c:f>DiagramÅldersgrupp!$B$2:$E$2</c:f>
              <c:numCache>
                <c:formatCode>General</c:formatCode>
                <c:ptCount val="4"/>
                <c:pt idx="0">
                  <c:v>77</c:v>
                </c:pt>
                <c:pt idx="1">
                  <c:v>120</c:v>
                </c:pt>
                <c:pt idx="2">
                  <c:v>73</c:v>
                </c:pt>
                <c:pt idx="3">
                  <c:v>48</c:v>
                </c:pt>
              </c:numCache>
            </c:numRef>
          </c:val>
          <c:extLst>
            <c:ext xmlns:c16="http://schemas.microsoft.com/office/drawing/2014/chart" uri="{C3380CC4-5D6E-409C-BE32-E72D297353CC}">
              <c16:uniqueId val="{00000018-627E-4ACD-A800-4285C87B1731}"/>
            </c:ext>
          </c:extLst>
        </c:ser>
        <c:dLbls>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aux Next Medium (Rubriker)"/>
              <a:ea typeface="+mn-ea"/>
              <a:cs typeface="+mn-cs"/>
            </a:defRPr>
          </a:pPr>
          <a:endParaRPr lang="sv-SE"/>
        </a:p>
      </c:txPr>
    </c:legend>
    <c:plotVisOnly val="1"/>
    <c:dispBlanksAs val="gap"/>
    <c:showDLblsOverMax val="0"/>
  </c:chart>
  <c:spPr>
    <a:noFill/>
    <a:ln w="9525" cap="flat" cmpd="sng" algn="ctr">
      <a:noFill/>
      <a:round/>
    </a:ln>
    <a:effectLst/>
  </c:spPr>
  <c:txPr>
    <a:bodyPr/>
    <a:lstStyle/>
    <a:p>
      <a:pPr>
        <a:defRPr sz="1100">
          <a:latin typeface="+mn-lt"/>
        </a:defRPr>
      </a:pPr>
      <a:endParaRPr lang="sv-SE"/>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600" dirty="0" err="1">
                <a:solidFill>
                  <a:schemeClr val="accent1"/>
                </a:solidFill>
              </a:rPr>
              <a:t>Upplevd</a:t>
            </a:r>
            <a:r>
              <a:rPr lang="en-US" sz="1600" dirty="0">
                <a:solidFill>
                  <a:schemeClr val="accent1"/>
                </a:solidFill>
              </a:rPr>
              <a:t> </a:t>
            </a:r>
            <a:r>
              <a:rPr lang="en-US" sz="1600" dirty="0" err="1">
                <a:solidFill>
                  <a:schemeClr val="accent1"/>
                </a:solidFill>
              </a:rPr>
              <a:t>funktionsnedsättning</a:t>
            </a:r>
            <a:endParaRPr lang="en-US" sz="1600" dirty="0">
              <a:solidFill>
                <a:schemeClr val="accent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Blad1!$B$1</c:f>
              <c:strCache>
                <c:ptCount val="1"/>
                <c:pt idx="0">
                  <c:v>Upplevd funktionsnedsättning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B68-4131-8D5E-813445A8703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B68-4131-8D5E-813445A8703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B68-4131-8D5E-813445A8703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sv-SE"/>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Blad1!$A$2:$A$5</c:f>
              <c:strCache>
                <c:ptCount val="3"/>
                <c:pt idx="0">
                  <c:v>Ja</c:v>
                </c:pt>
                <c:pt idx="1">
                  <c:v>Nej</c:v>
                </c:pt>
                <c:pt idx="2">
                  <c:v>Vet ej</c:v>
                </c:pt>
              </c:strCache>
            </c:strRef>
          </c:cat>
          <c:val>
            <c:numRef>
              <c:f>Blad1!$B$2:$B$5</c:f>
              <c:numCache>
                <c:formatCode>General</c:formatCode>
                <c:ptCount val="3"/>
                <c:pt idx="0">
                  <c:v>165</c:v>
                </c:pt>
                <c:pt idx="1">
                  <c:v>118</c:v>
                </c:pt>
                <c:pt idx="2">
                  <c:v>15</c:v>
                </c:pt>
              </c:numCache>
            </c:numRef>
          </c:val>
          <c:extLst>
            <c:ext xmlns:c16="http://schemas.microsoft.com/office/drawing/2014/chart" uri="{C3380CC4-5D6E-409C-BE32-E72D297353CC}">
              <c16:uniqueId val="{00000000-41EB-4138-B9E0-00562899A17D}"/>
            </c:ext>
          </c:extLst>
        </c:ser>
        <c:dLbls>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600" dirty="0" err="1">
                <a:solidFill>
                  <a:schemeClr val="accent1"/>
                </a:solidFill>
              </a:rPr>
              <a:t>Utbildningsbakgrund</a:t>
            </a:r>
            <a:endParaRPr lang="en-US" sz="1600" dirty="0">
              <a:solidFill>
                <a:schemeClr val="accent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Blad1!$B$8</c:f>
              <c:strCache>
                <c:ptCount val="1"/>
                <c:pt idx="0">
                  <c:v>Utbildningsbakgrund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5FD-447A-90F8-3652740E5F2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5FD-447A-90F8-3652740E5F2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5FD-447A-90F8-3652740E5F2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E25-4225-8BD4-90F009868B2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E25-4225-8BD4-90F009868B2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sv-SE"/>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Blad1!$A$9:$A$13</c:f>
              <c:strCache>
                <c:ptCount val="5"/>
                <c:pt idx="0">
                  <c:v>Ej avslutad grundskola</c:v>
                </c:pt>
                <c:pt idx="1">
                  <c:v>Grundskola</c:v>
                </c:pt>
                <c:pt idx="2">
                  <c:v>Gymnasium</c:v>
                </c:pt>
                <c:pt idx="3">
                  <c:v>Ingen utbildning</c:v>
                </c:pt>
                <c:pt idx="4">
                  <c:v>Annan utbildning</c:v>
                </c:pt>
              </c:strCache>
            </c:strRef>
          </c:cat>
          <c:val>
            <c:numRef>
              <c:f>Blad1!$B$9:$B$13</c:f>
              <c:numCache>
                <c:formatCode>General</c:formatCode>
                <c:ptCount val="5"/>
                <c:pt idx="0">
                  <c:v>110</c:v>
                </c:pt>
                <c:pt idx="1">
                  <c:v>109</c:v>
                </c:pt>
                <c:pt idx="2">
                  <c:v>42</c:v>
                </c:pt>
                <c:pt idx="3">
                  <c:v>32</c:v>
                </c:pt>
                <c:pt idx="4">
                  <c:v>5</c:v>
                </c:pt>
              </c:numCache>
            </c:numRef>
          </c:val>
          <c:extLst>
            <c:ext xmlns:c16="http://schemas.microsoft.com/office/drawing/2014/chart" uri="{C3380CC4-5D6E-409C-BE32-E72D297353CC}">
              <c16:uniqueId val="{00000006-75FD-447A-90F8-3652740E5F22}"/>
            </c:ext>
          </c:extLst>
        </c:ser>
        <c:dLbls>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r>
              <a:rPr lang="en-US" sz="2000" b="1" dirty="0" err="1"/>
              <a:t>Resultat</a:t>
            </a:r>
            <a:r>
              <a:rPr lang="en-US" sz="2000" b="1" dirty="0"/>
              <a:t> </a:t>
            </a:r>
            <a:r>
              <a:rPr lang="en-US" sz="2000" b="1" dirty="0" err="1"/>
              <a:t>efter</a:t>
            </a:r>
            <a:r>
              <a:rPr lang="en-US" sz="2000" b="1" dirty="0"/>
              <a:t> </a:t>
            </a:r>
            <a:r>
              <a:rPr lang="en-US" sz="2000" b="1" dirty="0" err="1"/>
              <a:t>FolkisUng</a:t>
            </a:r>
            <a:r>
              <a:rPr lang="en-US" sz="2000" b="1" dirty="0"/>
              <a:t>: 24 </a:t>
            </a:r>
            <a:r>
              <a:rPr lang="en-US" sz="2000" b="1" dirty="0" err="1"/>
              <a:t>deltagare</a:t>
            </a:r>
            <a:r>
              <a:rPr lang="en-US" sz="2000" b="1" baseline="0" dirty="0"/>
              <a:t> </a:t>
            </a:r>
            <a:r>
              <a:rPr lang="en-US" sz="2000" b="1" baseline="0" dirty="0" err="1"/>
              <a:t>har</a:t>
            </a:r>
            <a:r>
              <a:rPr lang="en-US" sz="2000" b="1" baseline="0" dirty="0"/>
              <a:t> </a:t>
            </a:r>
            <a:r>
              <a:rPr lang="en-US" sz="2000" b="1" baseline="0" dirty="0" err="1"/>
              <a:t>avslutat</a:t>
            </a:r>
            <a:r>
              <a:rPr lang="en-US" sz="2000" b="1" baseline="0" dirty="0"/>
              <a:t> </a:t>
            </a:r>
            <a:r>
              <a:rPr lang="en-US" sz="2000" b="1" baseline="0" dirty="0" err="1"/>
              <a:t>projektet</a:t>
            </a:r>
            <a:endParaRPr lang="en-US" sz="2000" b="1" dirty="0"/>
          </a:p>
        </c:rich>
      </c:tx>
      <c:overlay val="0"/>
      <c:spPr>
        <a:noFill/>
        <a:ln>
          <a:noFill/>
        </a:ln>
        <a:effectLst/>
      </c:spPr>
    </c:title>
    <c:autoTitleDeleted val="0"/>
    <c:plotArea>
      <c:layout>
        <c:manualLayout>
          <c:layoutTarget val="inner"/>
          <c:xMode val="edge"/>
          <c:yMode val="edge"/>
          <c:x val="0.20740771983127598"/>
          <c:y val="0.28199295488977011"/>
          <c:w val="0.58518456033744792"/>
          <c:h val="0.64035084814517385"/>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0A6-4629-92C2-22E1E5B932D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5-60A6-4629-92C2-22E1E5B932DE}"/>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3-60A6-4629-92C2-22E1E5B932DE}"/>
              </c:ext>
            </c:extLst>
          </c:dPt>
          <c:dLbls>
            <c:dLbl>
              <c:idx val="0"/>
              <c:layout>
                <c:manualLayout>
                  <c:x val="-3.1598872298340863E-3"/>
                  <c:y val="-3.3375598791444451E-2"/>
                </c:manualLayout>
              </c:layout>
              <c:tx>
                <c:rich>
                  <a:bodyPr/>
                  <a:lstStyle/>
                  <a:p>
                    <a:r>
                      <a:rPr lang="en-US" dirty="0" err="1"/>
                      <a:t>Reguljära</a:t>
                    </a:r>
                    <a:r>
                      <a:rPr lang="en-US" dirty="0"/>
                      <a:t> studier</a:t>
                    </a:r>
                    <a:r>
                      <a:rPr lang="en-US" baseline="0" dirty="0"/>
                      <a:t>
</a:t>
                    </a:r>
                    <a:fld id="{59F9E358-19AE-4298-8715-88903EEA56E8}" type="VALUE">
                      <a:rPr lang="en-US" baseline="0"/>
                      <a:pPr/>
                      <a:t>[VALUE]</a:t>
                    </a:fld>
                    <a:endParaRPr lang="en-US" baseline="0" dirty="0"/>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60A6-4629-92C2-22E1E5B932DE}"/>
                </c:ext>
              </c:extLst>
            </c:dLbl>
            <c:dLbl>
              <c:idx val="1"/>
              <c:layout>
                <c:manualLayout>
                  <c:x val="1.3424461351479247E-2"/>
                  <c:y val="5.99800051871244E-3"/>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60A6-4629-92C2-22E1E5B932DE}"/>
                </c:ext>
              </c:extLst>
            </c:dLbl>
            <c:dLbl>
              <c:idx val="2"/>
              <c:layout>
                <c:manualLayout>
                  <c:x val="6.3674366121742E-3"/>
                  <c:y val="5.891609050423726E-2"/>
                </c:manualLayout>
              </c:layout>
              <c:tx>
                <c:rich>
                  <a:bodyPr/>
                  <a:lstStyle/>
                  <a:p>
                    <a:fld id="{D0444C89-3361-4A13-9606-9CC14EA1F39F}" type="CATEGORYNAME">
                      <a:rPr lang="en-US"/>
                      <a:pPr/>
                      <a:t>[CATEGORY NAME]</a:t>
                    </a:fld>
                    <a:r>
                      <a:rPr lang="en-US" baseline="0"/>
                      <a:t>
5</a:t>
                    </a:r>
                  </a:p>
                </c:rich>
              </c:tx>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6953465473498897"/>
                      <c:h val="0.12356506183539966"/>
                    </c:manualLayout>
                  </c15:layout>
                  <c15:dlblFieldTable/>
                  <c15:showDataLabelsRange val="0"/>
                </c:ext>
                <c:ext xmlns:c16="http://schemas.microsoft.com/office/drawing/2014/chart" uri="{C3380CC4-5D6E-409C-BE32-E72D297353CC}">
                  <c16:uniqueId val="{00000003-60A6-4629-92C2-22E1E5B932DE}"/>
                </c:ext>
              </c:extLst>
            </c:dLbl>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accent1"/>
                    </a:solidFill>
                    <a:latin typeface="+mn-lt"/>
                    <a:ea typeface="+mn-ea"/>
                    <a:cs typeface="+mn-cs"/>
                  </a:defRPr>
                </a:pPr>
                <a:endParaRPr lang="sv-SE"/>
              </a:p>
            </c:txPr>
            <c:dLblPos val="bestFit"/>
            <c:showLegendKey val="0"/>
            <c:showVal val="1"/>
            <c:showCatName val="1"/>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c15:spPr>
              </c:ext>
            </c:extLst>
          </c:dLbls>
          <c:cat>
            <c:strRef>
              <c:f>Blad1!$A$2:$A$5</c:f>
              <c:strCache>
                <c:ptCount val="3"/>
                <c:pt idx="0">
                  <c:v>Studier</c:v>
                </c:pt>
                <c:pt idx="1">
                  <c:v>Arbete</c:v>
                </c:pt>
                <c:pt idx="2">
                  <c:v>Annat</c:v>
                </c:pt>
              </c:strCache>
            </c:strRef>
          </c:cat>
          <c:val>
            <c:numRef>
              <c:f>Blad1!$B$2:$B$5</c:f>
              <c:numCache>
                <c:formatCode>General</c:formatCode>
                <c:ptCount val="3"/>
                <c:pt idx="0">
                  <c:v>13</c:v>
                </c:pt>
                <c:pt idx="1">
                  <c:v>6</c:v>
                </c:pt>
                <c:pt idx="2">
                  <c:v>4</c:v>
                </c:pt>
              </c:numCache>
            </c:numRef>
          </c:val>
          <c:extLst>
            <c:ext xmlns:c16="http://schemas.microsoft.com/office/drawing/2014/chart" uri="{C3380CC4-5D6E-409C-BE32-E72D297353CC}">
              <c16:uniqueId val="{00000000-60A6-4629-92C2-22E1E5B932DE}"/>
            </c:ext>
          </c:extLst>
        </c:ser>
        <c:dLbls>
          <c:dLblPos val="outEnd"/>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accent1"/>
          </a:solidFill>
        </a:defRPr>
      </a:pPr>
      <a:endParaRPr lang="sv-SE"/>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2659CC-7D07-4571-8D48-6A04A2FB8299}"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sv-SE"/>
        </a:p>
      </dgm:t>
    </dgm:pt>
    <dgm:pt modelId="{5B969669-94DA-476B-925F-6348E161E592}">
      <dgm:prSet phldrT="[Text]" phldr="0" custT="1"/>
      <dgm:spPr/>
      <dgm:t>
        <a:bodyPr/>
        <a:lstStyle/>
        <a:p>
          <a:r>
            <a:rPr lang="sv-SE" sz="1900"/>
            <a:t>Studieväg 1</a:t>
          </a:r>
        </a:p>
      </dgm:t>
    </dgm:pt>
    <dgm:pt modelId="{59D0AA59-AA81-4D15-B03F-ED03620D4389}" type="parTrans" cxnId="{A78B4D00-61BE-4F8E-94BA-742AEF04571F}">
      <dgm:prSet/>
      <dgm:spPr/>
      <dgm:t>
        <a:bodyPr/>
        <a:lstStyle/>
        <a:p>
          <a:endParaRPr lang="sv-SE"/>
        </a:p>
      </dgm:t>
    </dgm:pt>
    <dgm:pt modelId="{077B4BAD-9657-47EE-BC8A-B2B9FE55B8EC}" type="sibTrans" cxnId="{A78B4D00-61BE-4F8E-94BA-742AEF04571F}">
      <dgm:prSet/>
      <dgm:spPr/>
      <dgm:t>
        <a:bodyPr/>
        <a:lstStyle/>
        <a:p>
          <a:endParaRPr lang="sv-SE"/>
        </a:p>
      </dgm:t>
    </dgm:pt>
    <dgm:pt modelId="{4ECC1671-DAAB-44E6-8572-931AD8B96B64}">
      <dgm:prSet phldrT="[Text]" phldr="0"/>
      <dgm:spPr/>
      <dgm:t>
        <a:bodyPr/>
        <a:lstStyle/>
        <a:p>
          <a:r>
            <a:rPr lang="sv-SE"/>
            <a:t>A</a:t>
          </a:r>
        </a:p>
      </dgm:t>
    </dgm:pt>
    <dgm:pt modelId="{3EF0D473-A331-4EA1-ACC5-044CC7E9B4DC}" type="parTrans" cxnId="{0F25F3A7-280E-4864-B872-C367526D0318}">
      <dgm:prSet/>
      <dgm:spPr/>
      <dgm:t>
        <a:bodyPr/>
        <a:lstStyle/>
        <a:p>
          <a:endParaRPr lang="sv-SE"/>
        </a:p>
      </dgm:t>
    </dgm:pt>
    <dgm:pt modelId="{7A50FC46-966D-48B7-A3F5-E0EE97CD83DE}" type="sibTrans" cxnId="{0F25F3A7-280E-4864-B872-C367526D0318}">
      <dgm:prSet/>
      <dgm:spPr/>
      <dgm:t>
        <a:bodyPr/>
        <a:lstStyle/>
        <a:p>
          <a:endParaRPr lang="sv-SE"/>
        </a:p>
      </dgm:t>
    </dgm:pt>
    <dgm:pt modelId="{A94EC6F0-FA0D-4F87-80EA-01149D26418C}">
      <dgm:prSet phldrT="[Text]" phldr="0"/>
      <dgm:spPr/>
      <dgm:t>
        <a:bodyPr/>
        <a:lstStyle/>
        <a:p>
          <a:r>
            <a:rPr lang="sv-SE"/>
            <a:t>B</a:t>
          </a:r>
        </a:p>
      </dgm:t>
    </dgm:pt>
    <dgm:pt modelId="{524EA9AC-EC30-4BDF-BBBA-D1B0EEF88967}" type="parTrans" cxnId="{FA8D781B-F087-43B1-856F-0BAF433B3BB2}">
      <dgm:prSet/>
      <dgm:spPr/>
      <dgm:t>
        <a:bodyPr/>
        <a:lstStyle/>
        <a:p>
          <a:endParaRPr lang="sv-SE"/>
        </a:p>
      </dgm:t>
    </dgm:pt>
    <dgm:pt modelId="{AB6DD235-1076-43E3-B7B4-702F14FCE6B4}" type="sibTrans" cxnId="{FA8D781B-F087-43B1-856F-0BAF433B3BB2}">
      <dgm:prSet/>
      <dgm:spPr/>
      <dgm:t>
        <a:bodyPr/>
        <a:lstStyle/>
        <a:p>
          <a:endParaRPr lang="sv-SE"/>
        </a:p>
      </dgm:t>
    </dgm:pt>
    <dgm:pt modelId="{06A9246F-19AB-4A53-929E-3E731A209CC1}">
      <dgm:prSet phldrT="[Text]" phldr="0" custT="1"/>
      <dgm:spPr/>
      <dgm:t>
        <a:bodyPr/>
        <a:lstStyle/>
        <a:p>
          <a:r>
            <a:rPr lang="sv-SE" sz="1900"/>
            <a:t>Studieväg 2</a:t>
          </a:r>
        </a:p>
      </dgm:t>
    </dgm:pt>
    <dgm:pt modelId="{B6143C52-EE9D-4E31-8BFC-80AAA55ABB17}" type="parTrans" cxnId="{FC7DA68A-CDC8-4CD8-9A80-A21023BEBAF8}">
      <dgm:prSet/>
      <dgm:spPr/>
      <dgm:t>
        <a:bodyPr/>
        <a:lstStyle/>
        <a:p>
          <a:endParaRPr lang="sv-SE"/>
        </a:p>
      </dgm:t>
    </dgm:pt>
    <dgm:pt modelId="{A75BDB67-4BCB-4539-AD39-DDA19EC3797F}" type="sibTrans" cxnId="{FC7DA68A-CDC8-4CD8-9A80-A21023BEBAF8}">
      <dgm:prSet/>
      <dgm:spPr/>
      <dgm:t>
        <a:bodyPr/>
        <a:lstStyle/>
        <a:p>
          <a:endParaRPr lang="sv-SE"/>
        </a:p>
      </dgm:t>
    </dgm:pt>
    <dgm:pt modelId="{676253F0-AF0A-4D06-A5B4-0471783AD723}">
      <dgm:prSet phldrT="[Text]" phldr="0"/>
      <dgm:spPr/>
      <dgm:t>
        <a:bodyPr/>
        <a:lstStyle/>
        <a:p>
          <a:r>
            <a:rPr lang="sv-SE"/>
            <a:t>B</a:t>
          </a:r>
        </a:p>
      </dgm:t>
    </dgm:pt>
    <dgm:pt modelId="{679A814A-C040-4429-A921-C8BBA08A4C83}" type="parTrans" cxnId="{8588E975-9BB7-4318-BDC1-E46F76579CB6}">
      <dgm:prSet/>
      <dgm:spPr/>
      <dgm:t>
        <a:bodyPr/>
        <a:lstStyle/>
        <a:p>
          <a:endParaRPr lang="sv-SE"/>
        </a:p>
      </dgm:t>
    </dgm:pt>
    <dgm:pt modelId="{BAD91790-5E3A-46F3-9073-3C7FA1E2639B}" type="sibTrans" cxnId="{8588E975-9BB7-4318-BDC1-E46F76579CB6}">
      <dgm:prSet/>
      <dgm:spPr/>
      <dgm:t>
        <a:bodyPr/>
        <a:lstStyle/>
        <a:p>
          <a:endParaRPr lang="sv-SE"/>
        </a:p>
      </dgm:t>
    </dgm:pt>
    <dgm:pt modelId="{55BACA59-900C-46C7-BFD2-DCFA40651A4C}">
      <dgm:prSet phldrT="[Text]" phldr="0"/>
      <dgm:spPr/>
      <dgm:t>
        <a:bodyPr/>
        <a:lstStyle/>
        <a:p>
          <a:r>
            <a:rPr lang="sv-SE"/>
            <a:t>C</a:t>
          </a:r>
        </a:p>
      </dgm:t>
    </dgm:pt>
    <dgm:pt modelId="{BAABBED2-B727-4C26-BADC-F418619716C6}" type="parTrans" cxnId="{20745092-B4F1-40A8-9B4B-F87558D18527}">
      <dgm:prSet/>
      <dgm:spPr/>
      <dgm:t>
        <a:bodyPr/>
        <a:lstStyle/>
        <a:p>
          <a:endParaRPr lang="sv-SE"/>
        </a:p>
      </dgm:t>
    </dgm:pt>
    <dgm:pt modelId="{85ABD9AC-FE80-40E3-B737-46F372A586C2}" type="sibTrans" cxnId="{20745092-B4F1-40A8-9B4B-F87558D18527}">
      <dgm:prSet/>
      <dgm:spPr/>
      <dgm:t>
        <a:bodyPr/>
        <a:lstStyle/>
        <a:p>
          <a:endParaRPr lang="sv-SE"/>
        </a:p>
      </dgm:t>
    </dgm:pt>
    <dgm:pt modelId="{352E53AE-3F59-40FB-9327-B947EE14BF38}">
      <dgm:prSet phldrT="[Text]" phldr="0" custT="1"/>
      <dgm:spPr/>
      <dgm:t>
        <a:bodyPr/>
        <a:lstStyle/>
        <a:p>
          <a:r>
            <a:rPr lang="sv-SE" sz="1900"/>
            <a:t>Studieväg 3</a:t>
          </a:r>
        </a:p>
      </dgm:t>
    </dgm:pt>
    <dgm:pt modelId="{41B1C326-CA56-4D11-9B50-0BEAEFCE1394}" type="parTrans" cxnId="{A68EA7CD-D469-43BC-A126-D12C48A348B7}">
      <dgm:prSet/>
      <dgm:spPr/>
      <dgm:t>
        <a:bodyPr/>
        <a:lstStyle/>
        <a:p>
          <a:endParaRPr lang="sv-SE"/>
        </a:p>
      </dgm:t>
    </dgm:pt>
    <dgm:pt modelId="{9D8E0380-089D-4B83-BA5E-920E7060D2A7}" type="sibTrans" cxnId="{A68EA7CD-D469-43BC-A126-D12C48A348B7}">
      <dgm:prSet/>
      <dgm:spPr/>
      <dgm:t>
        <a:bodyPr/>
        <a:lstStyle/>
        <a:p>
          <a:endParaRPr lang="sv-SE"/>
        </a:p>
      </dgm:t>
    </dgm:pt>
    <dgm:pt modelId="{EA43021F-C4C3-4050-980A-712C86E4C5C9}">
      <dgm:prSet phldrT="[Text]" phldr="0"/>
      <dgm:spPr/>
      <dgm:t>
        <a:bodyPr/>
        <a:lstStyle/>
        <a:p>
          <a:r>
            <a:rPr lang="sv-SE"/>
            <a:t>C</a:t>
          </a:r>
        </a:p>
      </dgm:t>
    </dgm:pt>
    <dgm:pt modelId="{2A062A6A-461E-4549-A00E-50900D27192F}" type="parTrans" cxnId="{9850EE52-1CE7-4E65-AF77-931D4257289F}">
      <dgm:prSet/>
      <dgm:spPr/>
      <dgm:t>
        <a:bodyPr/>
        <a:lstStyle/>
        <a:p>
          <a:endParaRPr lang="sv-SE"/>
        </a:p>
      </dgm:t>
    </dgm:pt>
    <dgm:pt modelId="{28A2BD2F-7CF6-45F4-B02E-1EBCE2C3D843}" type="sibTrans" cxnId="{9850EE52-1CE7-4E65-AF77-931D4257289F}">
      <dgm:prSet/>
      <dgm:spPr/>
      <dgm:t>
        <a:bodyPr/>
        <a:lstStyle/>
        <a:p>
          <a:endParaRPr lang="sv-SE"/>
        </a:p>
      </dgm:t>
    </dgm:pt>
    <dgm:pt modelId="{C002C9CA-069B-4040-B159-686E0E61DCE6}">
      <dgm:prSet phldrT="[Text]" phldr="0"/>
      <dgm:spPr/>
      <dgm:t>
        <a:bodyPr/>
        <a:lstStyle/>
        <a:p>
          <a:r>
            <a:rPr lang="sv-SE"/>
            <a:t>D</a:t>
          </a:r>
        </a:p>
      </dgm:t>
    </dgm:pt>
    <dgm:pt modelId="{ED8C61C0-2A3A-4B77-849A-5061166F2468}" type="parTrans" cxnId="{33CC261A-145C-4F4D-AC86-7FB9BA822B8C}">
      <dgm:prSet/>
      <dgm:spPr/>
      <dgm:t>
        <a:bodyPr/>
        <a:lstStyle/>
        <a:p>
          <a:endParaRPr lang="sv-SE"/>
        </a:p>
      </dgm:t>
    </dgm:pt>
    <dgm:pt modelId="{26EC9819-6156-43E6-80D1-6D4ED28E055E}" type="sibTrans" cxnId="{33CC261A-145C-4F4D-AC86-7FB9BA822B8C}">
      <dgm:prSet/>
      <dgm:spPr/>
      <dgm:t>
        <a:bodyPr/>
        <a:lstStyle/>
        <a:p>
          <a:endParaRPr lang="sv-SE"/>
        </a:p>
      </dgm:t>
    </dgm:pt>
    <dgm:pt modelId="{067D30D2-DDB2-4014-ADC5-3B1107BA1630}">
      <dgm:prSet phldrT="[Text]" phldr="0"/>
      <dgm:spPr/>
      <dgm:t>
        <a:bodyPr/>
        <a:lstStyle/>
        <a:p>
          <a:r>
            <a:rPr lang="sv-SE"/>
            <a:t>C</a:t>
          </a:r>
        </a:p>
      </dgm:t>
    </dgm:pt>
    <dgm:pt modelId="{AF05B215-EBB5-4D07-9B06-D063B4E1CFF2}" type="parTrans" cxnId="{EF5A8306-8C07-47DF-8D49-3E7B66F49AA6}">
      <dgm:prSet/>
      <dgm:spPr/>
      <dgm:t>
        <a:bodyPr/>
        <a:lstStyle/>
        <a:p>
          <a:endParaRPr lang="sv-SE"/>
        </a:p>
      </dgm:t>
    </dgm:pt>
    <dgm:pt modelId="{3DA4F50C-7EB4-4F38-A7C6-05E73D6A70A4}" type="sibTrans" cxnId="{EF5A8306-8C07-47DF-8D49-3E7B66F49AA6}">
      <dgm:prSet/>
      <dgm:spPr/>
      <dgm:t>
        <a:bodyPr/>
        <a:lstStyle/>
        <a:p>
          <a:endParaRPr lang="sv-SE"/>
        </a:p>
      </dgm:t>
    </dgm:pt>
    <dgm:pt modelId="{07363FA7-0EAB-42E4-9B90-E1481910B96D}">
      <dgm:prSet phldrT="[Text]" phldr="0"/>
      <dgm:spPr/>
      <dgm:t>
        <a:bodyPr/>
        <a:lstStyle/>
        <a:p>
          <a:r>
            <a:rPr lang="sv-SE"/>
            <a:t>D</a:t>
          </a:r>
        </a:p>
      </dgm:t>
    </dgm:pt>
    <dgm:pt modelId="{47BBA387-34C0-4C80-805D-7664CFD4408C}" type="parTrans" cxnId="{23ECBCAE-AFBC-43F5-95CA-8239BF0CA64F}">
      <dgm:prSet/>
      <dgm:spPr/>
      <dgm:t>
        <a:bodyPr/>
        <a:lstStyle/>
        <a:p>
          <a:endParaRPr lang="sv-SE"/>
        </a:p>
      </dgm:t>
    </dgm:pt>
    <dgm:pt modelId="{DB56AFCC-F918-4694-B737-5142A2FFECFA}" type="sibTrans" cxnId="{23ECBCAE-AFBC-43F5-95CA-8239BF0CA64F}">
      <dgm:prSet/>
      <dgm:spPr/>
      <dgm:t>
        <a:bodyPr/>
        <a:lstStyle/>
        <a:p>
          <a:endParaRPr lang="sv-SE"/>
        </a:p>
      </dgm:t>
    </dgm:pt>
    <dgm:pt modelId="{0004FDFF-0D51-45A7-83E9-92799C897321}">
      <dgm:prSet phldrT="[Text]" phldr="0"/>
      <dgm:spPr/>
      <dgm:t>
        <a:bodyPr/>
        <a:lstStyle/>
        <a:p>
          <a:r>
            <a:rPr lang="sv-SE"/>
            <a:t>D</a:t>
          </a:r>
        </a:p>
      </dgm:t>
    </dgm:pt>
    <dgm:pt modelId="{20C51222-3CEE-4C07-8681-143121280C58}" type="parTrans" cxnId="{D438E950-7268-4CA5-AAD9-0E62EEB52997}">
      <dgm:prSet/>
      <dgm:spPr/>
      <dgm:t>
        <a:bodyPr/>
        <a:lstStyle/>
        <a:p>
          <a:endParaRPr lang="sv-SE"/>
        </a:p>
      </dgm:t>
    </dgm:pt>
    <dgm:pt modelId="{77C46184-2062-4F19-A58E-AEDDE085E546}" type="sibTrans" cxnId="{D438E950-7268-4CA5-AAD9-0E62EEB52997}">
      <dgm:prSet/>
      <dgm:spPr/>
      <dgm:t>
        <a:bodyPr/>
        <a:lstStyle/>
        <a:p>
          <a:endParaRPr lang="sv-SE"/>
        </a:p>
      </dgm:t>
    </dgm:pt>
    <dgm:pt modelId="{ABE2CFA5-E6A7-4AAC-B32A-66E56DBB8FBF}" type="pres">
      <dgm:prSet presAssocID="{A92659CC-7D07-4571-8D48-6A04A2FB8299}" presName="Name0" presStyleCnt="0">
        <dgm:presLayoutVars>
          <dgm:chPref val="3"/>
          <dgm:dir/>
          <dgm:animLvl val="lvl"/>
          <dgm:resizeHandles/>
        </dgm:presLayoutVars>
      </dgm:prSet>
      <dgm:spPr/>
    </dgm:pt>
    <dgm:pt modelId="{42BDE641-0162-460E-ACCA-3F555D901450}" type="pres">
      <dgm:prSet presAssocID="{5B969669-94DA-476B-925F-6348E161E592}" presName="horFlow" presStyleCnt="0"/>
      <dgm:spPr/>
    </dgm:pt>
    <dgm:pt modelId="{19F2783A-0D13-4916-A2C6-B4C5464CA309}" type="pres">
      <dgm:prSet presAssocID="{5B969669-94DA-476B-925F-6348E161E592}" presName="bigChev" presStyleLbl="node1" presStyleIdx="0" presStyleCnt="3"/>
      <dgm:spPr/>
    </dgm:pt>
    <dgm:pt modelId="{C2270882-8462-47E7-BC22-4C333E498851}" type="pres">
      <dgm:prSet presAssocID="{3EF0D473-A331-4EA1-ACC5-044CC7E9B4DC}" presName="parTrans" presStyleCnt="0"/>
      <dgm:spPr/>
    </dgm:pt>
    <dgm:pt modelId="{4E1BEF35-7B84-48FE-A27D-BC64EEAF9C0C}" type="pres">
      <dgm:prSet presAssocID="{4ECC1671-DAAB-44E6-8572-931AD8B96B64}" presName="node" presStyleLbl="alignAccFollowNode1" presStyleIdx="0" presStyleCnt="9">
        <dgm:presLayoutVars>
          <dgm:bulletEnabled val="1"/>
        </dgm:presLayoutVars>
      </dgm:prSet>
      <dgm:spPr/>
    </dgm:pt>
    <dgm:pt modelId="{C3E29EDC-6A6D-429E-BC31-41B3CDB74317}" type="pres">
      <dgm:prSet presAssocID="{7A50FC46-966D-48B7-A3F5-E0EE97CD83DE}" presName="sibTrans" presStyleCnt="0"/>
      <dgm:spPr/>
    </dgm:pt>
    <dgm:pt modelId="{EE1F4182-A08B-4CC8-B897-420966E14F51}" type="pres">
      <dgm:prSet presAssocID="{A94EC6F0-FA0D-4F87-80EA-01149D26418C}" presName="node" presStyleLbl="alignAccFollowNode1" presStyleIdx="1" presStyleCnt="9">
        <dgm:presLayoutVars>
          <dgm:bulletEnabled val="1"/>
        </dgm:presLayoutVars>
      </dgm:prSet>
      <dgm:spPr/>
    </dgm:pt>
    <dgm:pt modelId="{A5A76F59-0244-49A1-A6CA-0C18926FD902}" type="pres">
      <dgm:prSet presAssocID="{AB6DD235-1076-43E3-B7B4-702F14FCE6B4}" presName="sibTrans" presStyleCnt="0"/>
      <dgm:spPr/>
    </dgm:pt>
    <dgm:pt modelId="{8FD496AD-6031-48C2-BE86-E2ABD0E0695C}" type="pres">
      <dgm:prSet presAssocID="{067D30D2-DDB2-4014-ADC5-3B1107BA1630}" presName="node" presStyleLbl="alignAccFollowNode1" presStyleIdx="2" presStyleCnt="9">
        <dgm:presLayoutVars>
          <dgm:bulletEnabled val="1"/>
        </dgm:presLayoutVars>
      </dgm:prSet>
      <dgm:spPr/>
    </dgm:pt>
    <dgm:pt modelId="{4D4EB582-2E1A-482E-8708-60DCCB0D9FDE}" type="pres">
      <dgm:prSet presAssocID="{3DA4F50C-7EB4-4F38-A7C6-05E73D6A70A4}" presName="sibTrans" presStyleCnt="0"/>
      <dgm:spPr/>
    </dgm:pt>
    <dgm:pt modelId="{6D24F181-9BFF-4E74-83CF-BD8C3CCAD520}" type="pres">
      <dgm:prSet presAssocID="{07363FA7-0EAB-42E4-9B90-E1481910B96D}" presName="node" presStyleLbl="alignAccFollowNode1" presStyleIdx="3" presStyleCnt="9">
        <dgm:presLayoutVars>
          <dgm:bulletEnabled val="1"/>
        </dgm:presLayoutVars>
      </dgm:prSet>
      <dgm:spPr/>
    </dgm:pt>
    <dgm:pt modelId="{8CE76956-40BB-482C-95C7-938D24EF3B1D}" type="pres">
      <dgm:prSet presAssocID="{5B969669-94DA-476B-925F-6348E161E592}" presName="vSp" presStyleCnt="0"/>
      <dgm:spPr/>
    </dgm:pt>
    <dgm:pt modelId="{ED187F35-B1B7-44B5-B529-CA609B84D224}" type="pres">
      <dgm:prSet presAssocID="{06A9246F-19AB-4A53-929E-3E731A209CC1}" presName="horFlow" presStyleCnt="0"/>
      <dgm:spPr/>
    </dgm:pt>
    <dgm:pt modelId="{B802743C-148C-419B-BD14-DDC904BB1E91}" type="pres">
      <dgm:prSet presAssocID="{06A9246F-19AB-4A53-929E-3E731A209CC1}" presName="bigChev" presStyleLbl="node1" presStyleIdx="1" presStyleCnt="3"/>
      <dgm:spPr/>
    </dgm:pt>
    <dgm:pt modelId="{3C370938-6735-4DB9-AEBD-21D841953697}" type="pres">
      <dgm:prSet presAssocID="{679A814A-C040-4429-A921-C8BBA08A4C83}" presName="parTrans" presStyleCnt="0"/>
      <dgm:spPr/>
    </dgm:pt>
    <dgm:pt modelId="{344C1958-F67C-436B-BF1F-E04B169A6AF8}" type="pres">
      <dgm:prSet presAssocID="{676253F0-AF0A-4D06-A5B4-0471783AD723}" presName="node" presStyleLbl="alignAccFollowNode1" presStyleIdx="4" presStyleCnt="9">
        <dgm:presLayoutVars>
          <dgm:bulletEnabled val="1"/>
        </dgm:presLayoutVars>
      </dgm:prSet>
      <dgm:spPr/>
    </dgm:pt>
    <dgm:pt modelId="{81D433E5-89E1-43AA-91E9-5A6DDA788109}" type="pres">
      <dgm:prSet presAssocID="{BAD91790-5E3A-46F3-9073-3C7FA1E2639B}" presName="sibTrans" presStyleCnt="0"/>
      <dgm:spPr/>
    </dgm:pt>
    <dgm:pt modelId="{FE3B5ED3-6F34-4533-8353-3FE4EF6E85B3}" type="pres">
      <dgm:prSet presAssocID="{55BACA59-900C-46C7-BFD2-DCFA40651A4C}" presName="node" presStyleLbl="alignAccFollowNode1" presStyleIdx="5" presStyleCnt="9">
        <dgm:presLayoutVars>
          <dgm:bulletEnabled val="1"/>
        </dgm:presLayoutVars>
      </dgm:prSet>
      <dgm:spPr/>
    </dgm:pt>
    <dgm:pt modelId="{7228F9FE-3155-425B-849A-B23BE5DBAF1B}" type="pres">
      <dgm:prSet presAssocID="{85ABD9AC-FE80-40E3-B737-46F372A586C2}" presName="sibTrans" presStyleCnt="0"/>
      <dgm:spPr/>
    </dgm:pt>
    <dgm:pt modelId="{A6E3B521-D6D0-4AEB-A8D7-203722128B7F}" type="pres">
      <dgm:prSet presAssocID="{0004FDFF-0D51-45A7-83E9-92799C897321}" presName="node" presStyleLbl="alignAccFollowNode1" presStyleIdx="6" presStyleCnt="9">
        <dgm:presLayoutVars>
          <dgm:bulletEnabled val="1"/>
        </dgm:presLayoutVars>
      </dgm:prSet>
      <dgm:spPr/>
    </dgm:pt>
    <dgm:pt modelId="{AC9D51EC-9381-4A3A-A882-35A357016336}" type="pres">
      <dgm:prSet presAssocID="{06A9246F-19AB-4A53-929E-3E731A209CC1}" presName="vSp" presStyleCnt="0"/>
      <dgm:spPr/>
    </dgm:pt>
    <dgm:pt modelId="{16E47239-0A74-4E31-8463-A63D0B841379}" type="pres">
      <dgm:prSet presAssocID="{352E53AE-3F59-40FB-9327-B947EE14BF38}" presName="horFlow" presStyleCnt="0"/>
      <dgm:spPr/>
    </dgm:pt>
    <dgm:pt modelId="{1F4EBDAF-48AB-42DF-9EFC-2214F906948B}" type="pres">
      <dgm:prSet presAssocID="{352E53AE-3F59-40FB-9327-B947EE14BF38}" presName="bigChev" presStyleLbl="node1" presStyleIdx="2" presStyleCnt="3"/>
      <dgm:spPr/>
    </dgm:pt>
    <dgm:pt modelId="{4D1307A3-96FE-4B48-8AC6-D6C9AE1593A2}" type="pres">
      <dgm:prSet presAssocID="{2A062A6A-461E-4549-A00E-50900D27192F}" presName="parTrans" presStyleCnt="0"/>
      <dgm:spPr/>
    </dgm:pt>
    <dgm:pt modelId="{8949409F-1987-4590-91D6-9167DF0519DD}" type="pres">
      <dgm:prSet presAssocID="{EA43021F-C4C3-4050-980A-712C86E4C5C9}" presName="node" presStyleLbl="alignAccFollowNode1" presStyleIdx="7" presStyleCnt="9">
        <dgm:presLayoutVars>
          <dgm:bulletEnabled val="1"/>
        </dgm:presLayoutVars>
      </dgm:prSet>
      <dgm:spPr/>
    </dgm:pt>
    <dgm:pt modelId="{5FD71153-8204-45BB-9B9F-62598D660E16}" type="pres">
      <dgm:prSet presAssocID="{28A2BD2F-7CF6-45F4-B02E-1EBCE2C3D843}" presName="sibTrans" presStyleCnt="0"/>
      <dgm:spPr/>
    </dgm:pt>
    <dgm:pt modelId="{E74C6CD7-5578-489F-8A58-B3513F6B663C}" type="pres">
      <dgm:prSet presAssocID="{C002C9CA-069B-4040-B159-686E0E61DCE6}" presName="node" presStyleLbl="alignAccFollowNode1" presStyleIdx="8" presStyleCnt="9">
        <dgm:presLayoutVars>
          <dgm:bulletEnabled val="1"/>
        </dgm:presLayoutVars>
      </dgm:prSet>
      <dgm:spPr/>
    </dgm:pt>
  </dgm:ptLst>
  <dgm:cxnLst>
    <dgm:cxn modelId="{A78B4D00-61BE-4F8E-94BA-742AEF04571F}" srcId="{A92659CC-7D07-4571-8D48-6A04A2FB8299}" destId="{5B969669-94DA-476B-925F-6348E161E592}" srcOrd="0" destOrd="0" parTransId="{59D0AA59-AA81-4D15-B03F-ED03620D4389}" sibTransId="{077B4BAD-9657-47EE-BC8A-B2B9FE55B8EC}"/>
    <dgm:cxn modelId="{EF5A8306-8C07-47DF-8D49-3E7B66F49AA6}" srcId="{5B969669-94DA-476B-925F-6348E161E592}" destId="{067D30D2-DDB2-4014-ADC5-3B1107BA1630}" srcOrd="2" destOrd="0" parTransId="{AF05B215-EBB5-4D07-9B06-D063B4E1CFF2}" sibTransId="{3DA4F50C-7EB4-4F38-A7C6-05E73D6A70A4}"/>
    <dgm:cxn modelId="{4100AF06-CCC3-47AB-8164-F02B28CC9D46}" type="presOf" srcId="{5B969669-94DA-476B-925F-6348E161E592}" destId="{19F2783A-0D13-4916-A2C6-B4C5464CA309}" srcOrd="0" destOrd="0" presId="urn:microsoft.com/office/officeart/2005/8/layout/lProcess3"/>
    <dgm:cxn modelId="{33CC261A-145C-4F4D-AC86-7FB9BA822B8C}" srcId="{352E53AE-3F59-40FB-9327-B947EE14BF38}" destId="{C002C9CA-069B-4040-B159-686E0E61DCE6}" srcOrd="1" destOrd="0" parTransId="{ED8C61C0-2A3A-4B77-849A-5061166F2468}" sibTransId="{26EC9819-6156-43E6-80D1-6D4ED28E055E}"/>
    <dgm:cxn modelId="{FA8D781B-F087-43B1-856F-0BAF433B3BB2}" srcId="{5B969669-94DA-476B-925F-6348E161E592}" destId="{A94EC6F0-FA0D-4F87-80EA-01149D26418C}" srcOrd="1" destOrd="0" parTransId="{524EA9AC-EC30-4BDF-BBBA-D1B0EEF88967}" sibTransId="{AB6DD235-1076-43E3-B7B4-702F14FCE6B4}"/>
    <dgm:cxn modelId="{F028DB5C-A7BC-4DF0-BE56-9BF98240E858}" type="presOf" srcId="{55BACA59-900C-46C7-BFD2-DCFA40651A4C}" destId="{FE3B5ED3-6F34-4533-8353-3FE4EF6E85B3}" srcOrd="0" destOrd="0" presId="urn:microsoft.com/office/officeart/2005/8/layout/lProcess3"/>
    <dgm:cxn modelId="{ABBA5C5F-FAD9-416B-A348-8C006D585985}" type="presOf" srcId="{352E53AE-3F59-40FB-9327-B947EE14BF38}" destId="{1F4EBDAF-48AB-42DF-9EFC-2214F906948B}" srcOrd="0" destOrd="0" presId="urn:microsoft.com/office/officeart/2005/8/layout/lProcess3"/>
    <dgm:cxn modelId="{39DF1763-DB85-48C9-8AEE-1F530753D7A5}" type="presOf" srcId="{06A9246F-19AB-4A53-929E-3E731A209CC1}" destId="{B802743C-148C-419B-BD14-DDC904BB1E91}" srcOrd="0" destOrd="0" presId="urn:microsoft.com/office/officeart/2005/8/layout/lProcess3"/>
    <dgm:cxn modelId="{D438E950-7268-4CA5-AAD9-0E62EEB52997}" srcId="{06A9246F-19AB-4A53-929E-3E731A209CC1}" destId="{0004FDFF-0D51-45A7-83E9-92799C897321}" srcOrd="2" destOrd="0" parTransId="{20C51222-3CEE-4C07-8681-143121280C58}" sibTransId="{77C46184-2062-4F19-A58E-AEDDE085E546}"/>
    <dgm:cxn modelId="{9850EE52-1CE7-4E65-AF77-931D4257289F}" srcId="{352E53AE-3F59-40FB-9327-B947EE14BF38}" destId="{EA43021F-C4C3-4050-980A-712C86E4C5C9}" srcOrd="0" destOrd="0" parTransId="{2A062A6A-461E-4549-A00E-50900D27192F}" sibTransId="{28A2BD2F-7CF6-45F4-B02E-1EBCE2C3D843}"/>
    <dgm:cxn modelId="{8588E975-9BB7-4318-BDC1-E46F76579CB6}" srcId="{06A9246F-19AB-4A53-929E-3E731A209CC1}" destId="{676253F0-AF0A-4D06-A5B4-0471783AD723}" srcOrd="0" destOrd="0" parTransId="{679A814A-C040-4429-A921-C8BBA08A4C83}" sibTransId="{BAD91790-5E3A-46F3-9073-3C7FA1E2639B}"/>
    <dgm:cxn modelId="{BC8FF77C-13B6-4C9F-A207-841206C459CC}" type="presOf" srcId="{4ECC1671-DAAB-44E6-8572-931AD8B96B64}" destId="{4E1BEF35-7B84-48FE-A27D-BC64EEAF9C0C}" srcOrd="0" destOrd="0" presId="urn:microsoft.com/office/officeart/2005/8/layout/lProcess3"/>
    <dgm:cxn modelId="{FC7DA68A-CDC8-4CD8-9A80-A21023BEBAF8}" srcId="{A92659CC-7D07-4571-8D48-6A04A2FB8299}" destId="{06A9246F-19AB-4A53-929E-3E731A209CC1}" srcOrd="1" destOrd="0" parTransId="{B6143C52-EE9D-4E31-8BFC-80AAA55ABB17}" sibTransId="{A75BDB67-4BCB-4539-AD39-DDA19EC3797F}"/>
    <dgm:cxn modelId="{39C8E08A-F88E-427B-ACD3-E0550D62A664}" type="presOf" srcId="{C002C9CA-069B-4040-B159-686E0E61DCE6}" destId="{E74C6CD7-5578-489F-8A58-B3513F6B663C}" srcOrd="0" destOrd="0" presId="urn:microsoft.com/office/officeart/2005/8/layout/lProcess3"/>
    <dgm:cxn modelId="{20745092-B4F1-40A8-9B4B-F87558D18527}" srcId="{06A9246F-19AB-4A53-929E-3E731A209CC1}" destId="{55BACA59-900C-46C7-BFD2-DCFA40651A4C}" srcOrd="1" destOrd="0" parTransId="{BAABBED2-B727-4C26-BADC-F418619716C6}" sibTransId="{85ABD9AC-FE80-40E3-B737-46F372A586C2}"/>
    <dgm:cxn modelId="{8C601299-5948-42C9-A2AC-6C9023105C68}" type="presOf" srcId="{A92659CC-7D07-4571-8D48-6A04A2FB8299}" destId="{ABE2CFA5-E6A7-4AAC-B32A-66E56DBB8FBF}" srcOrd="0" destOrd="0" presId="urn:microsoft.com/office/officeart/2005/8/layout/lProcess3"/>
    <dgm:cxn modelId="{FE77C1A0-42C2-45A2-94DC-F463B10515B0}" type="presOf" srcId="{0004FDFF-0D51-45A7-83E9-92799C897321}" destId="{A6E3B521-D6D0-4AEB-A8D7-203722128B7F}" srcOrd="0" destOrd="0" presId="urn:microsoft.com/office/officeart/2005/8/layout/lProcess3"/>
    <dgm:cxn modelId="{50AC4EA7-75F9-4C1F-A47A-C3DFE5B903BE}" type="presOf" srcId="{EA43021F-C4C3-4050-980A-712C86E4C5C9}" destId="{8949409F-1987-4590-91D6-9167DF0519DD}" srcOrd="0" destOrd="0" presId="urn:microsoft.com/office/officeart/2005/8/layout/lProcess3"/>
    <dgm:cxn modelId="{0F25F3A7-280E-4864-B872-C367526D0318}" srcId="{5B969669-94DA-476B-925F-6348E161E592}" destId="{4ECC1671-DAAB-44E6-8572-931AD8B96B64}" srcOrd="0" destOrd="0" parTransId="{3EF0D473-A331-4EA1-ACC5-044CC7E9B4DC}" sibTransId="{7A50FC46-966D-48B7-A3F5-E0EE97CD83DE}"/>
    <dgm:cxn modelId="{23ECBCAE-AFBC-43F5-95CA-8239BF0CA64F}" srcId="{5B969669-94DA-476B-925F-6348E161E592}" destId="{07363FA7-0EAB-42E4-9B90-E1481910B96D}" srcOrd="3" destOrd="0" parTransId="{47BBA387-34C0-4C80-805D-7664CFD4408C}" sibTransId="{DB56AFCC-F918-4694-B737-5142A2FFECFA}"/>
    <dgm:cxn modelId="{A68EA7CD-D469-43BC-A126-D12C48A348B7}" srcId="{A92659CC-7D07-4571-8D48-6A04A2FB8299}" destId="{352E53AE-3F59-40FB-9327-B947EE14BF38}" srcOrd="2" destOrd="0" parTransId="{41B1C326-CA56-4D11-9B50-0BEAEFCE1394}" sibTransId="{9D8E0380-089D-4B83-BA5E-920E7060D2A7}"/>
    <dgm:cxn modelId="{9594E5CF-024D-4550-A49C-482011413994}" type="presOf" srcId="{067D30D2-DDB2-4014-ADC5-3B1107BA1630}" destId="{8FD496AD-6031-48C2-BE86-E2ABD0E0695C}" srcOrd="0" destOrd="0" presId="urn:microsoft.com/office/officeart/2005/8/layout/lProcess3"/>
    <dgm:cxn modelId="{814479D0-5871-490E-AD79-4FD635C3782F}" type="presOf" srcId="{A94EC6F0-FA0D-4F87-80EA-01149D26418C}" destId="{EE1F4182-A08B-4CC8-B897-420966E14F51}" srcOrd="0" destOrd="0" presId="urn:microsoft.com/office/officeart/2005/8/layout/lProcess3"/>
    <dgm:cxn modelId="{A8F082F0-C2CC-48C7-ADB1-91DC7319C22C}" type="presOf" srcId="{07363FA7-0EAB-42E4-9B90-E1481910B96D}" destId="{6D24F181-9BFF-4E74-83CF-BD8C3CCAD520}" srcOrd="0" destOrd="0" presId="urn:microsoft.com/office/officeart/2005/8/layout/lProcess3"/>
    <dgm:cxn modelId="{59DD0BF8-1510-4121-9E57-17C3405EDD69}" type="presOf" srcId="{676253F0-AF0A-4D06-A5B4-0471783AD723}" destId="{344C1958-F67C-436B-BF1F-E04B169A6AF8}" srcOrd="0" destOrd="0" presId="urn:microsoft.com/office/officeart/2005/8/layout/lProcess3"/>
    <dgm:cxn modelId="{986C548D-435B-417A-9A68-5994CD6C8CDF}" type="presParOf" srcId="{ABE2CFA5-E6A7-4AAC-B32A-66E56DBB8FBF}" destId="{42BDE641-0162-460E-ACCA-3F555D901450}" srcOrd="0" destOrd="0" presId="urn:microsoft.com/office/officeart/2005/8/layout/lProcess3"/>
    <dgm:cxn modelId="{BDB6FA1D-B885-4526-B0CD-DCCEA9C2A9C9}" type="presParOf" srcId="{42BDE641-0162-460E-ACCA-3F555D901450}" destId="{19F2783A-0D13-4916-A2C6-B4C5464CA309}" srcOrd="0" destOrd="0" presId="urn:microsoft.com/office/officeart/2005/8/layout/lProcess3"/>
    <dgm:cxn modelId="{A312A747-1DA5-4051-BD6B-EC6F5AB6A050}" type="presParOf" srcId="{42BDE641-0162-460E-ACCA-3F555D901450}" destId="{C2270882-8462-47E7-BC22-4C333E498851}" srcOrd="1" destOrd="0" presId="urn:microsoft.com/office/officeart/2005/8/layout/lProcess3"/>
    <dgm:cxn modelId="{82E0B4F0-C642-47AF-917C-BCCB6FC42B03}" type="presParOf" srcId="{42BDE641-0162-460E-ACCA-3F555D901450}" destId="{4E1BEF35-7B84-48FE-A27D-BC64EEAF9C0C}" srcOrd="2" destOrd="0" presId="urn:microsoft.com/office/officeart/2005/8/layout/lProcess3"/>
    <dgm:cxn modelId="{65AD3F00-6D03-4E6E-93C9-D54B16E6971A}" type="presParOf" srcId="{42BDE641-0162-460E-ACCA-3F555D901450}" destId="{C3E29EDC-6A6D-429E-BC31-41B3CDB74317}" srcOrd="3" destOrd="0" presId="urn:microsoft.com/office/officeart/2005/8/layout/lProcess3"/>
    <dgm:cxn modelId="{173FE74F-7F3E-4DD6-9EA2-8CD355575336}" type="presParOf" srcId="{42BDE641-0162-460E-ACCA-3F555D901450}" destId="{EE1F4182-A08B-4CC8-B897-420966E14F51}" srcOrd="4" destOrd="0" presId="urn:microsoft.com/office/officeart/2005/8/layout/lProcess3"/>
    <dgm:cxn modelId="{E402F13C-F3E4-4226-ABCE-5CDAE379F78A}" type="presParOf" srcId="{42BDE641-0162-460E-ACCA-3F555D901450}" destId="{A5A76F59-0244-49A1-A6CA-0C18926FD902}" srcOrd="5" destOrd="0" presId="urn:microsoft.com/office/officeart/2005/8/layout/lProcess3"/>
    <dgm:cxn modelId="{7485DACD-7A3C-4D0A-854B-CF2746761167}" type="presParOf" srcId="{42BDE641-0162-460E-ACCA-3F555D901450}" destId="{8FD496AD-6031-48C2-BE86-E2ABD0E0695C}" srcOrd="6" destOrd="0" presId="urn:microsoft.com/office/officeart/2005/8/layout/lProcess3"/>
    <dgm:cxn modelId="{64890685-793B-461C-A5C5-3FCDEE8F1331}" type="presParOf" srcId="{42BDE641-0162-460E-ACCA-3F555D901450}" destId="{4D4EB582-2E1A-482E-8708-60DCCB0D9FDE}" srcOrd="7" destOrd="0" presId="urn:microsoft.com/office/officeart/2005/8/layout/lProcess3"/>
    <dgm:cxn modelId="{22C0F382-2B17-400A-BFF2-0AAC1EF90A97}" type="presParOf" srcId="{42BDE641-0162-460E-ACCA-3F555D901450}" destId="{6D24F181-9BFF-4E74-83CF-BD8C3CCAD520}" srcOrd="8" destOrd="0" presId="urn:microsoft.com/office/officeart/2005/8/layout/lProcess3"/>
    <dgm:cxn modelId="{08669894-2C5C-4162-B20F-4703DBB8F8C3}" type="presParOf" srcId="{ABE2CFA5-E6A7-4AAC-B32A-66E56DBB8FBF}" destId="{8CE76956-40BB-482C-95C7-938D24EF3B1D}" srcOrd="1" destOrd="0" presId="urn:microsoft.com/office/officeart/2005/8/layout/lProcess3"/>
    <dgm:cxn modelId="{568BC000-4C95-4B1C-B33D-0CE1EBF92D65}" type="presParOf" srcId="{ABE2CFA5-E6A7-4AAC-B32A-66E56DBB8FBF}" destId="{ED187F35-B1B7-44B5-B529-CA609B84D224}" srcOrd="2" destOrd="0" presId="urn:microsoft.com/office/officeart/2005/8/layout/lProcess3"/>
    <dgm:cxn modelId="{BE8F8721-CE57-41DA-AA58-FAB40D1E07F9}" type="presParOf" srcId="{ED187F35-B1B7-44B5-B529-CA609B84D224}" destId="{B802743C-148C-419B-BD14-DDC904BB1E91}" srcOrd="0" destOrd="0" presId="urn:microsoft.com/office/officeart/2005/8/layout/lProcess3"/>
    <dgm:cxn modelId="{AEF41004-E258-429A-9B4B-823B98718585}" type="presParOf" srcId="{ED187F35-B1B7-44B5-B529-CA609B84D224}" destId="{3C370938-6735-4DB9-AEBD-21D841953697}" srcOrd="1" destOrd="0" presId="urn:microsoft.com/office/officeart/2005/8/layout/lProcess3"/>
    <dgm:cxn modelId="{3C2FC811-4535-4BAD-B724-B1C08BAEEA70}" type="presParOf" srcId="{ED187F35-B1B7-44B5-B529-CA609B84D224}" destId="{344C1958-F67C-436B-BF1F-E04B169A6AF8}" srcOrd="2" destOrd="0" presId="urn:microsoft.com/office/officeart/2005/8/layout/lProcess3"/>
    <dgm:cxn modelId="{17578BFB-44C2-486E-BFD5-817A5C68AD3B}" type="presParOf" srcId="{ED187F35-B1B7-44B5-B529-CA609B84D224}" destId="{81D433E5-89E1-43AA-91E9-5A6DDA788109}" srcOrd="3" destOrd="0" presId="urn:microsoft.com/office/officeart/2005/8/layout/lProcess3"/>
    <dgm:cxn modelId="{9BEF34CE-7114-4A43-8E7D-CF9710BD49C0}" type="presParOf" srcId="{ED187F35-B1B7-44B5-B529-CA609B84D224}" destId="{FE3B5ED3-6F34-4533-8353-3FE4EF6E85B3}" srcOrd="4" destOrd="0" presId="urn:microsoft.com/office/officeart/2005/8/layout/lProcess3"/>
    <dgm:cxn modelId="{D17F3BCA-8397-42C1-BD1B-1E7456DB07AB}" type="presParOf" srcId="{ED187F35-B1B7-44B5-B529-CA609B84D224}" destId="{7228F9FE-3155-425B-849A-B23BE5DBAF1B}" srcOrd="5" destOrd="0" presId="urn:microsoft.com/office/officeart/2005/8/layout/lProcess3"/>
    <dgm:cxn modelId="{9DCC7E8F-C944-4E65-BE52-2BDD9B8D96B6}" type="presParOf" srcId="{ED187F35-B1B7-44B5-B529-CA609B84D224}" destId="{A6E3B521-D6D0-4AEB-A8D7-203722128B7F}" srcOrd="6" destOrd="0" presId="urn:microsoft.com/office/officeart/2005/8/layout/lProcess3"/>
    <dgm:cxn modelId="{5E18DA7B-F7B2-4074-86D8-333DDF40F5B7}" type="presParOf" srcId="{ABE2CFA5-E6A7-4AAC-B32A-66E56DBB8FBF}" destId="{AC9D51EC-9381-4A3A-A882-35A357016336}" srcOrd="3" destOrd="0" presId="urn:microsoft.com/office/officeart/2005/8/layout/lProcess3"/>
    <dgm:cxn modelId="{D7674CCA-1A74-4772-B743-2F40C467585A}" type="presParOf" srcId="{ABE2CFA5-E6A7-4AAC-B32A-66E56DBB8FBF}" destId="{16E47239-0A74-4E31-8463-A63D0B841379}" srcOrd="4" destOrd="0" presId="urn:microsoft.com/office/officeart/2005/8/layout/lProcess3"/>
    <dgm:cxn modelId="{A45BAC57-DB86-40E9-AAB9-6E15239A54F9}" type="presParOf" srcId="{16E47239-0A74-4E31-8463-A63D0B841379}" destId="{1F4EBDAF-48AB-42DF-9EFC-2214F906948B}" srcOrd="0" destOrd="0" presId="urn:microsoft.com/office/officeart/2005/8/layout/lProcess3"/>
    <dgm:cxn modelId="{A59EE325-4A7C-4397-9185-35C1A2565264}" type="presParOf" srcId="{16E47239-0A74-4E31-8463-A63D0B841379}" destId="{4D1307A3-96FE-4B48-8AC6-D6C9AE1593A2}" srcOrd="1" destOrd="0" presId="urn:microsoft.com/office/officeart/2005/8/layout/lProcess3"/>
    <dgm:cxn modelId="{0BEBCC3A-EA84-48D0-AA5F-AA76D7C7279B}" type="presParOf" srcId="{16E47239-0A74-4E31-8463-A63D0B841379}" destId="{8949409F-1987-4590-91D6-9167DF0519DD}" srcOrd="2" destOrd="0" presId="urn:microsoft.com/office/officeart/2005/8/layout/lProcess3"/>
    <dgm:cxn modelId="{56A9771A-1306-4FE9-8A02-A694708B28E8}" type="presParOf" srcId="{16E47239-0A74-4E31-8463-A63D0B841379}" destId="{5FD71153-8204-45BB-9B9F-62598D660E16}" srcOrd="3" destOrd="0" presId="urn:microsoft.com/office/officeart/2005/8/layout/lProcess3"/>
    <dgm:cxn modelId="{F0E60817-315F-4D38-9975-3686FF15977F}" type="presParOf" srcId="{16E47239-0A74-4E31-8463-A63D0B841379}" destId="{E74C6CD7-5578-489F-8A58-B3513F6B663C}"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B8373D-91C2-5B43-AB3D-2C7D271299AB}" type="doc">
      <dgm:prSet loTypeId="urn:microsoft.com/office/officeart/2009/3/layout/SubStepProcess" loCatId="" qsTypeId="urn:microsoft.com/office/officeart/2005/8/quickstyle/simple1" qsCatId="simple" csTypeId="urn:microsoft.com/office/officeart/2005/8/colors/colorful1" csCatId="colorful" phldr="1"/>
      <dgm:spPr/>
      <dgm:t>
        <a:bodyPr/>
        <a:lstStyle/>
        <a:p>
          <a:endParaRPr lang="sv-SE"/>
        </a:p>
      </dgm:t>
    </dgm:pt>
    <dgm:pt modelId="{D95B68EE-B36A-C04F-99E5-FEA305662B06}">
      <dgm:prSet phldrT="[Text]" custT="1"/>
      <dgm:spPr/>
      <dgm:t>
        <a:bodyPr/>
        <a:lstStyle/>
        <a:p>
          <a:r>
            <a:rPr lang="sv-SE" sz="2000"/>
            <a:t>Svenska</a:t>
          </a:r>
        </a:p>
      </dgm:t>
    </dgm:pt>
    <dgm:pt modelId="{84DADEC7-5F55-F24C-AB24-D4EE598F7620}" type="parTrans" cxnId="{4A3A08D2-8F44-5049-A054-0CA2CCBCC5E5}">
      <dgm:prSet/>
      <dgm:spPr/>
      <dgm:t>
        <a:bodyPr/>
        <a:lstStyle/>
        <a:p>
          <a:endParaRPr lang="sv-SE" sz="2400"/>
        </a:p>
      </dgm:t>
    </dgm:pt>
    <dgm:pt modelId="{9971BC35-91BF-E648-98E1-35FE05E23AA7}" type="sibTrans" cxnId="{4A3A08D2-8F44-5049-A054-0CA2CCBCC5E5}">
      <dgm:prSet/>
      <dgm:spPr/>
      <dgm:t>
        <a:bodyPr/>
        <a:lstStyle/>
        <a:p>
          <a:endParaRPr lang="sv-SE" sz="2400"/>
        </a:p>
      </dgm:t>
    </dgm:pt>
    <dgm:pt modelId="{82A5F65B-6447-E448-953C-25D2EB014B50}">
      <dgm:prSet phldrT="[Text]" custT="1"/>
      <dgm:spPr/>
      <dgm:t>
        <a:bodyPr/>
        <a:lstStyle/>
        <a:p>
          <a:r>
            <a:rPr lang="sv-SE" sz="2000"/>
            <a:t>Hälsa</a:t>
          </a:r>
        </a:p>
      </dgm:t>
    </dgm:pt>
    <dgm:pt modelId="{DFD8FBA4-5424-E841-95FB-F8D07F1C80DD}" type="parTrans" cxnId="{A2F03103-2799-494A-AD12-1B33AF872B62}">
      <dgm:prSet/>
      <dgm:spPr/>
      <dgm:t>
        <a:bodyPr/>
        <a:lstStyle/>
        <a:p>
          <a:endParaRPr lang="sv-SE" sz="2400"/>
        </a:p>
      </dgm:t>
    </dgm:pt>
    <dgm:pt modelId="{B11C35FE-DB36-F54E-98A8-D30C536C982A}" type="sibTrans" cxnId="{A2F03103-2799-494A-AD12-1B33AF872B62}">
      <dgm:prSet/>
      <dgm:spPr/>
      <dgm:t>
        <a:bodyPr/>
        <a:lstStyle/>
        <a:p>
          <a:endParaRPr lang="sv-SE" sz="2400"/>
        </a:p>
      </dgm:t>
    </dgm:pt>
    <dgm:pt modelId="{1755EF8A-22DD-DA4D-A4C2-B96A3DD6E150}">
      <dgm:prSet phldrT="[Text]" custT="1"/>
      <dgm:spPr/>
      <dgm:t>
        <a:bodyPr/>
        <a:lstStyle/>
        <a:p>
          <a:r>
            <a:rPr lang="sv-SE" sz="1800"/>
            <a:t>Utflykter och studiebesök</a:t>
          </a:r>
        </a:p>
      </dgm:t>
    </dgm:pt>
    <dgm:pt modelId="{3B03449C-D842-F442-8393-278F5C92715E}" type="parTrans" cxnId="{2D6C51B8-F09A-8E46-8486-55A9F2F7D9A2}">
      <dgm:prSet/>
      <dgm:spPr/>
      <dgm:t>
        <a:bodyPr/>
        <a:lstStyle/>
        <a:p>
          <a:endParaRPr lang="sv-SE" sz="2400"/>
        </a:p>
      </dgm:t>
    </dgm:pt>
    <dgm:pt modelId="{75587289-9BBF-7948-8333-8CA789B04B31}" type="sibTrans" cxnId="{2D6C51B8-F09A-8E46-8486-55A9F2F7D9A2}">
      <dgm:prSet/>
      <dgm:spPr/>
      <dgm:t>
        <a:bodyPr/>
        <a:lstStyle/>
        <a:p>
          <a:endParaRPr lang="sv-SE" sz="2400"/>
        </a:p>
      </dgm:t>
    </dgm:pt>
    <dgm:pt modelId="{13C13F62-05A7-2E4A-B03C-882E54C2CF79}">
      <dgm:prSet phldrT="[Text]" custT="1"/>
      <dgm:spPr/>
      <dgm:t>
        <a:bodyPr/>
        <a:lstStyle/>
        <a:p>
          <a:r>
            <a:rPr lang="sv-SE" sz="1800"/>
            <a:t>Pedagogisk fika</a:t>
          </a:r>
        </a:p>
      </dgm:t>
    </dgm:pt>
    <dgm:pt modelId="{A7AF575D-7080-894A-8D91-06E57C2906A4}" type="parTrans" cxnId="{CD54B75D-767C-7243-BF32-AB22BD8FC395}">
      <dgm:prSet/>
      <dgm:spPr/>
      <dgm:t>
        <a:bodyPr/>
        <a:lstStyle/>
        <a:p>
          <a:endParaRPr lang="sv-SE" sz="2400"/>
        </a:p>
      </dgm:t>
    </dgm:pt>
    <dgm:pt modelId="{D4091B5A-6301-4048-AAF5-F1FDED0CCFC4}" type="sibTrans" cxnId="{CD54B75D-767C-7243-BF32-AB22BD8FC395}">
      <dgm:prSet/>
      <dgm:spPr/>
      <dgm:t>
        <a:bodyPr/>
        <a:lstStyle/>
        <a:p>
          <a:endParaRPr lang="sv-SE" sz="2400"/>
        </a:p>
      </dgm:t>
    </dgm:pt>
    <dgm:pt modelId="{478A6FE7-D6E4-1A49-AEB3-81A63E17F303}">
      <dgm:prSet phldrT="[Text]" custT="1"/>
      <dgm:spPr/>
      <dgm:t>
        <a:bodyPr/>
        <a:lstStyle/>
        <a:p>
          <a:r>
            <a:rPr lang="sv-SE" sz="1800"/>
            <a:t>Arbets-marknads-kunskap</a:t>
          </a:r>
        </a:p>
      </dgm:t>
    </dgm:pt>
    <dgm:pt modelId="{FB57232A-D1BD-394A-8A78-09816B6A17A5}" type="parTrans" cxnId="{A54A33CB-92A3-8745-A7FA-CF267BDBA547}">
      <dgm:prSet/>
      <dgm:spPr/>
      <dgm:t>
        <a:bodyPr/>
        <a:lstStyle/>
        <a:p>
          <a:endParaRPr lang="sv-SE" sz="2400"/>
        </a:p>
      </dgm:t>
    </dgm:pt>
    <dgm:pt modelId="{179DD010-C09D-D34A-99CE-6FF425A104EF}" type="sibTrans" cxnId="{A54A33CB-92A3-8745-A7FA-CF267BDBA547}">
      <dgm:prSet/>
      <dgm:spPr/>
      <dgm:t>
        <a:bodyPr/>
        <a:lstStyle/>
        <a:p>
          <a:endParaRPr lang="sv-SE" sz="2400"/>
        </a:p>
      </dgm:t>
    </dgm:pt>
    <dgm:pt modelId="{AA80A995-3B9D-7744-886C-559F54B23EF4}">
      <dgm:prSet phldrT="[Text]" custT="1"/>
      <dgm:spPr/>
      <dgm:t>
        <a:bodyPr/>
        <a:lstStyle/>
        <a:p>
          <a:r>
            <a:rPr lang="sv-SE" sz="1800"/>
            <a:t>Studie– och framtids-planering</a:t>
          </a:r>
          <a:r>
            <a:rPr lang="sv-SE" sz="2000"/>
            <a:t> </a:t>
          </a:r>
        </a:p>
      </dgm:t>
    </dgm:pt>
    <dgm:pt modelId="{C8D907D6-7030-F64A-8D29-07498BB430DC}" type="parTrans" cxnId="{31A7634A-33C2-E146-8E5D-C15E3694D0E0}">
      <dgm:prSet/>
      <dgm:spPr/>
      <dgm:t>
        <a:bodyPr/>
        <a:lstStyle/>
        <a:p>
          <a:endParaRPr lang="sv-SE" sz="2400"/>
        </a:p>
      </dgm:t>
    </dgm:pt>
    <dgm:pt modelId="{0BAACABD-E2E0-244D-A086-0C47F30E8CA4}" type="sibTrans" cxnId="{31A7634A-33C2-E146-8E5D-C15E3694D0E0}">
      <dgm:prSet/>
      <dgm:spPr/>
      <dgm:t>
        <a:bodyPr/>
        <a:lstStyle/>
        <a:p>
          <a:endParaRPr lang="sv-SE" sz="2400"/>
        </a:p>
      </dgm:t>
    </dgm:pt>
    <dgm:pt modelId="{6619C609-AD88-C341-90ED-CBC4519BE37C}" type="pres">
      <dgm:prSet presAssocID="{E2B8373D-91C2-5B43-AB3D-2C7D271299AB}" presName="Name0" presStyleCnt="0">
        <dgm:presLayoutVars>
          <dgm:chMax val="7"/>
          <dgm:dir/>
          <dgm:animOne val="branch"/>
        </dgm:presLayoutVars>
      </dgm:prSet>
      <dgm:spPr/>
    </dgm:pt>
    <dgm:pt modelId="{6CB5FEEC-4FE8-5B40-AF13-E38B9C924A2E}" type="pres">
      <dgm:prSet presAssocID="{D95B68EE-B36A-C04F-99E5-FEA305662B06}" presName="parTx1" presStyleLbl="node1" presStyleIdx="0" presStyleCnt="6"/>
      <dgm:spPr/>
    </dgm:pt>
    <dgm:pt modelId="{FC2B2C5C-0BEC-0D4B-9F5D-A5F36C2F61EE}" type="pres">
      <dgm:prSet presAssocID="{478A6FE7-D6E4-1A49-AEB3-81A63E17F303}" presName="parTx2" presStyleLbl="node1" presStyleIdx="1" presStyleCnt="6"/>
      <dgm:spPr/>
    </dgm:pt>
    <dgm:pt modelId="{721DFD06-4365-F149-80C3-D5C8AD5F0521}" type="pres">
      <dgm:prSet presAssocID="{AA80A995-3B9D-7744-886C-559F54B23EF4}" presName="parTx3" presStyleLbl="node1" presStyleIdx="2" presStyleCnt="6"/>
      <dgm:spPr/>
    </dgm:pt>
    <dgm:pt modelId="{D985CB00-FB40-BD47-A53F-7F10949FD648}" type="pres">
      <dgm:prSet presAssocID="{82A5F65B-6447-E448-953C-25D2EB014B50}" presName="parTx4" presStyleLbl="node1" presStyleIdx="3" presStyleCnt="6"/>
      <dgm:spPr/>
    </dgm:pt>
    <dgm:pt modelId="{866E15B4-27C3-A246-BFFC-ACFF767CFD20}" type="pres">
      <dgm:prSet presAssocID="{1755EF8A-22DD-DA4D-A4C2-B96A3DD6E150}" presName="parTx5" presStyleLbl="node1" presStyleIdx="4" presStyleCnt="6"/>
      <dgm:spPr/>
    </dgm:pt>
    <dgm:pt modelId="{5216F10A-3E70-2B49-AF75-D7E121A9F426}" type="pres">
      <dgm:prSet presAssocID="{13C13F62-05A7-2E4A-B03C-882E54C2CF79}" presName="parTx6" presStyleLbl="node1" presStyleIdx="5" presStyleCnt="6"/>
      <dgm:spPr/>
    </dgm:pt>
  </dgm:ptLst>
  <dgm:cxnLst>
    <dgm:cxn modelId="{A2F03103-2799-494A-AD12-1B33AF872B62}" srcId="{E2B8373D-91C2-5B43-AB3D-2C7D271299AB}" destId="{82A5F65B-6447-E448-953C-25D2EB014B50}" srcOrd="3" destOrd="0" parTransId="{DFD8FBA4-5424-E841-95FB-F8D07F1C80DD}" sibTransId="{B11C35FE-DB36-F54E-98A8-D30C536C982A}"/>
    <dgm:cxn modelId="{FAAE010D-5F53-9B4C-B727-20067E65FCF4}" type="presOf" srcId="{82A5F65B-6447-E448-953C-25D2EB014B50}" destId="{D985CB00-FB40-BD47-A53F-7F10949FD648}" srcOrd="0" destOrd="0" presId="urn:microsoft.com/office/officeart/2009/3/layout/SubStepProcess"/>
    <dgm:cxn modelId="{1E49C516-7453-444B-A08C-ED4743A63283}" type="presOf" srcId="{AA80A995-3B9D-7744-886C-559F54B23EF4}" destId="{721DFD06-4365-F149-80C3-D5C8AD5F0521}" srcOrd="0" destOrd="0" presId="urn:microsoft.com/office/officeart/2009/3/layout/SubStepProcess"/>
    <dgm:cxn modelId="{F063AF26-BB09-DA4A-841F-E308F0665C93}" type="presOf" srcId="{13C13F62-05A7-2E4A-B03C-882E54C2CF79}" destId="{5216F10A-3E70-2B49-AF75-D7E121A9F426}" srcOrd="0" destOrd="0" presId="urn:microsoft.com/office/officeart/2009/3/layout/SubStepProcess"/>
    <dgm:cxn modelId="{CD54B75D-767C-7243-BF32-AB22BD8FC395}" srcId="{E2B8373D-91C2-5B43-AB3D-2C7D271299AB}" destId="{13C13F62-05A7-2E4A-B03C-882E54C2CF79}" srcOrd="5" destOrd="0" parTransId="{A7AF575D-7080-894A-8D91-06E57C2906A4}" sibTransId="{D4091B5A-6301-4048-AAF5-F1FDED0CCFC4}"/>
    <dgm:cxn modelId="{A64A1E62-067D-3247-BA2F-4F90CFE553E7}" type="presOf" srcId="{478A6FE7-D6E4-1A49-AEB3-81A63E17F303}" destId="{FC2B2C5C-0BEC-0D4B-9F5D-A5F36C2F61EE}" srcOrd="0" destOrd="0" presId="urn:microsoft.com/office/officeart/2009/3/layout/SubStepProcess"/>
    <dgm:cxn modelId="{31A7634A-33C2-E146-8E5D-C15E3694D0E0}" srcId="{E2B8373D-91C2-5B43-AB3D-2C7D271299AB}" destId="{AA80A995-3B9D-7744-886C-559F54B23EF4}" srcOrd="2" destOrd="0" parTransId="{C8D907D6-7030-F64A-8D29-07498BB430DC}" sibTransId="{0BAACABD-E2E0-244D-A086-0C47F30E8CA4}"/>
    <dgm:cxn modelId="{2D6C51B8-F09A-8E46-8486-55A9F2F7D9A2}" srcId="{E2B8373D-91C2-5B43-AB3D-2C7D271299AB}" destId="{1755EF8A-22DD-DA4D-A4C2-B96A3DD6E150}" srcOrd="4" destOrd="0" parTransId="{3B03449C-D842-F442-8393-278F5C92715E}" sibTransId="{75587289-9BBF-7948-8333-8CA789B04B31}"/>
    <dgm:cxn modelId="{35588DBC-BC0C-7F42-8745-A6D50B9C1DCF}" type="presOf" srcId="{E2B8373D-91C2-5B43-AB3D-2C7D271299AB}" destId="{6619C609-AD88-C341-90ED-CBC4519BE37C}" srcOrd="0" destOrd="0" presId="urn:microsoft.com/office/officeart/2009/3/layout/SubStepProcess"/>
    <dgm:cxn modelId="{A54A33CB-92A3-8745-A7FA-CF267BDBA547}" srcId="{E2B8373D-91C2-5B43-AB3D-2C7D271299AB}" destId="{478A6FE7-D6E4-1A49-AEB3-81A63E17F303}" srcOrd="1" destOrd="0" parTransId="{FB57232A-D1BD-394A-8A78-09816B6A17A5}" sibTransId="{179DD010-C09D-D34A-99CE-6FF425A104EF}"/>
    <dgm:cxn modelId="{4A3A08D2-8F44-5049-A054-0CA2CCBCC5E5}" srcId="{E2B8373D-91C2-5B43-AB3D-2C7D271299AB}" destId="{D95B68EE-B36A-C04F-99E5-FEA305662B06}" srcOrd="0" destOrd="0" parTransId="{84DADEC7-5F55-F24C-AB24-D4EE598F7620}" sibTransId="{9971BC35-91BF-E648-98E1-35FE05E23AA7}"/>
    <dgm:cxn modelId="{4BE843E1-582F-4944-B9A1-A37FAEFFEDF3}" type="presOf" srcId="{D95B68EE-B36A-C04F-99E5-FEA305662B06}" destId="{6CB5FEEC-4FE8-5B40-AF13-E38B9C924A2E}" srcOrd="0" destOrd="0" presId="urn:microsoft.com/office/officeart/2009/3/layout/SubStepProcess"/>
    <dgm:cxn modelId="{4853C4E6-CE83-6241-AF92-24A58E87EF96}" type="presOf" srcId="{1755EF8A-22DD-DA4D-A4C2-B96A3DD6E150}" destId="{866E15B4-27C3-A246-BFFC-ACFF767CFD20}" srcOrd="0" destOrd="0" presId="urn:microsoft.com/office/officeart/2009/3/layout/SubStepProcess"/>
    <dgm:cxn modelId="{D6040B77-5CF8-9642-8F65-12CF742A7134}" type="presParOf" srcId="{6619C609-AD88-C341-90ED-CBC4519BE37C}" destId="{6CB5FEEC-4FE8-5B40-AF13-E38B9C924A2E}" srcOrd="0" destOrd="0" presId="urn:microsoft.com/office/officeart/2009/3/layout/SubStepProcess"/>
    <dgm:cxn modelId="{95C34C08-6212-C24E-A31F-ADB01E7F9776}" type="presParOf" srcId="{6619C609-AD88-C341-90ED-CBC4519BE37C}" destId="{FC2B2C5C-0BEC-0D4B-9F5D-A5F36C2F61EE}" srcOrd="1" destOrd="0" presId="urn:microsoft.com/office/officeart/2009/3/layout/SubStepProcess"/>
    <dgm:cxn modelId="{B7737024-3662-0E43-9EB4-D5657102A630}" type="presParOf" srcId="{6619C609-AD88-C341-90ED-CBC4519BE37C}" destId="{721DFD06-4365-F149-80C3-D5C8AD5F0521}" srcOrd="2" destOrd="0" presId="urn:microsoft.com/office/officeart/2009/3/layout/SubStepProcess"/>
    <dgm:cxn modelId="{1326189E-9121-864E-AD36-650A3A181128}" type="presParOf" srcId="{6619C609-AD88-C341-90ED-CBC4519BE37C}" destId="{D985CB00-FB40-BD47-A53F-7F10949FD648}" srcOrd="3" destOrd="0" presId="urn:microsoft.com/office/officeart/2009/3/layout/SubStepProcess"/>
    <dgm:cxn modelId="{C66AA530-AC8D-774D-A16C-D68F32C9454D}" type="presParOf" srcId="{6619C609-AD88-C341-90ED-CBC4519BE37C}" destId="{866E15B4-27C3-A246-BFFC-ACFF767CFD20}" srcOrd="4" destOrd="0" presId="urn:microsoft.com/office/officeart/2009/3/layout/SubStepProcess"/>
    <dgm:cxn modelId="{6A7898EB-DCA0-B140-89C3-6548C06344A3}" type="presParOf" srcId="{6619C609-AD88-C341-90ED-CBC4519BE37C}" destId="{5216F10A-3E70-2B49-AF75-D7E121A9F426}" srcOrd="5"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DFFF32-5E31-455B-8F47-B726ABE69E41}"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sv-SE"/>
        </a:p>
      </dgm:t>
    </dgm:pt>
    <dgm:pt modelId="{95734932-2AE9-4AF2-93C7-98D4C95B6AF7}">
      <dgm:prSet phldrT="[Text]" phldr="0"/>
      <dgm:spPr/>
      <dgm:t>
        <a:bodyPr/>
        <a:lstStyle/>
        <a:p>
          <a:r>
            <a:rPr lang="sv-SE" dirty="0">
              <a:latin typeface="Aaux Next Medium"/>
            </a:rPr>
            <a:t>Kartläggning</a:t>
          </a:r>
          <a:endParaRPr lang="sv-SE" dirty="0"/>
        </a:p>
      </dgm:t>
    </dgm:pt>
    <dgm:pt modelId="{6364843A-F2D6-4DBE-9002-265C6E37E55B}" type="parTrans" cxnId="{098BBC72-C2AD-40F0-B677-2898F75749B4}">
      <dgm:prSet/>
      <dgm:spPr/>
      <dgm:t>
        <a:bodyPr/>
        <a:lstStyle/>
        <a:p>
          <a:endParaRPr lang="sv-SE"/>
        </a:p>
      </dgm:t>
    </dgm:pt>
    <dgm:pt modelId="{4B803F09-4210-4D3B-B082-BCE49F4EE8FE}" type="sibTrans" cxnId="{098BBC72-C2AD-40F0-B677-2898F75749B4}">
      <dgm:prSet/>
      <dgm:spPr/>
      <dgm:t>
        <a:bodyPr/>
        <a:lstStyle/>
        <a:p>
          <a:endParaRPr lang="sv-SE"/>
        </a:p>
      </dgm:t>
    </dgm:pt>
    <dgm:pt modelId="{9FD5BDC4-8AEF-4028-9F82-B4A120468349}">
      <dgm:prSet phldrT="[Text]" phldr="0"/>
      <dgm:spPr>
        <a:solidFill>
          <a:schemeClr val="accent2"/>
        </a:solidFill>
      </dgm:spPr>
      <dgm:t>
        <a:bodyPr/>
        <a:lstStyle/>
        <a:p>
          <a:pPr rtl="0"/>
          <a:r>
            <a:rPr lang="sv-SE" dirty="0">
              <a:latin typeface="Aaux Next Medium"/>
            </a:rPr>
            <a:t>Aktivitetsplan inom fyra block</a:t>
          </a:r>
          <a:endParaRPr lang="sv-SE" dirty="0"/>
        </a:p>
      </dgm:t>
    </dgm:pt>
    <dgm:pt modelId="{FD8F067F-98AE-462E-863E-3470F4DF6334}" type="parTrans" cxnId="{EFE659C1-7D8E-436A-A301-A67200CBB490}">
      <dgm:prSet/>
      <dgm:spPr/>
      <dgm:t>
        <a:bodyPr/>
        <a:lstStyle/>
        <a:p>
          <a:endParaRPr lang="sv-SE"/>
        </a:p>
      </dgm:t>
    </dgm:pt>
    <dgm:pt modelId="{CD611375-A038-4F28-96D5-21CB28961C48}" type="sibTrans" cxnId="{EFE659C1-7D8E-436A-A301-A67200CBB490}">
      <dgm:prSet/>
      <dgm:spPr/>
      <dgm:t>
        <a:bodyPr/>
        <a:lstStyle/>
        <a:p>
          <a:endParaRPr lang="sv-SE"/>
        </a:p>
      </dgm:t>
    </dgm:pt>
    <dgm:pt modelId="{6F7B747F-E474-4DBC-A406-967961516B98}">
      <dgm:prSet phldrT="[Text]" phldr="0"/>
      <dgm:spPr>
        <a:solidFill>
          <a:schemeClr val="accent4"/>
        </a:solidFill>
      </dgm:spPr>
      <dgm:t>
        <a:bodyPr/>
        <a:lstStyle/>
        <a:p>
          <a:pPr rtl="0"/>
          <a:r>
            <a:rPr lang="sv-SE" dirty="0">
              <a:latin typeface="Aaux Next Medium"/>
            </a:rPr>
            <a:t>Löpande samtal med </a:t>
          </a:r>
          <a:r>
            <a:rPr lang="sv-SE" dirty="0" err="1">
              <a:latin typeface="Aaux Next Medium"/>
            </a:rPr>
            <a:t>syv</a:t>
          </a:r>
          <a:endParaRPr lang="sv-SE" dirty="0"/>
        </a:p>
      </dgm:t>
    </dgm:pt>
    <dgm:pt modelId="{10BBE151-12E4-4570-95D3-30195B8D75C5}" type="parTrans" cxnId="{6A340A16-40CE-41BA-B7C0-17937F0630B6}">
      <dgm:prSet/>
      <dgm:spPr/>
      <dgm:t>
        <a:bodyPr/>
        <a:lstStyle/>
        <a:p>
          <a:endParaRPr lang="sv-SE"/>
        </a:p>
      </dgm:t>
    </dgm:pt>
    <dgm:pt modelId="{1338AB4E-A1DF-4A84-9D4F-40C790E5AF78}" type="sibTrans" cxnId="{6A340A16-40CE-41BA-B7C0-17937F0630B6}">
      <dgm:prSet/>
      <dgm:spPr/>
      <dgm:t>
        <a:bodyPr/>
        <a:lstStyle/>
        <a:p>
          <a:endParaRPr lang="sv-SE"/>
        </a:p>
      </dgm:t>
    </dgm:pt>
    <dgm:pt modelId="{071B1951-C030-4A88-8A82-1F83BCF9B3AA}">
      <dgm:prSet phldrT="[Text]" phldr="0"/>
      <dgm:spPr>
        <a:solidFill>
          <a:schemeClr val="accent5"/>
        </a:solidFill>
      </dgm:spPr>
      <dgm:t>
        <a:bodyPr/>
        <a:lstStyle/>
        <a:p>
          <a:pPr rtl="0"/>
          <a:r>
            <a:rPr lang="sv-SE">
              <a:latin typeface="Aaux Next Medium"/>
            </a:rPr>
            <a:t>Uppföljningssamtal </a:t>
          </a:r>
          <a:endParaRPr lang="sv-SE"/>
        </a:p>
      </dgm:t>
    </dgm:pt>
    <dgm:pt modelId="{5B1780DD-3391-4139-A43D-CB93339FEF0F}" type="parTrans" cxnId="{CF425208-E178-4744-8A5B-B24F7F8307B1}">
      <dgm:prSet/>
      <dgm:spPr/>
      <dgm:t>
        <a:bodyPr/>
        <a:lstStyle/>
        <a:p>
          <a:endParaRPr lang="sv-SE"/>
        </a:p>
      </dgm:t>
    </dgm:pt>
    <dgm:pt modelId="{4216F8FD-1BFC-4D1C-8754-0E5F18A28D11}" type="sibTrans" cxnId="{CF425208-E178-4744-8A5B-B24F7F8307B1}">
      <dgm:prSet/>
      <dgm:spPr/>
      <dgm:t>
        <a:bodyPr/>
        <a:lstStyle/>
        <a:p>
          <a:endParaRPr lang="sv-SE"/>
        </a:p>
      </dgm:t>
    </dgm:pt>
    <dgm:pt modelId="{B89CB502-35EF-4830-9CAD-FD08D27B7B71}">
      <dgm:prSet phldrT="[Text]" phldr="0"/>
      <dgm:spPr>
        <a:solidFill>
          <a:schemeClr val="accent1">
            <a:lumMod val="20000"/>
            <a:lumOff val="80000"/>
          </a:schemeClr>
        </a:solidFill>
      </dgm:spPr>
      <dgm:t>
        <a:bodyPr/>
        <a:lstStyle/>
        <a:p>
          <a:r>
            <a:rPr lang="sv-SE">
              <a:latin typeface="Aaux Next Medium"/>
            </a:rPr>
            <a:t>Avslutningssamtal</a:t>
          </a:r>
        </a:p>
      </dgm:t>
    </dgm:pt>
    <dgm:pt modelId="{6282399B-5CAA-4A35-AAAC-5C126098C44E}" type="parTrans" cxnId="{8822669F-D2D1-49CE-AFF8-163F2C2ADE68}">
      <dgm:prSet/>
      <dgm:spPr/>
      <dgm:t>
        <a:bodyPr/>
        <a:lstStyle/>
        <a:p>
          <a:endParaRPr lang="sv-SE"/>
        </a:p>
      </dgm:t>
    </dgm:pt>
    <dgm:pt modelId="{A8E568D0-EDC8-4758-B1B9-E8693AB5C359}" type="sibTrans" cxnId="{8822669F-D2D1-49CE-AFF8-163F2C2ADE68}">
      <dgm:prSet/>
      <dgm:spPr/>
      <dgm:t>
        <a:bodyPr/>
        <a:lstStyle/>
        <a:p>
          <a:endParaRPr lang="sv-SE"/>
        </a:p>
      </dgm:t>
    </dgm:pt>
    <dgm:pt modelId="{777BAE88-ED3E-4A81-B910-E2A847FFDEDC}" type="pres">
      <dgm:prSet presAssocID="{C5DFFF32-5E31-455B-8F47-B726ABE69E41}" presName="Name0" presStyleCnt="0">
        <dgm:presLayoutVars>
          <dgm:dir/>
          <dgm:resizeHandles val="exact"/>
        </dgm:presLayoutVars>
      </dgm:prSet>
      <dgm:spPr/>
    </dgm:pt>
    <dgm:pt modelId="{AF064FA6-081F-4243-BD97-B053D46C1B5D}" type="pres">
      <dgm:prSet presAssocID="{C5DFFF32-5E31-455B-8F47-B726ABE69E41}" presName="cycle" presStyleCnt="0"/>
      <dgm:spPr/>
    </dgm:pt>
    <dgm:pt modelId="{CB4576DA-82A4-4E67-A516-46162439176B}" type="pres">
      <dgm:prSet presAssocID="{95734932-2AE9-4AF2-93C7-98D4C95B6AF7}" presName="nodeFirstNode" presStyleLbl="node1" presStyleIdx="0" presStyleCnt="5">
        <dgm:presLayoutVars>
          <dgm:bulletEnabled val="1"/>
        </dgm:presLayoutVars>
      </dgm:prSet>
      <dgm:spPr/>
    </dgm:pt>
    <dgm:pt modelId="{9D82AC80-826B-413E-8921-ECEA6AD1FDD2}" type="pres">
      <dgm:prSet presAssocID="{4B803F09-4210-4D3B-B082-BCE49F4EE8FE}" presName="sibTransFirstNode" presStyleLbl="bgShp" presStyleIdx="0" presStyleCnt="1"/>
      <dgm:spPr/>
    </dgm:pt>
    <dgm:pt modelId="{98D57CC4-294D-463B-8F08-7346C532817F}" type="pres">
      <dgm:prSet presAssocID="{9FD5BDC4-8AEF-4028-9F82-B4A120468349}" presName="nodeFollowingNodes" presStyleLbl="node1" presStyleIdx="1" presStyleCnt="5">
        <dgm:presLayoutVars>
          <dgm:bulletEnabled val="1"/>
        </dgm:presLayoutVars>
      </dgm:prSet>
      <dgm:spPr/>
    </dgm:pt>
    <dgm:pt modelId="{105311F1-1112-4E4C-A1F1-D4D896A60D3E}" type="pres">
      <dgm:prSet presAssocID="{6F7B747F-E474-4DBC-A406-967961516B98}" presName="nodeFollowingNodes" presStyleLbl="node1" presStyleIdx="2" presStyleCnt="5" custRadScaleRad="94345" custRadScaleInc="-19152">
        <dgm:presLayoutVars>
          <dgm:bulletEnabled val="1"/>
        </dgm:presLayoutVars>
      </dgm:prSet>
      <dgm:spPr/>
    </dgm:pt>
    <dgm:pt modelId="{42F5CD93-59E2-4281-948E-DCDF8CDCB638}" type="pres">
      <dgm:prSet presAssocID="{071B1951-C030-4A88-8A82-1F83BCF9B3AA}" presName="nodeFollowingNodes" presStyleLbl="node1" presStyleIdx="3" presStyleCnt="5" custRadScaleRad="92954" custRadScaleInc="18333">
        <dgm:presLayoutVars>
          <dgm:bulletEnabled val="1"/>
        </dgm:presLayoutVars>
      </dgm:prSet>
      <dgm:spPr/>
    </dgm:pt>
    <dgm:pt modelId="{427EF146-9560-4C44-AA66-79EF56D42EBB}" type="pres">
      <dgm:prSet presAssocID="{B89CB502-35EF-4830-9CAD-FD08D27B7B71}" presName="nodeFollowingNodes" presStyleLbl="node1" presStyleIdx="4" presStyleCnt="5">
        <dgm:presLayoutVars>
          <dgm:bulletEnabled val="1"/>
        </dgm:presLayoutVars>
      </dgm:prSet>
      <dgm:spPr/>
    </dgm:pt>
  </dgm:ptLst>
  <dgm:cxnLst>
    <dgm:cxn modelId="{CF425208-E178-4744-8A5B-B24F7F8307B1}" srcId="{C5DFFF32-5E31-455B-8F47-B726ABE69E41}" destId="{071B1951-C030-4A88-8A82-1F83BCF9B3AA}" srcOrd="3" destOrd="0" parTransId="{5B1780DD-3391-4139-A43D-CB93339FEF0F}" sibTransId="{4216F8FD-1BFC-4D1C-8754-0E5F18A28D11}"/>
    <dgm:cxn modelId="{2E05F713-55ED-4702-8F21-773C2AFEDF51}" type="presOf" srcId="{95734932-2AE9-4AF2-93C7-98D4C95B6AF7}" destId="{CB4576DA-82A4-4E67-A516-46162439176B}" srcOrd="0" destOrd="0" presId="urn:microsoft.com/office/officeart/2005/8/layout/cycle3"/>
    <dgm:cxn modelId="{6A340A16-40CE-41BA-B7C0-17937F0630B6}" srcId="{C5DFFF32-5E31-455B-8F47-B726ABE69E41}" destId="{6F7B747F-E474-4DBC-A406-967961516B98}" srcOrd="2" destOrd="0" parTransId="{10BBE151-12E4-4570-95D3-30195B8D75C5}" sibTransId="{1338AB4E-A1DF-4A84-9D4F-40C790E5AF78}"/>
    <dgm:cxn modelId="{0213981E-B2BB-4F48-BD2C-24F5C2BB3F1E}" type="presOf" srcId="{B89CB502-35EF-4830-9CAD-FD08D27B7B71}" destId="{427EF146-9560-4C44-AA66-79EF56D42EBB}" srcOrd="0" destOrd="0" presId="urn:microsoft.com/office/officeart/2005/8/layout/cycle3"/>
    <dgm:cxn modelId="{D205DF5D-4B5D-4C41-851B-5946AAD48290}" type="presOf" srcId="{071B1951-C030-4A88-8A82-1F83BCF9B3AA}" destId="{42F5CD93-59E2-4281-948E-DCDF8CDCB638}" srcOrd="0" destOrd="0" presId="urn:microsoft.com/office/officeart/2005/8/layout/cycle3"/>
    <dgm:cxn modelId="{5157BD46-FE93-44C1-84B7-078D5394DAA3}" type="presOf" srcId="{4B803F09-4210-4D3B-B082-BCE49F4EE8FE}" destId="{9D82AC80-826B-413E-8921-ECEA6AD1FDD2}" srcOrd="0" destOrd="0" presId="urn:microsoft.com/office/officeart/2005/8/layout/cycle3"/>
    <dgm:cxn modelId="{AB70734A-DF44-4A74-A7E2-BC6036F813F9}" type="presOf" srcId="{6F7B747F-E474-4DBC-A406-967961516B98}" destId="{105311F1-1112-4E4C-A1F1-D4D896A60D3E}" srcOrd="0" destOrd="0" presId="urn:microsoft.com/office/officeart/2005/8/layout/cycle3"/>
    <dgm:cxn modelId="{098BBC72-C2AD-40F0-B677-2898F75749B4}" srcId="{C5DFFF32-5E31-455B-8F47-B726ABE69E41}" destId="{95734932-2AE9-4AF2-93C7-98D4C95B6AF7}" srcOrd="0" destOrd="0" parTransId="{6364843A-F2D6-4DBE-9002-265C6E37E55B}" sibTransId="{4B803F09-4210-4D3B-B082-BCE49F4EE8FE}"/>
    <dgm:cxn modelId="{8822669F-D2D1-49CE-AFF8-163F2C2ADE68}" srcId="{C5DFFF32-5E31-455B-8F47-B726ABE69E41}" destId="{B89CB502-35EF-4830-9CAD-FD08D27B7B71}" srcOrd="4" destOrd="0" parTransId="{6282399B-5CAA-4A35-AAAC-5C126098C44E}" sibTransId="{A8E568D0-EDC8-4758-B1B9-E8693AB5C359}"/>
    <dgm:cxn modelId="{399B38BA-31DA-442A-B7B8-943C8D49A25F}" type="presOf" srcId="{9FD5BDC4-8AEF-4028-9F82-B4A120468349}" destId="{98D57CC4-294D-463B-8F08-7346C532817F}" srcOrd="0" destOrd="0" presId="urn:microsoft.com/office/officeart/2005/8/layout/cycle3"/>
    <dgm:cxn modelId="{EFE659C1-7D8E-436A-A301-A67200CBB490}" srcId="{C5DFFF32-5E31-455B-8F47-B726ABE69E41}" destId="{9FD5BDC4-8AEF-4028-9F82-B4A120468349}" srcOrd="1" destOrd="0" parTransId="{FD8F067F-98AE-462E-863E-3470F4DF6334}" sibTransId="{CD611375-A038-4F28-96D5-21CB28961C48}"/>
    <dgm:cxn modelId="{0A943DCA-E0E1-42B2-A331-1E3FBCCCE4BA}" type="presOf" srcId="{C5DFFF32-5E31-455B-8F47-B726ABE69E41}" destId="{777BAE88-ED3E-4A81-B910-E2A847FFDEDC}" srcOrd="0" destOrd="0" presId="urn:microsoft.com/office/officeart/2005/8/layout/cycle3"/>
    <dgm:cxn modelId="{8315ED93-4947-44CB-8AA5-9D73CF0163E2}" type="presParOf" srcId="{777BAE88-ED3E-4A81-B910-E2A847FFDEDC}" destId="{AF064FA6-081F-4243-BD97-B053D46C1B5D}" srcOrd="0" destOrd="0" presId="urn:microsoft.com/office/officeart/2005/8/layout/cycle3"/>
    <dgm:cxn modelId="{D7A11286-C434-46EF-A964-68EF3CA0A03B}" type="presParOf" srcId="{AF064FA6-081F-4243-BD97-B053D46C1B5D}" destId="{CB4576DA-82A4-4E67-A516-46162439176B}" srcOrd="0" destOrd="0" presId="urn:microsoft.com/office/officeart/2005/8/layout/cycle3"/>
    <dgm:cxn modelId="{2B6D2BB8-920E-489C-A528-9CE5BC0E62E2}" type="presParOf" srcId="{AF064FA6-081F-4243-BD97-B053D46C1B5D}" destId="{9D82AC80-826B-413E-8921-ECEA6AD1FDD2}" srcOrd="1" destOrd="0" presId="urn:microsoft.com/office/officeart/2005/8/layout/cycle3"/>
    <dgm:cxn modelId="{E054FB71-6C0D-4A09-8BB5-5A461E878808}" type="presParOf" srcId="{AF064FA6-081F-4243-BD97-B053D46C1B5D}" destId="{98D57CC4-294D-463B-8F08-7346C532817F}" srcOrd="2" destOrd="0" presId="urn:microsoft.com/office/officeart/2005/8/layout/cycle3"/>
    <dgm:cxn modelId="{ED74500B-15FB-4562-B34D-1C2EAAE809FF}" type="presParOf" srcId="{AF064FA6-081F-4243-BD97-B053D46C1B5D}" destId="{105311F1-1112-4E4C-A1F1-D4D896A60D3E}" srcOrd="3" destOrd="0" presId="urn:microsoft.com/office/officeart/2005/8/layout/cycle3"/>
    <dgm:cxn modelId="{2EFA7C59-0ECF-4483-8ADD-900300DF68F3}" type="presParOf" srcId="{AF064FA6-081F-4243-BD97-B053D46C1B5D}" destId="{42F5CD93-59E2-4281-948E-DCDF8CDCB638}" srcOrd="4" destOrd="0" presId="urn:microsoft.com/office/officeart/2005/8/layout/cycle3"/>
    <dgm:cxn modelId="{B948928D-6E51-475E-8308-CC42F9A217F1}" type="presParOf" srcId="{AF064FA6-081F-4243-BD97-B053D46C1B5D}" destId="{427EF146-9560-4C44-AA66-79EF56D42EBB}"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303B75-47EE-6042-81F1-0FD850B3992D}" type="doc">
      <dgm:prSet loTypeId="urn:microsoft.com/office/officeart/2005/8/layout/venn3" loCatId="relationship" qsTypeId="urn:microsoft.com/office/officeart/2005/8/quickstyle/simple1" qsCatId="simple" csTypeId="urn:microsoft.com/office/officeart/2005/8/colors/accent2_3" csCatId="accent2" phldr="1"/>
      <dgm:spPr/>
      <dgm:t>
        <a:bodyPr/>
        <a:lstStyle/>
        <a:p>
          <a:endParaRPr lang="sv-SE"/>
        </a:p>
      </dgm:t>
    </dgm:pt>
    <dgm:pt modelId="{94979DAC-708E-CE4C-B2D3-44258CF9F9C2}">
      <dgm:prSet custT="1"/>
      <dgm:spPr>
        <a:gradFill rotWithShape="0">
          <a:gsLst>
            <a:gs pos="0">
              <a:srgbClr val="C48482"/>
            </a:gs>
            <a:gs pos="52000">
              <a:srgbClr val="D7C9C7"/>
            </a:gs>
            <a:gs pos="100000">
              <a:srgbClr val="941100">
                <a:tint val="23500"/>
                <a:satMod val="160000"/>
              </a:srgbClr>
            </a:gs>
          </a:gsLst>
          <a:path path="circle">
            <a:fillToRect l="100000" t="100000"/>
          </a:path>
        </a:gradFill>
        <a:ln>
          <a:noFill/>
        </a:ln>
      </dgm:spPr>
      <dgm:t>
        <a:bodyPr/>
        <a:lstStyle/>
        <a:p>
          <a:r>
            <a:rPr lang="sv-SE" sz="2000" b="1" noProof="1">
              <a:solidFill>
                <a:schemeClr val="accent1">
                  <a:lumMod val="75000"/>
                </a:schemeClr>
              </a:solidFill>
            </a:rPr>
            <a:t>Lärare</a:t>
          </a:r>
          <a:r>
            <a:rPr lang="sv-SE" sz="2800" b="1" noProof="1">
              <a:solidFill>
                <a:schemeClr val="accent1">
                  <a:lumMod val="75000"/>
                </a:schemeClr>
              </a:solidFill>
            </a:rPr>
            <a:t> </a:t>
          </a:r>
        </a:p>
      </dgm:t>
    </dgm:pt>
    <dgm:pt modelId="{B1CD4060-2236-3B45-ADEE-150C666F6341}" type="parTrans" cxnId="{F58B3786-38E7-AE4D-8BD3-790F32D5919E}">
      <dgm:prSet/>
      <dgm:spPr/>
      <dgm:t>
        <a:bodyPr/>
        <a:lstStyle/>
        <a:p>
          <a:endParaRPr lang="sv-SE" sz="1200"/>
        </a:p>
      </dgm:t>
    </dgm:pt>
    <dgm:pt modelId="{157DD095-CCF8-1A42-A371-D9405E5F8718}" type="sibTrans" cxnId="{F58B3786-38E7-AE4D-8BD3-790F32D5919E}">
      <dgm:prSet/>
      <dgm:spPr/>
      <dgm:t>
        <a:bodyPr/>
        <a:lstStyle/>
        <a:p>
          <a:endParaRPr lang="sv-SE" sz="1200"/>
        </a:p>
      </dgm:t>
    </dgm:pt>
    <dgm:pt modelId="{1CD8C24E-5D46-1247-A470-1396FD93F42B}">
      <dgm:prSet custT="1"/>
      <dgm:spPr>
        <a:gradFill rotWithShape="0">
          <a:gsLst>
            <a:gs pos="29000">
              <a:srgbClr val="941651">
                <a:tint val="66000"/>
                <a:satMod val="160000"/>
              </a:srgbClr>
            </a:gs>
            <a:gs pos="50000">
              <a:srgbClr val="941651">
                <a:tint val="44500"/>
                <a:satMod val="160000"/>
              </a:srgbClr>
            </a:gs>
            <a:gs pos="64000">
              <a:srgbClr val="941651">
                <a:tint val="23500"/>
                <a:satMod val="160000"/>
              </a:srgbClr>
            </a:gs>
          </a:gsLst>
          <a:lin ang="13500000" scaled="1"/>
        </a:gradFill>
        <a:ln>
          <a:noFill/>
        </a:ln>
      </dgm:spPr>
      <dgm:t>
        <a:bodyPr/>
        <a:lstStyle/>
        <a:p>
          <a:r>
            <a:rPr lang="sv-SE" sz="2000" b="1" noProof="1">
              <a:solidFill>
                <a:schemeClr val="accent1">
                  <a:lumMod val="75000"/>
                </a:schemeClr>
              </a:solidFill>
            </a:rPr>
            <a:t>Handledare</a:t>
          </a:r>
          <a:r>
            <a:rPr lang="sv-SE" sz="2000" noProof="1">
              <a:solidFill>
                <a:schemeClr val="accent1">
                  <a:lumMod val="75000"/>
                </a:schemeClr>
              </a:solidFill>
            </a:rPr>
            <a:t> </a:t>
          </a:r>
        </a:p>
      </dgm:t>
    </dgm:pt>
    <dgm:pt modelId="{57B82560-1064-8A47-9ED3-F405CCD78D41}" type="parTrans" cxnId="{67B78783-0D14-464F-8FEB-197D6F2A42A4}">
      <dgm:prSet/>
      <dgm:spPr/>
      <dgm:t>
        <a:bodyPr/>
        <a:lstStyle/>
        <a:p>
          <a:endParaRPr lang="sv-SE" sz="1200"/>
        </a:p>
      </dgm:t>
    </dgm:pt>
    <dgm:pt modelId="{BD94D68D-9F29-BF40-BC9E-C5DF9158203D}" type="sibTrans" cxnId="{67B78783-0D14-464F-8FEB-197D6F2A42A4}">
      <dgm:prSet/>
      <dgm:spPr/>
      <dgm:t>
        <a:bodyPr/>
        <a:lstStyle/>
        <a:p>
          <a:endParaRPr lang="sv-SE" sz="1200"/>
        </a:p>
      </dgm:t>
    </dgm:pt>
    <dgm:pt modelId="{F0EDCC75-A1FE-4641-8BF2-75DC388DC59F}">
      <dgm:prSet custT="1"/>
      <dgm:spPr>
        <a:gradFill flip="none" rotWithShape="0">
          <a:gsLst>
            <a:gs pos="0">
              <a:srgbClr val="941651">
                <a:tint val="66000"/>
                <a:satMod val="160000"/>
              </a:srgbClr>
            </a:gs>
            <a:gs pos="50000">
              <a:srgbClr val="941651">
                <a:tint val="44500"/>
                <a:satMod val="160000"/>
              </a:srgbClr>
            </a:gs>
            <a:gs pos="100000">
              <a:srgbClr val="941651">
                <a:tint val="23500"/>
                <a:satMod val="160000"/>
              </a:srgbClr>
            </a:gs>
          </a:gsLst>
          <a:lin ang="13500000" scaled="1"/>
          <a:tileRect/>
        </a:gradFill>
        <a:ln>
          <a:noFill/>
        </a:ln>
      </dgm:spPr>
      <dgm:t>
        <a:bodyPr/>
        <a:lstStyle/>
        <a:p>
          <a:r>
            <a:rPr lang="sv-SE" sz="2000" b="1" noProof="1">
              <a:solidFill>
                <a:schemeClr val="accent1">
                  <a:lumMod val="75000"/>
                </a:schemeClr>
              </a:solidFill>
            </a:rPr>
            <a:t>Kurator </a:t>
          </a:r>
        </a:p>
      </dgm:t>
    </dgm:pt>
    <dgm:pt modelId="{E314DFB0-EED5-1B40-BC62-63372E5F01C0}" type="parTrans" cxnId="{6243FEF6-D48C-D849-BAC2-0CF63D1A6F73}">
      <dgm:prSet/>
      <dgm:spPr/>
      <dgm:t>
        <a:bodyPr/>
        <a:lstStyle/>
        <a:p>
          <a:endParaRPr lang="sv-SE" sz="1200"/>
        </a:p>
      </dgm:t>
    </dgm:pt>
    <dgm:pt modelId="{3443829F-8931-5D45-92D2-00619C97F259}" type="sibTrans" cxnId="{6243FEF6-D48C-D849-BAC2-0CF63D1A6F73}">
      <dgm:prSet/>
      <dgm:spPr/>
      <dgm:t>
        <a:bodyPr/>
        <a:lstStyle/>
        <a:p>
          <a:endParaRPr lang="sv-SE" sz="1200"/>
        </a:p>
      </dgm:t>
    </dgm:pt>
    <dgm:pt modelId="{DDC357B5-EC7B-3B4D-88B5-01017C9867F8}">
      <dgm:prSet custT="1"/>
      <dgm:spPr>
        <a:gradFill flip="none" rotWithShape="0">
          <a:gsLst>
            <a:gs pos="0">
              <a:srgbClr val="941100">
                <a:tint val="66000"/>
                <a:satMod val="160000"/>
              </a:srgbClr>
            </a:gs>
            <a:gs pos="50000">
              <a:srgbClr val="941100">
                <a:tint val="44500"/>
                <a:satMod val="160000"/>
              </a:srgbClr>
            </a:gs>
            <a:gs pos="100000">
              <a:srgbClr val="941100">
                <a:tint val="23500"/>
                <a:satMod val="160000"/>
              </a:srgbClr>
            </a:gs>
          </a:gsLst>
          <a:path path="circle">
            <a:fillToRect l="100000" t="100000"/>
          </a:path>
          <a:tileRect r="-100000" b="-100000"/>
        </a:gradFill>
        <a:ln>
          <a:noFill/>
        </a:ln>
      </dgm:spPr>
      <dgm:t>
        <a:bodyPr/>
        <a:lstStyle/>
        <a:p>
          <a:r>
            <a:rPr lang="sv-SE" sz="2000" b="1" noProof="1">
              <a:solidFill>
                <a:schemeClr val="accent1">
                  <a:lumMod val="75000"/>
                </a:schemeClr>
              </a:solidFill>
            </a:rPr>
            <a:t>Studie- och yrkes-vägledare </a:t>
          </a:r>
        </a:p>
      </dgm:t>
    </dgm:pt>
    <dgm:pt modelId="{89566EC6-C59C-D94F-A9A5-75D94161F627}" type="parTrans" cxnId="{89E4FD9C-7358-3246-A995-13172D1F925D}">
      <dgm:prSet/>
      <dgm:spPr/>
      <dgm:t>
        <a:bodyPr/>
        <a:lstStyle/>
        <a:p>
          <a:endParaRPr lang="sv-SE" sz="1200"/>
        </a:p>
      </dgm:t>
    </dgm:pt>
    <dgm:pt modelId="{45FA7500-0362-B44E-A49A-D07DF7B31F5C}" type="sibTrans" cxnId="{89E4FD9C-7358-3246-A995-13172D1F925D}">
      <dgm:prSet/>
      <dgm:spPr/>
      <dgm:t>
        <a:bodyPr/>
        <a:lstStyle/>
        <a:p>
          <a:endParaRPr lang="sv-SE" sz="1200"/>
        </a:p>
      </dgm:t>
    </dgm:pt>
    <dgm:pt modelId="{7790FD6F-AC20-A746-9890-74E0876D09D9}">
      <dgm:prSet custT="1"/>
      <dgm:spPr>
        <a:gradFill rotWithShape="0">
          <a:gsLst>
            <a:gs pos="0">
              <a:srgbClr val="C48482"/>
            </a:gs>
            <a:gs pos="50000">
              <a:srgbClr val="941100">
                <a:tint val="44500"/>
                <a:satMod val="160000"/>
              </a:srgbClr>
            </a:gs>
            <a:gs pos="100000">
              <a:srgbClr val="941100">
                <a:tint val="23500"/>
                <a:satMod val="160000"/>
              </a:srgbClr>
            </a:gs>
          </a:gsLst>
          <a:path path="circle">
            <a:fillToRect l="100000" t="100000"/>
          </a:path>
        </a:gradFill>
        <a:ln>
          <a:noFill/>
        </a:ln>
      </dgm:spPr>
      <dgm:t>
        <a:bodyPr/>
        <a:lstStyle/>
        <a:p>
          <a:r>
            <a:rPr lang="sv-SE" sz="2000" b="1" noProof="1">
              <a:solidFill>
                <a:schemeClr val="accent1">
                  <a:lumMod val="75000"/>
                </a:schemeClr>
              </a:solidFill>
            </a:rPr>
            <a:t>Delprojekt-ledare </a:t>
          </a:r>
        </a:p>
      </dgm:t>
    </dgm:pt>
    <dgm:pt modelId="{F518D4FF-6122-1A4F-A96B-53A88959EBFE}" type="parTrans" cxnId="{169DBB1F-244C-8C44-BB94-4955FBB013B5}">
      <dgm:prSet/>
      <dgm:spPr/>
      <dgm:t>
        <a:bodyPr/>
        <a:lstStyle/>
        <a:p>
          <a:endParaRPr lang="sv-SE" sz="1200"/>
        </a:p>
      </dgm:t>
    </dgm:pt>
    <dgm:pt modelId="{32F23982-DDC2-F842-9103-57A90CDD6F36}" type="sibTrans" cxnId="{169DBB1F-244C-8C44-BB94-4955FBB013B5}">
      <dgm:prSet/>
      <dgm:spPr/>
      <dgm:t>
        <a:bodyPr/>
        <a:lstStyle/>
        <a:p>
          <a:endParaRPr lang="sv-SE" sz="1200"/>
        </a:p>
      </dgm:t>
    </dgm:pt>
    <dgm:pt modelId="{3C9730D5-87A6-2149-AABC-B8C6E2D8F54D}" type="pres">
      <dgm:prSet presAssocID="{72303B75-47EE-6042-81F1-0FD850B3992D}" presName="Name0" presStyleCnt="0">
        <dgm:presLayoutVars>
          <dgm:dir/>
          <dgm:resizeHandles val="exact"/>
        </dgm:presLayoutVars>
      </dgm:prSet>
      <dgm:spPr/>
    </dgm:pt>
    <dgm:pt modelId="{D9F58A6A-BEB2-0A44-8886-4D58CF062491}" type="pres">
      <dgm:prSet presAssocID="{94979DAC-708E-CE4C-B2D3-44258CF9F9C2}" presName="Name5" presStyleLbl="vennNode1" presStyleIdx="0" presStyleCnt="5">
        <dgm:presLayoutVars>
          <dgm:bulletEnabled val="1"/>
        </dgm:presLayoutVars>
      </dgm:prSet>
      <dgm:spPr/>
    </dgm:pt>
    <dgm:pt modelId="{5221ADE8-B6A5-5649-988A-B8D0717BA45C}" type="pres">
      <dgm:prSet presAssocID="{157DD095-CCF8-1A42-A371-D9405E5F8718}" presName="space" presStyleCnt="0"/>
      <dgm:spPr/>
    </dgm:pt>
    <dgm:pt modelId="{9EDB497C-44F3-E145-9595-FBFEE18062FD}" type="pres">
      <dgm:prSet presAssocID="{1CD8C24E-5D46-1247-A470-1396FD93F42B}" presName="Name5" presStyleLbl="vennNode1" presStyleIdx="1" presStyleCnt="5">
        <dgm:presLayoutVars>
          <dgm:bulletEnabled val="1"/>
        </dgm:presLayoutVars>
      </dgm:prSet>
      <dgm:spPr/>
    </dgm:pt>
    <dgm:pt modelId="{45668A0D-5C80-014F-8E9C-D4AED330CFE6}" type="pres">
      <dgm:prSet presAssocID="{BD94D68D-9F29-BF40-BC9E-C5DF9158203D}" presName="space" presStyleCnt="0"/>
      <dgm:spPr/>
    </dgm:pt>
    <dgm:pt modelId="{5AD87D3F-F543-484C-B8D0-32DF75399B09}" type="pres">
      <dgm:prSet presAssocID="{F0EDCC75-A1FE-4641-8BF2-75DC388DC59F}" presName="Name5" presStyleLbl="vennNode1" presStyleIdx="2" presStyleCnt="5">
        <dgm:presLayoutVars>
          <dgm:bulletEnabled val="1"/>
        </dgm:presLayoutVars>
      </dgm:prSet>
      <dgm:spPr/>
    </dgm:pt>
    <dgm:pt modelId="{4FCA181F-5248-624F-B15A-01FEB1C978DA}" type="pres">
      <dgm:prSet presAssocID="{3443829F-8931-5D45-92D2-00619C97F259}" presName="space" presStyleCnt="0"/>
      <dgm:spPr/>
    </dgm:pt>
    <dgm:pt modelId="{A4EE72FE-89D7-734A-B249-7DD9D14C5A05}" type="pres">
      <dgm:prSet presAssocID="{DDC357B5-EC7B-3B4D-88B5-01017C9867F8}" presName="Name5" presStyleLbl="vennNode1" presStyleIdx="3" presStyleCnt="5">
        <dgm:presLayoutVars>
          <dgm:bulletEnabled val="1"/>
        </dgm:presLayoutVars>
      </dgm:prSet>
      <dgm:spPr/>
    </dgm:pt>
    <dgm:pt modelId="{66F37544-6551-C549-9981-E33145B3190A}" type="pres">
      <dgm:prSet presAssocID="{45FA7500-0362-B44E-A49A-D07DF7B31F5C}" presName="space" presStyleCnt="0"/>
      <dgm:spPr/>
    </dgm:pt>
    <dgm:pt modelId="{53B180F6-2179-8A40-AC5D-0AEF1A1ECFBA}" type="pres">
      <dgm:prSet presAssocID="{7790FD6F-AC20-A746-9890-74E0876D09D9}" presName="Name5" presStyleLbl="vennNode1" presStyleIdx="4" presStyleCnt="5">
        <dgm:presLayoutVars>
          <dgm:bulletEnabled val="1"/>
        </dgm:presLayoutVars>
      </dgm:prSet>
      <dgm:spPr/>
    </dgm:pt>
  </dgm:ptLst>
  <dgm:cxnLst>
    <dgm:cxn modelId="{169DBB1F-244C-8C44-BB94-4955FBB013B5}" srcId="{72303B75-47EE-6042-81F1-0FD850B3992D}" destId="{7790FD6F-AC20-A746-9890-74E0876D09D9}" srcOrd="4" destOrd="0" parTransId="{F518D4FF-6122-1A4F-A96B-53A88959EBFE}" sibTransId="{32F23982-DDC2-F842-9103-57A90CDD6F36}"/>
    <dgm:cxn modelId="{35533423-1590-6643-A994-1B7DA15B059E}" type="presOf" srcId="{DDC357B5-EC7B-3B4D-88B5-01017C9867F8}" destId="{A4EE72FE-89D7-734A-B249-7DD9D14C5A05}" srcOrd="0" destOrd="0" presId="urn:microsoft.com/office/officeart/2005/8/layout/venn3"/>
    <dgm:cxn modelId="{18F0676D-89BC-F44F-B12F-EF03DA45B8A3}" type="presOf" srcId="{7790FD6F-AC20-A746-9890-74E0876D09D9}" destId="{53B180F6-2179-8A40-AC5D-0AEF1A1ECFBA}" srcOrd="0" destOrd="0" presId="urn:microsoft.com/office/officeart/2005/8/layout/venn3"/>
    <dgm:cxn modelId="{67B78783-0D14-464F-8FEB-197D6F2A42A4}" srcId="{72303B75-47EE-6042-81F1-0FD850B3992D}" destId="{1CD8C24E-5D46-1247-A470-1396FD93F42B}" srcOrd="1" destOrd="0" parTransId="{57B82560-1064-8A47-9ED3-F405CCD78D41}" sibTransId="{BD94D68D-9F29-BF40-BC9E-C5DF9158203D}"/>
    <dgm:cxn modelId="{F58B3786-38E7-AE4D-8BD3-790F32D5919E}" srcId="{72303B75-47EE-6042-81F1-0FD850B3992D}" destId="{94979DAC-708E-CE4C-B2D3-44258CF9F9C2}" srcOrd="0" destOrd="0" parTransId="{B1CD4060-2236-3B45-ADEE-150C666F6341}" sibTransId="{157DD095-CCF8-1A42-A371-D9405E5F8718}"/>
    <dgm:cxn modelId="{956A1395-6306-5241-85EC-0F73B9F6C783}" type="presOf" srcId="{F0EDCC75-A1FE-4641-8BF2-75DC388DC59F}" destId="{5AD87D3F-F543-484C-B8D0-32DF75399B09}" srcOrd="0" destOrd="0" presId="urn:microsoft.com/office/officeart/2005/8/layout/venn3"/>
    <dgm:cxn modelId="{89E4FD9C-7358-3246-A995-13172D1F925D}" srcId="{72303B75-47EE-6042-81F1-0FD850B3992D}" destId="{DDC357B5-EC7B-3B4D-88B5-01017C9867F8}" srcOrd="3" destOrd="0" parTransId="{89566EC6-C59C-D94F-A9A5-75D94161F627}" sibTransId="{45FA7500-0362-B44E-A49A-D07DF7B31F5C}"/>
    <dgm:cxn modelId="{907CC3AF-1DB9-044E-ADD5-BFE3897295C9}" type="presOf" srcId="{94979DAC-708E-CE4C-B2D3-44258CF9F9C2}" destId="{D9F58A6A-BEB2-0A44-8886-4D58CF062491}" srcOrd="0" destOrd="0" presId="urn:microsoft.com/office/officeart/2005/8/layout/venn3"/>
    <dgm:cxn modelId="{7172DEBF-06BC-A647-8C1C-89FA82839E8A}" type="presOf" srcId="{1CD8C24E-5D46-1247-A470-1396FD93F42B}" destId="{9EDB497C-44F3-E145-9595-FBFEE18062FD}" srcOrd="0" destOrd="0" presId="urn:microsoft.com/office/officeart/2005/8/layout/venn3"/>
    <dgm:cxn modelId="{29D83ACB-8153-E34B-94FF-0163937FF088}" type="presOf" srcId="{72303B75-47EE-6042-81F1-0FD850B3992D}" destId="{3C9730D5-87A6-2149-AABC-B8C6E2D8F54D}" srcOrd="0" destOrd="0" presId="urn:microsoft.com/office/officeart/2005/8/layout/venn3"/>
    <dgm:cxn modelId="{6243FEF6-D48C-D849-BAC2-0CF63D1A6F73}" srcId="{72303B75-47EE-6042-81F1-0FD850B3992D}" destId="{F0EDCC75-A1FE-4641-8BF2-75DC388DC59F}" srcOrd="2" destOrd="0" parTransId="{E314DFB0-EED5-1B40-BC62-63372E5F01C0}" sibTransId="{3443829F-8931-5D45-92D2-00619C97F259}"/>
    <dgm:cxn modelId="{DBB7BFD4-B5F0-7343-91AD-C4EAF75EEEFE}" type="presParOf" srcId="{3C9730D5-87A6-2149-AABC-B8C6E2D8F54D}" destId="{D9F58A6A-BEB2-0A44-8886-4D58CF062491}" srcOrd="0" destOrd="0" presId="urn:microsoft.com/office/officeart/2005/8/layout/venn3"/>
    <dgm:cxn modelId="{3230C75E-4E3C-634D-9767-04E4AA7141DE}" type="presParOf" srcId="{3C9730D5-87A6-2149-AABC-B8C6E2D8F54D}" destId="{5221ADE8-B6A5-5649-988A-B8D0717BA45C}" srcOrd="1" destOrd="0" presId="urn:microsoft.com/office/officeart/2005/8/layout/venn3"/>
    <dgm:cxn modelId="{B932FBBF-3488-DE42-8446-AB73F82FA2C4}" type="presParOf" srcId="{3C9730D5-87A6-2149-AABC-B8C6E2D8F54D}" destId="{9EDB497C-44F3-E145-9595-FBFEE18062FD}" srcOrd="2" destOrd="0" presId="urn:microsoft.com/office/officeart/2005/8/layout/venn3"/>
    <dgm:cxn modelId="{3B853252-237B-EF4D-9B7E-F3A3AD5E46EA}" type="presParOf" srcId="{3C9730D5-87A6-2149-AABC-B8C6E2D8F54D}" destId="{45668A0D-5C80-014F-8E9C-D4AED330CFE6}" srcOrd="3" destOrd="0" presId="urn:microsoft.com/office/officeart/2005/8/layout/venn3"/>
    <dgm:cxn modelId="{954F51DC-9822-4745-99A4-9F46514FE2AE}" type="presParOf" srcId="{3C9730D5-87A6-2149-AABC-B8C6E2D8F54D}" destId="{5AD87D3F-F543-484C-B8D0-32DF75399B09}" srcOrd="4" destOrd="0" presId="urn:microsoft.com/office/officeart/2005/8/layout/venn3"/>
    <dgm:cxn modelId="{7533F9CA-800B-1446-A1E8-13A4CC1D6228}" type="presParOf" srcId="{3C9730D5-87A6-2149-AABC-B8C6E2D8F54D}" destId="{4FCA181F-5248-624F-B15A-01FEB1C978DA}" srcOrd="5" destOrd="0" presId="urn:microsoft.com/office/officeart/2005/8/layout/venn3"/>
    <dgm:cxn modelId="{0F9B4970-9295-8740-91F6-9305FF8DFBC4}" type="presParOf" srcId="{3C9730D5-87A6-2149-AABC-B8C6E2D8F54D}" destId="{A4EE72FE-89D7-734A-B249-7DD9D14C5A05}" srcOrd="6" destOrd="0" presId="urn:microsoft.com/office/officeart/2005/8/layout/venn3"/>
    <dgm:cxn modelId="{E33BF2E0-D40D-D546-9EDF-B4A3B157A5A9}" type="presParOf" srcId="{3C9730D5-87A6-2149-AABC-B8C6E2D8F54D}" destId="{66F37544-6551-C549-9981-E33145B3190A}" srcOrd="7" destOrd="0" presId="urn:microsoft.com/office/officeart/2005/8/layout/venn3"/>
    <dgm:cxn modelId="{393F51DA-E3B6-5A4C-B8A8-DE0088F2EB72}" type="presParOf" srcId="{3C9730D5-87A6-2149-AABC-B8C6E2D8F54D}" destId="{53B180F6-2179-8A40-AC5D-0AEF1A1ECFBA}" srcOrd="8" destOrd="0" presId="urn:microsoft.com/office/officeart/2005/8/layout/venn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F2783A-0D13-4916-A2C6-B4C5464CA309}">
      <dsp:nvSpPr>
        <dsp:cNvPr id="0" name=""/>
        <dsp:cNvSpPr/>
      </dsp:nvSpPr>
      <dsp:spPr>
        <a:xfrm>
          <a:off x="84909" y="1082"/>
          <a:ext cx="2071687" cy="82867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sv-SE" sz="1900" kern="1200"/>
            <a:t>Studieväg 1</a:t>
          </a:r>
        </a:p>
      </dsp:txBody>
      <dsp:txXfrm>
        <a:off x="499246" y="1082"/>
        <a:ext cx="1243013" cy="828674"/>
      </dsp:txXfrm>
    </dsp:sp>
    <dsp:sp modelId="{4E1BEF35-7B84-48FE-A27D-BC64EEAF9C0C}">
      <dsp:nvSpPr>
        <dsp:cNvPr id="0" name=""/>
        <dsp:cNvSpPr/>
      </dsp:nvSpPr>
      <dsp:spPr>
        <a:xfrm>
          <a:off x="1887277" y="71519"/>
          <a:ext cx="1719500" cy="687800"/>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0" bIns="28575" numCol="1" spcCol="1270" anchor="ctr" anchorCtr="0">
          <a:noAutofit/>
        </a:bodyPr>
        <a:lstStyle/>
        <a:p>
          <a:pPr marL="0" lvl="0" indent="0" algn="ctr" defTabSz="2000250">
            <a:lnSpc>
              <a:spcPct val="90000"/>
            </a:lnSpc>
            <a:spcBef>
              <a:spcPct val="0"/>
            </a:spcBef>
            <a:spcAft>
              <a:spcPct val="35000"/>
            </a:spcAft>
            <a:buNone/>
          </a:pPr>
          <a:r>
            <a:rPr lang="sv-SE" sz="4500" kern="1200"/>
            <a:t>A</a:t>
          </a:r>
        </a:p>
      </dsp:txBody>
      <dsp:txXfrm>
        <a:off x="2231177" y="71519"/>
        <a:ext cx="1031700" cy="687800"/>
      </dsp:txXfrm>
    </dsp:sp>
    <dsp:sp modelId="{EE1F4182-A08B-4CC8-B897-420966E14F51}">
      <dsp:nvSpPr>
        <dsp:cNvPr id="0" name=""/>
        <dsp:cNvSpPr/>
      </dsp:nvSpPr>
      <dsp:spPr>
        <a:xfrm>
          <a:off x="3366048" y="71519"/>
          <a:ext cx="1719500" cy="687800"/>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0" bIns="28575" numCol="1" spcCol="1270" anchor="ctr" anchorCtr="0">
          <a:noAutofit/>
        </a:bodyPr>
        <a:lstStyle/>
        <a:p>
          <a:pPr marL="0" lvl="0" indent="0" algn="ctr" defTabSz="2000250">
            <a:lnSpc>
              <a:spcPct val="90000"/>
            </a:lnSpc>
            <a:spcBef>
              <a:spcPct val="0"/>
            </a:spcBef>
            <a:spcAft>
              <a:spcPct val="35000"/>
            </a:spcAft>
            <a:buNone/>
          </a:pPr>
          <a:r>
            <a:rPr lang="sv-SE" sz="4500" kern="1200"/>
            <a:t>B</a:t>
          </a:r>
        </a:p>
      </dsp:txBody>
      <dsp:txXfrm>
        <a:off x="3709948" y="71519"/>
        <a:ext cx="1031700" cy="687800"/>
      </dsp:txXfrm>
    </dsp:sp>
    <dsp:sp modelId="{8FD496AD-6031-48C2-BE86-E2ABD0E0695C}">
      <dsp:nvSpPr>
        <dsp:cNvPr id="0" name=""/>
        <dsp:cNvSpPr/>
      </dsp:nvSpPr>
      <dsp:spPr>
        <a:xfrm>
          <a:off x="4844819" y="71519"/>
          <a:ext cx="1719500" cy="687800"/>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0" bIns="28575" numCol="1" spcCol="1270" anchor="ctr" anchorCtr="0">
          <a:noAutofit/>
        </a:bodyPr>
        <a:lstStyle/>
        <a:p>
          <a:pPr marL="0" lvl="0" indent="0" algn="ctr" defTabSz="2000250">
            <a:lnSpc>
              <a:spcPct val="90000"/>
            </a:lnSpc>
            <a:spcBef>
              <a:spcPct val="0"/>
            </a:spcBef>
            <a:spcAft>
              <a:spcPct val="35000"/>
            </a:spcAft>
            <a:buNone/>
          </a:pPr>
          <a:r>
            <a:rPr lang="sv-SE" sz="4500" kern="1200"/>
            <a:t>C</a:t>
          </a:r>
        </a:p>
      </dsp:txBody>
      <dsp:txXfrm>
        <a:off x="5188719" y="71519"/>
        <a:ext cx="1031700" cy="687800"/>
      </dsp:txXfrm>
    </dsp:sp>
    <dsp:sp modelId="{6D24F181-9BFF-4E74-83CF-BD8C3CCAD520}">
      <dsp:nvSpPr>
        <dsp:cNvPr id="0" name=""/>
        <dsp:cNvSpPr/>
      </dsp:nvSpPr>
      <dsp:spPr>
        <a:xfrm>
          <a:off x="6323589" y="71519"/>
          <a:ext cx="1719500" cy="687800"/>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0" bIns="28575" numCol="1" spcCol="1270" anchor="ctr" anchorCtr="0">
          <a:noAutofit/>
        </a:bodyPr>
        <a:lstStyle/>
        <a:p>
          <a:pPr marL="0" lvl="0" indent="0" algn="ctr" defTabSz="2000250">
            <a:lnSpc>
              <a:spcPct val="90000"/>
            </a:lnSpc>
            <a:spcBef>
              <a:spcPct val="0"/>
            </a:spcBef>
            <a:spcAft>
              <a:spcPct val="35000"/>
            </a:spcAft>
            <a:buNone/>
          </a:pPr>
          <a:r>
            <a:rPr lang="sv-SE" sz="4500" kern="1200"/>
            <a:t>D</a:t>
          </a:r>
        </a:p>
      </dsp:txBody>
      <dsp:txXfrm>
        <a:off x="6667489" y="71519"/>
        <a:ext cx="1031700" cy="687800"/>
      </dsp:txXfrm>
    </dsp:sp>
    <dsp:sp modelId="{B802743C-148C-419B-BD14-DDC904BB1E91}">
      <dsp:nvSpPr>
        <dsp:cNvPr id="0" name=""/>
        <dsp:cNvSpPr/>
      </dsp:nvSpPr>
      <dsp:spPr>
        <a:xfrm>
          <a:off x="84909" y="945772"/>
          <a:ext cx="2071687" cy="82867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sv-SE" sz="1900" kern="1200"/>
            <a:t>Studieväg 2</a:t>
          </a:r>
        </a:p>
      </dsp:txBody>
      <dsp:txXfrm>
        <a:off x="499246" y="945772"/>
        <a:ext cx="1243013" cy="828674"/>
      </dsp:txXfrm>
    </dsp:sp>
    <dsp:sp modelId="{344C1958-F67C-436B-BF1F-E04B169A6AF8}">
      <dsp:nvSpPr>
        <dsp:cNvPr id="0" name=""/>
        <dsp:cNvSpPr/>
      </dsp:nvSpPr>
      <dsp:spPr>
        <a:xfrm>
          <a:off x="1887277" y="1016209"/>
          <a:ext cx="1719500" cy="687800"/>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0" bIns="28575" numCol="1" spcCol="1270" anchor="ctr" anchorCtr="0">
          <a:noAutofit/>
        </a:bodyPr>
        <a:lstStyle/>
        <a:p>
          <a:pPr marL="0" lvl="0" indent="0" algn="ctr" defTabSz="2000250">
            <a:lnSpc>
              <a:spcPct val="90000"/>
            </a:lnSpc>
            <a:spcBef>
              <a:spcPct val="0"/>
            </a:spcBef>
            <a:spcAft>
              <a:spcPct val="35000"/>
            </a:spcAft>
            <a:buNone/>
          </a:pPr>
          <a:r>
            <a:rPr lang="sv-SE" sz="4500" kern="1200"/>
            <a:t>B</a:t>
          </a:r>
        </a:p>
      </dsp:txBody>
      <dsp:txXfrm>
        <a:off x="2231177" y="1016209"/>
        <a:ext cx="1031700" cy="687800"/>
      </dsp:txXfrm>
    </dsp:sp>
    <dsp:sp modelId="{FE3B5ED3-6F34-4533-8353-3FE4EF6E85B3}">
      <dsp:nvSpPr>
        <dsp:cNvPr id="0" name=""/>
        <dsp:cNvSpPr/>
      </dsp:nvSpPr>
      <dsp:spPr>
        <a:xfrm>
          <a:off x="3366048" y="1016209"/>
          <a:ext cx="1719500" cy="687800"/>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0" bIns="28575" numCol="1" spcCol="1270" anchor="ctr" anchorCtr="0">
          <a:noAutofit/>
        </a:bodyPr>
        <a:lstStyle/>
        <a:p>
          <a:pPr marL="0" lvl="0" indent="0" algn="ctr" defTabSz="2000250">
            <a:lnSpc>
              <a:spcPct val="90000"/>
            </a:lnSpc>
            <a:spcBef>
              <a:spcPct val="0"/>
            </a:spcBef>
            <a:spcAft>
              <a:spcPct val="35000"/>
            </a:spcAft>
            <a:buNone/>
          </a:pPr>
          <a:r>
            <a:rPr lang="sv-SE" sz="4500" kern="1200"/>
            <a:t>C</a:t>
          </a:r>
        </a:p>
      </dsp:txBody>
      <dsp:txXfrm>
        <a:off x="3709948" y="1016209"/>
        <a:ext cx="1031700" cy="687800"/>
      </dsp:txXfrm>
    </dsp:sp>
    <dsp:sp modelId="{A6E3B521-D6D0-4AEB-A8D7-203722128B7F}">
      <dsp:nvSpPr>
        <dsp:cNvPr id="0" name=""/>
        <dsp:cNvSpPr/>
      </dsp:nvSpPr>
      <dsp:spPr>
        <a:xfrm>
          <a:off x="4844819" y="1016209"/>
          <a:ext cx="1719500" cy="687800"/>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0" bIns="28575" numCol="1" spcCol="1270" anchor="ctr" anchorCtr="0">
          <a:noAutofit/>
        </a:bodyPr>
        <a:lstStyle/>
        <a:p>
          <a:pPr marL="0" lvl="0" indent="0" algn="ctr" defTabSz="2000250">
            <a:lnSpc>
              <a:spcPct val="90000"/>
            </a:lnSpc>
            <a:spcBef>
              <a:spcPct val="0"/>
            </a:spcBef>
            <a:spcAft>
              <a:spcPct val="35000"/>
            </a:spcAft>
            <a:buNone/>
          </a:pPr>
          <a:r>
            <a:rPr lang="sv-SE" sz="4500" kern="1200"/>
            <a:t>D</a:t>
          </a:r>
        </a:p>
      </dsp:txBody>
      <dsp:txXfrm>
        <a:off x="5188719" y="1016209"/>
        <a:ext cx="1031700" cy="687800"/>
      </dsp:txXfrm>
    </dsp:sp>
    <dsp:sp modelId="{1F4EBDAF-48AB-42DF-9EFC-2214F906948B}">
      <dsp:nvSpPr>
        <dsp:cNvPr id="0" name=""/>
        <dsp:cNvSpPr/>
      </dsp:nvSpPr>
      <dsp:spPr>
        <a:xfrm>
          <a:off x="84909" y="1890461"/>
          <a:ext cx="2071687" cy="82867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sv-SE" sz="1900" kern="1200"/>
            <a:t>Studieväg 3</a:t>
          </a:r>
        </a:p>
      </dsp:txBody>
      <dsp:txXfrm>
        <a:off x="499246" y="1890461"/>
        <a:ext cx="1243013" cy="828674"/>
      </dsp:txXfrm>
    </dsp:sp>
    <dsp:sp modelId="{8949409F-1987-4590-91D6-9167DF0519DD}">
      <dsp:nvSpPr>
        <dsp:cNvPr id="0" name=""/>
        <dsp:cNvSpPr/>
      </dsp:nvSpPr>
      <dsp:spPr>
        <a:xfrm>
          <a:off x="1887277" y="1960898"/>
          <a:ext cx="1719500" cy="687800"/>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0" bIns="28575" numCol="1" spcCol="1270" anchor="ctr" anchorCtr="0">
          <a:noAutofit/>
        </a:bodyPr>
        <a:lstStyle/>
        <a:p>
          <a:pPr marL="0" lvl="0" indent="0" algn="ctr" defTabSz="2000250">
            <a:lnSpc>
              <a:spcPct val="90000"/>
            </a:lnSpc>
            <a:spcBef>
              <a:spcPct val="0"/>
            </a:spcBef>
            <a:spcAft>
              <a:spcPct val="35000"/>
            </a:spcAft>
            <a:buNone/>
          </a:pPr>
          <a:r>
            <a:rPr lang="sv-SE" sz="4500" kern="1200"/>
            <a:t>C</a:t>
          </a:r>
        </a:p>
      </dsp:txBody>
      <dsp:txXfrm>
        <a:off x="2231177" y="1960898"/>
        <a:ext cx="1031700" cy="687800"/>
      </dsp:txXfrm>
    </dsp:sp>
    <dsp:sp modelId="{E74C6CD7-5578-489F-8A58-B3513F6B663C}">
      <dsp:nvSpPr>
        <dsp:cNvPr id="0" name=""/>
        <dsp:cNvSpPr/>
      </dsp:nvSpPr>
      <dsp:spPr>
        <a:xfrm>
          <a:off x="3366048" y="1960898"/>
          <a:ext cx="1719500" cy="687800"/>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0" bIns="28575" numCol="1" spcCol="1270" anchor="ctr" anchorCtr="0">
          <a:noAutofit/>
        </a:bodyPr>
        <a:lstStyle/>
        <a:p>
          <a:pPr marL="0" lvl="0" indent="0" algn="ctr" defTabSz="2000250">
            <a:lnSpc>
              <a:spcPct val="90000"/>
            </a:lnSpc>
            <a:spcBef>
              <a:spcPct val="0"/>
            </a:spcBef>
            <a:spcAft>
              <a:spcPct val="35000"/>
            </a:spcAft>
            <a:buNone/>
          </a:pPr>
          <a:r>
            <a:rPr lang="sv-SE" sz="4500" kern="1200"/>
            <a:t>D</a:t>
          </a:r>
        </a:p>
      </dsp:txBody>
      <dsp:txXfrm>
        <a:off x="3709948" y="1960898"/>
        <a:ext cx="1031700" cy="687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5FEEC-4FE8-5B40-AF13-E38B9C924A2E}">
      <dsp:nvSpPr>
        <dsp:cNvPr id="0" name=""/>
        <dsp:cNvSpPr/>
      </dsp:nvSpPr>
      <dsp:spPr>
        <a:xfrm>
          <a:off x="5643" y="454930"/>
          <a:ext cx="1924350" cy="192435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sv-SE" sz="2000" kern="1200"/>
            <a:t>Svenska</a:t>
          </a:r>
        </a:p>
      </dsp:txBody>
      <dsp:txXfrm>
        <a:off x="287458" y="736745"/>
        <a:ext cx="1360720" cy="1360720"/>
      </dsp:txXfrm>
    </dsp:sp>
    <dsp:sp modelId="{FC2B2C5C-0BEC-0D4B-9F5D-A5F36C2F61EE}">
      <dsp:nvSpPr>
        <dsp:cNvPr id="0" name=""/>
        <dsp:cNvSpPr/>
      </dsp:nvSpPr>
      <dsp:spPr>
        <a:xfrm>
          <a:off x="1929993" y="454930"/>
          <a:ext cx="1924350" cy="192435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sv-SE" sz="1800" kern="1200"/>
            <a:t>Arbets-marknads-kunskap</a:t>
          </a:r>
        </a:p>
      </dsp:txBody>
      <dsp:txXfrm>
        <a:off x="2211808" y="736745"/>
        <a:ext cx="1360720" cy="1360720"/>
      </dsp:txXfrm>
    </dsp:sp>
    <dsp:sp modelId="{721DFD06-4365-F149-80C3-D5C8AD5F0521}">
      <dsp:nvSpPr>
        <dsp:cNvPr id="0" name=""/>
        <dsp:cNvSpPr/>
      </dsp:nvSpPr>
      <dsp:spPr>
        <a:xfrm>
          <a:off x="3854343" y="454930"/>
          <a:ext cx="1924350" cy="1924350"/>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sv-SE" sz="1800" kern="1200"/>
            <a:t>Studie– och framtids-planering</a:t>
          </a:r>
          <a:r>
            <a:rPr lang="sv-SE" sz="2000" kern="1200"/>
            <a:t> </a:t>
          </a:r>
        </a:p>
      </dsp:txBody>
      <dsp:txXfrm>
        <a:off x="4136158" y="736745"/>
        <a:ext cx="1360720" cy="1360720"/>
      </dsp:txXfrm>
    </dsp:sp>
    <dsp:sp modelId="{D985CB00-FB40-BD47-A53F-7F10949FD648}">
      <dsp:nvSpPr>
        <dsp:cNvPr id="0" name=""/>
        <dsp:cNvSpPr/>
      </dsp:nvSpPr>
      <dsp:spPr>
        <a:xfrm>
          <a:off x="5778693" y="454930"/>
          <a:ext cx="1924350" cy="192435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sv-SE" sz="2000" kern="1200"/>
            <a:t>Hälsa</a:t>
          </a:r>
        </a:p>
      </dsp:txBody>
      <dsp:txXfrm>
        <a:off x="6060508" y="736745"/>
        <a:ext cx="1360720" cy="1360720"/>
      </dsp:txXfrm>
    </dsp:sp>
    <dsp:sp modelId="{866E15B4-27C3-A246-BFFC-ACFF767CFD20}">
      <dsp:nvSpPr>
        <dsp:cNvPr id="0" name=""/>
        <dsp:cNvSpPr/>
      </dsp:nvSpPr>
      <dsp:spPr>
        <a:xfrm>
          <a:off x="7703043" y="454930"/>
          <a:ext cx="1924350" cy="1924350"/>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sv-SE" sz="1800" kern="1200"/>
            <a:t>Utflykter och studiebesök</a:t>
          </a:r>
        </a:p>
      </dsp:txBody>
      <dsp:txXfrm>
        <a:off x="7984858" y="736745"/>
        <a:ext cx="1360720" cy="1360720"/>
      </dsp:txXfrm>
    </dsp:sp>
    <dsp:sp modelId="{5216F10A-3E70-2B49-AF75-D7E121A9F426}">
      <dsp:nvSpPr>
        <dsp:cNvPr id="0" name=""/>
        <dsp:cNvSpPr/>
      </dsp:nvSpPr>
      <dsp:spPr>
        <a:xfrm>
          <a:off x="9627393" y="454930"/>
          <a:ext cx="1924350" cy="192435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sv-SE" sz="1800" kern="1200"/>
            <a:t>Pedagogisk fika</a:t>
          </a:r>
        </a:p>
      </dsp:txBody>
      <dsp:txXfrm>
        <a:off x="9909208" y="736745"/>
        <a:ext cx="1360720" cy="13607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82AC80-826B-413E-8921-ECEA6AD1FDD2}">
      <dsp:nvSpPr>
        <dsp:cNvPr id="0" name=""/>
        <dsp:cNvSpPr/>
      </dsp:nvSpPr>
      <dsp:spPr>
        <a:xfrm>
          <a:off x="1152494" y="-23373"/>
          <a:ext cx="4157354" cy="4157354"/>
        </a:xfrm>
        <a:prstGeom prst="circularArrow">
          <a:avLst>
            <a:gd name="adj1" fmla="val 5544"/>
            <a:gd name="adj2" fmla="val 330680"/>
            <a:gd name="adj3" fmla="val 13805717"/>
            <a:gd name="adj4" fmla="val 17367860"/>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4576DA-82A4-4E67-A516-46162439176B}">
      <dsp:nvSpPr>
        <dsp:cNvPr id="0" name=""/>
        <dsp:cNvSpPr/>
      </dsp:nvSpPr>
      <dsp:spPr>
        <a:xfrm>
          <a:off x="2270339" y="1260"/>
          <a:ext cx="1921663" cy="9608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sv-SE" sz="1700" kern="1200" dirty="0">
              <a:latin typeface="Aaux Next Medium"/>
            </a:rPr>
            <a:t>Kartläggning</a:t>
          </a:r>
          <a:endParaRPr lang="sv-SE" sz="1700" kern="1200" dirty="0"/>
        </a:p>
      </dsp:txBody>
      <dsp:txXfrm>
        <a:off x="2317243" y="48164"/>
        <a:ext cx="1827855" cy="867023"/>
      </dsp:txXfrm>
    </dsp:sp>
    <dsp:sp modelId="{98D57CC4-294D-463B-8F08-7346C532817F}">
      <dsp:nvSpPr>
        <dsp:cNvPr id="0" name=""/>
        <dsp:cNvSpPr/>
      </dsp:nvSpPr>
      <dsp:spPr>
        <a:xfrm>
          <a:off x="3956428" y="1226276"/>
          <a:ext cx="1921663" cy="960831"/>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sv-SE" sz="1700" kern="1200" dirty="0">
              <a:latin typeface="Aaux Next Medium"/>
            </a:rPr>
            <a:t>Aktivitetsplan inom fyra block</a:t>
          </a:r>
          <a:endParaRPr lang="sv-SE" sz="1700" kern="1200" dirty="0"/>
        </a:p>
      </dsp:txBody>
      <dsp:txXfrm>
        <a:off x="4003332" y="1273180"/>
        <a:ext cx="1827855" cy="867023"/>
      </dsp:txXfrm>
    </dsp:sp>
    <dsp:sp modelId="{105311F1-1112-4E4C-A1F1-D4D896A60D3E}">
      <dsp:nvSpPr>
        <dsp:cNvPr id="0" name=""/>
        <dsp:cNvSpPr/>
      </dsp:nvSpPr>
      <dsp:spPr>
        <a:xfrm>
          <a:off x="3503339" y="2904304"/>
          <a:ext cx="1921663" cy="960831"/>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sv-SE" sz="1700" kern="1200" dirty="0">
              <a:latin typeface="Aaux Next Medium"/>
            </a:rPr>
            <a:t>Löpande samtal med </a:t>
          </a:r>
          <a:r>
            <a:rPr lang="sv-SE" sz="1700" kern="1200" dirty="0" err="1">
              <a:latin typeface="Aaux Next Medium"/>
            </a:rPr>
            <a:t>syv</a:t>
          </a:r>
          <a:endParaRPr lang="sv-SE" sz="1700" kern="1200" dirty="0"/>
        </a:p>
      </dsp:txBody>
      <dsp:txXfrm>
        <a:off x="3550243" y="2951208"/>
        <a:ext cx="1827855" cy="867023"/>
      </dsp:txXfrm>
    </dsp:sp>
    <dsp:sp modelId="{42F5CD93-59E2-4281-948E-DCDF8CDCB638}">
      <dsp:nvSpPr>
        <dsp:cNvPr id="0" name=""/>
        <dsp:cNvSpPr/>
      </dsp:nvSpPr>
      <dsp:spPr>
        <a:xfrm>
          <a:off x="1065114" y="2898019"/>
          <a:ext cx="1921663" cy="960831"/>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sv-SE" sz="1700" kern="1200">
              <a:latin typeface="Aaux Next Medium"/>
            </a:rPr>
            <a:t>Uppföljningssamtal </a:t>
          </a:r>
          <a:endParaRPr lang="sv-SE" sz="1700" kern="1200"/>
        </a:p>
      </dsp:txBody>
      <dsp:txXfrm>
        <a:off x="1112018" y="2944923"/>
        <a:ext cx="1827855" cy="867023"/>
      </dsp:txXfrm>
    </dsp:sp>
    <dsp:sp modelId="{427EF146-9560-4C44-AA66-79EF56D42EBB}">
      <dsp:nvSpPr>
        <dsp:cNvPr id="0" name=""/>
        <dsp:cNvSpPr/>
      </dsp:nvSpPr>
      <dsp:spPr>
        <a:xfrm>
          <a:off x="584250" y="1226276"/>
          <a:ext cx="1921663" cy="960831"/>
        </a:xfrm>
        <a:prstGeom prst="round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sv-SE" sz="1700" kern="1200">
              <a:latin typeface="Aaux Next Medium"/>
            </a:rPr>
            <a:t>Avslutningssamtal</a:t>
          </a:r>
        </a:p>
      </dsp:txBody>
      <dsp:txXfrm>
        <a:off x="631154" y="1273180"/>
        <a:ext cx="1827855" cy="8670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F58A6A-BEB2-0A44-8886-4D58CF062491}">
      <dsp:nvSpPr>
        <dsp:cNvPr id="0" name=""/>
        <dsp:cNvSpPr/>
      </dsp:nvSpPr>
      <dsp:spPr>
        <a:xfrm>
          <a:off x="1223" y="522260"/>
          <a:ext cx="2385113" cy="2385113"/>
        </a:xfrm>
        <a:prstGeom prst="ellipse">
          <a:avLst/>
        </a:prstGeom>
        <a:gradFill rotWithShape="0">
          <a:gsLst>
            <a:gs pos="0">
              <a:srgbClr val="C48482"/>
            </a:gs>
            <a:gs pos="52000">
              <a:srgbClr val="D7C9C7"/>
            </a:gs>
            <a:gs pos="100000">
              <a:srgbClr val="941100">
                <a:tint val="23500"/>
                <a:satMod val="160000"/>
              </a:srgbClr>
            </a:gs>
          </a:gsLst>
          <a:path path="circle">
            <a:fillToRect l="100000" t="100000"/>
          </a:path>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1261" tIns="25400" rIns="131261" bIns="25400" numCol="1" spcCol="1270" anchor="ctr" anchorCtr="0">
          <a:noAutofit/>
        </a:bodyPr>
        <a:lstStyle/>
        <a:p>
          <a:pPr marL="0" lvl="0" indent="0" algn="ctr" defTabSz="889000">
            <a:lnSpc>
              <a:spcPct val="90000"/>
            </a:lnSpc>
            <a:spcBef>
              <a:spcPct val="0"/>
            </a:spcBef>
            <a:spcAft>
              <a:spcPct val="35000"/>
            </a:spcAft>
            <a:buNone/>
          </a:pPr>
          <a:r>
            <a:rPr lang="sv-SE" sz="2000" b="1" kern="1200" noProof="1">
              <a:solidFill>
                <a:schemeClr val="accent1">
                  <a:lumMod val="75000"/>
                </a:schemeClr>
              </a:solidFill>
            </a:rPr>
            <a:t>Lärare</a:t>
          </a:r>
          <a:r>
            <a:rPr lang="sv-SE" sz="2800" b="1" kern="1200" noProof="1">
              <a:solidFill>
                <a:schemeClr val="accent1">
                  <a:lumMod val="75000"/>
                </a:schemeClr>
              </a:solidFill>
            </a:rPr>
            <a:t> </a:t>
          </a:r>
        </a:p>
      </dsp:txBody>
      <dsp:txXfrm>
        <a:off x="350515" y="871552"/>
        <a:ext cx="1686529" cy="1686529"/>
      </dsp:txXfrm>
    </dsp:sp>
    <dsp:sp modelId="{9EDB497C-44F3-E145-9595-FBFEE18062FD}">
      <dsp:nvSpPr>
        <dsp:cNvPr id="0" name=""/>
        <dsp:cNvSpPr/>
      </dsp:nvSpPr>
      <dsp:spPr>
        <a:xfrm>
          <a:off x="1909314" y="522260"/>
          <a:ext cx="2385113" cy="2385113"/>
        </a:xfrm>
        <a:prstGeom prst="ellipse">
          <a:avLst/>
        </a:prstGeom>
        <a:gradFill rotWithShape="0">
          <a:gsLst>
            <a:gs pos="29000">
              <a:srgbClr val="941651">
                <a:tint val="66000"/>
                <a:satMod val="160000"/>
              </a:srgbClr>
            </a:gs>
            <a:gs pos="50000">
              <a:srgbClr val="941651">
                <a:tint val="44500"/>
                <a:satMod val="160000"/>
              </a:srgbClr>
            </a:gs>
            <a:gs pos="64000">
              <a:srgbClr val="941651">
                <a:tint val="23500"/>
                <a:satMod val="160000"/>
              </a:srgbClr>
            </a:gs>
          </a:gsLst>
          <a:lin ang="13500000" scaled="1"/>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1261" tIns="25400" rIns="131261" bIns="25400" numCol="1" spcCol="1270" anchor="ctr" anchorCtr="0">
          <a:noAutofit/>
        </a:bodyPr>
        <a:lstStyle/>
        <a:p>
          <a:pPr marL="0" lvl="0" indent="0" algn="ctr" defTabSz="889000">
            <a:lnSpc>
              <a:spcPct val="90000"/>
            </a:lnSpc>
            <a:spcBef>
              <a:spcPct val="0"/>
            </a:spcBef>
            <a:spcAft>
              <a:spcPct val="35000"/>
            </a:spcAft>
            <a:buNone/>
          </a:pPr>
          <a:r>
            <a:rPr lang="sv-SE" sz="2000" b="1" kern="1200" noProof="1">
              <a:solidFill>
                <a:schemeClr val="accent1">
                  <a:lumMod val="75000"/>
                </a:schemeClr>
              </a:solidFill>
            </a:rPr>
            <a:t>Handledare</a:t>
          </a:r>
          <a:r>
            <a:rPr lang="sv-SE" sz="2000" kern="1200" noProof="1">
              <a:solidFill>
                <a:schemeClr val="accent1">
                  <a:lumMod val="75000"/>
                </a:schemeClr>
              </a:solidFill>
            </a:rPr>
            <a:t> </a:t>
          </a:r>
        </a:p>
      </dsp:txBody>
      <dsp:txXfrm>
        <a:off x="2258606" y="871552"/>
        <a:ext cx="1686529" cy="1686529"/>
      </dsp:txXfrm>
    </dsp:sp>
    <dsp:sp modelId="{5AD87D3F-F543-484C-B8D0-32DF75399B09}">
      <dsp:nvSpPr>
        <dsp:cNvPr id="0" name=""/>
        <dsp:cNvSpPr/>
      </dsp:nvSpPr>
      <dsp:spPr>
        <a:xfrm>
          <a:off x="3817405" y="522260"/>
          <a:ext cx="2385113" cy="2385113"/>
        </a:xfrm>
        <a:prstGeom prst="ellipse">
          <a:avLst/>
        </a:prstGeom>
        <a:gradFill flip="none" rotWithShape="0">
          <a:gsLst>
            <a:gs pos="0">
              <a:srgbClr val="941651">
                <a:tint val="66000"/>
                <a:satMod val="160000"/>
              </a:srgbClr>
            </a:gs>
            <a:gs pos="50000">
              <a:srgbClr val="941651">
                <a:tint val="44500"/>
                <a:satMod val="160000"/>
              </a:srgbClr>
            </a:gs>
            <a:gs pos="100000">
              <a:srgbClr val="941651">
                <a:tint val="23500"/>
                <a:satMod val="160000"/>
              </a:srgbClr>
            </a:gs>
          </a:gsLst>
          <a:lin ang="13500000" scaled="1"/>
          <a:tileRect/>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1261" tIns="25400" rIns="131261" bIns="25400" numCol="1" spcCol="1270" anchor="ctr" anchorCtr="0">
          <a:noAutofit/>
        </a:bodyPr>
        <a:lstStyle/>
        <a:p>
          <a:pPr marL="0" lvl="0" indent="0" algn="ctr" defTabSz="889000">
            <a:lnSpc>
              <a:spcPct val="90000"/>
            </a:lnSpc>
            <a:spcBef>
              <a:spcPct val="0"/>
            </a:spcBef>
            <a:spcAft>
              <a:spcPct val="35000"/>
            </a:spcAft>
            <a:buNone/>
          </a:pPr>
          <a:r>
            <a:rPr lang="sv-SE" sz="2000" b="1" kern="1200" noProof="1">
              <a:solidFill>
                <a:schemeClr val="accent1">
                  <a:lumMod val="75000"/>
                </a:schemeClr>
              </a:solidFill>
            </a:rPr>
            <a:t>Kurator </a:t>
          </a:r>
        </a:p>
      </dsp:txBody>
      <dsp:txXfrm>
        <a:off x="4166697" y="871552"/>
        <a:ext cx="1686529" cy="1686529"/>
      </dsp:txXfrm>
    </dsp:sp>
    <dsp:sp modelId="{A4EE72FE-89D7-734A-B249-7DD9D14C5A05}">
      <dsp:nvSpPr>
        <dsp:cNvPr id="0" name=""/>
        <dsp:cNvSpPr/>
      </dsp:nvSpPr>
      <dsp:spPr>
        <a:xfrm>
          <a:off x="5725496" y="522260"/>
          <a:ext cx="2385113" cy="2385113"/>
        </a:xfrm>
        <a:prstGeom prst="ellipse">
          <a:avLst/>
        </a:prstGeom>
        <a:gradFill flip="none" rotWithShape="0">
          <a:gsLst>
            <a:gs pos="0">
              <a:srgbClr val="941100">
                <a:tint val="66000"/>
                <a:satMod val="160000"/>
              </a:srgbClr>
            </a:gs>
            <a:gs pos="50000">
              <a:srgbClr val="941100">
                <a:tint val="44500"/>
                <a:satMod val="160000"/>
              </a:srgbClr>
            </a:gs>
            <a:gs pos="100000">
              <a:srgbClr val="941100">
                <a:tint val="23500"/>
                <a:satMod val="160000"/>
              </a:srgbClr>
            </a:gs>
          </a:gsLst>
          <a:path path="circle">
            <a:fillToRect l="100000" t="100000"/>
          </a:path>
          <a:tileRect r="-100000" b="-100000"/>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1261" tIns="25400" rIns="131261" bIns="25400" numCol="1" spcCol="1270" anchor="ctr" anchorCtr="0">
          <a:noAutofit/>
        </a:bodyPr>
        <a:lstStyle/>
        <a:p>
          <a:pPr marL="0" lvl="0" indent="0" algn="ctr" defTabSz="889000">
            <a:lnSpc>
              <a:spcPct val="90000"/>
            </a:lnSpc>
            <a:spcBef>
              <a:spcPct val="0"/>
            </a:spcBef>
            <a:spcAft>
              <a:spcPct val="35000"/>
            </a:spcAft>
            <a:buNone/>
          </a:pPr>
          <a:r>
            <a:rPr lang="sv-SE" sz="2000" b="1" kern="1200" noProof="1">
              <a:solidFill>
                <a:schemeClr val="accent1">
                  <a:lumMod val="75000"/>
                </a:schemeClr>
              </a:solidFill>
            </a:rPr>
            <a:t>Studie- och yrkes-vägledare </a:t>
          </a:r>
        </a:p>
      </dsp:txBody>
      <dsp:txXfrm>
        <a:off x="6074788" y="871552"/>
        <a:ext cx="1686529" cy="1686529"/>
      </dsp:txXfrm>
    </dsp:sp>
    <dsp:sp modelId="{53B180F6-2179-8A40-AC5D-0AEF1A1ECFBA}">
      <dsp:nvSpPr>
        <dsp:cNvPr id="0" name=""/>
        <dsp:cNvSpPr/>
      </dsp:nvSpPr>
      <dsp:spPr>
        <a:xfrm>
          <a:off x="7633587" y="522260"/>
          <a:ext cx="2385113" cy="2385113"/>
        </a:xfrm>
        <a:prstGeom prst="ellipse">
          <a:avLst/>
        </a:prstGeom>
        <a:gradFill rotWithShape="0">
          <a:gsLst>
            <a:gs pos="0">
              <a:srgbClr val="C48482"/>
            </a:gs>
            <a:gs pos="50000">
              <a:srgbClr val="941100">
                <a:tint val="44500"/>
                <a:satMod val="160000"/>
              </a:srgbClr>
            </a:gs>
            <a:gs pos="100000">
              <a:srgbClr val="941100">
                <a:tint val="23500"/>
                <a:satMod val="160000"/>
              </a:srgbClr>
            </a:gs>
          </a:gsLst>
          <a:path path="circle">
            <a:fillToRect l="100000" t="100000"/>
          </a:path>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1261" tIns="25400" rIns="131261" bIns="25400" numCol="1" spcCol="1270" anchor="ctr" anchorCtr="0">
          <a:noAutofit/>
        </a:bodyPr>
        <a:lstStyle/>
        <a:p>
          <a:pPr marL="0" lvl="0" indent="0" algn="ctr" defTabSz="889000">
            <a:lnSpc>
              <a:spcPct val="90000"/>
            </a:lnSpc>
            <a:spcBef>
              <a:spcPct val="0"/>
            </a:spcBef>
            <a:spcAft>
              <a:spcPct val="35000"/>
            </a:spcAft>
            <a:buNone/>
          </a:pPr>
          <a:r>
            <a:rPr lang="sv-SE" sz="2000" b="1" kern="1200" noProof="1">
              <a:solidFill>
                <a:schemeClr val="accent1">
                  <a:lumMod val="75000"/>
                </a:schemeClr>
              </a:solidFill>
            </a:rPr>
            <a:t>Delprojekt-ledare </a:t>
          </a:r>
        </a:p>
      </dsp:txBody>
      <dsp:txXfrm>
        <a:off x="7982879" y="871552"/>
        <a:ext cx="1686529" cy="16865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103F66-F0EE-4615-B70F-180F17E0554A}" type="datetimeFigureOut">
              <a:rPr lang="sv-SE" smtClean="0"/>
              <a:t>2026-05-29</a:t>
            </a:fld>
            <a:endParaRPr lang="sv-SE"/>
          </a:p>
        </p:txBody>
      </p:sp>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02C997-B74E-49F6-8F8B-5F4680F435AC}" type="slidenum">
              <a:rPr lang="sv-SE" smtClean="0"/>
              <a:t>‹#›</a:t>
            </a:fld>
            <a:endParaRPr lang="sv-SE"/>
          </a:p>
        </p:txBody>
      </p:sp>
    </p:spTree>
    <p:extLst>
      <p:ext uri="{BB962C8B-B14F-4D97-AF65-F5344CB8AC3E}">
        <p14:creationId xmlns:p14="http://schemas.microsoft.com/office/powerpoint/2010/main" val="34066097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2CA367-FF5A-4B20-B87C-32561B7A80D1}" type="datetimeFigureOut">
              <a:rPr lang="sv-SE" smtClean="0"/>
              <a:t>2026-05-29</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8D5011-970B-44DA-ACF0-E01BA998A7CE}" type="slidenum">
              <a:rPr lang="sv-SE" smtClean="0"/>
              <a:t>‹#›</a:t>
            </a:fld>
            <a:endParaRPr lang="sv-SE"/>
          </a:p>
        </p:txBody>
      </p:sp>
    </p:spTree>
    <p:extLst>
      <p:ext uri="{BB962C8B-B14F-4D97-AF65-F5344CB8AC3E}">
        <p14:creationId xmlns:p14="http://schemas.microsoft.com/office/powerpoint/2010/main" val="9641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pPr marL="358775" marR="0" lvl="0" indent="-358775" algn="l" defTabSz="914400" rtl="0" eaLnBrk="1" fontAlgn="auto" latinLnBrk="0" hangingPunct="1">
              <a:lnSpc>
                <a:spcPct val="100000"/>
              </a:lnSpc>
              <a:spcBef>
                <a:spcPts val="1600"/>
              </a:spcBef>
              <a:spcAft>
                <a:spcPts val="0"/>
              </a:spcAft>
              <a:buClr>
                <a:srgbClr val="910048"/>
              </a:buClr>
              <a:buSzPct val="100000"/>
              <a:buFontTx/>
              <a:buNone/>
              <a:tabLst/>
              <a:defRPr/>
            </a:pPr>
            <a:endParaRPr kumimoji="0" lang="sv-SE" sz="1700" b="0" i="0" u="none" strike="noStrike" kern="1200" cap="none" spc="0" normalizeH="0" baseline="0" noProof="0">
              <a:ln>
                <a:noFill/>
              </a:ln>
              <a:solidFill>
                <a:srgbClr val="910048"/>
              </a:solidFill>
              <a:effectLst/>
              <a:uLnTx/>
              <a:uFillTx/>
              <a:latin typeface="Times New Roman" panose="02020603050405020304" pitchFamily="18" charset="0"/>
              <a:ea typeface="Times New Roman" panose="02020603050405020304" pitchFamily="18" charset="0"/>
              <a:cs typeface="+mn-cs"/>
            </a:endParaRPr>
          </a:p>
          <a:p>
            <a:endParaRPr lang="sv-SE"/>
          </a:p>
        </p:txBody>
      </p:sp>
      <p:sp>
        <p:nvSpPr>
          <p:cNvPr id="4" name="Platshållare för bildnummer 3"/>
          <p:cNvSpPr>
            <a:spLocks noGrp="1"/>
          </p:cNvSpPr>
          <p:nvPr>
            <p:ph type="sldNum" sz="quarter" idx="5"/>
          </p:nvPr>
        </p:nvSpPr>
        <p:spPr/>
        <p:txBody>
          <a:bodyPr/>
          <a:lstStyle/>
          <a:p>
            <a:fld id="{EE8D5011-970B-44DA-ACF0-E01BA998A7CE}" type="slidenum">
              <a:rPr lang="sv-SE" smtClean="0"/>
              <a:t>3</a:t>
            </a:fld>
            <a:endParaRPr lang="sv-SE"/>
          </a:p>
        </p:txBody>
      </p:sp>
    </p:spTree>
    <p:extLst>
      <p:ext uri="{BB962C8B-B14F-4D97-AF65-F5344CB8AC3E}">
        <p14:creationId xmlns:p14="http://schemas.microsoft.com/office/powerpoint/2010/main" val="1429050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E8D5011-970B-44DA-ACF0-E01BA998A7CE}" type="slidenum">
              <a:rPr lang="sv-SE" smtClean="0"/>
              <a:t>14</a:t>
            </a:fld>
            <a:endParaRPr lang="sv-SE"/>
          </a:p>
        </p:txBody>
      </p:sp>
    </p:spTree>
    <p:extLst>
      <p:ext uri="{BB962C8B-B14F-4D97-AF65-F5344CB8AC3E}">
        <p14:creationId xmlns:p14="http://schemas.microsoft.com/office/powerpoint/2010/main" val="1527550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E8D5011-970B-44DA-ACF0-E01BA998A7CE}" type="slidenum">
              <a:rPr lang="sv-SE" smtClean="0"/>
              <a:t>15</a:t>
            </a:fld>
            <a:endParaRPr lang="sv-SE"/>
          </a:p>
        </p:txBody>
      </p:sp>
    </p:spTree>
    <p:extLst>
      <p:ext uri="{BB962C8B-B14F-4D97-AF65-F5344CB8AC3E}">
        <p14:creationId xmlns:p14="http://schemas.microsoft.com/office/powerpoint/2010/main" val="816566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latin typeface="Calibri"/>
              <a:ea typeface="Calibri"/>
              <a:cs typeface="Calibri"/>
            </a:endParaRPr>
          </a:p>
        </p:txBody>
      </p:sp>
      <p:sp>
        <p:nvSpPr>
          <p:cNvPr id="4" name="Platshållare för bildnummer 3"/>
          <p:cNvSpPr>
            <a:spLocks noGrp="1"/>
          </p:cNvSpPr>
          <p:nvPr>
            <p:ph type="sldNum" sz="quarter" idx="5"/>
          </p:nvPr>
        </p:nvSpPr>
        <p:spPr/>
        <p:txBody>
          <a:bodyPr/>
          <a:lstStyle/>
          <a:p>
            <a:fld id="{EE8D5011-970B-44DA-ACF0-E01BA998A7CE}" type="slidenum">
              <a:rPr lang="sv-SE" smtClean="0"/>
              <a:t>17</a:t>
            </a:fld>
            <a:endParaRPr lang="sv-SE"/>
          </a:p>
        </p:txBody>
      </p:sp>
    </p:spTree>
    <p:extLst>
      <p:ext uri="{BB962C8B-B14F-4D97-AF65-F5344CB8AC3E}">
        <p14:creationId xmlns:p14="http://schemas.microsoft.com/office/powerpoint/2010/main" val="3938252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Nu kommer Asimina</a:t>
            </a:r>
          </a:p>
        </p:txBody>
      </p:sp>
      <p:sp>
        <p:nvSpPr>
          <p:cNvPr id="4" name="Platshållare för bildnummer 3"/>
          <p:cNvSpPr>
            <a:spLocks noGrp="1"/>
          </p:cNvSpPr>
          <p:nvPr>
            <p:ph type="sldNum" sz="quarter" idx="5"/>
          </p:nvPr>
        </p:nvSpPr>
        <p:spPr/>
        <p:txBody>
          <a:bodyPr/>
          <a:lstStyle/>
          <a:p>
            <a:fld id="{EE8D5011-970B-44DA-ACF0-E01BA998A7CE}" type="slidenum">
              <a:rPr lang="sv-SE" smtClean="0"/>
              <a:t>18</a:t>
            </a:fld>
            <a:endParaRPr lang="sv-SE"/>
          </a:p>
        </p:txBody>
      </p:sp>
    </p:spTree>
    <p:extLst>
      <p:ext uri="{BB962C8B-B14F-4D97-AF65-F5344CB8AC3E}">
        <p14:creationId xmlns:p14="http://schemas.microsoft.com/office/powerpoint/2010/main" val="1541163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Behov av steget före SMF </a:t>
            </a:r>
            <a:r>
              <a:rPr lang="sv-SE" dirty="0" err="1"/>
              <a:t>pga</a:t>
            </a:r>
            <a:r>
              <a:rPr lang="sv-SE" dirty="0"/>
              <a:t> skolskadade, inte fått anpassat stöd -reducerad studiegång, osv </a:t>
            </a:r>
            <a:r>
              <a:rPr lang="sv-SE" dirty="0" err="1"/>
              <a:t>osv</a:t>
            </a:r>
            <a:endParaRPr lang="sv-SE" dirty="0"/>
          </a:p>
          <a:p>
            <a:endParaRPr lang="sv-SE" dirty="0"/>
          </a:p>
        </p:txBody>
      </p:sp>
      <p:sp>
        <p:nvSpPr>
          <p:cNvPr id="4" name="Platshållare för bildnummer 3"/>
          <p:cNvSpPr>
            <a:spLocks noGrp="1"/>
          </p:cNvSpPr>
          <p:nvPr>
            <p:ph type="sldNum" sz="quarter" idx="5"/>
          </p:nvPr>
        </p:nvSpPr>
        <p:spPr/>
        <p:txBody>
          <a:bodyPr/>
          <a:lstStyle/>
          <a:p>
            <a:fld id="{EE8D5011-970B-44DA-ACF0-E01BA998A7CE}" type="slidenum">
              <a:rPr lang="sv-SE" smtClean="0"/>
              <a:t>19</a:t>
            </a:fld>
            <a:endParaRPr lang="sv-SE"/>
          </a:p>
        </p:txBody>
      </p:sp>
    </p:spTree>
    <p:extLst>
      <p:ext uri="{BB962C8B-B14F-4D97-AF65-F5344CB8AC3E}">
        <p14:creationId xmlns:p14="http://schemas.microsoft.com/office/powerpoint/2010/main" val="3194070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Samverkan m kommunen: vilka målgrupper</a:t>
            </a:r>
          </a:p>
          <a:p>
            <a:r>
              <a:rPr lang="sv-SE" dirty="0"/>
              <a:t>Högre personaltäthet för att möta deltagarnas behov i och utanför klassrummet</a:t>
            </a:r>
          </a:p>
          <a:p>
            <a:r>
              <a:rPr lang="sv-SE" sz="900" kern="1200" dirty="0">
                <a:solidFill>
                  <a:schemeClr val="tx1"/>
                </a:solidFill>
                <a:latin typeface="+mn-lt"/>
                <a:ea typeface="+mn-lt"/>
                <a:cs typeface="+mn-lt"/>
              </a:rPr>
              <a:t>Obligatoriska insatsblock inkluderar ej ”Om privatekonomi”</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8D5011-970B-44DA-ACF0-E01BA998A7CE}" type="slidenum">
              <a:rPr kumimoji="0" lang="sv-SE" sz="1200" b="0" i="0" u="none" strike="noStrike" kern="1200" cap="none" spc="0" normalizeH="0" baseline="0" noProof="0" smtClean="0">
                <a:ln>
                  <a:noFill/>
                </a:ln>
                <a:solidFill>
                  <a:prstClr val="black"/>
                </a:solidFill>
                <a:effectLst/>
                <a:uLnTx/>
                <a:uFillTx/>
                <a:latin typeface="Aaux Next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sv-SE" sz="1200" b="0" i="0" u="none" strike="noStrike" kern="1200" cap="none" spc="0" normalizeH="0" baseline="0" noProof="0">
              <a:ln>
                <a:noFill/>
              </a:ln>
              <a:solidFill>
                <a:prstClr val="black"/>
              </a:solidFill>
              <a:effectLst/>
              <a:uLnTx/>
              <a:uFillTx/>
              <a:latin typeface="Aaux Next Medium"/>
              <a:ea typeface="+mn-ea"/>
              <a:cs typeface="+mn-cs"/>
            </a:endParaRPr>
          </a:p>
        </p:txBody>
      </p:sp>
    </p:spTree>
    <p:extLst>
      <p:ext uri="{BB962C8B-B14F-4D97-AF65-F5344CB8AC3E}">
        <p14:creationId xmlns:p14="http://schemas.microsoft.com/office/powerpoint/2010/main" val="457909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latin typeface="Calibri"/>
              <a:ea typeface="Calibri"/>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8D5011-970B-44DA-ACF0-E01BA998A7CE}" type="slidenum">
              <a:rPr kumimoji="0" lang="sv-SE" sz="1200" b="0" i="0" u="none" strike="noStrike" kern="1200" cap="none" spc="0" normalizeH="0" baseline="0" noProof="0" smtClean="0">
                <a:ln>
                  <a:noFill/>
                </a:ln>
                <a:solidFill>
                  <a:prstClr val="black"/>
                </a:solidFill>
                <a:effectLst/>
                <a:uLnTx/>
                <a:uFillTx/>
                <a:latin typeface="Aaux Next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sv-SE" sz="1200" b="0" i="0" u="none" strike="noStrike" kern="1200" cap="none" spc="0" normalizeH="0" baseline="0" noProof="0">
              <a:ln>
                <a:noFill/>
              </a:ln>
              <a:solidFill>
                <a:prstClr val="black"/>
              </a:solidFill>
              <a:effectLst/>
              <a:uLnTx/>
              <a:uFillTx/>
              <a:latin typeface="Aaux Next Medium"/>
              <a:ea typeface="+mn-ea"/>
              <a:cs typeface="+mn-cs"/>
            </a:endParaRPr>
          </a:p>
        </p:txBody>
      </p:sp>
    </p:spTree>
    <p:extLst>
      <p:ext uri="{BB962C8B-B14F-4D97-AF65-F5344CB8AC3E}">
        <p14:creationId xmlns:p14="http://schemas.microsoft.com/office/powerpoint/2010/main" val="2674070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76F97-80B9-DE6A-A161-C921203F713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E0700E1-F8C6-77E8-7B18-3171DB7F946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97B35CC-628F-6B65-D487-B6DEE157E14B}"/>
              </a:ext>
            </a:extLst>
          </p:cNvPr>
          <p:cNvSpPr>
            <a:spLocks noGrp="1"/>
          </p:cNvSpPr>
          <p:nvPr>
            <p:ph type="body" idx="1"/>
          </p:nvPr>
        </p:nvSpPr>
        <p:spPr/>
        <p:txBody>
          <a:bodyPr/>
          <a:lstStyle/>
          <a:p>
            <a:r>
              <a:rPr lang="en-US" dirty="0" err="1">
                <a:latin typeface="Calibri"/>
                <a:ea typeface="Calibri"/>
                <a:cs typeface="Calibri"/>
              </a:rPr>
              <a:t>Relationellt</a:t>
            </a:r>
            <a:r>
              <a:rPr lang="en-US" dirty="0">
                <a:latin typeface="Calibri"/>
                <a:ea typeface="Calibri"/>
                <a:cs typeface="Calibri"/>
              </a:rPr>
              <a:t> </a:t>
            </a:r>
            <a:r>
              <a:rPr lang="en-US" dirty="0" err="1">
                <a:latin typeface="Calibri"/>
                <a:ea typeface="Calibri"/>
                <a:cs typeface="Calibri"/>
              </a:rPr>
              <a:t>lärande</a:t>
            </a:r>
            <a:r>
              <a:rPr lang="en-US" dirty="0">
                <a:latin typeface="Calibri"/>
                <a:ea typeface="Calibri"/>
                <a:cs typeface="Calibri"/>
              </a:rPr>
              <a:t>/ </a:t>
            </a:r>
            <a:r>
              <a:rPr lang="en-US" dirty="0" err="1">
                <a:latin typeface="Calibri"/>
                <a:ea typeface="Calibri"/>
                <a:cs typeface="Calibri"/>
              </a:rPr>
              <a:t>epistemiskt</a:t>
            </a:r>
            <a:r>
              <a:rPr lang="en-US" dirty="0">
                <a:latin typeface="Calibri"/>
                <a:ea typeface="Calibri"/>
                <a:cs typeface="Calibri"/>
              </a:rPr>
              <a:t> </a:t>
            </a:r>
            <a:r>
              <a:rPr lang="en-US" dirty="0" err="1">
                <a:latin typeface="Calibri"/>
                <a:ea typeface="Calibri"/>
                <a:cs typeface="Calibri"/>
              </a:rPr>
              <a:t>tillit</a:t>
            </a:r>
            <a:r>
              <a:rPr lang="en-US" dirty="0">
                <a:latin typeface="Calibri"/>
                <a:ea typeface="Calibri"/>
                <a:cs typeface="Calibri"/>
              </a:rPr>
              <a:t> (</a:t>
            </a:r>
            <a:r>
              <a:rPr lang="en-US" dirty="0" err="1">
                <a:latin typeface="Calibri"/>
                <a:ea typeface="Calibri"/>
                <a:cs typeface="Calibri"/>
              </a:rPr>
              <a:t>tillit</a:t>
            </a:r>
            <a:r>
              <a:rPr lang="en-US" dirty="0">
                <a:latin typeface="Calibri"/>
                <a:ea typeface="Calibri"/>
                <a:cs typeface="Calibri"/>
              </a:rPr>
              <a:t> I </a:t>
            </a:r>
            <a:r>
              <a:rPr lang="en-US" dirty="0" err="1">
                <a:latin typeface="Calibri"/>
                <a:ea typeface="Calibri"/>
                <a:cs typeface="Calibri"/>
              </a:rPr>
              <a:t>lärande</a:t>
            </a:r>
            <a:r>
              <a:rPr lang="en-US" dirty="0">
                <a:latin typeface="Calibri"/>
                <a:ea typeface="Calibri"/>
                <a:cs typeface="Calibri"/>
              </a:rPr>
              <a:t> </a:t>
            </a:r>
            <a:r>
              <a:rPr lang="en-US" dirty="0" err="1">
                <a:latin typeface="Calibri"/>
                <a:ea typeface="Calibri"/>
                <a:cs typeface="Calibri"/>
              </a:rPr>
              <a:t>situationer</a:t>
            </a:r>
            <a:r>
              <a:rPr lang="en-US" dirty="0">
                <a:latin typeface="Calibri"/>
                <a:ea typeface="Calibri"/>
                <a:cs typeface="Calibri"/>
              </a:rPr>
              <a:t> och till </a:t>
            </a:r>
            <a:r>
              <a:rPr lang="en-US" dirty="0" err="1">
                <a:latin typeface="Calibri"/>
                <a:ea typeface="Calibri"/>
                <a:cs typeface="Calibri"/>
              </a:rPr>
              <a:t>lärare</a:t>
            </a:r>
            <a:r>
              <a:rPr lang="en-US" dirty="0">
                <a:latin typeface="Calibri"/>
                <a:ea typeface="Calibri"/>
                <a:cs typeface="Calibri"/>
              </a:rPr>
              <a:t>) och </a:t>
            </a:r>
            <a:r>
              <a:rPr lang="en-US" dirty="0" err="1">
                <a:latin typeface="Calibri"/>
                <a:ea typeface="Calibri"/>
                <a:cs typeface="Calibri"/>
              </a:rPr>
              <a:t>traumamedveten</a:t>
            </a:r>
            <a:r>
              <a:rPr lang="en-US" dirty="0">
                <a:latin typeface="Calibri"/>
                <a:ea typeface="Calibri"/>
                <a:cs typeface="Calibri"/>
              </a:rPr>
              <a:t> </a:t>
            </a:r>
            <a:r>
              <a:rPr lang="en-US" dirty="0" err="1">
                <a:latin typeface="Calibri"/>
                <a:ea typeface="Calibri"/>
                <a:cs typeface="Calibri"/>
              </a:rPr>
              <a:t>omsorg</a:t>
            </a:r>
            <a:endParaRPr lang="en-US" dirty="0">
              <a:latin typeface="Calibri"/>
              <a:ea typeface="Calibri"/>
              <a:cs typeface="Calibri"/>
            </a:endParaRPr>
          </a:p>
          <a:p>
            <a:endParaRPr lang="en-US" dirty="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Calibri"/>
                <a:ea typeface="Calibri"/>
                <a:cs typeface="Calibri"/>
              </a:rPr>
              <a:t>Veckovisa</a:t>
            </a:r>
            <a:r>
              <a:rPr lang="en-US" dirty="0">
                <a:latin typeface="Calibri"/>
                <a:ea typeface="Calibri"/>
                <a:cs typeface="Calibri"/>
              </a:rPr>
              <a:t> </a:t>
            </a:r>
            <a:r>
              <a:rPr lang="en-US" dirty="0" err="1">
                <a:latin typeface="Calibri"/>
                <a:ea typeface="Calibri"/>
                <a:cs typeface="Calibri"/>
              </a:rPr>
              <a:t>teman</a:t>
            </a:r>
            <a:r>
              <a:rPr lang="en-US" dirty="0">
                <a:latin typeface="Calibri"/>
                <a:ea typeface="Calibri"/>
                <a:cs typeface="Calibri"/>
              </a:rPr>
              <a:t> </a:t>
            </a:r>
            <a:r>
              <a:rPr lang="en-US" dirty="0" err="1">
                <a:latin typeface="Calibri"/>
                <a:ea typeface="Calibri"/>
                <a:cs typeface="Calibri"/>
              </a:rPr>
              <a:t>är</a:t>
            </a:r>
            <a:r>
              <a:rPr lang="en-US" dirty="0">
                <a:latin typeface="Calibri"/>
                <a:ea typeface="Calibri"/>
                <a:cs typeface="Calibri"/>
              </a:rPr>
              <a:t> </a:t>
            </a:r>
            <a:r>
              <a:rPr lang="sv-SE" sz="1200" dirty="0"/>
              <a:t>dina skor, vision board, hur styrs Sverige</a:t>
            </a:r>
          </a:p>
          <a:p>
            <a:endParaRPr lang="sv-SE" dirty="0"/>
          </a:p>
          <a:p>
            <a:endParaRPr lang="sv-SE" dirty="0"/>
          </a:p>
        </p:txBody>
      </p:sp>
      <p:sp>
        <p:nvSpPr>
          <p:cNvPr id="4" name="Platshållare för bildnummer 3">
            <a:extLst>
              <a:ext uri="{FF2B5EF4-FFF2-40B4-BE49-F238E27FC236}">
                <a16:creationId xmlns:a16="http://schemas.microsoft.com/office/drawing/2014/main" id="{16428A3C-4420-67F6-E899-5716AB0EBC1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8D5011-970B-44DA-ACF0-E01BA998A7CE}" type="slidenum">
              <a:rPr kumimoji="0" lang="sv-SE" sz="1200" b="0" i="0" u="none" strike="noStrike" kern="1200" cap="none" spc="0" normalizeH="0" baseline="0" noProof="0" smtClean="0">
                <a:ln>
                  <a:noFill/>
                </a:ln>
                <a:solidFill>
                  <a:prstClr val="black"/>
                </a:solidFill>
                <a:effectLst/>
                <a:uLnTx/>
                <a:uFillTx/>
                <a:latin typeface="Aaux Next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sv-SE" sz="1200" b="0" i="0" u="none" strike="noStrike" kern="1200" cap="none" spc="0" normalizeH="0" baseline="0" noProof="0">
              <a:ln>
                <a:noFill/>
              </a:ln>
              <a:solidFill>
                <a:prstClr val="black"/>
              </a:solidFill>
              <a:effectLst/>
              <a:uLnTx/>
              <a:uFillTx/>
              <a:latin typeface="Aaux Next Medium"/>
              <a:ea typeface="+mn-ea"/>
              <a:cs typeface="+mn-cs"/>
            </a:endParaRPr>
          </a:p>
        </p:txBody>
      </p:sp>
    </p:spTree>
    <p:extLst>
      <p:ext uri="{BB962C8B-B14F-4D97-AF65-F5344CB8AC3E}">
        <p14:creationId xmlns:p14="http://schemas.microsoft.com/office/powerpoint/2010/main" val="2198612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a:latin typeface="Calibri"/>
              <a:ea typeface="Calibri"/>
              <a:cs typeface="Calibri"/>
            </a:endParaRPr>
          </a:p>
        </p:txBody>
      </p:sp>
      <p:sp>
        <p:nvSpPr>
          <p:cNvPr id="4" name="Platshållare för bildnummer 3"/>
          <p:cNvSpPr>
            <a:spLocks noGrp="1"/>
          </p:cNvSpPr>
          <p:nvPr>
            <p:ph type="sldNum" sz="quarter" idx="5"/>
          </p:nvPr>
        </p:nvSpPr>
        <p:spPr/>
        <p:txBody>
          <a:bodyPr/>
          <a:lstStyle/>
          <a:p>
            <a:fld id="{EE8D5011-970B-44DA-ACF0-E01BA998A7CE}" type="slidenum">
              <a:rPr lang="sv-SE" smtClean="0"/>
              <a:t>23</a:t>
            </a:fld>
            <a:endParaRPr lang="sv-SE"/>
          </a:p>
        </p:txBody>
      </p:sp>
    </p:spTree>
    <p:extLst>
      <p:ext uri="{BB962C8B-B14F-4D97-AF65-F5344CB8AC3E}">
        <p14:creationId xmlns:p14="http://schemas.microsoft.com/office/powerpoint/2010/main" val="2042969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304BE-B26F-EE49-E2FE-1A598951EDC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926DCEA-83D5-80F4-EF77-CEB1F16D717B}"/>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D8CD3DED-0491-19F8-C4A9-0A19EECBA0C2}"/>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E01DA4D2-CA54-341C-E84B-368804FE6918}"/>
              </a:ext>
            </a:extLst>
          </p:cNvPr>
          <p:cNvSpPr>
            <a:spLocks noGrp="1"/>
          </p:cNvSpPr>
          <p:nvPr>
            <p:ph type="sldNum" sz="quarter" idx="5"/>
          </p:nvPr>
        </p:nvSpPr>
        <p:spPr/>
        <p:txBody>
          <a:bodyPr/>
          <a:lstStyle/>
          <a:p>
            <a:fld id="{EE8D5011-970B-44DA-ACF0-E01BA998A7CE}" type="slidenum">
              <a:rPr lang="sv-SE" smtClean="0"/>
              <a:t>24</a:t>
            </a:fld>
            <a:endParaRPr lang="sv-SE"/>
          </a:p>
        </p:txBody>
      </p:sp>
    </p:spTree>
    <p:extLst>
      <p:ext uri="{BB962C8B-B14F-4D97-AF65-F5344CB8AC3E}">
        <p14:creationId xmlns:p14="http://schemas.microsoft.com/office/powerpoint/2010/main" val="1141204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4F965-E8F5-7414-4A51-C2B1658D7FD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C55D3D0-E1D7-DB1C-61F1-809170101FAB}"/>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7826B64F-BF86-3560-B5CB-2F77599EB7C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Arbetsmodellen </a:t>
            </a:r>
            <a:r>
              <a:rPr lang="sv-SE" dirty="0" err="1"/>
              <a:t>FolkisUng</a:t>
            </a:r>
            <a:r>
              <a:rPr lang="sv-SE" dirty="0"/>
              <a:t> med individuellt stöd, gruppdynamik och fyra insatsblock – ska rusta anvisade deltagare till att bli skolmogna, jobbredo alternativt komma närmare.</a:t>
            </a:r>
          </a:p>
        </p:txBody>
      </p:sp>
      <p:sp>
        <p:nvSpPr>
          <p:cNvPr id="4" name="Platshållare för bildnummer 3">
            <a:extLst>
              <a:ext uri="{FF2B5EF4-FFF2-40B4-BE49-F238E27FC236}">
                <a16:creationId xmlns:a16="http://schemas.microsoft.com/office/drawing/2014/main" id="{C09E86DD-96FB-A65F-06F0-D1B44A02D614}"/>
              </a:ext>
            </a:extLst>
          </p:cNvPr>
          <p:cNvSpPr>
            <a:spLocks noGrp="1"/>
          </p:cNvSpPr>
          <p:nvPr>
            <p:ph type="sldNum" sz="quarter" idx="5"/>
          </p:nvPr>
        </p:nvSpPr>
        <p:spPr/>
        <p:txBody>
          <a:bodyPr/>
          <a:lstStyle/>
          <a:p>
            <a:fld id="{EE8D5011-970B-44DA-ACF0-E01BA998A7CE}" type="slidenum">
              <a:rPr lang="sv-SE" smtClean="0"/>
              <a:t>4</a:t>
            </a:fld>
            <a:endParaRPr lang="sv-SE"/>
          </a:p>
        </p:txBody>
      </p:sp>
    </p:spTree>
    <p:extLst>
      <p:ext uri="{BB962C8B-B14F-4D97-AF65-F5344CB8AC3E}">
        <p14:creationId xmlns:p14="http://schemas.microsoft.com/office/powerpoint/2010/main" val="1647077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FE0A7-139A-D746-1C11-7D34AE361B3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25A1D45-70D6-DAEF-8854-56D01C0ADE57}"/>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23E678F3-D962-2440-21D5-1F9DFDF78828}"/>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AEDB4776-8618-2D7E-73D9-076999DF9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8D5011-970B-44DA-ACF0-E01BA998A7CE}" type="slidenum">
              <a:rPr kumimoji="0" lang="sv-SE" sz="1200" b="0" i="0" u="none" strike="noStrike" kern="1200" cap="none" spc="0" normalizeH="0" baseline="0" noProof="0" smtClean="0">
                <a:ln>
                  <a:noFill/>
                </a:ln>
                <a:solidFill>
                  <a:prstClr val="black"/>
                </a:solidFill>
                <a:effectLst/>
                <a:uLnTx/>
                <a:uFillTx/>
                <a:latin typeface="Aaux Next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sv-SE" sz="1200" b="0" i="0" u="none" strike="noStrike" kern="1200" cap="none" spc="0" normalizeH="0" baseline="0" noProof="0">
              <a:ln>
                <a:noFill/>
              </a:ln>
              <a:solidFill>
                <a:prstClr val="black"/>
              </a:solidFill>
              <a:effectLst/>
              <a:uLnTx/>
              <a:uFillTx/>
              <a:latin typeface="Aaux Next Medium"/>
              <a:ea typeface="+mn-ea"/>
              <a:cs typeface="+mn-cs"/>
            </a:endParaRPr>
          </a:p>
        </p:txBody>
      </p:sp>
    </p:spTree>
    <p:extLst>
      <p:ext uri="{BB962C8B-B14F-4D97-AF65-F5344CB8AC3E}">
        <p14:creationId xmlns:p14="http://schemas.microsoft.com/office/powerpoint/2010/main" val="42496774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833A2-22E6-D496-E111-F189D8F790D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DED8FC5-10F7-C7A8-D982-8C9727694E46}"/>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771F669C-E0DF-CAC9-D0A3-CFA346DB905B}"/>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EBA25753-F368-FC2F-2002-06D7CA1C71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8D5011-970B-44DA-ACF0-E01BA998A7CE}" type="slidenum">
              <a:rPr kumimoji="0" lang="sv-SE" sz="1200" b="0" i="0" u="none" strike="noStrike" kern="1200" cap="none" spc="0" normalizeH="0" baseline="0" noProof="0" smtClean="0">
                <a:ln>
                  <a:noFill/>
                </a:ln>
                <a:solidFill>
                  <a:prstClr val="black"/>
                </a:solidFill>
                <a:effectLst/>
                <a:uLnTx/>
                <a:uFillTx/>
                <a:latin typeface="Aaux Next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sv-SE" sz="1200" b="0" i="0" u="none" strike="noStrike" kern="1200" cap="none" spc="0" normalizeH="0" baseline="0" noProof="0">
              <a:ln>
                <a:noFill/>
              </a:ln>
              <a:solidFill>
                <a:prstClr val="black"/>
              </a:solidFill>
              <a:effectLst/>
              <a:uLnTx/>
              <a:uFillTx/>
              <a:latin typeface="Aaux Next Medium"/>
              <a:ea typeface="+mn-ea"/>
              <a:cs typeface="+mn-cs"/>
            </a:endParaRPr>
          </a:p>
        </p:txBody>
      </p:sp>
    </p:spTree>
    <p:extLst>
      <p:ext uri="{BB962C8B-B14F-4D97-AF65-F5344CB8AC3E}">
        <p14:creationId xmlns:p14="http://schemas.microsoft.com/office/powerpoint/2010/main" val="893177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4B51D-8EA2-46CD-84FC-2C8CB3968A3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89B411D-8E5E-55FB-53F1-BDB1046B8AB2}"/>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C9C3E0B7-9C1C-96CE-3AFE-E810E3F540CC}"/>
              </a:ext>
            </a:extLst>
          </p:cNvPr>
          <p:cNvSpPr>
            <a:spLocks noGrp="1"/>
          </p:cNvSpPr>
          <p:nvPr>
            <p:ph type="body" idx="1"/>
          </p:nvPr>
        </p:nvSpPr>
        <p:spPr/>
        <p:txBody>
          <a:bodyPr/>
          <a:lstStyle/>
          <a:p>
            <a:r>
              <a:rPr lang="sv-SE"/>
              <a:t>Volymmål ca 550 – (statistik i kommunerna där urval av folkhögskolor + genomsnittlig deltagarkostnad). </a:t>
            </a:r>
          </a:p>
        </p:txBody>
      </p:sp>
      <p:sp>
        <p:nvSpPr>
          <p:cNvPr id="4" name="Platshållare för bildnummer 3">
            <a:extLst>
              <a:ext uri="{FF2B5EF4-FFF2-40B4-BE49-F238E27FC236}">
                <a16:creationId xmlns:a16="http://schemas.microsoft.com/office/drawing/2014/main" id="{78EDC8B4-CCA1-44F1-0BD9-8B2F3AFFD8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8D5011-970B-44DA-ACF0-E01BA998A7CE}" type="slidenum">
              <a:rPr kumimoji="0" lang="sv-SE" sz="1200" b="0" i="0" u="none" strike="noStrike" kern="1200" cap="none" spc="0" normalizeH="0" baseline="0" noProof="0" smtClean="0">
                <a:ln>
                  <a:noFill/>
                </a:ln>
                <a:solidFill>
                  <a:prstClr val="black"/>
                </a:solidFill>
                <a:effectLst/>
                <a:uLnTx/>
                <a:uFillTx/>
                <a:latin typeface="Aaux Next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sv-SE" sz="1200" b="0" i="0" u="none" strike="noStrike" kern="1200" cap="none" spc="0" normalizeH="0" baseline="0" noProof="0">
              <a:ln>
                <a:noFill/>
              </a:ln>
              <a:solidFill>
                <a:prstClr val="black"/>
              </a:solidFill>
              <a:effectLst/>
              <a:uLnTx/>
              <a:uFillTx/>
              <a:latin typeface="Aaux Next Medium"/>
              <a:ea typeface="+mn-ea"/>
              <a:cs typeface="+mn-cs"/>
            </a:endParaRPr>
          </a:p>
        </p:txBody>
      </p:sp>
    </p:spTree>
    <p:extLst>
      <p:ext uri="{BB962C8B-B14F-4D97-AF65-F5344CB8AC3E}">
        <p14:creationId xmlns:p14="http://schemas.microsoft.com/office/powerpoint/2010/main" val="18155592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50D8F-7409-6BB9-C0B2-C6787254492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F01AE1F-D451-1C0D-B4F3-FFE40B4EC7C6}"/>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D20636A8-4B49-7F91-62CE-2BA2704DE076}"/>
              </a:ext>
            </a:extLst>
          </p:cNvPr>
          <p:cNvSpPr>
            <a:spLocks noGrp="1"/>
          </p:cNvSpPr>
          <p:nvPr>
            <p:ph type="body" idx="1"/>
          </p:nvPr>
        </p:nvSpPr>
        <p:spPr/>
        <p:txBody>
          <a:bodyPr/>
          <a:lstStyle/>
          <a:p>
            <a:r>
              <a:rPr lang="sv-SE" dirty="0"/>
              <a:t>Till vänster: Skärmdump från deltagarkort, dvs. en enskild deltagares vy där man registrerar och administrerar. </a:t>
            </a:r>
          </a:p>
          <a:p>
            <a:r>
              <a:rPr lang="sv-SE" dirty="0"/>
              <a:t>Till höger: Aktiviteter – där man registrerar aktiviteter som deltagaren varit med på. Från BETA-version och deltagaren ”Kalle Anka”</a:t>
            </a:r>
          </a:p>
          <a:p>
            <a:endParaRPr lang="sv-SE" dirty="0"/>
          </a:p>
          <a:p>
            <a:r>
              <a:rPr lang="sv-SE" dirty="0"/>
              <a:t>Stegförflyttning: Delprojekten fyller i ja eller nej på samtliga stegförflyttningar beroende på om deltagarna genomfört dem eller inte – det görs individuellt för varje deltagare.</a:t>
            </a:r>
            <a:br>
              <a:rPr lang="sv-SE" dirty="0"/>
            </a:br>
            <a:r>
              <a:rPr lang="sv-SE" dirty="0"/>
              <a:t>Sociala och praktiska förmågor: Delprojekten fyller i huruvida deltagaren tillgodogjort sig dessa lite mer abstrakta förmågor. En generell uppfattning om deltagarens utveckling/progression. </a:t>
            </a:r>
          </a:p>
          <a:p>
            <a:endParaRPr lang="sv-SE" dirty="0"/>
          </a:p>
          <a:p>
            <a:r>
              <a:rPr lang="sv-SE" dirty="0"/>
              <a:t>Aktivitetsvyn: Här registrerar delprojekten deltagarnas aktiviteter. Ett eller flera datum markeras i kalendern. Aktivitet väljs i rullistan och det finns möjlighet att skriva en kommentar om aktiviteten. Det är obligatoriska att ange hur lång tid aktiviteten varade. Detta för att vi ska kunna jämföra med antal aktivitetstimmar som rapporterats till SCB. </a:t>
            </a:r>
          </a:p>
        </p:txBody>
      </p:sp>
      <p:sp>
        <p:nvSpPr>
          <p:cNvPr id="4" name="Platshållare för bildnummer 3">
            <a:extLst>
              <a:ext uri="{FF2B5EF4-FFF2-40B4-BE49-F238E27FC236}">
                <a16:creationId xmlns:a16="http://schemas.microsoft.com/office/drawing/2014/main" id="{8CFEBE4A-6E5D-C4D3-9ACC-D28027FC61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8D5011-970B-44DA-ACF0-E01BA998A7CE}" type="slidenum">
              <a:rPr kumimoji="0" lang="sv-SE" sz="1200" b="0" i="0" u="none" strike="noStrike" kern="1200" cap="none" spc="0" normalizeH="0" baseline="0" noProof="0" smtClean="0">
                <a:ln>
                  <a:noFill/>
                </a:ln>
                <a:solidFill>
                  <a:prstClr val="black"/>
                </a:solidFill>
                <a:effectLst/>
                <a:uLnTx/>
                <a:uFillTx/>
                <a:latin typeface="Aaux Next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sv-SE" sz="1200" b="0" i="0" u="none" strike="noStrike" kern="1200" cap="none" spc="0" normalizeH="0" baseline="0" noProof="0">
              <a:ln>
                <a:noFill/>
              </a:ln>
              <a:solidFill>
                <a:prstClr val="black"/>
              </a:solidFill>
              <a:effectLst/>
              <a:uLnTx/>
              <a:uFillTx/>
              <a:latin typeface="Aaux Next Medium"/>
              <a:ea typeface="+mn-ea"/>
              <a:cs typeface="+mn-cs"/>
            </a:endParaRPr>
          </a:p>
        </p:txBody>
      </p:sp>
    </p:spTree>
    <p:extLst>
      <p:ext uri="{BB962C8B-B14F-4D97-AF65-F5344CB8AC3E}">
        <p14:creationId xmlns:p14="http://schemas.microsoft.com/office/powerpoint/2010/main" val="32111429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Ska den komma sen? Annan rubrik – Vad har vi lärt oss? Lärdomar</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8D5011-970B-44DA-ACF0-E01BA998A7CE}" type="slidenum">
              <a:rPr kumimoji="0" lang="sv-SE" sz="1200" b="0" i="0" u="none" strike="noStrike" kern="1200" cap="none" spc="0" normalizeH="0" baseline="0" noProof="0" smtClean="0">
                <a:ln>
                  <a:noFill/>
                </a:ln>
                <a:solidFill>
                  <a:prstClr val="black"/>
                </a:solidFill>
                <a:effectLst/>
                <a:uLnTx/>
                <a:uFillTx/>
                <a:latin typeface="Aaux Next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sv-SE" sz="1200" b="0" i="0" u="none" strike="noStrike" kern="1200" cap="none" spc="0" normalizeH="0" baseline="0" noProof="0">
              <a:ln>
                <a:noFill/>
              </a:ln>
              <a:solidFill>
                <a:prstClr val="black"/>
              </a:solidFill>
              <a:effectLst/>
              <a:uLnTx/>
              <a:uFillTx/>
              <a:latin typeface="Aaux Next Medium"/>
              <a:ea typeface="+mn-ea"/>
              <a:cs typeface="+mn-cs"/>
            </a:endParaRPr>
          </a:p>
        </p:txBody>
      </p:sp>
    </p:spTree>
    <p:extLst>
      <p:ext uri="{BB962C8B-B14F-4D97-AF65-F5344CB8AC3E}">
        <p14:creationId xmlns:p14="http://schemas.microsoft.com/office/powerpoint/2010/main" val="39421634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dirty="0"/>
              <a:t>Kommentar till Caroline: vad innebär annat – berätta det när du presenterar. Lisa har avmarkerat ”</a:t>
            </a:r>
            <a:r>
              <a:rPr lang="sv-SE" dirty="0" err="1"/>
              <a:t>Föräldrarledighet</a:t>
            </a:r>
            <a:r>
              <a:rPr lang="sv-SE" dirty="0"/>
              <a:t>” från diagrammet då </a:t>
            </a:r>
            <a:r>
              <a:rPr lang="sv-SE" dirty="0" err="1"/>
              <a:t>totalet</a:t>
            </a:r>
            <a:r>
              <a:rPr lang="sv-SE" dirty="0"/>
              <a:t> i diagrammet blev 25 avslutade deltagare och inte 24 som står i texten till vänster. Är 24 avslutade deltagare endast Fridhem eller både Fridhem och Malmö? Malmö ska också räknas med.</a:t>
            </a:r>
          </a:p>
        </p:txBody>
      </p:sp>
      <p:sp>
        <p:nvSpPr>
          <p:cNvPr id="4" name="Platshållare för bildnummer 3"/>
          <p:cNvSpPr>
            <a:spLocks noGrp="1"/>
          </p:cNvSpPr>
          <p:nvPr>
            <p:ph type="sldNum" sz="quarter" idx="5"/>
          </p:nvPr>
        </p:nvSpPr>
        <p:spPr/>
        <p:txBody>
          <a:bodyPr/>
          <a:lstStyle/>
          <a:p>
            <a:fld id="{EE8D5011-970B-44DA-ACF0-E01BA998A7CE}" type="slidenum">
              <a:rPr lang="sv-SE" smtClean="0"/>
              <a:t>33</a:t>
            </a:fld>
            <a:endParaRPr lang="sv-SE"/>
          </a:p>
        </p:txBody>
      </p:sp>
    </p:spTree>
    <p:extLst>
      <p:ext uri="{BB962C8B-B14F-4D97-AF65-F5344CB8AC3E}">
        <p14:creationId xmlns:p14="http://schemas.microsoft.com/office/powerpoint/2010/main" val="2260506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Studiebesök på yrkesutbildning kock och restaurang i Malmö. Besök på körskola i Malmö där de fick lyssna både till hur det är att arbeta som körskollärare och vilka yrken som finns inom fordon.    </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Många av våra deltagare har aldrig varit utanför Malmö. Utflykter till naturområden och samvaro i form av fika på skolan är en del av vårt hälsofrämjande arbete. Deltagarna passar också på att lära sig om Allemansrätten och hur vi tar hand om vår närmiljö och oss själva. </a:t>
            </a:r>
          </a:p>
          <a:p>
            <a:endParaRPr lang="sv-SE" dirty="0"/>
          </a:p>
        </p:txBody>
      </p:sp>
      <p:sp>
        <p:nvSpPr>
          <p:cNvPr id="4" name="Platshållare för bildnummer 3"/>
          <p:cNvSpPr>
            <a:spLocks noGrp="1"/>
          </p:cNvSpPr>
          <p:nvPr>
            <p:ph type="sldNum" sz="quarter" idx="5"/>
          </p:nvPr>
        </p:nvSpPr>
        <p:spPr/>
        <p:txBody>
          <a:bodyPr/>
          <a:lstStyle/>
          <a:p>
            <a:fld id="{EE8D5011-970B-44DA-ACF0-E01BA998A7CE}" type="slidenum">
              <a:rPr lang="sv-SE" smtClean="0"/>
              <a:t>35</a:t>
            </a:fld>
            <a:endParaRPr lang="sv-SE"/>
          </a:p>
        </p:txBody>
      </p:sp>
    </p:spTree>
    <p:extLst>
      <p:ext uri="{BB962C8B-B14F-4D97-AF65-F5344CB8AC3E}">
        <p14:creationId xmlns:p14="http://schemas.microsoft.com/office/powerpoint/2010/main" val="21705567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EE8D5011-970B-44DA-ACF0-E01BA998A7CE}" type="slidenum">
              <a:rPr lang="sv-SE" smtClean="0"/>
              <a:t>37</a:t>
            </a:fld>
            <a:endParaRPr lang="sv-SE"/>
          </a:p>
        </p:txBody>
      </p:sp>
    </p:spTree>
    <p:extLst>
      <p:ext uri="{BB962C8B-B14F-4D97-AF65-F5344CB8AC3E}">
        <p14:creationId xmlns:p14="http://schemas.microsoft.com/office/powerpoint/2010/main" val="7572599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Lyckats nå unga kvinnor </a:t>
            </a:r>
          </a:p>
        </p:txBody>
      </p:sp>
      <p:sp>
        <p:nvSpPr>
          <p:cNvPr id="4" name="Platshållare för bildnummer 3"/>
          <p:cNvSpPr>
            <a:spLocks noGrp="1"/>
          </p:cNvSpPr>
          <p:nvPr>
            <p:ph type="sldNum" sz="quarter" idx="5"/>
          </p:nvPr>
        </p:nvSpPr>
        <p:spPr/>
        <p:txBody>
          <a:bodyPr/>
          <a:lstStyle/>
          <a:p>
            <a:fld id="{EE8D5011-970B-44DA-ACF0-E01BA998A7CE}" type="slidenum">
              <a:rPr lang="sv-SE" smtClean="0"/>
              <a:t>38</a:t>
            </a:fld>
            <a:endParaRPr lang="sv-SE"/>
          </a:p>
        </p:txBody>
      </p:sp>
    </p:spTree>
    <p:extLst>
      <p:ext uri="{BB962C8B-B14F-4D97-AF65-F5344CB8AC3E}">
        <p14:creationId xmlns:p14="http://schemas.microsoft.com/office/powerpoint/2010/main" val="42932825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Kan ej tillgodogöra sig </a:t>
            </a:r>
            <a:r>
              <a:rPr lang="sv-SE" dirty="0" err="1"/>
              <a:t>pga</a:t>
            </a:r>
            <a:r>
              <a:rPr lang="sv-SE" dirty="0"/>
              <a:t> . Svåra NPF, Mördad pojkvän – orkade, Fel </a:t>
            </a:r>
            <a:r>
              <a:rPr lang="sv-SE" dirty="0" err="1"/>
              <a:t>anvising</a:t>
            </a:r>
            <a:endParaRPr lang="sv-SE" dirty="0"/>
          </a:p>
          <a:p>
            <a:endParaRPr lang="sv-SE" dirty="0"/>
          </a:p>
          <a:p>
            <a:r>
              <a:rPr lang="sv-SE" dirty="0"/>
              <a:t>3 avbrutit av känd orsak och 3 avbrutit av okänd orsak. </a:t>
            </a:r>
          </a:p>
        </p:txBody>
      </p:sp>
      <p:sp>
        <p:nvSpPr>
          <p:cNvPr id="4" name="Platshållare för bildnummer 3"/>
          <p:cNvSpPr>
            <a:spLocks noGrp="1"/>
          </p:cNvSpPr>
          <p:nvPr>
            <p:ph type="sldNum" sz="quarter" idx="5"/>
          </p:nvPr>
        </p:nvSpPr>
        <p:spPr/>
        <p:txBody>
          <a:bodyPr/>
          <a:lstStyle/>
          <a:p>
            <a:fld id="{EE8D5011-970B-44DA-ACF0-E01BA998A7CE}" type="slidenum">
              <a:rPr lang="sv-SE" smtClean="0"/>
              <a:t>39</a:t>
            </a:fld>
            <a:endParaRPr lang="sv-SE"/>
          </a:p>
        </p:txBody>
      </p:sp>
    </p:spTree>
    <p:extLst>
      <p:ext uri="{BB962C8B-B14F-4D97-AF65-F5344CB8AC3E}">
        <p14:creationId xmlns:p14="http://schemas.microsoft.com/office/powerpoint/2010/main" val="1861107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E8D5011-970B-44DA-ACF0-E01BA998A7CE}" type="slidenum">
              <a:rPr lang="sv-SE" smtClean="0"/>
              <a:t>5</a:t>
            </a:fld>
            <a:endParaRPr lang="sv-SE"/>
          </a:p>
        </p:txBody>
      </p:sp>
    </p:spTree>
    <p:extLst>
      <p:ext uri="{BB962C8B-B14F-4D97-AF65-F5344CB8AC3E}">
        <p14:creationId xmlns:p14="http://schemas.microsoft.com/office/powerpoint/2010/main" val="18095020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1F90F-2EA8-42D0-0D55-368B293881D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05F2592-72B1-2BBE-0600-F2BD16273D09}"/>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695B5D84-70E6-87B9-78D7-C644699E56D7}"/>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AD76340D-5B8C-7F13-6007-097D0882A1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8D5011-970B-44DA-ACF0-E01BA998A7CE}" type="slidenum">
              <a:rPr kumimoji="0" lang="sv-SE" sz="1200" b="0" i="0" u="none" strike="noStrike" kern="1200" cap="none" spc="0" normalizeH="0" baseline="0" noProof="0" smtClean="0">
                <a:ln>
                  <a:noFill/>
                </a:ln>
                <a:solidFill>
                  <a:prstClr val="black"/>
                </a:solidFill>
                <a:effectLst/>
                <a:uLnTx/>
                <a:uFillTx/>
                <a:latin typeface="Aaux Next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sv-SE" sz="1200" b="0" i="0" u="none" strike="noStrike" kern="1200" cap="none" spc="0" normalizeH="0" baseline="0" noProof="0">
              <a:ln>
                <a:noFill/>
              </a:ln>
              <a:solidFill>
                <a:prstClr val="black"/>
              </a:solidFill>
              <a:effectLst/>
              <a:uLnTx/>
              <a:uFillTx/>
              <a:latin typeface="Aaux Next Medium"/>
              <a:ea typeface="+mn-ea"/>
              <a:cs typeface="+mn-cs"/>
            </a:endParaRPr>
          </a:p>
        </p:txBody>
      </p:sp>
    </p:spTree>
    <p:extLst>
      <p:ext uri="{BB962C8B-B14F-4D97-AF65-F5344CB8AC3E}">
        <p14:creationId xmlns:p14="http://schemas.microsoft.com/office/powerpoint/2010/main" val="38391055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D060C-67EB-2A99-3A71-CBC783AE78F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C93D3EC-5B12-DC5A-86F3-5B76F06E23FE}"/>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162C5C6A-8135-F25A-AA91-53F33E92E3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Externa hinder – ketchupeffekt försvårar arbetet med deltagare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r>
              <a:rPr lang="sv-SE"/>
              <a:t>Tiden – det behövs tid för många av deltagarna, det tar tid att hitta strukturen i insatser och i arbetet </a:t>
            </a:r>
            <a:r>
              <a:rPr lang="sv-SE" err="1"/>
              <a:t>rung</a:t>
            </a:r>
            <a:r>
              <a:rPr lang="sv-SE"/>
              <a:t> deltagarna, det tar tid för kommunerna gå från ord till handling – </a:t>
            </a:r>
            <a:r>
              <a:rPr lang="sv-SE" err="1"/>
              <a:t>FolkisUng</a:t>
            </a:r>
            <a:r>
              <a:rPr lang="sv-SE"/>
              <a:t> är en ny verksamhet – även om de känner folkhögskolan i kommunen. Ska vi bara stänga butiken i mars?</a:t>
            </a:r>
          </a:p>
        </p:txBody>
      </p:sp>
      <p:sp>
        <p:nvSpPr>
          <p:cNvPr id="4" name="Platshållare för bildnummer 3">
            <a:extLst>
              <a:ext uri="{FF2B5EF4-FFF2-40B4-BE49-F238E27FC236}">
                <a16:creationId xmlns:a16="http://schemas.microsoft.com/office/drawing/2014/main" id="{BF5E5940-ACA0-C3CA-B9F6-E0E293E669FD}"/>
              </a:ext>
            </a:extLst>
          </p:cNvPr>
          <p:cNvSpPr>
            <a:spLocks noGrp="1"/>
          </p:cNvSpPr>
          <p:nvPr>
            <p:ph type="sldNum" sz="quarter" idx="5"/>
          </p:nvPr>
        </p:nvSpPr>
        <p:spPr/>
        <p:txBody>
          <a:bodyPr/>
          <a:lstStyle/>
          <a:p>
            <a:fld id="{EE8D5011-970B-44DA-ACF0-E01BA998A7CE}" type="slidenum">
              <a:rPr lang="sv-SE" smtClean="0"/>
              <a:t>41</a:t>
            </a:fld>
            <a:endParaRPr lang="sv-SE"/>
          </a:p>
        </p:txBody>
      </p:sp>
    </p:spTree>
    <p:extLst>
      <p:ext uri="{BB962C8B-B14F-4D97-AF65-F5344CB8AC3E}">
        <p14:creationId xmlns:p14="http://schemas.microsoft.com/office/powerpoint/2010/main" val="26151657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DFB03-F5EE-06DB-1147-1B3155E2E47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5AE5E58-B7C0-497B-726C-86751EB57956}"/>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1F779D0C-7805-59C5-653C-545A3B341383}"/>
              </a:ext>
            </a:extLst>
          </p:cNvPr>
          <p:cNvSpPr>
            <a:spLocks noGrp="1"/>
          </p:cNvSpPr>
          <p:nvPr>
            <p:ph type="body" idx="1"/>
          </p:nvPr>
        </p:nvSpPr>
        <p:spPr/>
        <p:txBody>
          <a:bodyPr/>
          <a:lstStyle/>
          <a:p>
            <a:r>
              <a:rPr lang="sv-SE"/>
              <a:t>Ingvar Nilsson – nationalekonom – ex. på kostnader. </a:t>
            </a:r>
          </a:p>
        </p:txBody>
      </p:sp>
      <p:sp>
        <p:nvSpPr>
          <p:cNvPr id="4" name="Platshållare för bildnummer 3">
            <a:extLst>
              <a:ext uri="{FF2B5EF4-FFF2-40B4-BE49-F238E27FC236}">
                <a16:creationId xmlns:a16="http://schemas.microsoft.com/office/drawing/2014/main" id="{47AC4C6D-E65F-7939-C80C-D53B6C6E0223}"/>
              </a:ext>
            </a:extLst>
          </p:cNvPr>
          <p:cNvSpPr>
            <a:spLocks noGrp="1"/>
          </p:cNvSpPr>
          <p:nvPr>
            <p:ph type="sldNum" sz="quarter" idx="5"/>
          </p:nvPr>
        </p:nvSpPr>
        <p:spPr/>
        <p:txBody>
          <a:bodyPr/>
          <a:lstStyle/>
          <a:p>
            <a:fld id="{EE8D5011-970B-44DA-ACF0-E01BA998A7CE}" type="slidenum">
              <a:rPr lang="sv-SE" smtClean="0"/>
              <a:t>42</a:t>
            </a:fld>
            <a:endParaRPr lang="sv-SE"/>
          </a:p>
        </p:txBody>
      </p:sp>
    </p:spTree>
    <p:extLst>
      <p:ext uri="{BB962C8B-B14F-4D97-AF65-F5344CB8AC3E}">
        <p14:creationId xmlns:p14="http://schemas.microsoft.com/office/powerpoint/2010/main" val="26638754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E8D5011-970B-44DA-ACF0-E01BA998A7CE}" type="slidenum">
              <a:rPr lang="sv-SE" smtClean="0"/>
              <a:t>43</a:t>
            </a:fld>
            <a:endParaRPr lang="sv-SE"/>
          </a:p>
        </p:txBody>
      </p:sp>
    </p:spTree>
    <p:extLst>
      <p:ext uri="{BB962C8B-B14F-4D97-AF65-F5344CB8AC3E}">
        <p14:creationId xmlns:p14="http://schemas.microsoft.com/office/powerpoint/2010/main" val="35152540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Reportage och om Dennis, sedan </a:t>
            </a:r>
            <a:r>
              <a:rPr lang="sv-SE" dirty="0" err="1"/>
              <a:t>Asiminas</a:t>
            </a:r>
            <a:r>
              <a:rPr lang="sv-SE" dirty="0"/>
              <a:t> avslutsbild med text kommer in efter denna bild</a:t>
            </a:r>
          </a:p>
        </p:txBody>
      </p:sp>
      <p:sp>
        <p:nvSpPr>
          <p:cNvPr id="4" name="Platshållare för bildnummer 3"/>
          <p:cNvSpPr>
            <a:spLocks noGrp="1"/>
          </p:cNvSpPr>
          <p:nvPr>
            <p:ph type="sldNum" sz="quarter" idx="5"/>
          </p:nvPr>
        </p:nvSpPr>
        <p:spPr/>
        <p:txBody>
          <a:bodyPr/>
          <a:lstStyle/>
          <a:p>
            <a:fld id="{EE8D5011-970B-44DA-ACF0-E01BA998A7CE}" type="slidenum">
              <a:rPr lang="sv-SE" smtClean="0"/>
              <a:t>44</a:t>
            </a:fld>
            <a:endParaRPr lang="sv-SE"/>
          </a:p>
        </p:txBody>
      </p:sp>
    </p:spTree>
    <p:extLst>
      <p:ext uri="{BB962C8B-B14F-4D97-AF65-F5344CB8AC3E}">
        <p14:creationId xmlns:p14="http://schemas.microsoft.com/office/powerpoint/2010/main" val="15477333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a:t>Vår webbsida på Folkbildningsrådet är värt ett besök – där står allt du vill veta om projektet</a:t>
            </a:r>
          </a:p>
        </p:txBody>
      </p:sp>
      <p:sp>
        <p:nvSpPr>
          <p:cNvPr id="4" name="Platshållare för bildnummer 3"/>
          <p:cNvSpPr>
            <a:spLocks noGrp="1"/>
          </p:cNvSpPr>
          <p:nvPr>
            <p:ph type="sldNum" sz="quarter" idx="5"/>
          </p:nvPr>
        </p:nvSpPr>
        <p:spPr/>
        <p:txBody>
          <a:bodyPr/>
          <a:lstStyle/>
          <a:p>
            <a:fld id="{EE8D5011-970B-44DA-ACF0-E01BA998A7CE}" type="slidenum">
              <a:rPr lang="sv-SE" smtClean="0"/>
              <a:t>45</a:t>
            </a:fld>
            <a:endParaRPr lang="sv-SE"/>
          </a:p>
        </p:txBody>
      </p:sp>
    </p:spTree>
    <p:extLst>
      <p:ext uri="{BB962C8B-B14F-4D97-AF65-F5344CB8AC3E}">
        <p14:creationId xmlns:p14="http://schemas.microsoft.com/office/powerpoint/2010/main" val="1505903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Dennis läser till fordonslackerare Alingsås yrkesgymnasium. </a:t>
            </a:r>
          </a:p>
        </p:txBody>
      </p:sp>
      <p:sp>
        <p:nvSpPr>
          <p:cNvPr id="4" name="Platshållare för bildnummer 3"/>
          <p:cNvSpPr>
            <a:spLocks noGrp="1"/>
          </p:cNvSpPr>
          <p:nvPr>
            <p:ph type="sldNum" sz="quarter" idx="5"/>
          </p:nvPr>
        </p:nvSpPr>
        <p:spPr/>
        <p:txBody>
          <a:bodyPr/>
          <a:lstStyle/>
          <a:p>
            <a:fld id="{EE8D5011-970B-44DA-ACF0-E01BA998A7CE}" type="slidenum">
              <a:rPr lang="sv-SE" smtClean="0"/>
              <a:t>46</a:t>
            </a:fld>
            <a:endParaRPr lang="sv-SE"/>
          </a:p>
        </p:txBody>
      </p:sp>
    </p:spTree>
    <p:extLst>
      <p:ext uri="{BB962C8B-B14F-4D97-AF65-F5344CB8AC3E}">
        <p14:creationId xmlns:p14="http://schemas.microsoft.com/office/powerpoint/2010/main" val="28773965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Lisa och Bea har bestämt att vi anonymiserar Angelica. Vi värnar om deltagarnas integritet. </a:t>
            </a:r>
          </a:p>
          <a:p>
            <a:endParaRPr lang="sv-SE"/>
          </a:p>
        </p:txBody>
      </p:sp>
      <p:sp>
        <p:nvSpPr>
          <p:cNvPr id="4" name="Platshållare för bildnummer 3"/>
          <p:cNvSpPr>
            <a:spLocks noGrp="1"/>
          </p:cNvSpPr>
          <p:nvPr>
            <p:ph type="sldNum" sz="quarter" idx="5"/>
          </p:nvPr>
        </p:nvSpPr>
        <p:spPr/>
        <p:txBody>
          <a:bodyPr/>
          <a:lstStyle/>
          <a:p>
            <a:fld id="{EE8D5011-970B-44DA-ACF0-E01BA998A7CE}" type="slidenum">
              <a:rPr lang="sv-SE" smtClean="0"/>
              <a:t>47</a:t>
            </a:fld>
            <a:endParaRPr lang="sv-SE"/>
          </a:p>
        </p:txBody>
      </p:sp>
    </p:spTree>
    <p:extLst>
      <p:ext uri="{BB962C8B-B14F-4D97-AF65-F5344CB8AC3E}">
        <p14:creationId xmlns:p14="http://schemas.microsoft.com/office/powerpoint/2010/main" val="3251698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a:t>13 av 14 studier, idag studerar 11/13 fortfarande.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8D5011-970B-44DA-ACF0-E01BA998A7CE}" type="slidenum">
              <a:rPr kumimoji="0" lang="sv-SE" sz="1200" b="0" i="0" u="none" strike="noStrike" kern="1200" cap="none" spc="0" normalizeH="0" baseline="0" noProof="0" smtClean="0">
                <a:ln>
                  <a:noFill/>
                </a:ln>
                <a:solidFill>
                  <a:prstClr val="black"/>
                </a:solidFill>
                <a:effectLst/>
                <a:uLnTx/>
                <a:uFillTx/>
                <a:latin typeface="Aaux Next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Aaux Next Medium"/>
              <a:ea typeface="+mn-ea"/>
              <a:cs typeface="+mn-cs"/>
            </a:endParaRPr>
          </a:p>
        </p:txBody>
      </p:sp>
    </p:spTree>
    <p:extLst>
      <p:ext uri="{BB962C8B-B14F-4D97-AF65-F5344CB8AC3E}">
        <p14:creationId xmlns:p14="http://schemas.microsoft.com/office/powerpoint/2010/main" val="3504919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95F42-F1A3-52EE-D9AB-1DBD3D3A12B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97441DB-A00E-204C-642A-E5B5E4E56285}"/>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B439F2CE-374E-2827-0254-800818E0CA58}"/>
              </a:ext>
            </a:extLst>
          </p:cNvPr>
          <p:cNvSpPr>
            <a:spLocks noGrp="1"/>
          </p:cNvSpPr>
          <p:nvPr>
            <p:ph type="body" idx="1"/>
          </p:nvPr>
        </p:nvSpPr>
        <p:spPr/>
        <p:txBody>
          <a:bodyPr/>
          <a:lstStyle/>
          <a:p>
            <a:r>
              <a:rPr lang="sv-SE" dirty="0"/>
              <a:t>Nu kommer Caroline</a:t>
            </a:r>
          </a:p>
        </p:txBody>
      </p:sp>
      <p:sp>
        <p:nvSpPr>
          <p:cNvPr id="4" name="Platshållare för bildnummer 3">
            <a:extLst>
              <a:ext uri="{FF2B5EF4-FFF2-40B4-BE49-F238E27FC236}">
                <a16:creationId xmlns:a16="http://schemas.microsoft.com/office/drawing/2014/main" id="{6E9DF750-8AC5-6DB8-7A1B-0CA485DEED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8D5011-970B-44DA-ACF0-E01BA998A7CE}" type="slidenum">
              <a:rPr kumimoji="0" lang="sv-SE" sz="1200" b="0" i="0" u="none" strike="noStrike" kern="1200" cap="none" spc="0" normalizeH="0" baseline="0" noProof="0" smtClean="0">
                <a:ln>
                  <a:noFill/>
                </a:ln>
                <a:solidFill>
                  <a:prstClr val="black"/>
                </a:solidFill>
                <a:effectLst/>
                <a:uLnTx/>
                <a:uFillTx/>
                <a:latin typeface="Aaux Next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Aaux Next Medium"/>
              <a:ea typeface="+mn-ea"/>
              <a:cs typeface="+mn-cs"/>
            </a:endParaRPr>
          </a:p>
        </p:txBody>
      </p:sp>
    </p:spTree>
    <p:extLst>
      <p:ext uri="{BB962C8B-B14F-4D97-AF65-F5344CB8AC3E}">
        <p14:creationId xmlns:p14="http://schemas.microsoft.com/office/powerpoint/2010/main" val="44238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EE8D5011-970B-44DA-ACF0-E01BA998A7CE}" type="slidenum">
              <a:rPr lang="sv-SE" smtClean="0"/>
              <a:t>9</a:t>
            </a:fld>
            <a:endParaRPr lang="sv-SE"/>
          </a:p>
        </p:txBody>
      </p:sp>
    </p:spTree>
    <p:extLst>
      <p:ext uri="{BB962C8B-B14F-4D97-AF65-F5344CB8AC3E}">
        <p14:creationId xmlns:p14="http://schemas.microsoft.com/office/powerpoint/2010/main" val="1140782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EE8D5011-970B-44DA-ACF0-E01BA998A7CE}" type="slidenum">
              <a:rPr lang="sv-SE" smtClean="0"/>
              <a:t>10</a:t>
            </a:fld>
            <a:endParaRPr lang="sv-SE"/>
          </a:p>
        </p:txBody>
      </p:sp>
    </p:spTree>
    <p:extLst>
      <p:ext uri="{BB962C8B-B14F-4D97-AF65-F5344CB8AC3E}">
        <p14:creationId xmlns:p14="http://schemas.microsoft.com/office/powerpoint/2010/main" val="182199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E8D5011-970B-44DA-ACF0-E01BA998A7CE}" type="slidenum">
              <a:rPr lang="sv-SE" smtClean="0"/>
              <a:t>12</a:t>
            </a:fld>
            <a:endParaRPr lang="sv-SE"/>
          </a:p>
        </p:txBody>
      </p:sp>
    </p:spTree>
    <p:extLst>
      <p:ext uri="{BB962C8B-B14F-4D97-AF65-F5344CB8AC3E}">
        <p14:creationId xmlns:p14="http://schemas.microsoft.com/office/powerpoint/2010/main" val="1902130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E8D5011-970B-44DA-ACF0-E01BA998A7CE}" type="slidenum">
              <a:rPr lang="sv-SE" smtClean="0"/>
              <a:t>13</a:t>
            </a:fld>
            <a:endParaRPr lang="sv-SE"/>
          </a:p>
        </p:txBody>
      </p:sp>
    </p:spTree>
    <p:extLst>
      <p:ext uri="{BB962C8B-B14F-4D97-AF65-F5344CB8AC3E}">
        <p14:creationId xmlns:p14="http://schemas.microsoft.com/office/powerpoint/2010/main" val="1472453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Framsida">
    <p:spTree>
      <p:nvGrpSpPr>
        <p:cNvPr id="1" name=""/>
        <p:cNvGrpSpPr/>
        <p:nvPr/>
      </p:nvGrpSpPr>
      <p:grpSpPr>
        <a:xfrm>
          <a:off x="0" y="0"/>
          <a:ext cx="0" cy="0"/>
          <a:chOff x="0" y="0"/>
          <a:chExt cx="0" cy="0"/>
        </a:xfrm>
      </p:grpSpPr>
      <p:pic>
        <p:nvPicPr>
          <p:cNvPr id="7" name="Bildobjekt 8" descr="Logotyp: Folkbildningsrådet">
            <a:extLst>
              <a:ext uri="{FF2B5EF4-FFF2-40B4-BE49-F238E27FC236}">
                <a16:creationId xmlns:a16="http://schemas.microsoft.com/office/drawing/2014/main" id="{BE6D985F-3E0E-4222-B324-548B18FE49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52687" y="5600605"/>
            <a:ext cx="756912" cy="498664"/>
          </a:xfrm>
          <a:prstGeom prst="rect">
            <a:avLst/>
          </a:prstGeom>
        </p:spPr>
      </p:pic>
      <p:cxnSp>
        <p:nvCxnSpPr>
          <p:cNvPr id="10" name="Straight Connector 9">
            <a:extLst>
              <a:ext uri="{FF2B5EF4-FFF2-40B4-BE49-F238E27FC236}">
                <a16:creationId xmlns:a16="http://schemas.microsoft.com/office/drawing/2014/main" id="{231CF222-D5E0-4AF4-9B04-CC96FDFA7905}"/>
              </a:ext>
            </a:extLst>
          </p:cNvPr>
          <p:cNvCxnSpPr/>
          <p:nvPr userDrawn="1"/>
        </p:nvCxnSpPr>
        <p:spPr>
          <a:xfrm>
            <a:off x="6096000" y="5397500"/>
            <a:ext cx="0" cy="904875"/>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4" name="Bildobjekt 3">
            <a:extLst>
              <a:ext uri="{FF2B5EF4-FFF2-40B4-BE49-F238E27FC236}">
                <a16:creationId xmlns:a16="http://schemas.microsoft.com/office/drawing/2014/main" id="{F6808F67-00F2-E673-9AAF-BA9A85E761D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483197" y="2449934"/>
            <a:ext cx="3203996" cy="779639"/>
          </a:xfrm>
          <a:prstGeom prst="rect">
            <a:avLst/>
          </a:prstGeom>
        </p:spPr>
      </p:pic>
      <p:pic>
        <p:nvPicPr>
          <p:cNvPr id="5" name="Bild 2" descr="Logotyp: Medfinansieras av Europeiska unionen">
            <a:extLst>
              <a:ext uri="{FF2B5EF4-FFF2-40B4-BE49-F238E27FC236}">
                <a16:creationId xmlns:a16="http://schemas.microsoft.com/office/drawing/2014/main" id="{D68896FC-2BA3-F6B0-B749-40151FD5C8AF}"/>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24517" y="5598223"/>
            <a:ext cx="568800" cy="529404"/>
          </a:xfrm>
          <a:prstGeom prst="rect">
            <a:avLst/>
          </a:prstGeom>
        </p:spPr>
      </p:pic>
    </p:spTree>
    <p:extLst>
      <p:ext uri="{BB962C8B-B14F-4D97-AF65-F5344CB8AC3E}">
        <p14:creationId xmlns:p14="http://schemas.microsoft.com/office/powerpoint/2010/main" val="2605877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1_Framsida">
    <p:spTree>
      <p:nvGrpSpPr>
        <p:cNvPr id="1" name=""/>
        <p:cNvGrpSpPr/>
        <p:nvPr/>
      </p:nvGrpSpPr>
      <p:grpSpPr>
        <a:xfrm>
          <a:off x="0" y="0"/>
          <a:ext cx="0" cy="0"/>
          <a:chOff x="0" y="0"/>
          <a:chExt cx="0" cy="0"/>
        </a:xfrm>
      </p:grpSpPr>
      <p:pic>
        <p:nvPicPr>
          <p:cNvPr id="7" name="Bildobjekt 8" descr="Logotyp: Folkbildningsrådet">
            <a:extLst>
              <a:ext uri="{FF2B5EF4-FFF2-40B4-BE49-F238E27FC236}">
                <a16:creationId xmlns:a16="http://schemas.microsoft.com/office/drawing/2014/main" id="{BE6D985F-3E0E-4222-B324-548B18FE49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52687" y="5600605"/>
            <a:ext cx="756912" cy="498664"/>
          </a:xfrm>
          <a:prstGeom prst="rect">
            <a:avLst/>
          </a:prstGeom>
        </p:spPr>
      </p:pic>
      <p:cxnSp>
        <p:nvCxnSpPr>
          <p:cNvPr id="10" name="Straight Connector 9">
            <a:extLst>
              <a:ext uri="{FF2B5EF4-FFF2-40B4-BE49-F238E27FC236}">
                <a16:creationId xmlns:a16="http://schemas.microsoft.com/office/drawing/2014/main" id="{231CF222-D5E0-4AF4-9B04-CC96FDFA7905}"/>
              </a:ext>
            </a:extLst>
          </p:cNvPr>
          <p:cNvCxnSpPr/>
          <p:nvPr userDrawn="1"/>
        </p:nvCxnSpPr>
        <p:spPr>
          <a:xfrm>
            <a:off x="6096000" y="5397500"/>
            <a:ext cx="0" cy="904875"/>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4" name="Bildobjekt 3">
            <a:extLst>
              <a:ext uri="{FF2B5EF4-FFF2-40B4-BE49-F238E27FC236}">
                <a16:creationId xmlns:a16="http://schemas.microsoft.com/office/drawing/2014/main" id="{F6808F67-00F2-E673-9AAF-BA9A85E761D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483197" y="2449934"/>
            <a:ext cx="3203996" cy="779639"/>
          </a:xfrm>
          <a:prstGeom prst="rect">
            <a:avLst/>
          </a:prstGeom>
        </p:spPr>
      </p:pic>
      <p:pic>
        <p:nvPicPr>
          <p:cNvPr id="5" name="Bild 2" descr="Logotyp: Medfinansieras av Europeiska unionen">
            <a:extLst>
              <a:ext uri="{FF2B5EF4-FFF2-40B4-BE49-F238E27FC236}">
                <a16:creationId xmlns:a16="http://schemas.microsoft.com/office/drawing/2014/main" id="{D68896FC-2BA3-F6B0-B749-40151FD5C8AF}"/>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24517" y="5598223"/>
            <a:ext cx="568800" cy="529404"/>
          </a:xfrm>
          <a:prstGeom prst="rect">
            <a:avLst/>
          </a:prstGeom>
        </p:spPr>
      </p:pic>
    </p:spTree>
    <p:extLst>
      <p:ext uri="{BB962C8B-B14F-4D97-AF65-F5344CB8AC3E}">
        <p14:creationId xmlns:p14="http://schemas.microsoft.com/office/powerpoint/2010/main" val="559980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3323771" y="1151391"/>
            <a:ext cx="5544000" cy="2412000"/>
          </a:xfrm>
        </p:spPr>
        <p:txBody>
          <a:bodyPr anchor="b"/>
          <a:lstStyle>
            <a:lvl1pPr algn="l">
              <a:lnSpc>
                <a:spcPct val="110000"/>
              </a:lnSpc>
              <a:defRPr sz="4000" b="1" spc="0" baseline="0">
                <a:solidFill>
                  <a:schemeClr val="accent4"/>
                </a:solidFill>
                <a:latin typeface="Aaux Next Light" panose="02000506000000020003" pitchFamily="50" charset="0"/>
              </a:defRPr>
            </a:lvl1pPr>
          </a:lstStyle>
          <a:p>
            <a:r>
              <a:rPr lang="sv-SE"/>
              <a:t>Klicka här för att ändra mall för rubrikformat</a:t>
            </a:r>
          </a:p>
        </p:txBody>
      </p:sp>
      <p:sp>
        <p:nvSpPr>
          <p:cNvPr id="3" name="Underrubrik 2"/>
          <p:cNvSpPr>
            <a:spLocks noGrp="1"/>
          </p:cNvSpPr>
          <p:nvPr>
            <p:ph type="subTitle" idx="1"/>
          </p:nvPr>
        </p:nvSpPr>
        <p:spPr>
          <a:xfrm>
            <a:off x="3323770" y="3892318"/>
            <a:ext cx="5544000" cy="1655762"/>
          </a:xfrm>
        </p:spPr>
        <p:txBody>
          <a:bodyPr>
            <a:normAutofit/>
          </a:bodyPr>
          <a:lstStyle>
            <a:lvl1pPr marL="0" indent="0" algn="l">
              <a:buNone/>
              <a:defRPr sz="1200" spc="150" baseline="0">
                <a:solidFill>
                  <a:schemeClr val="accent1"/>
                </a:solidFill>
                <a:latin typeface="Aaux Next Bold" panose="02000506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Tree>
    <p:extLst>
      <p:ext uri="{BB962C8B-B14F-4D97-AF65-F5344CB8AC3E}">
        <p14:creationId xmlns:p14="http://schemas.microsoft.com/office/powerpoint/2010/main" val="2055770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F9EBD7-88E6-43C1-A935-7C364D6A09B0}"/>
              </a:ext>
            </a:extLst>
          </p:cNvPr>
          <p:cNvSpPr>
            <a:spLocks noGrp="1"/>
          </p:cNvSpPr>
          <p:nvPr>
            <p:ph type="title"/>
          </p:nvPr>
        </p:nvSpPr>
        <p:spPr/>
        <p:txBody>
          <a:body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27FB1E88-E81B-CD7B-C2CA-F4B832952C6E}"/>
              </a:ext>
            </a:extLst>
          </p:cNvPr>
          <p:cNvSpPr>
            <a:spLocks noGrp="1"/>
          </p:cNvSpPr>
          <p:nvPr>
            <p:ph sz="quarter" idx="13"/>
          </p:nvPr>
        </p:nvSpPr>
        <p:spPr>
          <a:xfrm>
            <a:off x="1620001" y="2303999"/>
            <a:ext cx="10116001" cy="3996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2214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F9EBD7-88E6-43C1-A935-7C364D6A09B0}"/>
              </a:ext>
            </a:extLst>
          </p:cNvPr>
          <p:cNvSpPr>
            <a:spLocks noGrp="1"/>
          </p:cNvSpPr>
          <p:nvPr>
            <p:ph type="title"/>
          </p:nvPr>
        </p:nvSpPr>
        <p:spPr/>
        <p:txBody>
          <a:body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27FB1E88-E81B-CD7B-C2CA-F4B832952C6E}"/>
              </a:ext>
            </a:extLst>
          </p:cNvPr>
          <p:cNvSpPr>
            <a:spLocks noGrp="1"/>
          </p:cNvSpPr>
          <p:nvPr>
            <p:ph sz="quarter" idx="13"/>
          </p:nvPr>
        </p:nvSpPr>
        <p:spPr>
          <a:xfrm>
            <a:off x="1620001" y="2304000"/>
            <a:ext cx="4932001" cy="3996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innehåll 3">
            <a:extLst>
              <a:ext uri="{FF2B5EF4-FFF2-40B4-BE49-F238E27FC236}">
                <a16:creationId xmlns:a16="http://schemas.microsoft.com/office/drawing/2014/main" id="{0E8700B3-ABA5-D3B9-2BCE-3EA38D724B27}"/>
              </a:ext>
            </a:extLst>
          </p:cNvPr>
          <p:cNvSpPr>
            <a:spLocks noGrp="1"/>
          </p:cNvSpPr>
          <p:nvPr>
            <p:ph sz="quarter" idx="14"/>
          </p:nvPr>
        </p:nvSpPr>
        <p:spPr>
          <a:xfrm>
            <a:off x="6810833" y="2304000"/>
            <a:ext cx="4932001" cy="3996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90828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itat">
    <p:bg>
      <p:bgPr>
        <a:solidFill>
          <a:schemeClr val="bg1"/>
        </a:solidFill>
        <a:effectLst/>
      </p:bgPr>
    </p:bg>
    <p:spTree>
      <p:nvGrpSpPr>
        <p:cNvPr id="1" name=""/>
        <p:cNvGrpSpPr/>
        <p:nvPr/>
      </p:nvGrpSpPr>
      <p:grpSpPr>
        <a:xfrm>
          <a:off x="0" y="0"/>
          <a:ext cx="0" cy="0"/>
          <a:chOff x="0" y="0"/>
          <a:chExt cx="0" cy="0"/>
        </a:xfrm>
      </p:grpSpPr>
      <p:sp>
        <p:nvSpPr>
          <p:cNvPr id="3" name="Platshållare för text 2"/>
          <p:cNvSpPr>
            <a:spLocks noGrp="1"/>
          </p:cNvSpPr>
          <p:nvPr>
            <p:ph type="body" sz="quarter" idx="12" hasCustomPrompt="1"/>
          </p:nvPr>
        </p:nvSpPr>
        <p:spPr>
          <a:xfrm>
            <a:off x="3323315" y="2097085"/>
            <a:ext cx="5616000" cy="2304000"/>
          </a:xfrm>
        </p:spPr>
        <p:txBody>
          <a:bodyPr>
            <a:noAutofit/>
          </a:bodyPr>
          <a:lstStyle>
            <a:lvl1pPr marL="0" indent="0">
              <a:lnSpc>
                <a:spcPct val="110000"/>
              </a:lnSpc>
              <a:spcBef>
                <a:spcPts val="0"/>
              </a:spcBef>
              <a:buFont typeface="Arial" panose="020B0604020202020204" pitchFamily="34" charset="0"/>
              <a:buNone/>
              <a:defRPr sz="2600" spc="50" baseline="0">
                <a:solidFill>
                  <a:schemeClr val="accent1"/>
                </a:solidFill>
                <a:latin typeface="Aaux Next Light" panose="02000506000000020003" pitchFamily="50" charset="0"/>
              </a:defRPr>
            </a:lvl1pPr>
            <a:lvl2pPr marL="711200" indent="-347663">
              <a:buFont typeface="Arial" panose="020B0604020202020204" pitchFamily="34" charset="0"/>
              <a:buChar char="•"/>
              <a:defRPr sz="2000">
                <a:solidFill>
                  <a:schemeClr val="bg1"/>
                </a:solidFill>
                <a:latin typeface="Aaux Next Light" panose="02000506000000020003" pitchFamily="50" charset="0"/>
              </a:defRPr>
            </a:lvl2pPr>
            <a:lvl3pPr marL="985838" indent="-263525">
              <a:buFont typeface="Arial" panose="020B0604020202020204" pitchFamily="34" charset="0"/>
              <a:buChar char="•"/>
              <a:defRPr sz="1600">
                <a:solidFill>
                  <a:schemeClr val="bg1"/>
                </a:solidFill>
                <a:latin typeface="Aaux Next Light" panose="02000506000000020003" pitchFamily="50" charset="0"/>
              </a:defRPr>
            </a:lvl3pPr>
            <a:lvl4pPr marL="1257300" indent="-268288">
              <a:buFont typeface="Arial" panose="020B0604020202020204" pitchFamily="34" charset="0"/>
              <a:buChar char="•"/>
              <a:defRPr sz="1600">
                <a:solidFill>
                  <a:schemeClr val="bg1"/>
                </a:solidFill>
                <a:latin typeface="Aaux Next Light" panose="02000506000000020003" pitchFamily="50" charset="0"/>
              </a:defRPr>
            </a:lvl4pPr>
            <a:lvl5pPr marL="1524000" indent="-266700">
              <a:buFont typeface="Arial" panose="020B0604020202020204" pitchFamily="34" charset="0"/>
              <a:buChar char="•"/>
              <a:defRPr sz="1600">
                <a:solidFill>
                  <a:schemeClr val="bg1"/>
                </a:solidFill>
                <a:latin typeface="Aaux Next Light" panose="02000506000000020003" pitchFamily="50" charset="0"/>
              </a:defRPr>
            </a:lvl5pPr>
          </a:lstStyle>
          <a:p>
            <a:pPr lvl="0"/>
            <a:r>
              <a:rPr lang="sv-SE"/>
              <a:t>»Skriv citat«</a:t>
            </a:r>
          </a:p>
        </p:txBody>
      </p:sp>
      <p:sp>
        <p:nvSpPr>
          <p:cNvPr id="11" name="Platshållare för text 10"/>
          <p:cNvSpPr>
            <a:spLocks noGrp="1"/>
          </p:cNvSpPr>
          <p:nvPr>
            <p:ph type="body" sz="quarter" idx="13" hasCustomPrompt="1"/>
          </p:nvPr>
        </p:nvSpPr>
        <p:spPr>
          <a:xfrm>
            <a:off x="3323315" y="4499203"/>
            <a:ext cx="5616000" cy="319087"/>
          </a:xfrm>
        </p:spPr>
        <p:txBody>
          <a:bodyPr>
            <a:noAutofit/>
          </a:bodyPr>
          <a:lstStyle>
            <a:lvl1pPr marL="0" indent="0">
              <a:spcBef>
                <a:spcPts val="0"/>
              </a:spcBef>
              <a:buFont typeface="Arial" panose="020B0604020202020204" pitchFamily="34" charset="0"/>
              <a:buNone/>
              <a:defRPr sz="1400" spc="70" baseline="0">
                <a:solidFill>
                  <a:schemeClr val="accent1"/>
                </a:solidFill>
                <a:latin typeface="Aaux Next Bold" panose="02000506000000020004" pitchFamily="50" charset="0"/>
              </a:defRPr>
            </a:lvl1pPr>
            <a:lvl2pPr marL="363537" indent="0">
              <a:buFont typeface="Arial" panose="020B0604020202020204" pitchFamily="34" charset="0"/>
              <a:buNone/>
              <a:defRPr sz="950">
                <a:solidFill>
                  <a:schemeClr val="bg1"/>
                </a:solidFill>
                <a:latin typeface="Aaux Next Bold" panose="02000506000000020004" pitchFamily="50" charset="0"/>
              </a:defRPr>
            </a:lvl2pPr>
            <a:lvl3pPr marL="722313" indent="0">
              <a:buFont typeface="Arial" panose="020B0604020202020204" pitchFamily="34" charset="0"/>
              <a:buNone/>
              <a:defRPr sz="950">
                <a:solidFill>
                  <a:schemeClr val="bg1"/>
                </a:solidFill>
                <a:latin typeface="Aaux Next Bold" panose="02000506000000020004" pitchFamily="50" charset="0"/>
              </a:defRPr>
            </a:lvl3pPr>
            <a:lvl4pPr marL="989012" indent="0">
              <a:buFont typeface="Arial" panose="020B0604020202020204" pitchFamily="34" charset="0"/>
              <a:buNone/>
              <a:defRPr sz="950">
                <a:solidFill>
                  <a:schemeClr val="bg1"/>
                </a:solidFill>
                <a:latin typeface="Aaux Next Bold" panose="02000506000000020004" pitchFamily="50" charset="0"/>
              </a:defRPr>
            </a:lvl4pPr>
            <a:lvl5pPr marL="1257300" indent="0">
              <a:buFont typeface="Arial" panose="020B0604020202020204" pitchFamily="34" charset="0"/>
              <a:buNone/>
              <a:defRPr sz="950">
                <a:solidFill>
                  <a:schemeClr val="bg1"/>
                </a:solidFill>
                <a:latin typeface="Aaux Next Bold" panose="02000506000000020004" pitchFamily="50" charset="0"/>
              </a:defRPr>
            </a:lvl5pPr>
          </a:lstStyle>
          <a:p>
            <a:pPr lvl="0"/>
            <a:r>
              <a:rPr lang="sv-SE"/>
              <a:t>Författare, titel</a:t>
            </a:r>
          </a:p>
        </p:txBody>
      </p:sp>
    </p:spTree>
    <p:extLst>
      <p:ext uri="{BB962C8B-B14F-4D97-AF65-F5344CB8AC3E}">
        <p14:creationId xmlns:p14="http://schemas.microsoft.com/office/powerpoint/2010/main" val="1949758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or bild">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1590967" y="1227209"/>
            <a:ext cx="9000000" cy="288000"/>
          </a:xfrm>
        </p:spPr>
        <p:txBody>
          <a:bodyPr anchor="ctr"/>
          <a:lstStyle>
            <a:lvl1pPr algn="ctr">
              <a:defRPr sz="2000">
                <a:solidFill>
                  <a:schemeClr val="accent1"/>
                </a:solidFill>
              </a:defRPr>
            </a:lvl1pPr>
          </a:lstStyle>
          <a:p>
            <a:r>
              <a:rPr lang="sv-SE"/>
              <a:t>Klicka här för att ändra mall för rubrikformat</a:t>
            </a:r>
          </a:p>
        </p:txBody>
      </p:sp>
      <p:sp>
        <p:nvSpPr>
          <p:cNvPr id="4" name="Platshållare för bild 3"/>
          <p:cNvSpPr>
            <a:spLocks noGrp="1"/>
          </p:cNvSpPr>
          <p:nvPr>
            <p:ph type="pic" sz="quarter" idx="12"/>
          </p:nvPr>
        </p:nvSpPr>
        <p:spPr>
          <a:xfrm>
            <a:off x="457427" y="1629002"/>
            <a:ext cx="11268000" cy="4680000"/>
          </a:xfrm>
          <a:solidFill>
            <a:schemeClr val="bg1">
              <a:lumMod val="95000"/>
            </a:schemeClr>
          </a:solidFill>
        </p:spPr>
        <p:txBody>
          <a:bodyPr/>
          <a:lstStyle>
            <a:lvl1pPr marL="0" indent="0" algn="ctr">
              <a:buFont typeface="Arial" panose="020B0604020202020204" pitchFamily="34" charset="0"/>
              <a:buNone/>
              <a:defRPr/>
            </a:lvl1pPr>
          </a:lstStyle>
          <a:p>
            <a:r>
              <a:rPr lang="sv-SE"/>
              <a:t>Klicka på ikonen för att lägga till en bild</a:t>
            </a:r>
          </a:p>
        </p:txBody>
      </p:sp>
    </p:spTree>
    <p:extLst>
      <p:ext uri="{BB962C8B-B14F-4D97-AF65-F5344CB8AC3E}">
        <p14:creationId xmlns:p14="http://schemas.microsoft.com/office/powerpoint/2010/main" val="4112027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vå bilder">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1590967" y="1227209"/>
            <a:ext cx="8999999" cy="288000"/>
          </a:xfrm>
        </p:spPr>
        <p:txBody>
          <a:bodyPr/>
          <a:lstStyle>
            <a:lvl1pPr algn="ctr">
              <a:defRPr sz="2000">
                <a:solidFill>
                  <a:schemeClr val="accent1"/>
                </a:solidFill>
              </a:defRPr>
            </a:lvl1pPr>
          </a:lstStyle>
          <a:p>
            <a:r>
              <a:rPr lang="sv-SE"/>
              <a:t>Klicka här för att ändra mall för rubrikformat</a:t>
            </a:r>
          </a:p>
        </p:txBody>
      </p:sp>
      <p:sp>
        <p:nvSpPr>
          <p:cNvPr id="4" name="Platshållare för bild 3"/>
          <p:cNvSpPr>
            <a:spLocks noGrp="1"/>
          </p:cNvSpPr>
          <p:nvPr>
            <p:ph type="pic" sz="quarter" idx="12"/>
          </p:nvPr>
        </p:nvSpPr>
        <p:spPr>
          <a:xfrm>
            <a:off x="457427" y="1629002"/>
            <a:ext cx="5544000" cy="4680000"/>
          </a:xfrm>
          <a:solidFill>
            <a:schemeClr val="bg1">
              <a:lumMod val="95000"/>
            </a:schemeClr>
          </a:solidFill>
        </p:spPr>
        <p:txBody>
          <a:bodyPr/>
          <a:lstStyle>
            <a:lvl1pPr marL="0" indent="0" algn="ctr">
              <a:buFont typeface="Arial" panose="020B0604020202020204" pitchFamily="34" charset="0"/>
              <a:buNone/>
              <a:defRPr/>
            </a:lvl1pPr>
          </a:lstStyle>
          <a:p>
            <a:r>
              <a:rPr lang="sv-SE"/>
              <a:t>Klicka på ikonen för att lägga till en bild</a:t>
            </a:r>
          </a:p>
        </p:txBody>
      </p:sp>
      <p:sp>
        <p:nvSpPr>
          <p:cNvPr id="8" name="Platshållare för bild 7"/>
          <p:cNvSpPr>
            <a:spLocks noGrp="1"/>
          </p:cNvSpPr>
          <p:nvPr>
            <p:ph type="pic" sz="quarter" idx="13"/>
          </p:nvPr>
        </p:nvSpPr>
        <p:spPr>
          <a:xfrm>
            <a:off x="6197598" y="1629002"/>
            <a:ext cx="5544000" cy="4680000"/>
          </a:xfrm>
          <a:solidFill>
            <a:schemeClr val="bg1">
              <a:lumMod val="95000"/>
            </a:schemeClr>
          </a:solidFill>
        </p:spPr>
        <p:txBody>
          <a:bodyPr/>
          <a:lstStyle>
            <a:lvl1pPr marL="0" indent="0" algn="ctr">
              <a:buFont typeface="Arial" panose="020B0604020202020204" pitchFamily="34" charset="0"/>
              <a:buNone/>
              <a:defRPr/>
            </a:lvl1pPr>
          </a:lstStyle>
          <a:p>
            <a:r>
              <a:rPr lang="sv-SE"/>
              <a:t>Klicka på ikonen för att lägga till en bild</a:t>
            </a:r>
          </a:p>
        </p:txBody>
      </p:sp>
    </p:spTree>
    <p:extLst>
      <p:ext uri="{BB962C8B-B14F-4D97-AF65-F5344CB8AC3E}">
        <p14:creationId xmlns:p14="http://schemas.microsoft.com/office/powerpoint/2010/main" val="2770628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utbild">
    <p:bg>
      <p:bgPr>
        <a:solidFill>
          <a:schemeClr val="bg1"/>
        </a:solidFill>
        <a:effectLst/>
      </p:bgPr>
    </p:bg>
    <p:spTree>
      <p:nvGrpSpPr>
        <p:cNvPr id="1" name=""/>
        <p:cNvGrpSpPr/>
        <p:nvPr/>
      </p:nvGrpSpPr>
      <p:grpSpPr>
        <a:xfrm>
          <a:off x="0" y="0"/>
          <a:ext cx="0" cy="0"/>
          <a:chOff x="0" y="0"/>
          <a:chExt cx="0" cy="0"/>
        </a:xfrm>
      </p:grpSpPr>
      <p:sp>
        <p:nvSpPr>
          <p:cNvPr id="3" name="Platshållare för text 2"/>
          <p:cNvSpPr>
            <a:spLocks noGrp="1"/>
          </p:cNvSpPr>
          <p:nvPr>
            <p:ph type="body" sz="quarter" idx="12" hasCustomPrompt="1"/>
          </p:nvPr>
        </p:nvSpPr>
        <p:spPr>
          <a:xfrm>
            <a:off x="3323315" y="2387370"/>
            <a:ext cx="5616000" cy="2111833"/>
          </a:xfrm>
        </p:spPr>
        <p:txBody>
          <a:bodyPr>
            <a:noAutofit/>
          </a:bodyPr>
          <a:lstStyle>
            <a:lvl1pPr marL="0" indent="0">
              <a:lnSpc>
                <a:spcPct val="110000"/>
              </a:lnSpc>
              <a:spcBef>
                <a:spcPts val="0"/>
              </a:spcBef>
              <a:buFont typeface="Arial" panose="020B0604020202020204" pitchFamily="34" charset="0"/>
              <a:buNone/>
              <a:defRPr sz="4200" b="1" spc="50" baseline="0">
                <a:solidFill>
                  <a:schemeClr val="accent4"/>
                </a:solidFill>
                <a:latin typeface="Aaux Next Light" panose="02000506000000020003" pitchFamily="50" charset="0"/>
              </a:defRPr>
            </a:lvl1pPr>
            <a:lvl2pPr marL="711200" indent="-347663">
              <a:buFont typeface="Arial" panose="020B0604020202020204" pitchFamily="34" charset="0"/>
              <a:buChar char="•"/>
              <a:defRPr sz="2000">
                <a:solidFill>
                  <a:schemeClr val="bg1"/>
                </a:solidFill>
                <a:latin typeface="Aaux Next Light" panose="02000506000000020003" pitchFamily="50" charset="0"/>
              </a:defRPr>
            </a:lvl2pPr>
            <a:lvl3pPr marL="985838" indent="-263525">
              <a:buFont typeface="Arial" panose="020B0604020202020204" pitchFamily="34" charset="0"/>
              <a:buChar char="•"/>
              <a:defRPr sz="1600">
                <a:solidFill>
                  <a:schemeClr val="bg1"/>
                </a:solidFill>
                <a:latin typeface="Aaux Next Light" panose="02000506000000020003" pitchFamily="50" charset="0"/>
              </a:defRPr>
            </a:lvl3pPr>
            <a:lvl4pPr marL="1257300" indent="-268288">
              <a:buFont typeface="Arial" panose="020B0604020202020204" pitchFamily="34" charset="0"/>
              <a:buChar char="•"/>
              <a:defRPr sz="1600">
                <a:solidFill>
                  <a:schemeClr val="bg1"/>
                </a:solidFill>
                <a:latin typeface="Aaux Next Light" panose="02000506000000020003" pitchFamily="50" charset="0"/>
              </a:defRPr>
            </a:lvl4pPr>
            <a:lvl5pPr marL="1524000" indent="-266700">
              <a:buFont typeface="Arial" panose="020B0604020202020204" pitchFamily="34" charset="0"/>
              <a:buChar char="•"/>
              <a:defRPr sz="1600">
                <a:solidFill>
                  <a:schemeClr val="bg1"/>
                </a:solidFill>
                <a:latin typeface="Aaux Next Light" panose="02000506000000020003" pitchFamily="50" charset="0"/>
              </a:defRPr>
            </a:lvl5pPr>
          </a:lstStyle>
          <a:p>
            <a:pPr lvl="0"/>
            <a:r>
              <a:rPr lang="sv-SE"/>
              <a:t>Avslutningsfras</a:t>
            </a:r>
          </a:p>
        </p:txBody>
      </p:sp>
      <p:sp>
        <p:nvSpPr>
          <p:cNvPr id="11" name="Platshållare för text 10"/>
          <p:cNvSpPr>
            <a:spLocks noGrp="1"/>
          </p:cNvSpPr>
          <p:nvPr>
            <p:ph type="body" sz="quarter" idx="13" hasCustomPrompt="1"/>
          </p:nvPr>
        </p:nvSpPr>
        <p:spPr>
          <a:xfrm>
            <a:off x="3323315" y="5356668"/>
            <a:ext cx="5616000" cy="252000"/>
          </a:xfrm>
        </p:spPr>
        <p:txBody>
          <a:bodyPr anchor="ctr">
            <a:noAutofit/>
          </a:bodyPr>
          <a:lstStyle>
            <a:lvl1pPr marL="0" indent="0">
              <a:spcBef>
                <a:spcPts val="0"/>
              </a:spcBef>
              <a:buFont typeface="Arial" panose="020B0604020202020204" pitchFamily="34" charset="0"/>
              <a:buNone/>
              <a:defRPr sz="1400" spc="70" baseline="0">
                <a:solidFill>
                  <a:schemeClr val="accent1"/>
                </a:solidFill>
                <a:latin typeface="+mn-lt"/>
              </a:defRPr>
            </a:lvl1pPr>
            <a:lvl2pPr marL="363537" indent="0">
              <a:buFont typeface="Arial" panose="020B0604020202020204" pitchFamily="34" charset="0"/>
              <a:buNone/>
              <a:defRPr sz="950">
                <a:solidFill>
                  <a:schemeClr val="bg1"/>
                </a:solidFill>
                <a:latin typeface="Aaux Next Bold" panose="02000506000000020004" pitchFamily="50" charset="0"/>
              </a:defRPr>
            </a:lvl2pPr>
            <a:lvl3pPr marL="722313" indent="0">
              <a:buFont typeface="Arial" panose="020B0604020202020204" pitchFamily="34" charset="0"/>
              <a:buNone/>
              <a:defRPr sz="950">
                <a:solidFill>
                  <a:schemeClr val="bg1"/>
                </a:solidFill>
                <a:latin typeface="Aaux Next Bold" panose="02000506000000020004" pitchFamily="50" charset="0"/>
              </a:defRPr>
            </a:lvl3pPr>
            <a:lvl4pPr marL="989012" indent="0">
              <a:buFont typeface="Arial" panose="020B0604020202020204" pitchFamily="34" charset="0"/>
              <a:buNone/>
              <a:defRPr sz="950">
                <a:solidFill>
                  <a:schemeClr val="bg1"/>
                </a:solidFill>
                <a:latin typeface="Aaux Next Bold" panose="02000506000000020004" pitchFamily="50" charset="0"/>
              </a:defRPr>
            </a:lvl4pPr>
            <a:lvl5pPr marL="1257300" indent="0">
              <a:buFont typeface="Arial" panose="020B0604020202020204" pitchFamily="34" charset="0"/>
              <a:buNone/>
              <a:defRPr sz="950">
                <a:solidFill>
                  <a:schemeClr val="bg1"/>
                </a:solidFill>
                <a:latin typeface="Aaux Next Bold" panose="02000506000000020004" pitchFamily="50" charset="0"/>
              </a:defRPr>
            </a:lvl5pPr>
          </a:lstStyle>
          <a:p>
            <a:pPr lvl="0"/>
            <a:r>
              <a:rPr lang="sv-SE"/>
              <a:t>Förnamn Efternamn</a:t>
            </a:r>
          </a:p>
        </p:txBody>
      </p:sp>
      <p:sp>
        <p:nvSpPr>
          <p:cNvPr id="10" name="Platshållare för text 10"/>
          <p:cNvSpPr>
            <a:spLocks noGrp="1"/>
          </p:cNvSpPr>
          <p:nvPr>
            <p:ph type="body" sz="quarter" idx="14" hasCustomPrompt="1"/>
          </p:nvPr>
        </p:nvSpPr>
        <p:spPr>
          <a:xfrm>
            <a:off x="3323315" y="5614554"/>
            <a:ext cx="5616000" cy="252000"/>
          </a:xfrm>
        </p:spPr>
        <p:txBody>
          <a:bodyPr anchor="ctr">
            <a:noAutofit/>
          </a:bodyPr>
          <a:lstStyle>
            <a:lvl1pPr marL="0" indent="0">
              <a:spcBef>
                <a:spcPts val="0"/>
              </a:spcBef>
              <a:buFont typeface="Arial" panose="020B0604020202020204" pitchFamily="34" charset="0"/>
              <a:buNone/>
              <a:defRPr sz="1400" spc="70" baseline="0">
                <a:solidFill>
                  <a:schemeClr val="accent1"/>
                </a:solidFill>
                <a:latin typeface="+mn-lt"/>
              </a:defRPr>
            </a:lvl1pPr>
            <a:lvl2pPr marL="363537" indent="0">
              <a:buFont typeface="Arial" panose="020B0604020202020204" pitchFamily="34" charset="0"/>
              <a:buNone/>
              <a:defRPr sz="950">
                <a:solidFill>
                  <a:schemeClr val="bg1"/>
                </a:solidFill>
                <a:latin typeface="Aaux Next Bold" panose="02000506000000020004" pitchFamily="50" charset="0"/>
              </a:defRPr>
            </a:lvl2pPr>
            <a:lvl3pPr marL="722313" indent="0">
              <a:buFont typeface="Arial" panose="020B0604020202020204" pitchFamily="34" charset="0"/>
              <a:buNone/>
              <a:defRPr sz="950">
                <a:solidFill>
                  <a:schemeClr val="bg1"/>
                </a:solidFill>
                <a:latin typeface="Aaux Next Bold" panose="02000506000000020004" pitchFamily="50" charset="0"/>
              </a:defRPr>
            </a:lvl3pPr>
            <a:lvl4pPr marL="989012" indent="0">
              <a:buFont typeface="Arial" panose="020B0604020202020204" pitchFamily="34" charset="0"/>
              <a:buNone/>
              <a:defRPr sz="950">
                <a:solidFill>
                  <a:schemeClr val="bg1"/>
                </a:solidFill>
                <a:latin typeface="Aaux Next Bold" panose="02000506000000020004" pitchFamily="50" charset="0"/>
              </a:defRPr>
            </a:lvl4pPr>
            <a:lvl5pPr marL="1257300" indent="0">
              <a:buFont typeface="Arial" panose="020B0604020202020204" pitchFamily="34" charset="0"/>
              <a:buNone/>
              <a:defRPr sz="950">
                <a:solidFill>
                  <a:schemeClr val="bg1"/>
                </a:solidFill>
                <a:latin typeface="Aaux Next Bold" panose="02000506000000020004" pitchFamily="50" charset="0"/>
              </a:defRPr>
            </a:lvl5pPr>
          </a:lstStyle>
          <a:p>
            <a:pPr lvl="0"/>
            <a:r>
              <a:rPr lang="sv-SE"/>
              <a:t>Titel</a:t>
            </a:r>
          </a:p>
        </p:txBody>
      </p:sp>
      <p:sp>
        <p:nvSpPr>
          <p:cNvPr id="12" name="Platshållare för text 10"/>
          <p:cNvSpPr>
            <a:spLocks noGrp="1"/>
          </p:cNvSpPr>
          <p:nvPr>
            <p:ph type="body" sz="quarter" idx="15" hasCustomPrompt="1"/>
          </p:nvPr>
        </p:nvSpPr>
        <p:spPr>
          <a:xfrm>
            <a:off x="3323315" y="5872440"/>
            <a:ext cx="5616000" cy="252000"/>
          </a:xfrm>
        </p:spPr>
        <p:txBody>
          <a:bodyPr anchor="ctr">
            <a:noAutofit/>
          </a:bodyPr>
          <a:lstStyle>
            <a:lvl1pPr marL="0" indent="0">
              <a:spcBef>
                <a:spcPts val="0"/>
              </a:spcBef>
              <a:buFont typeface="Arial" panose="020B0604020202020204" pitchFamily="34" charset="0"/>
              <a:buNone/>
              <a:defRPr sz="1400" spc="70" baseline="0">
                <a:solidFill>
                  <a:schemeClr val="accent1"/>
                </a:solidFill>
                <a:latin typeface="+mn-lt"/>
              </a:defRPr>
            </a:lvl1pPr>
            <a:lvl2pPr marL="363537" indent="0">
              <a:buFont typeface="Arial" panose="020B0604020202020204" pitchFamily="34" charset="0"/>
              <a:buNone/>
              <a:defRPr sz="950">
                <a:solidFill>
                  <a:schemeClr val="bg1"/>
                </a:solidFill>
                <a:latin typeface="Aaux Next Bold" panose="02000506000000020004" pitchFamily="50" charset="0"/>
              </a:defRPr>
            </a:lvl2pPr>
            <a:lvl3pPr marL="722313" indent="0">
              <a:buFont typeface="Arial" panose="020B0604020202020204" pitchFamily="34" charset="0"/>
              <a:buNone/>
              <a:defRPr sz="950">
                <a:solidFill>
                  <a:schemeClr val="bg1"/>
                </a:solidFill>
                <a:latin typeface="Aaux Next Bold" panose="02000506000000020004" pitchFamily="50" charset="0"/>
              </a:defRPr>
            </a:lvl3pPr>
            <a:lvl4pPr marL="989012" indent="0">
              <a:buFont typeface="Arial" panose="020B0604020202020204" pitchFamily="34" charset="0"/>
              <a:buNone/>
              <a:defRPr sz="950">
                <a:solidFill>
                  <a:schemeClr val="bg1"/>
                </a:solidFill>
                <a:latin typeface="Aaux Next Bold" panose="02000506000000020004" pitchFamily="50" charset="0"/>
              </a:defRPr>
            </a:lvl4pPr>
            <a:lvl5pPr marL="1257300" indent="0">
              <a:buFont typeface="Arial" panose="020B0604020202020204" pitchFamily="34" charset="0"/>
              <a:buNone/>
              <a:defRPr sz="950">
                <a:solidFill>
                  <a:schemeClr val="bg1"/>
                </a:solidFill>
                <a:latin typeface="Aaux Next Bold" panose="02000506000000020004" pitchFamily="50" charset="0"/>
              </a:defRPr>
            </a:lvl5pPr>
          </a:lstStyle>
          <a:p>
            <a:pPr lvl="0"/>
            <a:r>
              <a:rPr lang="sv-SE"/>
              <a:t>Förnamn.efternamn@folkbildningsradet.se</a:t>
            </a:r>
          </a:p>
        </p:txBody>
      </p:sp>
      <p:sp>
        <p:nvSpPr>
          <p:cNvPr id="13" name="Platshållare för text 10"/>
          <p:cNvSpPr>
            <a:spLocks noGrp="1"/>
          </p:cNvSpPr>
          <p:nvPr>
            <p:ph type="body" sz="quarter" idx="16" hasCustomPrompt="1"/>
          </p:nvPr>
        </p:nvSpPr>
        <p:spPr>
          <a:xfrm>
            <a:off x="3323315" y="6130325"/>
            <a:ext cx="5616000" cy="252000"/>
          </a:xfrm>
        </p:spPr>
        <p:txBody>
          <a:bodyPr anchor="ctr">
            <a:noAutofit/>
          </a:bodyPr>
          <a:lstStyle>
            <a:lvl1pPr marL="0" indent="0">
              <a:spcBef>
                <a:spcPts val="0"/>
              </a:spcBef>
              <a:buFont typeface="Arial" panose="020B0604020202020204" pitchFamily="34" charset="0"/>
              <a:buNone/>
              <a:defRPr sz="1400" spc="70" baseline="0">
                <a:solidFill>
                  <a:schemeClr val="accent1"/>
                </a:solidFill>
                <a:latin typeface="+mn-lt"/>
              </a:defRPr>
            </a:lvl1pPr>
            <a:lvl2pPr marL="363537" indent="0">
              <a:buFont typeface="Arial" panose="020B0604020202020204" pitchFamily="34" charset="0"/>
              <a:buNone/>
              <a:defRPr sz="950">
                <a:solidFill>
                  <a:schemeClr val="bg1"/>
                </a:solidFill>
                <a:latin typeface="Aaux Next Bold" panose="02000506000000020004" pitchFamily="50" charset="0"/>
              </a:defRPr>
            </a:lvl2pPr>
            <a:lvl3pPr marL="722313" indent="0">
              <a:buFont typeface="Arial" panose="020B0604020202020204" pitchFamily="34" charset="0"/>
              <a:buNone/>
              <a:defRPr sz="950">
                <a:solidFill>
                  <a:schemeClr val="bg1"/>
                </a:solidFill>
                <a:latin typeface="Aaux Next Bold" panose="02000506000000020004" pitchFamily="50" charset="0"/>
              </a:defRPr>
            </a:lvl3pPr>
            <a:lvl4pPr marL="989012" indent="0">
              <a:buFont typeface="Arial" panose="020B0604020202020204" pitchFamily="34" charset="0"/>
              <a:buNone/>
              <a:defRPr sz="950">
                <a:solidFill>
                  <a:schemeClr val="bg1"/>
                </a:solidFill>
                <a:latin typeface="Aaux Next Bold" panose="02000506000000020004" pitchFamily="50" charset="0"/>
              </a:defRPr>
            </a:lvl4pPr>
            <a:lvl5pPr marL="1257300" indent="0">
              <a:buFont typeface="Arial" panose="020B0604020202020204" pitchFamily="34" charset="0"/>
              <a:buNone/>
              <a:defRPr sz="950">
                <a:solidFill>
                  <a:schemeClr val="bg1"/>
                </a:solidFill>
                <a:latin typeface="Aaux Next Bold" panose="02000506000000020004" pitchFamily="50" charset="0"/>
              </a:defRPr>
            </a:lvl5pPr>
          </a:lstStyle>
          <a:p>
            <a:pPr lvl="0"/>
            <a:r>
              <a:rPr lang="sv-SE"/>
              <a:t>07X-XXX XX </a:t>
            </a:r>
            <a:r>
              <a:rPr lang="sv-SE" err="1"/>
              <a:t>XX</a:t>
            </a:r>
            <a:endParaRPr lang="sv-SE"/>
          </a:p>
        </p:txBody>
      </p:sp>
    </p:spTree>
    <p:extLst>
      <p:ext uri="{BB962C8B-B14F-4D97-AF65-F5344CB8AC3E}">
        <p14:creationId xmlns:p14="http://schemas.microsoft.com/office/powerpoint/2010/main" val="563454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3323771" y="1151391"/>
            <a:ext cx="5544000" cy="2412000"/>
          </a:xfrm>
        </p:spPr>
        <p:txBody>
          <a:bodyPr anchor="b"/>
          <a:lstStyle>
            <a:lvl1pPr algn="l">
              <a:lnSpc>
                <a:spcPct val="110000"/>
              </a:lnSpc>
              <a:defRPr sz="4000" b="1" spc="0" baseline="0">
                <a:solidFill>
                  <a:schemeClr val="accent4"/>
                </a:solidFill>
                <a:latin typeface="Aaux Next Light" panose="02000506000000020003" pitchFamily="50" charset="0"/>
              </a:defRPr>
            </a:lvl1pPr>
          </a:lstStyle>
          <a:p>
            <a:r>
              <a:rPr lang="sv-SE"/>
              <a:t>Klicka här för att ändra mall för rubrikformat</a:t>
            </a:r>
          </a:p>
        </p:txBody>
      </p:sp>
      <p:sp>
        <p:nvSpPr>
          <p:cNvPr id="3" name="Underrubrik 2"/>
          <p:cNvSpPr>
            <a:spLocks noGrp="1"/>
          </p:cNvSpPr>
          <p:nvPr>
            <p:ph type="subTitle" idx="1"/>
          </p:nvPr>
        </p:nvSpPr>
        <p:spPr>
          <a:xfrm>
            <a:off x="3323770" y="3892318"/>
            <a:ext cx="5544000" cy="1655762"/>
          </a:xfrm>
        </p:spPr>
        <p:txBody>
          <a:bodyPr>
            <a:normAutofit/>
          </a:bodyPr>
          <a:lstStyle>
            <a:lvl1pPr marL="0" indent="0" algn="l">
              <a:buNone/>
              <a:defRPr sz="1200" spc="150" baseline="0">
                <a:solidFill>
                  <a:schemeClr val="accent1"/>
                </a:solidFill>
                <a:latin typeface="Aaux Next Bold" panose="02000506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Tree>
    <p:extLst>
      <p:ext uri="{BB962C8B-B14F-4D97-AF65-F5344CB8AC3E}">
        <p14:creationId xmlns:p14="http://schemas.microsoft.com/office/powerpoint/2010/main" val="31174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F9EBD7-88E6-43C1-A935-7C364D6A09B0}"/>
              </a:ext>
            </a:extLst>
          </p:cNvPr>
          <p:cNvSpPr>
            <a:spLocks noGrp="1"/>
          </p:cNvSpPr>
          <p:nvPr>
            <p:ph type="title"/>
          </p:nvPr>
        </p:nvSpPr>
        <p:spPr/>
        <p:txBody>
          <a:body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27FB1E88-E81B-CD7B-C2CA-F4B832952C6E}"/>
              </a:ext>
            </a:extLst>
          </p:cNvPr>
          <p:cNvSpPr>
            <a:spLocks noGrp="1"/>
          </p:cNvSpPr>
          <p:nvPr>
            <p:ph sz="quarter" idx="13"/>
          </p:nvPr>
        </p:nvSpPr>
        <p:spPr>
          <a:xfrm>
            <a:off x="1620001" y="2303999"/>
            <a:ext cx="10116001" cy="3996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64210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F9EBD7-88E6-43C1-A935-7C364D6A09B0}"/>
              </a:ext>
            </a:extLst>
          </p:cNvPr>
          <p:cNvSpPr>
            <a:spLocks noGrp="1"/>
          </p:cNvSpPr>
          <p:nvPr>
            <p:ph type="title"/>
          </p:nvPr>
        </p:nvSpPr>
        <p:spPr/>
        <p:txBody>
          <a:body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27FB1E88-E81B-CD7B-C2CA-F4B832952C6E}"/>
              </a:ext>
            </a:extLst>
          </p:cNvPr>
          <p:cNvSpPr>
            <a:spLocks noGrp="1"/>
          </p:cNvSpPr>
          <p:nvPr>
            <p:ph sz="quarter" idx="13"/>
          </p:nvPr>
        </p:nvSpPr>
        <p:spPr>
          <a:xfrm>
            <a:off x="1620001" y="2304000"/>
            <a:ext cx="4932001" cy="3996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innehåll 3">
            <a:extLst>
              <a:ext uri="{FF2B5EF4-FFF2-40B4-BE49-F238E27FC236}">
                <a16:creationId xmlns:a16="http://schemas.microsoft.com/office/drawing/2014/main" id="{0E8700B3-ABA5-D3B9-2BCE-3EA38D724B27}"/>
              </a:ext>
            </a:extLst>
          </p:cNvPr>
          <p:cNvSpPr>
            <a:spLocks noGrp="1"/>
          </p:cNvSpPr>
          <p:nvPr>
            <p:ph sz="quarter" idx="14"/>
          </p:nvPr>
        </p:nvSpPr>
        <p:spPr>
          <a:xfrm>
            <a:off x="6810833" y="2304000"/>
            <a:ext cx="4932001" cy="3996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287661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tat">
    <p:bg>
      <p:bgPr>
        <a:solidFill>
          <a:schemeClr val="bg1"/>
        </a:solidFill>
        <a:effectLst/>
      </p:bgPr>
    </p:bg>
    <p:spTree>
      <p:nvGrpSpPr>
        <p:cNvPr id="1" name=""/>
        <p:cNvGrpSpPr/>
        <p:nvPr/>
      </p:nvGrpSpPr>
      <p:grpSpPr>
        <a:xfrm>
          <a:off x="0" y="0"/>
          <a:ext cx="0" cy="0"/>
          <a:chOff x="0" y="0"/>
          <a:chExt cx="0" cy="0"/>
        </a:xfrm>
      </p:grpSpPr>
      <p:sp>
        <p:nvSpPr>
          <p:cNvPr id="3" name="Platshållare för text 2"/>
          <p:cNvSpPr>
            <a:spLocks noGrp="1"/>
          </p:cNvSpPr>
          <p:nvPr>
            <p:ph type="body" sz="quarter" idx="12" hasCustomPrompt="1"/>
          </p:nvPr>
        </p:nvSpPr>
        <p:spPr>
          <a:xfrm>
            <a:off x="3323315" y="2097085"/>
            <a:ext cx="5616000" cy="2304000"/>
          </a:xfrm>
        </p:spPr>
        <p:txBody>
          <a:bodyPr>
            <a:noAutofit/>
          </a:bodyPr>
          <a:lstStyle>
            <a:lvl1pPr marL="0" indent="0">
              <a:lnSpc>
                <a:spcPct val="110000"/>
              </a:lnSpc>
              <a:spcBef>
                <a:spcPts val="0"/>
              </a:spcBef>
              <a:buFont typeface="Arial" panose="020B0604020202020204" pitchFamily="34" charset="0"/>
              <a:buNone/>
              <a:defRPr sz="2600" spc="50" baseline="0">
                <a:solidFill>
                  <a:schemeClr val="accent1"/>
                </a:solidFill>
                <a:latin typeface="Aaux Next Light" panose="02000506000000020003" pitchFamily="50" charset="0"/>
              </a:defRPr>
            </a:lvl1pPr>
            <a:lvl2pPr marL="711200" indent="-347663">
              <a:buFont typeface="Arial" panose="020B0604020202020204" pitchFamily="34" charset="0"/>
              <a:buChar char="•"/>
              <a:defRPr sz="2000">
                <a:solidFill>
                  <a:schemeClr val="bg1"/>
                </a:solidFill>
                <a:latin typeface="Aaux Next Light" panose="02000506000000020003" pitchFamily="50" charset="0"/>
              </a:defRPr>
            </a:lvl2pPr>
            <a:lvl3pPr marL="985838" indent="-263525">
              <a:buFont typeface="Arial" panose="020B0604020202020204" pitchFamily="34" charset="0"/>
              <a:buChar char="•"/>
              <a:defRPr sz="1600">
                <a:solidFill>
                  <a:schemeClr val="bg1"/>
                </a:solidFill>
                <a:latin typeface="Aaux Next Light" panose="02000506000000020003" pitchFamily="50" charset="0"/>
              </a:defRPr>
            </a:lvl3pPr>
            <a:lvl4pPr marL="1257300" indent="-268288">
              <a:buFont typeface="Arial" panose="020B0604020202020204" pitchFamily="34" charset="0"/>
              <a:buChar char="•"/>
              <a:defRPr sz="1600">
                <a:solidFill>
                  <a:schemeClr val="bg1"/>
                </a:solidFill>
                <a:latin typeface="Aaux Next Light" panose="02000506000000020003" pitchFamily="50" charset="0"/>
              </a:defRPr>
            </a:lvl4pPr>
            <a:lvl5pPr marL="1524000" indent="-266700">
              <a:buFont typeface="Arial" panose="020B0604020202020204" pitchFamily="34" charset="0"/>
              <a:buChar char="•"/>
              <a:defRPr sz="1600">
                <a:solidFill>
                  <a:schemeClr val="bg1"/>
                </a:solidFill>
                <a:latin typeface="Aaux Next Light" panose="02000506000000020003" pitchFamily="50" charset="0"/>
              </a:defRPr>
            </a:lvl5pPr>
          </a:lstStyle>
          <a:p>
            <a:pPr lvl="0"/>
            <a:r>
              <a:rPr lang="sv-SE"/>
              <a:t>»Skriv citat«</a:t>
            </a:r>
          </a:p>
        </p:txBody>
      </p:sp>
      <p:sp>
        <p:nvSpPr>
          <p:cNvPr id="11" name="Platshållare för text 10"/>
          <p:cNvSpPr>
            <a:spLocks noGrp="1"/>
          </p:cNvSpPr>
          <p:nvPr>
            <p:ph type="body" sz="quarter" idx="13" hasCustomPrompt="1"/>
          </p:nvPr>
        </p:nvSpPr>
        <p:spPr>
          <a:xfrm>
            <a:off x="3323315" y="4499203"/>
            <a:ext cx="5616000" cy="319087"/>
          </a:xfrm>
        </p:spPr>
        <p:txBody>
          <a:bodyPr>
            <a:noAutofit/>
          </a:bodyPr>
          <a:lstStyle>
            <a:lvl1pPr marL="0" indent="0">
              <a:spcBef>
                <a:spcPts val="0"/>
              </a:spcBef>
              <a:buFont typeface="Arial" panose="020B0604020202020204" pitchFamily="34" charset="0"/>
              <a:buNone/>
              <a:defRPr sz="1400" spc="70" baseline="0">
                <a:solidFill>
                  <a:schemeClr val="accent1"/>
                </a:solidFill>
                <a:latin typeface="Aaux Next Bold" panose="02000506000000020004" pitchFamily="50" charset="0"/>
              </a:defRPr>
            </a:lvl1pPr>
            <a:lvl2pPr marL="363537" indent="0">
              <a:buFont typeface="Arial" panose="020B0604020202020204" pitchFamily="34" charset="0"/>
              <a:buNone/>
              <a:defRPr sz="950">
                <a:solidFill>
                  <a:schemeClr val="bg1"/>
                </a:solidFill>
                <a:latin typeface="Aaux Next Bold" panose="02000506000000020004" pitchFamily="50" charset="0"/>
              </a:defRPr>
            </a:lvl2pPr>
            <a:lvl3pPr marL="722313" indent="0">
              <a:buFont typeface="Arial" panose="020B0604020202020204" pitchFamily="34" charset="0"/>
              <a:buNone/>
              <a:defRPr sz="950">
                <a:solidFill>
                  <a:schemeClr val="bg1"/>
                </a:solidFill>
                <a:latin typeface="Aaux Next Bold" panose="02000506000000020004" pitchFamily="50" charset="0"/>
              </a:defRPr>
            </a:lvl3pPr>
            <a:lvl4pPr marL="989012" indent="0">
              <a:buFont typeface="Arial" panose="020B0604020202020204" pitchFamily="34" charset="0"/>
              <a:buNone/>
              <a:defRPr sz="950">
                <a:solidFill>
                  <a:schemeClr val="bg1"/>
                </a:solidFill>
                <a:latin typeface="Aaux Next Bold" panose="02000506000000020004" pitchFamily="50" charset="0"/>
              </a:defRPr>
            </a:lvl4pPr>
            <a:lvl5pPr marL="1257300" indent="0">
              <a:buFont typeface="Arial" panose="020B0604020202020204" pitchFamily="34" charset="0"/>
              <a:buNone/>
              <a:defRPr sz="950">
                <a:solidFill>
                  <a:schemeClr val="bg1"/>
                </a:solidFill>
                <a:latin typeface="Aaux Next Bold" panose="02000506000000020004" pitchFamily="50" charset="0"/>
              </a:defRPr>
            </a:lvl5pPr>
          </a:lstStyle>
          <a:p>
            <a:pPr lvl="0"/>
            <a:r>
              <a:rPr lang="sv-SE"/>
              <a:t>Författare, titel</a:t>
            </a:r>
          </a:p>
        </p:txBody>
      </p:sp>
    </p:spTree>
    <p:extLst>
      <p:ext uri="{BB962C8B-B14F-4D97-AF65-F5344CB8AC3E}">
        <p14:creationId xmlns:p14="http://schemas.microsoft.com/office/powerpoint/2010/main" val="2367287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or bild">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1590967" y="1227209"/>
            <a:ext cx="9000000" cy="288000"/>
          </a:xfrm>
        </p:spPr>
        <p:txBody>
          <a:bodyPr anchor="ctr"/>
          <a:lstStyle>
            <a:lvl1pPr algn="ctr">
              <a:defRPr sz="2000">
                <a:solidFill>
                  <a:schemeClr val="accent1"/>
                </a:solidFill>
              </a:defRPr>
            </a:lvl1pPr>
          </a:lstStyle>
          <a:p>
            <a:r>
              <a:rPr lang="sv-SE"/>
              <a:t>Klicka här för att ändra mall för rubrikformat</a:t>
            </a:r>
          </a:p>
        </p:txBody>
      </p:sp>
      <p:sp>
        <p:nvSpPr>
          <p:cNvPr id="4" name="Platshållare för bild 3"/>
          <p:cNvSpPr>
            <a:spLocks noGrp="1"/>
          </p:cNvSpPr>
          <p:nvPr>
            <p:ph type="pic" sz="quarter" idx="12"/>
          </p:nvPr>
        </p:nvSpPr>
        <p:spPr>
          <a:xfrm>
            <a:off x="457427" y="1629002"/>
            <a:ext cx="11268000" cy="4680000"/>
          </a:xfrm>
          <a:solidFill>
            <a:schemeClr val="bg1">
              <a:lumMod val="95000"/>
            </a:schemeClr>
          </a:solidFill>
        </p:spPr>
        <p:txBody>
          <a:bodyPr/>
          <a:lstStyle>
            <a:lvl1pPr marL="0" indent="0" algn="ctr">
              <a:buFont typeface="Arial" panose="020B0604020202020204" pitchFamily="34" charset="0"/>
              <a:buNone/>
              <a:defRPr/>
            </a:lvl1pPr>
          </a:lstStyle>
          <a:p>
            <a:r>
              <a:rPr lang="sv-SE"/>
              <a:t>Klicka på ikonen för att lägga till en bild</a:t>
            </a:r>
          </a:p>
        </p:txBody>
      </p:sp>
    </p:spTree>
    <p:extLst>
      <p:ext uri="{BB962C8B-B14F-4D97-AF65-F5344CB8AC3E}">
        <p14:creationId xmlns:p14="http://schemas.microsoft.com/office/powerpoint/2010/main" val="2991857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vå bilder">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1590967" y="1227209"/>
            <a:ext cx="8999999" cy="288000"/>
          </a:xfrm>
        </p:spPr>
        <p:txBody>
          <a:bodyPr/>
          <a:lstStyle>
            <a:lvl1pPr algn="ctr">
              <a:defRPr sz="2000">
                <a:solidFill>
                  <a:schemeClr val="accent1"/>
                </a:solidFill>
              </a:defRPr>
            </a:lvl1pPr>
          </a:lstStyle>
          <a:p>
            <a:r>
              <a:rPr lang="sv-SE"/>
              <a:t>Klicka här för att ändra mall för rubrikformat</a:t>
            </a:r>
          </a:p>
        </p:txBody>
      </p:sp>
      <p:sp>
        <p:nvSpPr>
          <p:cNvPr id="4" name="Platshållare för bild 3"/>
          <p:cNvSpPr>
            <a:spLocks noGrp="1"/>
          </p:cNvSpPr>
          <p:nvPr>
            <p:ph type="pic" sz="quarter" idx="12"/>
          </p:nvPr>
        </p:nvSpPr>
        <p:spPr>
          <a:xfrm>
            <a:off x="457427" y="1629002"/>
            <a:ext cx="5544000" cy="4680000"/>
          </a:xfrm>
          <a:solidFill>
            <a:schemeClr val="bg1">
              <a:lumMod val="95000"/>
            </a:schemeClr>
          </a:solidFill>
        </p:spPr>
        <p:txBody>
          <a:bodyPr/>
          <a:lstStyle>
            <a:lvl1pPr marL="0" indent="0" algn="ctr">
              <a:buFont typeface="Arial" panose="020B0604020202020204" pitchFamily="34" charset="0"/>
              <a:buNone/>
              <a:defRPr/>
            </a:lvl1pPr>
          </a:lstStyle>
          <a:p>
            <a:r>
              <a:rPr lang="sv-SE"/>
              <a:t>Klicka på ikonen för att lägga till en bild</a:t>
            </a:r>
          </a:p>
        </p:txBody>
      </p:sp>
      <p:sp>
        <p:nvSpPr>
          <p:cNvPr id="8" name="Platshållare för bild 7"/>
          <p:cNvSpPr>
            <a:spLocks noGrp="1"/>
          </p:cNvSpPr>
          <p:nvPr>
            <p:ph type="pic" sz="quarter" idx="13"/>
          </p:nvPr>
        </p:nvSpPr>
        <p:spPr>
          <a:xfrm>
            <a:off x="6197598" y="1629002"/>
            <a:ext cx="5544000" cy="4680000"/>
          </a:xfrm>
          <a:solidFill>
            <a:schemeClr val="bg1">
              <a:lumMod val="95000"/>
            </a:schemeClr>
          </a:solidFill>
        </p:spPr>
        <p:txBody>
          <a:bodyPr/>
          <a:lstStyle>
            <a:lvl1pPr marL="0" indent="0" algn="ctr">
              <a:buFont typeface="Arial" panose="020B0604020202020204" pitchFamily="34" charset="0"/>
              <a:buNone/>
              <a:defRPr/>
            </a:lvl1pPr>
          </a:lstStyle>
          <a:p>
            <a:r>
              <a:rPr lang="sv-SE"/>
              <a:t>Klicka på ikonen för att lägga till en bild</a:t>
            </a:r>
          </a:p>
        </p:txBody>
      </p:sp>
    </p:spTree>
    <p:extLst>
      <p:ext uri="{BB962C8B-B14F-4D97-AF65-F5344CB8AC3E}">
        <p14:creationId xmlns:p14="http://schemas.microsoft.com/office/powerpoint/2010/main" val="628337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utbild">
    <p:bg>
      <p:bgPr>
        <a:solidFill>
          <a:schemeClr val="bg1"/>
        </a:solidFill>
        <a:effectLst/>
      </p:bgPr>
    </p:bg>
    <p:spTree>
      <p:nvGrpSpPr>
        <p:cNvPr id="1" name=""/>
        <p:cNvGrpSpPr/>
        <p:nvPr/>
      </p:nvGrpSpPr>
      <p:grpSpPr>
        <a:xfrm>
          <a:off x="0" y="0"/>
          <a:ext cx="0" cy="0"/>
          <a:chOff x="0" y="0"/>
          <a:chExt cx="0" cy="0"/>
        </a:xfrm>
      </p:grpSpPr>
      <p:sp>
        <p:nvSpPr>
          <p:cNvPr id="3" name="Platshållare för text 2"/>
          <p:cNvSpPr>
            <a:spLocks noGrp="1"/>
          </p:cNvSpPr>
          <p:nvPr>
            <p:ph type="body" sz="quarter" idx="12" hasCustomPrompt="1"/>
          </p:nvPr>
        </p:nvSpPr>
        <p:spPr>
          <a:xfrm>
            <a:off x="3323315" y="2387370"/>
            <a:ext cx="5616000" cy="2111833"/>
          </a:xfrm>
        </p:spPr>
        <p:txBody>
          <a:bodyPr>
            <a:noAutofit/>
          </a:bodyPr>
          <a:lstStyle>
            <a:lvl1pPr marL="0" indent="0">
              <a:lnSpc>
                <a:spcPct val="110000"/>
              </a:lnSpc>
              <a:spcBef>
                <a:spcPts val="0"/>
              </a:spcBef>
              <a:buFont typeface="Arial" panose="020B0604020202020204" pitchFamily="34" charset="0"/>
              <a:buNone/>
              <a:defRPr sz="4200" b="1" spc="50" baseline="0">
                <a:solidFill>
                  <a:schemeClr val="accent4"/>
                </a:solidFill>
                <a:latin typeface="Aaux Next Light" panose="02000506000000020003" pitchFamily="50" charset="0"/>
              </a:defRPr>
            </a:lvl1pPr>
            <a:lvl2pPr marL="711200" indent="-347663">
              <a:buFont typeface="Arial" panose="020B0604020202020204" pitchFamily="34" charset="0"/>
              <a:buChar char="•"/>
              <a:defRPr sz="2000">
                <a:solidFill>
                  <a:schemeClr val="bg1"/>
                </a:solidFill>
                <a:latin typeface="Aaux Next Light" panose="02000506000000020003" pitchFamily="50" charset="0"/>
              </a:defRPr>
            </a:lvl2pPr>
            <a:lvl3pPr marL="985838" indent="-263525">
              <a:buFont typeface="Arial" panose="020B0604020202020204" pitchFamily="34" charset="0"/>
              <a:buChar char="•"/>
              <a:defRPr sz="1600">
                <a:solidFill>
                  <a:schemeClr val="bg1"/>
                </a:solidFill>
                <a:latin typeface="Aaux Next Light" panose="02000506000000020003" pitchFamily="50" charset="0"/>
              </a:defRPr>
            </a:lvl3pPr>
            <a:lvl4pPr marL="1257300" indent="-268288">
              <a:buFont typeface="Arial" panose="020B0604020202020204" pitchFamily="34" charset="0"/>
              <a:buChar char="•"/>
              <a:defRPr sz="1600">
                <a:solidFill>
                  <a:schemeClr val="bg1"/>
                </a:solidFill>
                <a:latin typeface="Aaux Next Light" panose="02000506000000020003" pitchFamily="50" charset="0"/>
              </a:defRPr>
            </a:lvl4pPr>
            <a:lvl5pPr marL="1524000" indent="-266700">
              <a:buFont typeface="Arial" panose="020B0604020202020204" pitchFamily="34" charset="0"/>
              <a:buChar char="•"/>
              <a:defRPr sz="1600">
                <a:solidFill>
                  <a:schemeClr val="bg1"/>
                </a:solidFill>
                <a:latin typeface="Aaux Next Light" panose="02000506000000020003" pitchFamily="50" charset="0"/>
              </a:defRPr>
            </a:lvl5pPr>
          </a:lstStyle>
          <a:p>
            <a:pPr lvl="0"/>
            <a:r>
              <a:rPr lang="sv-SE"/>
              <a:t>Avslutningsfras</a:t>
            </a:r>
          </a:p>
        </p:txBody>
      </p:sp>
      <p:sp>
        <p:nvSpPr>
          <p:cNvPr id="11" name="Platshållare för text 10"/>
          <p:cNvSpPr>
            <a:spLocks noGrp="1"/>
          </p:cNvSpPr>
          <p:nvPr>
            <p:ph type="body" sz="quarter" idx="13" hasCustomPrompt="1"/>
          </p:nvPr>
        </p:nvSpPr>
        <p:spPr>
          <a:xfrm>
            <a:off x="3323315" y="5356668"/>
            <a:ext cx="5616000" cy="252000"/>
          </a:xfrm>
        </p:spPr>
        <p:txBody>
          <a:bodyPr anchor="ctr">
            <a:noAutofit/>
          </a:bodyPr>
          <a:lstStyle>
            <a:lvl1pPr marL="0" indent="0">
              <a:spcBef>
                <a:spcPts val="0"/>
              </a:spcBef>
              <a:buFont typeface="Arial" panose="020B0604020202020204" pitchFamily="34" charset="0"/>
              <a:buNone/>
              <a:defRPr sz="1400" spc="70" baseline="0">
                <a:solidFill>
                  <a:schemeClr val="accent1"/>
                </a:solidFill>
                <a:latin typeface="+mn-lt"/>
              </a:defRPr>
            </a:lvl1pPr>
            <a:lvl2pPr marL="363537" indent="0">
              <a:buFont typeface="Arial" panose="020B0604020202020204" pitchFamily="34" charset="0"/>
              <a:buNone/>
              <a:defRPr sz="950">
                <a:solidFill>
                  <a:schemeClr val="bg1"/>
                </a:solidFill>
                <a:latin typeface="Aaux Next Bold" panose="02000506000000020004" pitchFamily="50" charset="0"/>
              </a:defRPr>
            </a:lvl2pPr>
            <a:lvl3pPr marL="722313" indent="0">
              <a:buFont typeface="Arial" panose="020B0604020202020204" pitchFamily="34" charset="0"/>
              <a:buNone/>
              <a:defRPr sz="950">
                <a:solidFill>
                  <a:schemeClr val="bg1"/>
                </a:solidFill>
                <a:latin typeface="Aaux Next Bold" panose="02000506000000020004" pitchFamily="50" charset="0"/>
              </a:defRPr>
            </a:lvl3pPr>
            <a:lvl4pPr marL="989012" indent="0">
              <a:buFont typeface="Arial" panose="020B0604020202020204" pitchFamily="34" charset="0"/>
              <a:buNone/>
              <a:defRPr sz="950">
                <a:solidFill>
                  <a:schemeClr val="bg1"/>
                </a:solidFill>
                <a:latin typeface="Aaux Next Bold" panose="02000506000000020004" pitchFamily="50" charset="0"/>
              </a:defRPr>
            </a:lvl4pPr>
            <a:lvl5pPr marL="1257300" indent="0">
              <a:buFont typeface="Arial" panose="020B0604020202020204" pitchFamily="34" charset="0"/>
              <a:buNone/>
              <a:defRPr sz="950">
                <a:solidFill>
                  <a:schemeClr val="bg1"/>
                </a:solidFill>
                <a:latin typeface="Aaux Next Bold" panose="02000506000000020004" pitchFamily="50" charset="0"/>
              </a:defRPr>
            </a:lvl5pPr>
          </a:lstStyle>
          <a:p>
            <a:pPr lvl="0"/>
            <a:r>
              <a:rPr lang="sv-SE"/>
              <a:t>Förnamn Efternamn</a:t>
            </a:r>
          </a:p>
        </p:txBody>
      </p:sp>
      <p:sp>
        <p:nvSpPr>
          <p:cNvPr id="10" name="Platshållare för text 10"/>
          <p:cNvSpPr>
            <a:spLocks noGrp="1"/>
          </p:cNvSpPr>
          <p:nvPr>
            <p:ph type="body" sz="quarter" idx="14" hasCustomPrompt="1"/>
          </p:nvPr>
        </p:nvSpPr>
        <p:spPr>
          <a:xfrm>
            <a:off x="3323315" y="5614554"/>
            <a:ext cx="5616000" cy="252000"/>
          </a:xfrm>
        </p:spPr>
        <p:txBody>
          <a:bodyPr anchor="ctr">
            <a:noAutofit/>
          </a:bodyPr>
          <a:lstStyle>
            <a:lvl1pPr marL="0" indent="0">
              <a:spcBef>
                <a:spcPts val="0"/>
              </a:spcBef>
              <a:buFont typeface="Arial" panose="020B0604020202020204" pitchFamily="34" charset="0"/>
              <a:buNone/>
              <a:defRPr sz="1400" spc="70" baseline="0">
                <a:solidFill>
                  <a:schemeClr val="accent1"/>
                </a:solidFill>
                <a:latin typeface="+mn-lt"/>
              </a:defRPr>
            </a:lvl1pPr>
            <a:lvl2pPr marL="363537" indent="0">
              <a:buFont typeface="Arial" panose="020B0604020202020204" pitchFamily="34" charset="0"/>
              <a:buNone/>
              <a:defRPr sz="950">
                <a:solidFill>
                  <a:schemeClr val="bg1"/>
                </a:solidFill>
                <a:latin typeface="Aaux Next Bold" panose="02000506000000020004" pitchFamily="50" charset="0"/>
              </a:defRPr>
            </a:lvl2pPr>
            <a:lvl3pPr marL="722313" indent="0">
              <a:buFont typeface="Arial" panose="020B0604020202020204" pitchFamily="34" charset="0"/>
              <a:buNone/>
              <a:defRPr sz="950">
                <a:solidFill>
                  <a:schemeClr val="bg1"/>
                </a:solidFill>
                <a:latin typeface="Aaux Next Bold" panose="02000506000000020004" pitchFamily="50" charset="0"/>
              </a:defRPr>
            </a:lvl3pPr>
            <a:lvl4pPr marL="989012" indent="0">
              <a:buFont typeface="Arial" panose="020B0604020202020204" pitchFamily="34" charset="0"/>
              <a:buNone/>
              <a:defRPr sz="950">
                <a:solidFill>
                  <a:schemeClr val="bg1"/>
                </a:solidFill>
                <a:latin typeface="Aaux Next Bold" panose="02000506000000020004" pitchFamily="50" charset="0"/>
              </a:defRPr>
            </a:lvl4pPr>
            <a:lvl5pPr marL="1257300" indent="0">
              <a:buFont typeface="Arial" panose="020B0604020202020204" pitchFamily="34" charset="0"/>
              <a:buNone/>
              <a:defRPr sz="950">
                <a:solidFill>
                  <a:schemeClr val="bg1"/>
                </a:solidFill>
                <a:latin typeface="Aaux Next Bold" panose="02000506000000020004" pitchFamily="50" charset="0"/>
              </a:defRPr>
            </a:lvl5pPr>
          </a:lstStyle>
          <a:p>
            <a:pPr lvl="0"/>
            <a:r>
              <a:rPr lang="sv-SE"/>
              <a:t>Titel</a:t>
            </a:r>
          </a:p>
        </p:txBody>
      </p:sp>
      <p:sp>
        <p:nvSpPr>
          <p:cNvPr id="12" name="Platshållare för text 10"/>
          <p:cNvSpPr>
            <a:spLocks noGrp="1"/>
          </p:cNvSpPr>
          <p:nvPr>
            <p:ph type="body" sz="quarter" idx="15" hasCustomPrompt="1"/>
          </p:nvPr>
        </p:nvSpPr>
        <p:spPr>
          <a:xfrm>
            <a:off x="3323315" y="5872440"/>
            <a:ext cx="5616000" cy="252000"/>
          </a:xfrm>
        </p:spPr>
        <p:txBody>
          <a:bodyPr anchor="ctr">
            <a:noAutofit/>
          </a:bodyPr>
          <a:lstStyle>
            <a:lvl1pPr marL="0" indent="0">
              <a:spcBef>
                <a:spcPts val="0"/>
              </a:spcBef>
              <a:buFont typeface="Arial" panose="020B0604020202020204" pitchFamily="34" charset="0"/>
              <a:buNone/>
              <a:defRPr sz="1400" spc="70" baseline="0">
                <a:solidFill>
                  <a:schemeClr val="accent1"/>
                </a:solidFill>
                <a:latin typeface="+mn-lt"/>
              </a:defRPr>
            </a:lvl1pPr>
            <a:lvl2pPr marL="363537" indent="0">
              <a:buFont typeface="Arial" panose="020B0604020202020204" pitchFamily="34" charset="0"/>
              <a:buNone/>
              <a:defRPr sz="950">
                <a:solidFill>
                  <a:schemeClr val="bg1"/>
                </a:solidFill>
                <a:latin typeface="Aaux Next Bold" panose="02000506000000020004" pitchFamily="50" charset="0"/>
              </a:defRPr>
            </a:lvl2pPr>
            <a:lvl3pPr marL="722313" indent="0">
              <a:buFont typeface="Arial" panose="020B0604020202020204" pitchFamily="34" charset="0"/>
              <a:buNone/>
              <a:defRPr sz="950">
                <a:solidFill>
                  <a:schemeClr val="bg1"/>
                </a:solidFill>
                <a:latin typeface="Aaux Next Bold" panose="02000506000000020004" pitchFamily="50" charset="0"/>
              </a:defRPr>
            </a:lvl3pPr>
            <a:lvl4pPr marL="989012" indent="0">
              <a:buFont typeface="Arial" panose="020B0604020202020204" pitchFamily="34" charset="0"/>
              <a:buNone/>
              <a:defRPr sz="950">
                <a:solidFill>
                  <a:schemeClr val="bg1"/>
                </a:solidFill>
                <a:latin typeface="Aaux Next Bold" panose="02000506000000020004" pitchFamily="50" charset="0"/>
              </a:defRPr>
            </a:lvl4pPr>
            <a:lvl5pPr marL="1257300" indent="0">
              <a:buFont typeface="Arial" panose="020B0604020202020204" pitchFamily="34" charset="0"/>
              <a:buNone/>
              <a:defRPr sz="950">
                <a:solidFill>
                  <a:schemeClr val="bg1"/>
                </a:solidFill>
                <a:latin typeface="Aaux Next Bold" panose="02000506000000020004" pitchFamily="50" charset="0"/>
              </a:defRPr>
            </a:lvl5pPr>
          </a:lstStyle>
          <a:p>
            <a:pPr lvl="0"/>
            <a:r>
              <a:rPr lang="sv-SE"/>
              <a:t>Förnamn.efternamn@folkbildningsradet.se</a:t>
            </a:r>
          </a:p>
        </p:txBody>
      </p:sp>
      <p:sp>
        <p:nvSpPr>
          <p:cNvPr id="13" name="Platshållare för text 10"/>
          <p:cNvSpPr>
            <a:spLocks noGrp="1"/>
          </p:cNvSpPr>
          <p:nvPr>
            <p:ph type="body" sz="quarter" idx="16" hasCustomPrompt="1"/>
          </p:nvPr>
        </p:nvSpPr>
        <p:spPr>
          <a:xfrm>
            <a:off x="3323315" y="6130325"/>
            <a:ext cx="5616000" cy="252000"/>
          </a:xfrm>
        </p:spPr>
        <p:txBody>
          <a:bodyPr anchor="ctr">
            <a:noAutofit/>
          </a:bodyPr>
          <a:lstStyle>
            <a:lvl1pPr marL="0" indent="0">
              <a:spcBef>
                <a:spcPts val="0"/>
              </a:spcBef>
              <a:buFont typeface="Arial" panose="020B0604020202020204" pitchFamily="34" charset="0"/>
              <a:buNone/>
              <a:defRPr sz="1400" spc="70" baseline="0">
                <a:solidFill>
                  <a:schemeClr val="accent1"/>
                </a:solidFill>
                <a:latin typeface="+mn-lt"/>
              </a:defRPr>
            </a:lvl1pPr>
            <a:lvl2pPr marL="363537" indent="0">
              <a:buFont typeface="Arial" panose="020B0604020202020204" pitchFamily="34" charset="0"/>
              <a:buNone/>
              <a:defRPr sz="950">
                <a:solidFill>
                  <a:schemeClr val="bg1"/>
                </a:solidFill>
                <a:latin typeface="Aaux Next Bold" panose="02000506000000020004" pitchFamily="50" charset="0"/>
              </a:defRPr>
            </a:lvl2pPr>
            <a:lvl3pPr marL="722313" indent="0">
              <a:buFont typeface="Arial" panose="020B0604020202020204" pitchFamily="34" charset="0"/>
              <a:buNone/>
              <a:defRPr sz="950">
                <a:solidFill>
                  <a:schemeClr val="bg1"/>
                </a:solidFill>
                <a:latin typeface="Aaux Next Bold" panose="02000506000000020004" pitchFamily="50" charset="0"/>
              </a:defRPr>
            </a:lvl3pPr>
            <a:lvl4pPr marL="989012" indent="0">
              <a:buFont typeface="Arial" panose="020B0604020202020204" pitchFamily="34" charset="0"/>
              <a:buNone/>
              <a:defRPr sz="950">
                <a:solidFill>
                  <a:schemeClr val="bg1"/>
                </a:solidFill>
                <a:latin typeface="Aaux Next Bold" panose="02000506000000020004" pitchFamily="50" charset="0"/>
              </a:defRPr>
            </a:lvl4pPr>
            <a:lvl5pPr marL="1257300" indent="0">
              <a:buFont typeface="Arial" panose="020B0604020202020204" pitchFamily="34" charset="0"/>
              <a:buNone/>
              <a:defRPr sz="950">
                <a:solidFill>
                  <a:schemeClr val="bg1"/>
                </a:solidFill>
                <a:latin typeface="Aaux Next Bold" panose="02000506000000020004" pitchFamily="50" charset="0"/>
              </a:defRPr>
            </a:lvl5pPr>
          </a:lstStyle>
          <a:p>
            <a:pPr lvl="0"/>
            <a:r>
              <a:rPr lang="sv-SE"/>
              <a:t>07X-XXX XX </a:t>
            </a:r>
            <a:r>
              <a:rPr lang="sv-SE" err="1"/>
              <a:t>XX</a:t>
            </a:r>
            <a:endParaRPr lang="sv-SE"/>
          </a:p>
        </p:txBody>
      </p:sp>
    </p:spTree>
    <p:extLst>
      <p:ext uri="{BB962C8B-B14F-4D97-AF65-F5344CB8AC3E}">
        <p14:creationId xmlns:p14="http://schemas.microsoft.com/office/powerpoint/2010/main" val="3016865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Framsida">
    <p:spTree>
      <p:nvGrpSpPr>
        <p:cNvPr id="1" name=""/>
        <p:cNvGrpSpPr/>
        <p:nvPr/>
      </p:nvGrpSpPr>
      <p:grpSpPr>
        <a:xfrm>
          <a:off x="0" y="0"/>
          <a:ext cx="0" cy="0"/>
          <a:chOff x="0" y="0"/>
          <a:chExt cx="0" cy="0"/>
        </a:xfrm>
      </p:grpSpPr>
      <p:pic>
        <p:nvPicPr>
          <p:cNvPr id="7" name="Bildobjekt 8" descr="Logotyp: Folkbildningsrådet">
            <a:extLst>
              <a:ext uri="{FF2B5EF4-FFF2-40B4-BE49-F238E27FC236}">
                <a16:creationId xmlns:a16="http://schemas.microsoft.com/office/drawing/2014/main" id="{BE6D985F-3E0E-4222-B324-548B18FE49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52687" y="5600605"/>
            <a:ext cx="756912" cy="498664"/>
          </a:xfrm>
          <a:prstGeom prst="rect">
            <a:avLst/>
          </a:prstGeom>
        </p:spPr>
      </p:pic>
      <p:cxnSp>
        <p:nvCxnSpPr>
          <p:cNvPr id="10" name="Straight Connector 9">
            <a:extLst>
              <a:ext uri="{FF2B5EF4-FFF2-40B4-BE49-F238E27FC236}">
                <a16:creationId xmlns:a16="http://schemas.microsoft.com/office/drawing/2014/main" id="{231CF222-D5E0-4AF4-9B04-CC96FDFA7905}"/>
              </a:ext>
            </a:extLst>
          </p:cNvPr>
          <p:cNvCxnSpPr/>
          <p:nvPr userDrawn="1"/>
        </p:nvCxnSpPr>
        <p:spPr>
          <a:xfrm>
            <a:off x="6096000" y="5397500"/>
            <a:ext cx="0" cy="904875"/>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4" name="Bildobjekt 3">
            <a:extLst>
              <a:ext uri="{FF2B5EF4-FFF2-40B4-BE49-F238E27FC236}">
                <a16:creationId xmlns:a16="http://schemas.microsoft.com/office/drawing/2014/main" id="{F6808F67-00F2-E673-9AAF-BA9A85E761D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483197" y="2449934"/>
            <a:ext cx="3203996" cy="779639"/>
          </a:xfrm>
          <a:prstGeom prst="rect">
            <a:avLst/>
          </a:prstGeom>
        </p:spPr>
      </p:pic>
      <p:pic>
        <p:nvPicPr>
          <p:cNvPr id="5" name="Bild 2" descr="Logotyp: Medfinansieras av Europeiska unionen">
            <a:extLst>
              <a:ext uri="{FF2B5EF4-FFF2-40B4-BE49-F238E27FC236}">
                <a16:creationId xmlns:a16="http://schemas.microsoft.com/office/drawing/2014/main" id="{D68896FC-2BA3-F6B0-B749-40151FD5C8AF}"/>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24517" y="5598223"/>
            <a:ext cx="568800" cy="529404"/>
          </a:xfrm>
          <a:prstGeom prst="rect">
            <a:avLst/>
          </a:prstGeom>
        </p:spPr>
      </p:pic>
    </p:spTree>
    <p:extLst>
      <p:ext uri="{BB962C8B-B14F-4D97-AF65-F5344CB8AC3E}">
        <p14:creationId xmlns:p14="http://schemas.microsoft.com/office/powerpoint/2010/main" val="1852657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emf"/><Relationship Id="rId5" Type="http://schemas.openxmlformats.org/officeDocument/2006/relationships/slideLayout" Target="../slideLayouts/slideLayout5.xml"/><Relationship Id="rId15" Type="http://schemas.openxmlformats.org/officeDocument/2006/relationships/image" Target="../media/image6.png"/><Relationship Id="rId10" Type="http://schemas.openxmlformats.org/officeDocument/2006/relationships/image" Target="../media/image1.sv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3.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2.emf"/><Relationship Id="rId2" Type="http://schemas.openxmlformats.org/officeDocument/2006/relationships/slideLayout" Target="../slideLayouts/slideLayout10.xml"/><Relationship Id="rId16"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8.svg"/><Relationship Id="rId5" Type="http://schemas.openxmlformats.org/officeDocument/2006/relationships/slideLayout" Target="../slideLayouts/slideLayout13.xml"/><Relationship Id="rId15" Type="http://schemas.openxmlformats.org/officeDocument/2006/relationships/image" Target="../media/image5.png"/><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d 2" descr="Logotyp: Medfinansieras av Europeiska unionen">
            <a:extLst>
              <a:ext uri="{FF2B5EF4-FFF2-40B4-BE49-F238E27FC236}">
                <a16:creationId xmlns:a16="http://schemas.microsoft.com/office/drawing/2014/main" id="{DF95E6CD-D5C5-942E-1DB5-74207ACB8550}"/>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81690" y="443972"/>
            <a:ext cx="594000" cy="552857"/>
          </a:xfrm>
          <a:prstGeom prst="rect">
            <a:avLst/>
          </a:prstGeom>
        </p:spPr>
      </p:pic>
      <p:sp>
        <p:nvSpPr>
          <p:cNvPr id="2" name="Platshållare för rubrik 1"/>
          <p:cNvSpPr>
            <a:spLocks noGrp="1"/>
          </p:cNvSpPr>
          <p:nvPr>
            <p:ph type="title"/>
          </p:nvPr>
        </p:nvSpPr>
        <p:spPr>
          <a:xfrm>
            <a:off x="1620000" y="1152000"/>
            <a:ext cx="10116000" cy="936000"/>
          </a:xfrm>
          <a:prstGeom prst="rect">
            <a:avLst/>
          </a:prstGeom>
        </p:spPr>
        <p:txBody>
          <a:bodyPr vert="horz" lIns="0" tIns="0" rIns="0" bIns="0" rtlCol="0" anchor="t">
            <a:noAutofit/>
          </a:bodyPr>
          <a:lstStyle/>
          <a:p>
            <a:r>
              <a:rPr lang="sv-SE"/>
              <a:t>Klicka här för att ändra format</a:t>
            </a:r>
          </a:p>
        </p:txBody>
      </p:sp>
      <p:sp>
        <p:nvSpPr>
          <p:cNvPr id="3" name="Platshållare för text 2"/>
          <p:cNvSpPr>
            <a:spLocks noGrp="1"/>
          </p:cNvSpPr>
          <p:nvPr>
            <p:ph type="body" idx="1"/>
          </p:nvPr>
        </p:nvSpPr>
        <p:spPr bwMode="black">
          <a:xfrm>
            <a:off x="1620000" y="2304000"/>
            <a:ext cx="10116000" cy="3996000"/>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9" name="Bildobjekt 8" descr="Logotyp: Folkbildningsrådet"/>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56860" y="458694"/>
            <a:ext cx="874299" cy="576000"/>
          </a:xfrm>
          <a:prstGeom prst="rect">
            <a:avLst/>
          </a:prstGeom>
        </p:spPr>
      </p:pic>
      <p:cxnSp>
        <p:nvCxnSpPr>
          <p:cNvPr id="15" name="Rak 14"/>
          <p:cNvCxnSpPr/>
          <p:nvPr userDrawn="1"/>
        </p:nvCxnSpPr>
        <p:spPr>
          <a:xfrm>
            <a:off x="656276" y="972428"/>
            <a:ext cx="10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Rak 8">
            <a:extLst>
              <a:ext uri="{FF2B5EF4-FFF2-40B4-BE49-F238E27FC236}">
                <a16:creationId xmlns:a16="http://schemas.microsoft.com/office/drawing/2014/main" id="{75706F8D-ADD2-44D9-958F-B378D0C0154A}"/>
              </a:ext>
            </a:extLst>
          </p:cNvPr>
          <p:cNvCxnSpPr>
            <a:cxnSpLocks/>
          </p:cNvCxnSpPr>
          <p:nvPr userDrawn="1"/>
        </p:nvCxnSpPr>
        <p:spPr>
          <a:xfrm>
            <a:off x="1151776" y="554038"/>
            <a:ext cx="7704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Bildobjekt 7">
            <a:extLst>
              <a:ext uri="{FF2B5EF4-FFF2-40B4-BE49-F238E27FC236}">
                <a16:creationId xmlns:a16="http://schemas.microsoft.com/office/drawing/2014/main" id="{13F3BAB5-2422-F72A-628E-D878D20D2EB5}"/>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a:stretch/>
        </p:blipFill>
        <p:spPr>
          <a:xfrm>
            <a:off x="9198228" y="461135"/>
            <a:ext cx="1654731" cy="402651"/>
          </a:xfrm>
          <a:prstGeom prst="rect">
            <a:avLst/>
          </a:prstGeom>
        </p:spPr>
      </p:pic>
    </p:spTree>
    <p:extLst>
      <p:ext uri="{BB962C8B-B14F-4D97-AF65-F5344CB8AC3E}">
        <p14:creationId xmlns:p14="http://schemas.microsoft.com/office/powerpoint/2010/main" val="3799544696"/>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61" r:id="rId3"/>
    <p:sldLayoutId id="2147483662" r:id="rId4"/>
    <p:sldLayoutId id="2147483657" r:id="rId5"/>
    <p:sldLayoutId id="2147483658" r:id="rId6"/>
    <p:sldLayoutId id="2147483659" r:id="rId7"/>
    <p:sldLayoutId id="2147483660" r:id="rId8"/>
  </p:sldLayoutIdLst>
  <p:hf sldNum="0" hdr="0" ftr="0"/>
  <p:txStyles>
    <p:titleStyle>
      <a:lvl1pPr algn="l" defTabSz="914400" rtl="0" eaLnBrk="1" latinLnBrk="0" hangingPunct="1">
        <a:lnSpc>
          <a:spcPct val="90000"/>
        </a:lnSpc>
        <a:spcBef>
          <a:spcPct val="0"/>
        </a:spcBef>
        <a:buNone/>
        <a:defRPr sz="3200" kern="1200">
          <a:solidFill>
            <a:schemeClr val="accent4"/>
          </a:solidFill>
          <a:latin typeface="+mj-lt"/>
          <a:ea typeface="+mj-ea"/>
          <a:cs typeface="+mj-cs"/>
        </a:defRPr>
      </a:lvl1pPr>
    </p:titleStyle>
    <p:bodyStyle>
      <a:lvl1pPr marL="358775" indent="-358775" algn="l" defTabSz="914400" rtl="0" eaLnBrk="1" latinLnBrk="0" hangingPunct="1">
        <a:lnSpc>
          <a:spcPct val="100000"/>
        </a:lnSpc>
        <a:spcBef>
          <a:spcPts val="1600"/>
        </a:spcBef>
        <a:buClr>
          <a:schemeClr val="accent1"/>
        </a:buClr>
        <a:buSzPct val="100000"/>
        <a:buFontTx/>
        <a:buBlip>
          <a:blip r:embed="rId13"/>
        </a:buBlip>
        <a:defRPr sz="2000" kern="1200">
          <a:solidFill>
            <a:schemeClr val="accent1"/>
          </a:solidFill>
          <a:latin typeface="+mn-lt"/>
          <a:ea typeface="+mn-ea"/>
          <a:cs typeface="+mn-cs"/>
        </a:defRPr>
      </a:lvl1pPr>
      <a:lvl2pPr marL="720000" indent="-360000" algn="l" defTabSz="914400" rtl="0" eaLnBrk="1" latinLnBrk="0" hangingPunct="1">
        <a:lnSpc>
          <a:spcPct val="100000"/>
        </a:lnSpc>
        <a:spcBef>
          <a:spcPts val="1200"/>
        </a:spcBef>
        <a:buClr>
          <a:schemeClr val="accent3"/>
        </a:buClr>
        <a:buSzPct val="100000"/>
        <a:buFontTx/>
        <a:buBlip>
          <a:blip r:embed="rId14"/>
        </a:buBlip>
        <a:defRPr sz="1600" kern="1200">
          <a:solidFill>
            <a:schemeClr val="accent1"/>
          </a:solidFill>
          <a:latin typeface="+mn-lt"/>
          <a:ea typeface="+mn-ea"/>
          <a:cs typeface="+mn-cs"/>
        </a:defRPr>
      </a:lvl2pPr>
      <a:lvl3pPr marL="985838" indent="-263525" algn="l" defTabSz="914400" rtl="0" eaLnBrk="1" latinLnBrk="0" hangingPunct="1">
        <a:lnSpc>
          <a:spcPct val="100000"/>
        </a:lnSpc>
        <a:spcBef>
          <a:spcPts val="1200"/>
        </a:spcBef>
        <a:buClr>
          <a:schemeClr val="accent6"/>
        </a:buClr>
        <a:buSzPct val="100000"/>
        <a:buFontTx/>
        <a:buBlip>
          <a:blip r:embed="rId15"/>
        </a:buBlip>
        <a:defRPr sz="1200" kern="1200">
          <a:solidFill>
            <a:schemeClr val="accent1"/>
          </a:solidFill>
          <a:latin typeface="+mn-lt"/>
          <a:ea typeface="+mn-ea"/>
          <a:cs typeface="+mn-cs"/>
        </a:defRPr>
      </a:lvl3pPr>
      <a:lvl4pPr marL="1257300" indent="-268288" algn="l" defTabSz="914400" rtl="0" eaLnBrk="1" latinLnBrk="0" hangingPunct="1">
        <a:lnSpc>
          <a:spcPct val="100000"/>
        </a:lnSpc>
        <a:spcBef>
          <a:spcPts val="1200"/>
        </a:spcBef>
        <a:buClr>
          <a:schemeClr val="accent6"/>
        </a:buClr>
        <a:buSzPct val="100000"/>
        <a:buFontTx/>
        <a:buBlip>
          <a:blip r:embed="rId15"/>
        </a:buBlip>
        <a:defRPr sz="1200" kern="1200">
          <a:solidFill>
            <a:schemeClr val="accent1"/>
          </a:solidFill>
          <a:latin typeface="+mn-lt"/>
          <a:ea typeface="+mn-ea"/>
          <a:cs typeface="+mn-cs"/>
        </a:defRPr>
      </a:lvl4pPr>
      <a:lvl5pPr marL="1524000" indent="-266700" algn="l" defTabSz="914400" rtl="0" eaLnBrk="1" latinLnBrk="0" hangingPunct="1">
        <a:lnSpc>
          <a:spcPct val="100000"/>
        </a:lnSpc>
        <a:spcBef>
          <a:spcPts val="1200"/>
        </a:spcBef>
        <a:buClr>
          <a:schemeClr val="accent6"/>
        </a:buClr>
        <a:buSzPct val="100000"/>
        <a:buFontTx/>
        <a:buBlip>
          <a:blip r:embed="rId15"/>
        </a:buBlip>
        <a:tabLst/>
        <a:defRPr sz="12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4" pos="3840" userDrawn="1">
          <p15:clr>
            <a:srgbClr val="F26B43"/>
          </p15:clr>
        </p15:guide>
        <p15:guide id="5" pos="7401" userDrawn="1">
          <p15:clr>
            <a:srgbClr val="F26B43"/>
          </p15:clr>
        </p15:guide>
        <p15:guide id="6" orient="horz" pos="346" userDrawn="1">
          <p15:clr>
            <a:srgbClr val="F26B43"/>
          </p15:clr>
        </p15:guide>
        <p15:guide id="8" orient="horz" pos="397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d 2" descr="Logotyp: Medfinansieras av Europeiska unionen">
            <a:extLst>
              <a:ext uri="{FF2B5EF4-FFF2-40B4-BE49-F238E27FC236}">
                <a16:creationId xmlns:a16="http://schemas.microsoft.com/office/drawing/2014/main" id="{DF95E6CD-D5C5-942E-1DB5-74207ACB8550}"/>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81690" y="443972"/>
            <a:ext cx="594000" cy="552857"/>
          </a:xfrm>
          <a:prstGeom prst="rect">
            <a:avLst/>
          </a:prstGeom>
        </p:spPr>
      </p:pic>
      <p:sp>
        <p:nvSpPr>
          <p:cNvPr id="2" name="Platshållare för rubrik 1"/>
          <p:cNvSpPr>
            <a:spLocks noGrp="1"/>
          </p:cNvSpPr>
          <p:nvPr>
            <p:ph type="title"/>
          </p:nvPr>
        </p:nvSpPr>
        <p:spPr>
          <a:xfrm>
            <a:off x="1620000" y="1152000"/>
            <a:ext cx="10116000" cy="936000"/>
          </a:xfrm>
          <a:prstGeom prst="rect">
            <a:avLst/>
          </a:prstGeom>
        </p:spPr>
        <p:txBody>
          <a:bodyPr vert="horz" lIns="0" tIns="0" rIns="0" bIns="0" rtlCol="0" anchor="t">
            <a:noAutofit/>
          </a:bodyPr>
          <a:lstStyle/>
          <a:p>
            <a:r>
              <a:rPr lang="sv-SE"/>
              <a:t>Klicka här för att ändra format</a:t>
            </a:r>
          </a:p>
        </p:txBody>
      </p:sp>
      <p:sp>
        <p:nvSpPr>
          <p:cNvPr id="3" name="Platshållare för text 2"/>
          <p:cNvSpPr>
            <a:spLocks noGrp="1"/>
          </p:cNvSpPr>
          <p:nvPr>
            <p:ph type="body" idx="1"/>
          </p:nvPr>
        </p:nvSpPr>
        <p:spPr bwMode="black">
          <a:xfrm>
            <a:off x="1620000" y="2304000"/>
            <a:ext cx="10116000" cy="3996000"/>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9" name="Bildobjekt 8" descr="Logotyp: Folkbildningsrådet"/>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56860" y="458694"/>
            <a:ext cx="874299" cy="576000"/>
          </a:xfrm>
          <a:prstGeom prst="rect">
            <a:avLst/>
          </a:prstGeom>
        </p:spPr>
      </p:pic>
      <p:cxnSp>
        <p:nvCxnSpPr>
          <p:cNvPr id="15" name="Rak 14"/>
          <p:cNvCxnSpPr/>
          <p:nvPr userDrawn="1"/>
        </p:nvCxnSpPr>
        <p:spPr>
          <a:xfrm>
            <a:off x="656276" y="972428"/>
            <a:ext cx="10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Rak 8">
            <a:extLst>
              <a:ext uri="{FF2B5EF4-FFF2-40B4-BE49-F238E27FC236}">
                <a16:creationId xmlns:a16="http://schemas.microsoft.com/office/drawing/2014/main" id="{75706F8D-ADD2-44D9-958F-B378D0C0154A}"/>
              </a:ext>
            </a:extLst>
          </p:cNvPr>
          <p:cNvCxnSpPr>
            <a:cxnSpLocks/>
          </p:cNvCxnSpPr>
          <p:nvPr userDrawn="1"/>
        </p:nvCxnSpPr>
        <p:spPr>
          <a:xfrm>
            <a:off x="1151776" y="554038"/>
            <a:ext cx="7704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Bildobjekt 7">
            <a:extLst>
              <a:ext uri="{FF2B5EF4-FFF2-40B4-BE49-F238E27FC236}">
                <a16:creationId xmlns:a16="http://schemas.microsoft.com/office/drawing/2014/main" id="{13F3BAB5-2422-F72A-628E-D878D20D2EB5}"/>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p:blipFill>
        <p:spPr>
          <a:xfrm>
            <a:off x="9198228" y="461135"/>
            <a:ext cx="1654731" cy="402651"/>
          </a:xfrm>
          <a:prstGeom prst="rect">
            <a:avLst/>
          </a:prstGeom>
        </p:spPr>
      </p:pic>
    </p:spTree>
    <p:extLst>
      <p:ext uri="{BB962C8B-B14F-4D97-AF65-F5344CB8AC3E}">
        <p14:creationId xmlns:p14="http://schemas.microsoft.com/office/powerpoint/2010/main" val="263605806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Lst>
  <p:hf sldNum="0" hdr="0" ftr="0"/>
  <p:txStyles>
    <p:titleStyle>
      <a:lvl1pPr algn="l" defTabSz="914400" rtl="0" eaLnBrk="1" latinLnBrk="0" hangingPunct="1">
        <a:lnSpc>
          <a:spcPct val="90000"/>
        </a:lnSpc>
        <a:spcBef>
          <a:spcPct val="0"/>
        </a:spcBef>
        <a:buNone/>
        <a:defRPr sz="3200" kern="1200">
          <a:solidFill>
            <a:schemeClr val="accent4"/>
          </a:solidFill>
          <a:latin typeface="+mj-lt"/>
          <a:ea typeface="+mj-ea"/>
          <a:cs typeface="+mj-cs"/>
        </a:defRPr>
      </a:lvl1pPr>
    </p:titleStyle>
    <p:bodyStyle>
      <a:lvl1pPr marL="358775" indent="-358775" algn="l" defTabSz="914400" rtl="0" eaLnBrk="1" latinLnBrk="0" hangingPunct="1">
        <a:lnSpc>
          <a:spcPct val="100000"/>
        </a:lnSpc>
        <a:spcBef>
          <a:spcPts val="1600"/>
        </a:spcBef>
        <a:buClr>
          <a:schemeClr val="accent1"/>
        </a:buClr>
        <a:buSzPct val="100000"/>
        <a:buFontTx/>
        <a:buBlip>
          <a:blip r:embed="rId14"/>
        </a:buBlip>
        <a:defRPr sz="2000" kern="1200">
          <a:solidFill>
            <a:schemeClr val="accent1"/>
          </a:solidFill>
          <a:latin typeface="+mn-lt"/>
          <a:ea typeface="+mn-ea"/>
          <a:cs typeface="+mn-cs"/>
        </a:defRPr>
      </a:lvl1pPr>
      <a:lvl2pPr marL="720000" indent="-360000" algn="l" defTabSz="914400" rtl="0" eaLnBrk="1" latinLnBrk="0" hangingPunct="1">
        <a:lnSpc>
          <a:spcPct val="100000"/>
        </a:lnSpc>
        <a:spcBef>
          <a:spcPts val="1200"/>
        </a:spcBef>
        <a:buClr>
          <a:schemeClr val="accent3"/>
        </a:buClr>
        <a:buSzPct val="100000"/>
        <a:buFontTx/>
        <a:buBlip>
          <a:blip r:embed="rId15"/>
        </a:buBlip>
        <a:defRPr sz="1600" kern="1200">
          <a:solidFill>
            <a:schemeClr val="accent1"/>
          </a:solidFill>
          <a:latin typeface="+mn-lt"/>
          <a:ea typeface="+mn-ea"/>
          <a:cs typeface="+mn-cs"/>
        </a:defRPr>
      </a:lvl2pPr>
      <a:lvl3pPr marL="985838" indent="-263525" algn="l" defTabSz="914400" rtl="0" eaLnBrk="1" latinLnBrk="0" hangingPunct="1">
        <a:lnSpc>
          <a:spcPct val="100000"/>
        </a:lnSpc>
        <a:spcBef>
          <a:spcPts val="1200"/>
        </a:spcBef>
        <a:buClr>
          <a:schemeClr val="accent6"/>
        </a:buClr>
        <a:buSzPct val="100000"/>
        <a:buFontTx/>
        <a:buBlip>
          <a:blip r:embed="rId16"/>
        </a:buBlip>
        <a:defRPr sz="1200" kern="1200">
          <a:solidFill>
            <a:schemeClr val="accent1"/>
          </a:solidFill>
          <a:latin typeface="+mn-lt"/>
          <a:ea typeface="+mn-ea"/>
          <a:cs typeface="+mn-cs"/>
        </a:defRPr>
      </a:lvl3pPr>
      <a:lvl4pPr marL="1257300" indent="-268288" algn="l" defTabSz="914400" rtl="0" eaLnBrk="1" latinLnBrk="0" hangingPunct="1">
        <a:lnSpc>
          <a:spcPct val="100000"/>
        </a:lnSpc>
        <a:spcBef>
          <a:spcPts val="1200"/>
        </a:spcBef>
        <a:buClr>
          <a:schemeClr val="accent6"/>
        </a:buClr>
        <a:buSzPct val="100000"/>
        <a:buFontTx/>
        <a:buBlip>
          <a:blip r:embed="rId16"/>
        </a:buBlip>
        <a:defRPr sz="1200" kern="1200">
          <a:solidFill>
            <a:schemeClr val="accent1"/>
          </a:solidFill>
          <a:latin typeface="+mn-lt"/>
          <a:ea typeface="+mn-ea"/>
          <a:cs typeface="+mn-cs"/>
        </a:defRPr>
      </a:lvl4pPr>
      <a:lvl5pPr marL="1524000" indent="-266700" algn="l" defTabSz="914400" rtl="0" eaLnBrk="1" latinLnBrk="0" hangingPunct="1">
        <a:lnSpc>
          <a:spcPct val="100000"/>
        </a:lnSpc>
        <a:spcBef>
          <a:spcPts val="1200"/>
        </a:spcBef>
        <a:buClr>
          <a:schemeClr val="accent6"/>
        </a:buClr>
        <a:buSzPct val="100000"/>
        <a:buFontTx/>
        <a:buBlip>
          <a:blip r:embed="rId16"/>
        </a:buBlip>
        <a:tabLst/>
        <a:defRPr sz="12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4" pos="3840">
          <p15:clr>
            <a:srgbClr val="F26B43"/>
          </p15:clr>
        </p15:guide>
        <p15:guide id="5" pos="7401">
          <p15:clr>
            <a:srgbClr val="F26B43"/>
          </p15:clr>
        </p15:guide>
        <p15:guide id="6" orient="horz" pos="346">
          <p15:clr>
            <a:srgbClr val="F26B43"/>
          </p15:clr>
        </p15:guide>
        <p15:guide id="8" orient="horz" pos="397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4.xml"/><Relationship Id="rId7" Type="http://schemas.openxmlformats.org/officeDocument/2006/relationships/image" Target="../media/image4.png"/><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6.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42.svg"/><Relationship Id="rId5" Type="http://schemas.openxmlformats.org/officeDocument/2006/relationships/image" Target="../media/image41.svg"/><Relationship Id="rId4" Type="http://schemas.openxmlformats.org/officeDocument/2006/relationships/image" Target="../media/image40.svg"/></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hyperlink" Target="https://dinlt.prenly.com/p/din-lokaltidning/2025-02-25/a/nytt-projekt-ska-bryta-utanforskap-for-unga-vuxna/829/1850195/60974773" TargetMode="External"/><Relationship Id="rId3" Type="http://schemas.openxmlformats.org/officeDocument/2006/relationships/hyperlink" Target="https://nll.org/nyheder/folkhogskolan-hjalper-unga-i-utanforskap-mot-studier-och-arbete/" TargetMode="External"/><Relationship Id="rId7" Type="http://schemas.openxmlformats.org/officeDocument/2006/relationships/hyperlink" Target="https://www.svenskakyrkan.se/orebro/nyheter/de-erbjuder-en-vag-framat" TargetMode="External"/><Relationship Id="rId12" Type="http://schemas.openxmlformats.org/officeDocument/2006/relationships/hyperlink" Target="https://www.regionvarmland.se/regionvarmland/nyhetsarkiv/press/2025-03-05-ny-satsning-pa-unga-i-saffle-utan-sysselsattning"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hyperlink" Target="https://dinlt.prenly.com/p/din-lokaltidning/2026-02-17/a/sa-vande-therese-sitt-hemmasittande/829/2121139/69926905" TargetMode="External"/><Relationship Id="rId11" Type="http://schemas.openxmlformats.org/officeDocument/2006/relationships/hyperlink" Target="https://www.svt.se/nyheter/lokalt/varmland/fyra-miljoner-till-kyrkeruds-folkhogskola-i-saffle" TargetMode="External"/><Relationship Id="rId5" Type="http://schemas.openxmlformats.org/officeDocument/2006/relationships/hyperlink" Target="https://dinlt.prenly.com/p/din-lokaltidning/2026-02-17/a/ett-ar-med-folkisung-i-storvik/829/2121139/69926881" TargetMode="External"/><Relationship Id="rId15" Type="http://schemas.openxmlformats.org/officeDocument/2006/relationships/hyperlink" Target="https://www.vilarare.se/folkhogskolan/annat/40-miljoner-ska-minska-utanforskap/" TargetMode="External"/><Relationship Id="rId10" Type="http://schemas.openxmlformats.org/officeDocument/2006/relationships/image" Target="../media/image6.png"/><Relationship Id="rId4" Type="http://schemas.openxmlformats.org/officeDocument/2006/relationships/hyperlink" Target="https://www.lokalpressen.se/dennis-hittade-vagen-fram-via-folkis-ung-6.2.6022.b071d75ed3" TargetMode="External"/><Relationship Id="rId9" Type="http://schemas.openxmlformats.org/officeDocument/2006/relationships/image" Target="../media/image5.png"/><Relationship Id="rId14" Type="http://schemas.openxmlformats.org/officeDocument/2006/relationships/hyperlink" Target="https://valfardsguiden.se/vagval/vagval/gavleborg/projekt-folkisung-pa-vasterbergs-folkhogskola-i-sandviken"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322FB-1010-BD6B-4DCE-61706E17148E}"/>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7A9005B8-7771-A177-25DC-154AA710688B}"/>
              </a:ext>
            </a:extLst>
          </p:cNvPr>
          <p:cNvSpPr>
            <a:spLocks noGrp="1"/>
          </p:cNvSpPr>
          <p:nvPr>
            <p:ph type="title"/>
          </p:nvPr>
        </p:nvSpPr>
        <p:spPr/>
        <p:txBody>
          <a:bodyPr/>
          <a:lstStyle/>
          <a:p>
            <a:r>
              <a:rPr lang="sv-SE" b="1"/>
              <a:t>Vi som är här idag - FolkisUng</a:t>
            </a:r>
            <a:br>
              <a:rPr lang="sv-SE"/>
            </a:br>
            <a:endParaRPr lang="sv-SE"/>
          </a:p>
        </p:txBody>
      </p:sp>
      <p:sp>
        <p:nvSpPr>
          <p:cNvPr id="4" name="Platshållare för text 3">
            <a:extLst>
              <a:ext uri="{FF2B5EF4-FFF2-40B4-BE49-F238E27FC236}">
                <a16:creationId xmlns:a16="http://schemas.microsoft.com/office/drawing/2014/main" id="{71F36C81-C522-F2D9-18F2-C5E4A2974BA0}"/>
              </a:ext>
            </a:extLst>
          </p:cNvPr>
          <p:cNvSpPr>
            <a:spLocks noGrp="1"/>
          </p:cNvSpPr>
          <p:nvPr>
            <p:ph sz="quarter" idx="13"/>
          </p:nvPr>
        </p:nvSpPr>
        <p:spPr/>
        <p:txBody>
          <a:bodyPr>
            <a:normAutofit/>
          </a:bodyPr>
          <a:lstStyle/>
          <a:p>
            <a:pPr marL="0" indent="0">
              <a:buNone/>
            </a:pPr>
            <a:r>
              <a:rPr lang="sv-SE" sz="2400" b="1" dirty="0"/>
              <a:t>Folkbildningsrådet, projektägare</a:t>
            </a:r>
          </a:p>
          <a:p>
            <a:pPr marL="720000" marR="0" lvl="1" indent="-360000" algn="l" defTabSz="914400" rtl="0" eaLnBrk="1" fontAlgn="auto" latinLnBrk="0" hangingPunct="1">
              <a:lnSpc>
                <a:spcPct val="100000"/>
              </a:lnSpc>
              <a:spcBef>
                <a:spcPts val="1200"/>
              </a:spcBef>
              <a:spcAft>
                <a:spcPts val="0"/>
              </a:spcAft>
              <a:buClr>
                <a:srgbClr val="595959"/>
              </a:buClr>
              <a:buSzPct val="100000"/>
              <a:buFontTx/>
              <a:buBlip>
                <a:blip r:embed="rId2"/>
              </a:buBlip>
              <a:tabLst/>
              <a:defRPr/>
            </a:pPr>
            <a:r>
              <a:rPr lang="sv-SE" dirty="0">
                <a:solidFill>
                  <a:srgbClr val="910048"/>
                </a:solidFill>
                <a:latin typeface="Aaux Next Medium"/>
              </a:rPr>
              <a:t>Beatrice Gustafsson, projektledare</a:t>
            </a:r>
            <a:br>
              <a:rPr lang="sv-SE" dirty="0">
                <a:solidFill>
                  <a:srgbClr val="910048"/>
                </a:solidFill>
                <a:latin typeface="Aaux Next Medium"/>
              </a:rPr>
            </a:br>
            <a:endParaRPr kumimoji="0" lang="sv-SE" sz="1800" b="0" i="0" u="none" strike="noStrike" kern="1200" cap="none" spc="0" normalizeH="0" baseline="0" noProof="0" dirty="0">
              <a:ln>
                <a:noFill/>
              </a:ln>
              <a:solidFill>
                <a:srgbClr val="910048"/>
              </a:solidFill>
              <a:effectLst/>
              <a:uLnTx/>
              <a:uFillTx/>
              <a:latin typeface="Aaux Next Medium"/>
              <a:ea typeface="+mn-ea"/>
              <a:cs typeface="+mn-cs"/>
            </a:endParaRPr>
          </a:p>
          <a:p>
            <a:pPr marL="0" marR="0" lvl="0" indent="0" algn="l" defTabSz="914400" rtl="0" eaLnBrk="1" fontAlgn="auto" latinLnBrk="0" hangingPunct="1">
              <a:lnSpc>
                <a:spcPct val="100000"/>
              </a:lnSpc>
              <a:spcBef>
                <a:spcPts val="1600"/>
              </a:spcBef>
              <a:spcAft>
                <a:spcPts val="0"/>
              </a:spcAft>
              <a:buClr>
                <a:srgbClr val="910048"/>
              </a:buClr>
              <a:buSzPct val="100000"/>
              <a:buFontTx/>
              <a:buNone/>
              <a:tabLst/>
              <a:defRPr/>
            </a:pPr>
            <a:r>
              <a:rPr lang="sv-SE" sz="2400" b="1" dirty="0">
                <a:solidFill>
                  <a:srgbClr val="910048"/>
                </a:solidFill>
                <a:latin typeface="Aaux Next Medium"/>
              </a:rPr>
              <a:t>F</a:t>
            </a:r>
            <a:r>
              <a:rPr kumimoji="0" lang="sv-SE" sz="2400" b="1" i="0" u="none" strike="noStrike" kern="1200" cap="none" spc="0" normalizeH="0" baseline="0" noProof="0" dirty="0" err="1">
                <a:ln>
                  <a:noFill/>
                </a:ln>
                <a:solidFill>
                  <a:srgbClr val="910048"/>
                </a:solidFill>
                <a:effectLst/>
                <a:uLnTx/>
                <a:uFillTx/>
                <a:latin typeface="Aaux Next Medium"/>
                <a:ea typeface="+mn-ea"/>
                <a:cs typeface="+mn-cs"/>
              </a:rPr>
              <a:t>olkhögskolan</a:t>
            </a:r>
            <a:r>
              <a:rPr kumimoji="0" lang="sv-SE" sz="2400" b="1" i="0" u="none" strike="noStrike" kern="1200" cap="none" spc="0" normalizeH="0" baseline="0" noProof="0" dirty="0">
                <a:ln>
                  <a:noFill/>
                </a:ln>
                <a:solidFill>
                  <a:srgbClr val="910048"/>
                </a:solidFill>
                <a:effectLst/>
                <a:uLnTx/>
                <a:uFillTx/>
                <a:latin typeface="Aaux Next Medium"/>
                <a:ea typeface="+mn-ea"/>
                <a:cs typeface="+mn-cs"/>
              </a:rPr>
              <a:t> Skurup och Fridhem</a:t>
            </a:r>
            <a:endParaRPr kumimoji="0" lang="sv-SE" sz="2400" b="0" i="0" u="none" strike="noStrike" kern="1200" cap="none" spc="0" normalizeH="0" baseline="0" noProof="0" dirty="0">
              <a:ln>
                <a:noFill/>
              </a:ln>
              <a:solidFill>
                <a:srgbClr val="910048"/>
              </a:solidFill>
              <a:effectLst/>
              <a:uLnTx/>
              <a:uFillTx/>
              <a:latin typeface="Aaux Next Medium"/>
              <a:ea typeface="+mn-ea"/>
              <a:cs typeface="+mn-cs"/>
            </a:endParaRPr>
          </a:p>
          <a:p>
            <a:pPr marL="720000" marR="0" lvl="1" indent="-360000" algn="l" defTabSz="914400" rtl="0" eaLnBrk="1" fontAlgn="auto" latinLnBrk="0" hangingPunct="1">
              <a:lnSpc>
                <a:spcPct val="100000"/>
              </a:lnSpc>
              <a:spcBef>
                <a:spcPts val="1200"/>
              </a:spcBef>
              <a:spcAft>
                <a:spcPts val="0"/>
              </a:spcAft>
              <a:buClr>
                <a:srgbClr val="595959"/>
              </a:buClr>
              <a:buSzPct val="100000"/>
              <a:buFontTx/>
              <a:buBlip>
                <a:blip r:embed="rId2"/>
              </a:buBlip>
              <a:tabLst/>
              <a:defRPr/>
            </a:pPr>
            <a:r>
              <a:rPr kumimoji="0" lang="sv-SE" b="0" i="0" u="none" strike="noStrike" kern="1200" cap="none" spc="0" normalizeH="0" baseline="0" noProof="0" dirty="0">
                <a:ln>
                  <a:noFill/>
                </a:ln>
                <a:solidFill>
                  <a:srgbClr val="910048"/>
                </a:solidFill>
                <a:effectLst/>
                <a:uLnTx/>
                <a:uFillTx/>
                <a:latin typeface="Aaux Next Medium"/>
                <a:ea typeface="+mn-ea"/>
                <a:cs typeface="+mn-cs"/>
              </a:rPr>
              <a:t>Caroline Estephan, delprojektledare</a:t>
            </a:r>
            <a:br>
              <a:rPr kumimoji="0" lang="sv-SE" b="0" i="0" u="none" strike="noStrike" kern="1200" cap="none" spc="0" normalizeH="0" baseline="0" noProof="0" dirty="0">
                <a:ln>
                  <a:noFill/>
                </a:ln>
                <a:solidFill>
                  <a:srgbClr val="910048"/>
                </a:solidFill>
                <a:effectLst/>
                <a:uLnTx/>
                <a:uFillTx/>
                <a:latin typeface="Aaux Next Medium"/>
                <a:ea typeface="+mn-ea"/>
                <a:cs typeface="+mn-cs"/>
              </a:rPr>
            </a:br>
            <a:endParaRPr kumimoji="0" lang="sv-SE" sz="1800" b="0" i="0" u="none" strike="noStrike" kern="1200" cap="none" spc="0" normalizeH="0" baseline="0" noProof="0" dirty="0">
              <a:ln>
                <a:noFill/>
              </a:ln>
              <a:solidFill>
                <a:srgbClr val="910048"/>
              </a:solidFill>
              <a:effectLst/>
              <a:uLnTx/>
              <a:uFillTx/>
              <a:latin typeface="Aaux Next Medium"/>
              <a:ea typeface="+mn-ea"/>
              <a:cs typeface="+mn-cs"/>
            </a:endParaRPr>
          </a:p>
          <a:p>
            <a:pPr marL="0" marR="0" lvl="0" indent="0" algn="l" defTabSz="914400" rtl="0" eaLnBrk="1" fontAlgn="auto" latinLnBrk="0" hangingPunct="1">
              <a:lnSpc>
                <a:spcPct val="100000"/>
              </a:lnSpc>
              <a:spcBef>
                <a:spcPts val="1600"/>
              </a:spcBef>
              <a:spcAft>
                <a:spcPts val="0"/>
              </a:spcAft>
              <a:buClr>
                <a:srgbClr val="910048"/>
              </a:buClr>
              <a:buSzPct val="100000"/>
              <a:buFontTx/>
              <a:buNone/>
              <a:tabLst/>
              <a:defRPr/>
            </a:pPr>
            <a:r>
              <a:rPr kumimoji="0" lang="sv-SE" sz="2400" b="1" i="0" u="none" strike="noStrike" kern="1200" cap="none" spc="0" normalizeH="0" baseline="0" noProof="0" dirty="0">
                <a:ln>
                  <a:noFill/>
                </a:ln>
                <a:solidFill>
                  <a:srgbClr val="910048"/>
                </a:solidFill>
                <a:effectLst/>
                <a:uLnTx/>
                <a:uFillTx/>
                <a:latin typeface="Aaux Next Medium"/>
                <a:ea typeface="+mn-ea"/>
                <a:cs typeface="+mn-cs"/>
              </a:rPr>
              <a:t>Örebro folkhögskola</a:t>
            </a:r>
          </a:p>
          <a:p>
            <a:pPr marL="720000" marR="0" lvl="1" indent="-360000" algn="l" defTabSz="914400" rtl="0" eaLnBrk="1" fontAlgn="auto" latinLnBrk="0" hangingPunct="1">
              <a:lnSpc>
                <a:spcPct val="100000"/>
              </a:lnSpc>
              <a:spcBef>
                <a:spcPts val="1200"/>
              </a:spcBef>
              <a:spcAft>
                <a:spcPts val="0"/>
              </a:spcAft>
              <a:buClr>
                <a:srgbClr val="595959"/>
              </a:buClr>
              <a:buSzPct val="100000"/>
              <a:buFontTx/>
              <a:buBlip>
                <a:blip r:embed="rId2"/>
              </a:buBlip>
              <a:tabLst/>
              <a:defRPr/>
            </a:pPr>
            <a:r>
              <a:rPr kumimoji="0" lang="sv-SE" b="0" i="0" u="none" strike="noStrike" kern="1200" cap="none" spc="0" normalizeH="0" baseline="0" noProof="0" dirty="0">
                <a:ln>
                  <a:noFill/>
                </a:ln>
                <a:solidFill>
                  <a:srgbClr val="910048"/>
                </a:solidFill>
                <a:effectLst/>
                <a:uLnTx/>
                <a:uFillTx/>
                <a:latin typeface="Aaux Next Medium"/>
                <a:ea typeface="+mn-ea"/>
                <a:cs typeface="+mn-cs"/>
              </a:rPr>
              <a:t>Asimina Diamanti, delprojektledare</a:t>
            </a:r>
            <a:endParaRPr lang="sv-SE" b="1" dirty="0"/>
          </a:p>
          <a:p>
            <a:pPr marL="0" indent="0">
              <a:buNone/>
            </a:pPr>
            <a:endParaRPr lang="sv-SE" dirty="0"/>
          </a:p>
          <a:p>
            <a:endParaRPr lang="sv-SE" dirty="0"/>
          </a:p>
          <a:p>
            <a:pPr marL="360000" lvl="1" indent="0">
              <a:buNone/>
            </a:pPr>
            <a:endParaRPr lang="sv-SE" dirty="0"/>
          </a:p>
          <a:p>
            <a:pPr marL="360000" lvl="1" indent="0">
              <a:buNone/>
            </a:pPr>
            <a:endParaRPr lang="sv-SE" dirty="0"/>
          </a:p>
          <a:p>
            <a:pPr lvl="1"/>
            <a:endParaRPr lang="sv-SE" dirty="0"/>
          </a:p>
          <a:p>
            <a:pPr lvl="1"/>
            <a:endParaRPr lang="sv-SE" dirty="0"/>
          </a:p>
          <a:p>
            <a:pPr lvl="1"/>
            <a:endParaRPr lang="sv-SE" dirty="0"/>
          </a:p>
          <a:p>
            <a:pPr lvl="1"/>
            <a:endParaRPr lang="sv-SE" dirty="0"/>
          </a:p>
          <a:p>
            <a:pPr lvl="1"/>
            <a:endParaRPr lang="sv-SE" dirty="0"/>
          </a:p>
          <a:p>
            <a:pPr lvl="1"/>
            <a:endParaRPr lang="sv-SE" dirty="0"/>
          </a:p>
          <a:p>
            <a:pPr lvl="1"/>
            <a:endParaRPr lang="sv-SE" dirty="0"/>
          </a:p>
          <a:p>
            <a:pPr lvl="1"/>
            <a:endParaRPr lang="sv-SE" dirty="0"/>
          </a:p>
          <a:p>
            <a:pPr lvl="1"/>
            <a:endParaRPr lang="sv-SE" dirty="0"/>
          </a:p>
          <a:p>
            <a:pPr lvl="1"/>
            <a:endParaRPr lang="sv-SE" dirty="0"/>
          </a:p>
          <a:p>
            <a:pPr marL="360000" lvl="1" indent="0">
              <a:buNone/>
            </a:pPr>
            <a:endParaRPr lang="sv-SE" dirty="0"/>
          </a:p>
        </p:txBody>
      </p:sp>
    </p:spTree>
    <p:extLst>
      <p:ext uri="{BB962C8B-B14F-4D97-AF65-F5344CB8AC3E}">
        <p14:creationId xmlns:p14="http://schemas.microsoft.com/office/powerpoint/2010/main" val="2043270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56E4CE5-A0DB-7098-2EC4-3BB8B46C4223}"/>
              </a:ext>
            </a:extLst>
          </p:cNvPr>
          <p:cNvSpPr>
            <a:spLocks noGrp="1"/>
          </p:cNvSpPr>
          <p:nvPr>
            <p:ph type="title"/>
          </p:nvPr>
        </p:nvSpPr>
        <p:spPr/>
        <p:txBody>
          <a:bodyPr/>
          <a:lstStyle/>
          <a:p>
            <a:r>
              <a:rPr lang="sv-SE" dirty="0"/>
              <a:t>Vad är </a:t>
            </a:r>
            <a:r>
              <a:rPr lang="sv-SE" dirty="0" err="1"/>
              <a:t>sfi</a:t>
            </a:r>
            <a:r>
              <a:rPr lang="sv-SE" dirty="0"/>
              <a:t>?</a:t>
            </a:r>
          </a:p>
        </p:txBody>
      </p:sp>
      <p:sp>
        <p:nvSpPr>
          <p:cNvPr id="3" name="Platshållare för innehåll 2">
            <a:extLst>
              <a:ext uri="{FF2B5EF4-FFF2-40B4-BE49-F238E27FC236}">
                <a16:creationId xmlns:a16="http://schemas.microsoft.com/office/drawing/2014/main" id="{D313676B-14EE-6641-FF41-73970C2EC083}"/>
              </a:ext>
            </a:extLst>
          </p:cNvPr>
          <p:cNvSpPr>
            <a:spLocks noGrp="1"/>
          </p:cNvSpPr>
          <p:nvPr>
            <p:ph sz="quarter" idx="13"/>
          </p:nvPr>
        </p:nvSpPr>
        <p:spPr>
          <a:xfrm>
            <a:off x="1038000" y="1873511"/>
            <a:ext cx="10116000" cy="1755060"/>
          </a:xfrm>
        </p:spPr>
        <p:txBody>
          <a:bodyPr vert="horz" lIns="0" tIns="0" rIns="0" bIns="0" rtlCol="0" anchor="t">
            <a:normAutofit/>
          </a:bodyPr>
          <a:lstStyle/>
          <a:p>
            <a:r>
              <a:rPr lang="sv-SE" dirty="0"/>
              <a:t>Reglerad av skollagen och Skolverket (nationell utbildningsform) </a:t>
            </a:r>
          </a:p>
          <a:p>
            <a:r>
              <a:rPr lang="sv-SE" dirty="0"/>
              <a:t>Rätt att läsa från 16 år (i praktiken sker start vid 20 år i Malmö stad) </a:t>
            </a:r>
          </a:p>
          <a:p>
            <a:r>
              <a:rPr lang="sv-SE" dirty="0"/>
              <a:t>Ny lag om tidsbegränsad </a:t>
            </a:r>
            <a:r>
              <a:rPr lang="sv-SE" dirty="0" err="1"/>
              <a:t>sfi</a:t>
            </a:r>
            <a:r>
              <a:rPr lang="sv-SE" dirty="0"/>
              <a:t> 1 jan 2026 (3 år att fullfölja hela </a:t>
            </a:r>
            <a:r>
              <a:rPr lang="sv-SE" dirty="0" err="1"/>
              <a:t>sfi</a:t>
            </a:r>
            <a:r>
              <a:rPr lang="sv-SE" dirty="0"/>
              <a:t> oavsett bakgrund) </a:t>
            </a:r>
          </a:p>
          <a:p>
            <a:endParaRPr lang="sv-SE" dirty="0"/>
          </a:p>
        </p:txBody>
      </p:sp>
      <p:sp>
        <p:nvSpPr>
          <p:cNvPr id="5" name="Rektangel med rundade hörn 4">
            <a:extLst>
              <a:ext uri="{FF2B5EF4-FFF2-40B4-BE49-F238E27FC236}">
                <a16:creationId xmlns:a16="http://schemas.microsoft.com/office/drawing/2014/main" id="{2E99A84D-87C3-2AEF-8B8B-099B62048EBB}"/>
              </a:ext>
            </a:extLst>
          </p:cNvPr>
          <p:cNvSpPr/>
          <p:nvPr/>
        </p:nvSpPr>
        <p:spPr>
          <a:xfrm>
            <a:off x="1038000" y="3628571"/>
            <a:ext cx="1154705" cy="80796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900"/>
              <a:t>0-5 år </a:t>
            </a:r>
          </a:p>
        </p:txBody>
      </p:sp>
      <p:sp>
        <p:nvSpPr>
          <p:cNvPr id="6" name="Rektangel med rundade hörn 5">
            <a:extLst>
              <a:ext uri="{FF2B5EF4-FFF2-40B4-BE49-F238E27FC236}">
                <a16:creationId xmlns:a16="http://schemas.microsoft.com/office/drawing/2014/main" id="{430E94CE-C53E-67F3-AD69-FFD846C4FB4B}"/>
              </a:ext>
            </a:extLst>
          </p:cNvPr>
          <p:cNvSpPr/>
          <p:nvPr/>
        </p:nvSpPr>
        <p:spPr>
          <a:xfrm>
            <a:off x="1038000" y="4571192"/>
            <a:ext cx="1154705" cy="80796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900"/>
              <a:t>6-12 år </a:t>
            </a:r>
          </a:p>
        </p:txBody>
      </p:sp>
      <p:sp>
        <p:nvSpPr>
          <p:cNvPr id="7" name="Rektangel med rundade hörn 6">
            <a:extLst>
              <a:ext uri="{FF2B5EF4-FFF2-40B4-BE49-F238E27FC236}">
                <a16:creationId xmlns:a16="http://schemas.microsoft.com/office/drawing/2014/main" id="{809D72DB-E7AD-8920-E6DB-3CA123B8488B}"/>
              </a:ext>
            </a:extLst>
          </p:cNvPr>
          <p:cNvSpPr/>
          <p:nvPr/>
        </p:nvSpPr>
        <p:spPr>
          <a:xfrm>
            <a:off x="1038000" y="5540827"/>
            <a:ext cx="1154705" cy="80796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900"/>
              <a:t>12 år </a:t>
            </a:r>
            <a:r>
              <a:rPr lang="sv-SE" sz="1900">
                <a:sym typeface="Wingdings" pitchFamily="2" charset="2"/>
              </a:rPr>
              <a:t></a:t>
            </a:r>
            <a:endParaRPr lang="sv-SE" sz="1900"/>
          </a:p>
        </p:txBody>
      </p:sp>
      <p:graphicFrame>
        <p:nvGraphicFramePr>
          <p:cNvPr id="8" name="Diagram 7">
            <a:extLst>
              <a:ext uri="{FF2B5EF4-FFF2-40B4-BE49-F238E27FC236}">
                <a16:creationId xmlns:a16="http://schemas.microsoft.com/office/drawing/2014/main" id="{8838BAD6-C285-38CA-C9D3-470BDC4B2210}"/>
              </a:ext>
            </a:extLst>
          </p:cNvPr>
          <p:cNvGraphicFramePr/>
          <p:nvPr/>
        </p:nvGraphicFramePr>
        <p:xfrm>
          <a:off x="2614000" y="3615064"/>
          <a:ext cx="8128000" cy="2720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72043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FE342C0-1637-265B-FD2B-7B1BF87EC8E1}"/>
              </a:ext>
            </a:extLst>
          </p:cNvPr>
          <p:cNvSpPr>
            <a:spLocks noGrp="1"/>
          </p:cNvSpPr>
          <p:nvPr>
            <p:ph type="title"/>
          </p:nvPr>
        </p:nvSpPr>
        <p:spPr/>
        <p:txBody>
          <a:bodyPr/>
          <a:lstStyle/>
          <a:p>
            <a:r>
              <a:rPr lang="sv-SE"/>
              <a:t>Varför denna målgrupp? </a:t>
            </a:r>
          </a:p>
        </p:txBody>
      </p:sp>
      <p:sp>
        <p:nvSpPr>
          <p:cNvPr id="3" name="Platshållare för innehåll 2">
            <a:extLst>
              <a:ext uri="{FF2B5EF4-FFF2-40B4-BE49-F238E27FC236}">
                <a16:creationId xmlns:a16="http://schemas.microsoft.com/office/drawing/2014/main" id="{6A120CB9-921F-4F06-F222-78F918AF1529}"/>
              </a:ext>
            </a:extLst>
          </p:cNvPr>
          <p:cNvSpPr>
            <a:spLocks noGrp="1"/>
          </p:cNvSpPr>
          <p:nvPr>
            <p:ph sz="quarter" idx="13"/>
          </p:nvPr>
        </p:nvSpPr>
        <p:spPr/>
        <p:txBody>
          <a:bodyPr>
            <a:normAutofit fontScale="92500" lnSpcReduction="10000"/>
          </a:bodyPr>
          <a:lstStyle/>
          <a:p>
            <a:r>
              <a:rPr lang="sv-SE" dirty="0"/>
              <a:t>Vi har sett unga </a:t>
            </a:r>
            <a:r>
              <a:rPr lang="sv-SE" dirty="0" err="1"/>
              <a:t>sfi</a:t>
            </a:r>
            <a:r>
              <a:rPr lang="sv-SE" dirty="0"/>
              <a:t>-deltagare vända i dörren under flera år.</a:t>
            </a:r>
          </a:p>
          <a:p>
            <a:r>
              <a:rPr lang="sv-SE" dirty="0"/>
              <a:t>Unga känner sig inte hemma på </a:t>
            </a:r>
            <a:r>
              <a:rPr lang="sv-SE" dirty="0" err="1"/>
              <a:t>sfi</a:t>
            </a:r>
            <a:r>
              <a:rPr lang="sv-SE" dirty="0"/>
              <a:t>.</a:t>
            </a:r>
          </a:p>
          <a:p>
            <a:r>
              <a:rPr lang="sv-SE" dirty="0"/>
              <a:t>Folkhögskolan möter redan gruppen, men resurserna och uppläggen är inte nog för att möta gruppens komplexitet.</a:t>
            </a:r>
          </a:p>
          <a:p>
            <a:r>
              <a:rPr lang="sv-SE" dirty="0"/>
              <a:t>Det saknas en studieform för unga i behov av anpassad undervisning eller extra stöd på </a:t>
            </a:r>
            <a:r>
              <a:rPr lang="sv-SE" dirty="0" err="1"/>
              <a:t>sfi</a:t>
            </a:r>
            <a:r>
              <a:rPr lang="sv-SE" dirty="0"/>
              <a:t>.</a:t>
            </a:r>
          </a:p>
          <a:p>
            <a:r>
              <a:rPr lang="sv-SE" dirty="0"/>
              <a:t>Den flexibilitet som krävs för att möta denna målgrupp saknas i det traditionella skolsystemet.</a:t>
            </a:r>
          </a:p>
          <a:p>
            <a:pPr marL="0" indent="0">
              <a:buNone/>
            </a:pPr>
            <a:endParaRPr lang="sv-SE" dirty="0"/>
          </a:p>
          <a:p>
            <a:endParaRPr lang="sv-SE" dirty="0"/>
          </a:p>
          <a:p>
            <a:endParaRPr lang="sv-SE" dirty="0"/>
          </a:p>
        </p:txBody>
      </p:sp>
      <p:sp>
        <p:nvSpPr>
          <p:cNvPr id="4" name="Platshållare för innehåll 3">
            <a:extLst>
              <a:ext uri="{FF2B5EF4-FFF2-40B4-BE49-F238E27FC236}">
                <a16:creationId xmlns:a16="http://schemas.microsoft.com/office/drawing/2014/main" id="{866A1E77-8C44-F724-1C74-126ECF680844}"/>
              </a:ext>
            </a:extLst>
          </p:cNvPr>
          <p:cNvSpPr>
            <a:spLocks noGrp="1"/>
          </p:cNvSpPr>
          <p:nvPr>
            <p:ph sz="quarter" idx="14"/>
          </p:nvPr>
        </p:nvSpPr>
        <p:spPr/>
        <p:txBody>
          <a:bodyPr/>
          <a:lstStyle/>
          <a:p>
            <a:r>
              <a:rPr lang="sv-SE" dirty="0"/>
              <a:t>UVAS är en stor grupp i Malmö.</a:t>
            </a:r>
          </a:p>
          <a:p>
            <a:r>
              <a:rPr lang="sv-SE" dirty="0"/>
              <a:t>UVAS som behöver läsa </a:t>
            </a:r>
            <a:r>
              <a:rPr lang="sv-SE" dirty="0" err="1"/>
              <a:t>sfi</a:t>
            </a:r>
            <a:r>
              <a:rPr lang="sv-SE" dirty="0"/>
              <a:t> är en grupp i gruppen.</a:t>
            </a:r>
          </a:p>
          <a:p>
            <a:r>
              <a:rPr lang="sv-SE" dirty="0"/>
              <a:t>Identifierad tillsammans med Malmö stads arbetsmarknadsavdelning sektion ung inför projektstart.</a:t>
            </a:r>
          </a:p>
          <a:p>
            <a:pPr lvl="1"/>
            <a:r>
              <a:rPr lang="sv-SE" dirty="0"/>
              <a:t>Ca. 500 inskrivna på sektion ung med svenska som andraspråk i Malmö per år.</a:t>
            </a:r>
          </a:p>
          <a:p>
            <a:pPr marL="0" indent="0">
              <a:buNone/>
            </a:pPr>
            <a:endParaRPr lang="sv-SE" dirty="0"/>
          </a:p>
          <a:p>
            <a:pPr marL="0" indent="0">
              <a:buNone/>
            </a:pPr>
            <a:endParaRPr lang="sv-SE" dirty="0"/>
          </a:p>
          <a:p>
            <a:endParaRPr lang="sv-SE" dirty="0"/>
          </a:p>
          <a:p>
            <a:pPr marL="0" indent="0">
              <a:buNone/>
            </a:pPr>
            <a:endParaRPr lang="sv-SE" dirty="0"/>
          </a:p>
        </p:txBody>
      </p:sp>
    </p:spTree>
    <p:extLst>
      <p:ext uri="{BB962C8B-B14F-4D97-AF65-F5344CB8AC3E}">
        <p14:creationId xmlns:p14="http://schemas.microsoft.com/office/powerpoint/2010/main" val="64717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DD3EB7D-EA83-B7B8-09D4-5898C7358F9C}"/>
              </a:ext>
            </a:extLst>
          </p:cNvPr>
          <p:cNvSpPr>
            <a:spLocks noGrp="1"/>
          </p:cNvSpPr>
          <p:nvPr>
            <p:ph type="title"/>
          </p:nvPr>
        </p:nvSpPr>
        <p:spPr/>
        <p:txBody>
          <a:bodyPr/>
          <a:lstStyle/>
          <a:p>
            <a:r>
              <a:rPr lang="sv-SE"/>
              <a:t>Vilka behov finns? </a:t>
            </a:r>
          </a:p>
        </p:txBody>
      </p:sp>
      <p:sp>
        <p:nvSpPr>
          <p:cNvPr id="3" name="Platshållare för innehåll 2">
            <a:extLst>
              <a:ext uri="{FF2B5EF4-FFF2-40B4-BE49-F238E27FC236}">
                <a16:creationId xmlns:a16="http://schemas.microsoft.com/office/drawing/2014/main" id="{043D5440-F74D-AE9C-0322-FEC790ED64CF}"/>
              </a:ext>
            </a:extLst>
          </p:cNvPr>
          <p:cNvSpPr>
            <a:spLocks noGrp="1"/>
          </p:cNvSpPr>
          <p:nvPr>
            <p:ph sz="quarter" idx="13"/>
          </p:nvPr>
        </p:nvSpPr>
        <p:spPr>
          <a:xfrm>
            <a:off x="456000" y="2088000"/>
            <a:ext cx="4648719" cy="3306960"/>
          </a:xfrm>
        </p:spPr>
        <p:txBody>
          <a:bodyPr/>
          <a:lstStyle/>
          <a:p>
            <a:r>
              <a:rPr lang="sv-SE" dirty="0"/>
              <a:t>Begränsad statistik rörande ungas studier på </a:t>
            </a:r>
            <a:r>
              <a:rPr lang="sv-SE" dirty="0" err="1"/>
              <a:t>sfi</a:t>
            </a:r>
            <a:r>
              <a:rPr lang="sv-SE" dirty="0"/>
              <a:t> </a:t>
            </a:r>
          </a:p>
          <a:p>
            <a:r>
              <a:rPr lang="sv-SE" dirty="0"/>
              <a:t>Fler unga än äldre fullföljer redan </a:t>
            </a:r>
            <a:r>
              <a:rPr lang="sv-SE" dirty="0" err="1"/>
              <a:t>sfi</a:t>
            </a:r>
            <a:r>
              <a:rPr lang="sv-SE" dirty="0"/>
              <a:t> kurs D</a:t>
            </a:r>
          </a:p>
          <a:p>
            <a:r>
              <a:rPr lang="sv-SE" dirty="0"/>
              <a:t>I snitt är det 39 procent av UVAS på </a:t>
            </a:r>
            <a:r>
              <a:rPr lang="sv-SE" dirty="0" err="1"/>
              <a:t>sfi</a:t>
            </a:r>
            <a:r>
              <a:rPr lang="sv-SE" dirty="0"/>
              <a:t> som avslutar kurs D inom </a:t>
            </a:r>
            <a:r>
              <a:rPr lang="sv-SE" b="1" dirty="0"/>
              <a:t>fem</a:t>
            </a:r>
            <a:r>
              <a:rPr lang="sv-SE" dirty="0"/>
              <a:t> år</a:t>
            </a:r>
          </a:p>
          <a:p>
            <a:pPr lvl="1"/>
            <a:r>
              <a:rPr lang="sv-SE" dirty="0"/>
              <a:t>20-29 år</a:t>
            </a:r>
          </a:p>
          <a:p>
            <a:endParaRPr lang="sv-SE" dirty="0"/>
          </a:p>
          <a:p>
            <a:pPr marL="0" indent="0">
              <a:buNone/>
            </a:pPr>
            <a:endParaRPr lang="sv-SE" dirty="0"/>
          </a:p>
        </p:txBody>
      </p:sp>
      <p:pic>
        <p:nvPicPr>
          <p:cNvPr id="5" name="Bildobjekt 4">
            <a:extLst>
              <a:ext uri="{FF2B5EF4-FFF2-40B4-BE49-F238E27FC236}">
                <a16:creationId xmlns:a16="http://schemas.microsoft.com/office/drawing/2014/main" id="{35CE511D-EDD3-49EC-D655-ACE56723F87D}"/>
              </a:ext>
            </a:extLst>
          </p:cNvPr>
          <p:cNvPicPr>
            <a:picLocks noChangeAspect="1"/>
          </p:cNvPicPr>
          <p:nvPr/>
        </p:nvPicPr>
        <p:blipFill>
          <a:blip r:embed="rId3">
            <a:extLst>
              <a:ext uri="{28A0092B-C50C-407E-A947-70E740481C1C}">
                <a14:useLocalDpi xmlns:a14="http://schemas.microsoft.com/office/drawing/2010/main" val="0"/>
              </a:ext>
            </a:extLst>
          </a:blip>
          <a:srcRect b="9511"/>
          <a:stretch>
            <a:fillRect/>
          </a:stretch>
        </p:blipFill>
        <p:spPr>
          <a:xfrm>
            <a:off x="5352557" y="1864044"/>
            <a:ext cx="6527800" cy="4435956"/>
          </a:xfrm>
          <a:prstGeom prst="rect">
            <a:avLst/>
          </a:prstGeom>
          <a:ln>
            <a:noFill/>
          </a:ln>
        </p:spPr>
      </p:pic>
      <p:sp>
        <p:nvSpPr>
          <p:cNvPr id="4" name="textruta 3">
            <a:extLst>
              <a:ext uri="{FF2B5EF4-FFF2-40B4-BE49-F238E27FC236}">
                <a16:creationId xmlns:a16="http://schemas.microsoft.com/office/drawing/2014/main" id="{1C75B307-38C8-85D2-A9F1-B44F0ADFF0A4}"/>
              </a:ext>
            </a:extLst>
          </p:cNvPr>
          <p:cNvSpPr txBox="1"/>
          <p:nvPr/>
        </p:nvSpPr>
        <p:spPr>
          <a:xfrm>
            <a:off x="7472077" y="6300000"/>
            <a:ext cx="4408280" cy="276999"/>
          </a:xfrm>
          <a:prstGeom prst="rect">
            <a:avLst/>
          </a:prstGeom>
          <a:noFill/>
        </p:spPr>
        <p:txBody>
          <a:bodyPr wrap="square" rtlCol="0">
            <a:spAutoFit/>
          </a:bodyPr>
          <a:lstStyle/>
          <a:p>
            <a:r>
              <a:rPr lang="sv-SE" sz="1200" dirty="0">
                <a:solidFill>
                  <a:schemeClr val="accent1"/>
                </a:solidFill>
              </a:rPr>
              <a:t>Skolverket (2024), </a:t>
            </a:r>
            <a:r>
              <a:rPr lang="sv-SE" sz="1200" i="1" dirty="0">
                <a:solidFill>
                  <a:schemeClr val="accent1"/>
                </a:solidFill>
              </a:rPr>
              <a:t>Studieavbrott och genomströmning på </a:t>
            </a:r>
            <a:r>
              <a:rPr lang="sv-SE" sz="1200" i="1" dirty="0" err="1">
                <a:solidFill>
                  <a:schemeClr val="accent1"/>
                </a:solidFill>
              </a:rPr>
              <a:t>sfi</a:t>
            </a:r>
            <a:endParaRPr lang="sv-SE" sz="1200" i="1" dirty="0">
              <a:solidFill>
                <a:schemeClr val="accent1"/>
              </a:solidFill>
            </a:endParaRPr>
          </a:p>
        </p:txBody>
      </p:sp>
    </p:spTree>
    <p:extLst>
      <p:ext uri="{BB962C8B-B14F-4D97-AF65-F5344CB8AC3E}">
        <p14:creationId xmlns:p14="http://schemas.microsoft.com/office/powerpoint/2010/main" val="4194685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E24FE6-6635-2ED9-1EEB-921A1C9FAC04}"/>
              </a:ext>
            </a:extLst>
          </p:cNvPr>
          <p:cNvSpPr>
            <a:spLocks noGrp="1"/>
          </p:cNvSpPr>
          <p:nvPr>
            <p:ph type="title"/>
          </p:nvPr>
        </p:nvSpPr>
        <p:spPr/>
        <p:txBody>
          <a:bodyPr/>
          <a:lstStyle/>
          <a:p>
            <a:r>
              <a:rPr lang="sv-SE" err="1"/>
              <a:t>Mousa</a:t>
            </a:r>
            <a:r>
              <a:rPr lang="sv-SE"/>
              <a:t> 22 år  </a:t>
            </a:r>
          </a:p>
        </p:txBody>
      </p:sp>
      <p:sp>
        <p:nvSpPr>
          <p:cNvPr id="8" name="Oval pratbubbla 7">
            <a:extLst>
              <a:ext uri="{FF2B5EF4-FFF2-40B4-BE49-F238E27FC236}">
                <a16:creationId xmlns:a16="http://schemas.microsoft.com/office/drawing/2014/main" id="{2C055218-403F-E309-6822-16835E8374A3}"/>
              </a:ext>
            </a:extLst>
          </p:cNvPr>
          <p:cNvSpPr/>
          <p:nvPr/>
        </p:nvSpPr>
        <p:spPr>
          <a:xfrm>
            <a:off x="754221" y="1803748"/>
            <a:ext cx="5923779" cy="4574053"/>
          </a:xfrm>
          <a:prstGeom prst="wedgeEllipseCallout">
            <a:avLst>
              <a:gd name="adj1" fmla="val 52475"/>
              <a:gd name="adj2" fmla="val -34453"/>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sv-SE" dirty="0"/>
              <a:t>När jag fick höra efter tre års slit på gymnasiets Introduktionsprogram att jag skulle börja på </a:t>
            </a:r>
            <a:r>
              <a:rPr lang="sv-SE" dirty="0" err="1"/>
              <a:t>sfi</a:t>
            </a:r>
            <a:r>
              <a:rPr lang="sv-SE" dirty="0"/>
              <a:t> kurs A, blev jag helt nedslagen. När jag såg innehållet trodde jag att de skojade med mig. Det var ju för lätt. Och energin i klassrummet fick en att somna. Alla var gamla. Jag har ju bott i Sverige sen jag var 14 år och pratar svenska med alla mina kompisar. Jag skulle ändå aldrig klara </a:t>
            </a:r>
            <a:r>
              <a:rPr lang="sv-SE" dirty="0" err="1"/>
              <a:t>sfi</a:t>
            </a:r>
            <a:r>
              <a:rPr lang="sv-SE" dirty="0"/>
              <a:t> där, så jag hoppade av.</a:t>
            </a:r>
          </a:p>
        </p:txBody>
      </p:sp>
      <p:pic>
        <p:nvPicPr>
          <p:cNvPr id="11" name="Bildobjekt 10">
            <a:extLst>
              <a:ext uri="{FF2B5EF4-FFF2-40B4-BE49-F238E27FC236}">
                <a16:creationId xmlns:a16="http://schemas.microsoft.com/office/drawing/2014/main" id="{BBE95CB0-8B75-743A-F650-4AEC02613023}"/>
              </a:ext>
              <a:ext uri="{C183D7F6-B498-43B3-948B-1728B52AA6E4}">
                <adec:decorative xmlns:adec="http://schemas.microsoft.com/office/drawing/2017/decorative" val="1"/>
              </a:ext>
            </a:extLst>
          </p:cNvPr>
          <p:cNvPicPr>
            <a:picLocks noChangeAspect="1"/>
          </p:cNvPicPr>
          <p:nvPr/>
        </p:nvPicPr>
        <p:blipFill>
          <a:blip r:embed="rId3"/>
          <a:srcRect l="23686" t="9792" r="18808" b="16798"/>
          <a:stretch>
            <a:fillRect/>
          </a:stretch>
        </p:blipFill>
        <p:spPr>
          <a:xfrm>
            <a:off x="6986648" y="1620000"/>
            <a:ext cx="3767138" cy="4757801"/>
          </a:xfrm>
          <a:prstGeom prst="rect">
            <a:avLst/>
          </a:prstGeom>
        </p:spPr>
      </p:pic>
    </p:spTree>
    <p:extLst>
      <p:ext uri="{BB962C8B-B14F-4D97-AF65-F5344CB8AC3E}">
        <p14:creationId xmlns:p14="http://schemas.microsoft.com/office/powerpoint/2010/main" val="2224201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94206-35B2-976C-A4DF-F9F39E435F10}"/>
              </a:ext>
            </a:extLst>
          </p:cNvPr>
          <p:cNvSpPr>
            <a:spLocks noGrp="1"/>
          </p:cNvSpPr>
          <p:nvPr>
            <p:ph type="title"/>
          </p:nvPr>
        </p:nvSpPr>
        <p:spPr/>
        <p:txBody>
          <a:bodyPr/>
          <a:lstStyle/>
          <a:p>
            <a:r>
              <a:rPr lang="sv-SE"/>
              <a:t>Rama 27 år </a:t>
            </a:r>
          </a:p>
        </p:txBody>
      </p:sp>
      <p:pic>
        <p:nvPicPr>
          <p:cNvPr id="4" name="Bildobjekt 3">
            <a:extLst>
              <a:ext uri="{FF2B5EF4-FFF2-40B4-BE49-F238E27FC236}">
                <a16:creationId xmlns:a16="http://schemas.microsoft.com/office/drawing/2014/main" id="{02E94FF2-A7B4-1E84-AE26-CF0A94770E71}"/>
              </a:ext>
              <a:ext uri="{C183D7F6-B498-43B3-948B-1728B52AA6E4}">
                <adec:decorative xmlns:adec="http://schemas.microsoft.com/office/drawing/2017/decorative" val="1"/>
              </a:ext>
            </a:extLst>
          </p:cNvPr>
          <p:cNvPicPr>
            <a:picLocks noChangeAspect="1"/>
          </p:cNvPicPr>
          <p:nvPr/>
        </p:nvPicPr>
        <p:blipFill>
          <a:blip r:embed="rId3"/>
          <a:srcRect l="1" t="7262" r="39054" b="6666"/>
          <a:stretch>
            <a:fillRect/>
          </a:stretch>
        </p:blipFill>
        <p:spPr>
          <a:xfrm>
            <a:off x="1620000" y="1714882"/>
            <a:ext cx="3709238" cy="4800218"/>
          </a:xfrm>
          <a:prstGeom prst="rect">
            <a:avLst/>
          </a:prstGeom>
        </p:spPr>
      </p:pic>
      <p:sp>
        <p:nvSpPr>
          <p:cNvPr id="5" name="Oval pratbubbla 4">
            <a:extLst>
              <a:ext uri="{FF2B5EF4-FFF2-40B4-BE49-F238E27FC236}">
                <a16:creationId xmlns:a16="http://schemas.microsoft.com/office/drawing/2014/main" id="{AA5AB7E0-15F7-5FD7-B259-007AA3B40AD2}"/>
              </a:ext>
            </a:extLst>
          </p:cNvPr>
          <p:cNvSpPr/>
          <p:nvPr/>
        </p:nvSpPr>
        <p:spPr>
          <a:xfrm>
            <a:off x="5639118" y="1714882"/>
            <a:ext cx="5973762" cy="4800218"/>
          </a:xfrm>
          <a:prstGeom prst="wedgeEllipseCallout">
            <a:avLst>
              <a:gd name="adj1" fmla="val -61334"/>
              <a:gd name="adj2" fmla="val -17761"/>
            </a:avLst>
          </a:prstGeom>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sv-SE" dirty="0"/>
              <a:t>Jag fick höra om </a:t>
            </a:r>
            <a:r>
              <a:rPr lang="sv-SE" dirty="0" err="1"/>
              <a:t>FolkisUng</a:t>
            </a:r>
            <a:r>
              <a:rPr lang="sv-SE" dirty="0"/>
              <a:t> av min handläggare på Malmö stad. Jag har två barn och hoppat av </a:t>
            </a:r>
            <a:r>
              <a:rPr lang="sv-SE" dirty="0" err="1"/>
              <a:t>sfi</a:t>
            </a:r>
            <a:r>
              <a:rPr lang="sv-SE" dirty="0"/>
              <a:t> flera gånger innan. Mitt liv är ensamt med press och stress. På </a:t>
            </a:r>
            <a:r>
              <a:rPr lang="sv-SE" dirty="0" err="1"/>
              <a:t>FolkisUng</a:t>
            </a:r>
            <a:r>
              <a:rPr lang="sv-SE" dirty="0"/>
              <a:t> har jag fått ett anpassat schema och extra stöd och hjälp. Jag tog betyg efter bara tre månader här. Det hade aldrig gått på vanlig </a:t>
            </a:r>
            <a:r>
              <a:rPr lang="sv-SE" dirty="0" err="1"/>
              <a:t>sfi</a:t>
            </a:r>
            <a:r>
              <a:rPr lang="sv-SE" dirty="0"/>
              <a:t>. </a:t>
            </a:r>
            <a:r>
              <a:rPr lang="sv-SE" dirty="0" err="1"/>
              <a:t>FolkisUng</a:t>
            </a:r>
            <a:r>
              <a:rPr lang="sv-SE" dirty="0"/>
              <a:t> hjälpte mig att hitta en svensk tjej på ett språkcafé som jag pratar svenska med på telefon två gånger per vecka och det har utvecklat mig väldigt mycket. </a:t>
            </a:r>
          </a:p>
        </p:txBody>
      </p:sp>
    </p:spTree>
    <p:extLst>
      <p:ext uri="{BB962C8B-B14F-4D97-AF65-F5344CB8AC3E}">
        <p14:creationId xmlns:p14="http://schemas.microsoft.com/office/powerpoint/2010/main" val="2584238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9BF76F-564C-0C85-4937-C9E67DC63F92}"/>
              </a:ext>
            </a:extLst>
          </p:cNvPr>
          <p:cNvSpPr>
            <a:spLocks noGrp="1"/>
          </p:cNvSpPr>
          <p:nvPr>
            <p:ph type="title"/>
          </p:nvPr>
        </p:nvSpPr>
        <p:spPr/>
        <p:txBody>
          <a:bodyPr/>
          <a:lstStyle/>
          <a:p>
            <a:r>
              <a:rPr lang="sv-SE"/>
              <a:t>En utmanande och komplex målgrupp </a:t>
            </a:r>
          </a:p>
        </p:txBody>
      </p:sp>
      <p:sp>
        <p:nvSpPr>
          <p:cNvPr id="4" name="Ellips 3">
            <a:extLst>
              <a:ext uri="{FF2B5EF4-FFF2-40B4-BE49-F238E27FC236}">
                <a16:creationId xmlns:a16="http://schemas.microsoft.com/office/drawing/2014/main" id="{10ED4E12-F9B3-F387-6835-98B8B02B7D67}"/>
              </a:ext>
            </a:extLst>
          </p:cNvPr>
          <p:cNvSpPr/>
          <p:nvPr/>
        </p:nvSpPr>
        <p:spPr>
          <a:xfrm>
            <a:off x="267574" y="4831792"/>
            <a:ext cx="1798391" cy="1678489"/>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Psykisk ohälsa </a:t>
            </a:r>
          </a:p>
        </p:txBody>
      </p:sp>
      <p:sp>
        <p:nvSpPr>
          <p:cNvPr id="5" name="Ellips 4">
            <a:extLst>
              <a:ext uri="{FF2B5EF4-FFF2-40B4-BE49-F238E27FC236}">
                <a16:creationId xmlns:a16="http://schemas.microsoft.com/office/drawing/2014/main" id="{415D64FA-1DDC-5A6F-A5D8-C6CA4D878CEE}"/>
              </a:ext>
            </a:extLst>
          </p:cNvPr>
          <p:cNvSpPr/>
          <p:nvPr/>
        </p:nvSpPr>
        <p:spPr>
          <a:xfrm>
            <a:off x="8012466" y="5062321"/>
            <a:ext cx="1798390" cy="1678488"/>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a:t>Kriminalitet </a:t>
            </a:r>
          </a:p>
        </p:txBody>
      </p:sp>
      <p:sp>
        <p:nvSpPr>
          <p:cNvPr id="6" name="Ellips 5">
            <a:extLst>
              <a:ext uri="{FF2B5EF4-FFF2-40B4-BE49-F238E27FC236}">
                <a16:creationId xmlns:a16="http://schemas.microsoft.com/office/drawing/2014/main" id="{1315B1E1-3897-ED9B-EBCD-593CE0C96D20}"/>
              </a:ext>
            </a:extLst>
          </p:cNvPr>
          <p:cNvSpPr/>
          <p:nvPr/>
        </p:nvSpPr>
        <p:spPr>
          <a:xfrm>
            <a:off x="3479607" y="5075099"/>
            <a:ext cx="1798390" cy="1678488"/>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a:t>Ensamhet </a:t>
            </a:r>
          </a:p>
        </p:txBody>
      </p:sp>
      <p:sp>
        <p:nvSpPr>
          <p:cNvPr id="7" name="Ellips 6">
            <a:extLst>
              <a:ext uri="{FF2B5EF4-FFF2-40B4-BE49-F238E27FC236}">
                <a16:creationId xmlns:a16="http://schemas.microsoft.com/office/drawing/2014/main" id="{1FCE07DC-A220-0BF5-7325-D3F520882CC9}"/>
              </a:ext>
            </a:extLst>
          </p:cNvPr>
          <p:cNvSpPr/>
          <p:nvPr/>
        </p:nvSpPr>
        <p:spPr>
          <a:xfrm>
            <a:off x="10037817" y="4557694"/>
            <a:ext cx="1798391" cy="167848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a:t>Rädsla för utvisning  </a:t>
            </a:r>
          </a:p>
        </p:txBody>
      </p:sp>
      <p:sp>
        <p:nvSpPr>
          <p:cNvPr id="8" name="Ellips 7">
            <a:extLst>
              <a:ext uri="{FF2B5EF4-FFF2-40B4-BE49-F238E27FC236}">
                <a16:creationId xmlns:a16="http://schemas.microsoft.com/office/drawing/2014/main" id="{E11E867A-9F60-DB8E-990E-82E5748D82C7}"/>
              </a:ext>
            </a:extLst>
          </p:cNvPr>
          <p:cNvSpPr/>
          <p:nvPr/>
        </p:nvSpPr>
        <p:spPr>
          <a:xfrm>
            <a:off x="7718711" y="3104172"/>
            <a:ext cx="1798392" cy="167848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err="1"/>
              <a:t>Ekono-miska</a:t>
            </a:r>
            <a:endParaRPr lang="sv-SE" dirty="0"/>
          </a:p>
          <a:p>
            <a:pPr algn="ctr"/>
            <a:r>
              <a:rPr lang="sv-SE" dirty="0"/>
              <a:t>utmaningar </a:t>
            </a:r>
          </a:p>
        </p:txBody>
      </p:sp>
      <p:sp>
        <p:nvSpPr>
          <p:cNvPr id="9" name="Ellips 8">
            <a:extLst>
              <a:ext uri="{FF2B5EF4-FFF2-40B4-BE49-F238E27FC236}">
                <a16:creationId xmlns:a16="http://schemas.microsoft.com/office/drawing/2014/main" id="{CCC5E46A-D7F3-282B-15BB-6DEE69019093}"/>
              </a:ext>
            </a:extLst>
          </p:cNvPr>
          <p:cNvSpPr/>
          <p:nvPr/>
        </p:nvSpPr>
        <p:spPr>
          <a:xfrm>
            <a:off x="5807251" y="1806832"/>
            <a:ext cx="1798391" cy="1678489"/>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a:t>NPF</a:t>
            </a:r>
          </a:p>
        </p:txBody>
      </p:sp>
      <p:sp>
        <p:nvSpPr>
          <p:cNvPr id="10" name="Ellips 9">
            <a:extLst>
              <a:ext uri="{FF2B5EF4-FFF2-40B4-BE49-F238E27FC236}">
                <a16:creationId xmlns:a16="http://schemas.microsoft.com/office/drawing/2014/main" id="{E5BF8C4B-29DD-A65C-EF1D-4C2CCC41036B}"/>
              </a:ext>
            </a:extLst>
          </p:cNvPr>
          <p:cNvSpPr/>
          <p:nvPr/>
        </p:nvSpPr>
        <p:spPr>
          <a:xfrm>
            <a:off x="10229944" y="2589755"/>
            <a:ext cx="1798391" cy="167848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a:t>Inget boende </a:t>
            </a:r>
          </a:p>
        </p:txBody>
      </p:sp>
      <p:sp>
        <p:nvSpPr>
          <p:cNvPr id="12" name="Ellips 11">
            <a:extLst>
              <a:ext uri="{FF2B5EF4-FFF2-40B4-BE49-F238E27FC236}">
                <a16:creationId xmlns:a16="http://schemas.microsoft.com/office/drawing/2014/main" id="{D83B54A7-66B9-DA07-5C82-63279539D8BB}"/>
              </a:ext>
            </a:extLst>
          </p:cNvPr>
          <p:cNvSpPr/>
          <p:nvPr/>
        </p:nvSpPr>
        <p:spPr>
          <a:xfrm>
            <a:off x="5811751" y="4534223"/>
            <a:ext cx="1793714" cy="16784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a:t>Trauman från krig </a:t>
            </a:r>
          </a:p>
        </p:txBody>
      </p:sp>
      <p:sp>
        <p:nvSpPr>
          <p:cNvPr id="13" name="Ellips 12">
            <a:extLst>
              <a:ext uri="{FF2B5EF4-FFF2-40B4-BE49-F238E27FC236}">
                <a16:creationId xmlns:a16="http://schemas.microsoft.com/office/drawing/2014/main" id="{75C7FEBF-5395-71B5-0275-20B084F12AFD}"/>
              </a:ext>
            </a:extLst>
          </p:cNvPr>
          <p:cNvSpPr/>
          <p:nvPr/>
        </p:nvSpPr>
        <p:spPr>
          <a:xfrm>
            <a:off x="705323" y="1990364"/>
            <a:ext cx="1798391" cy="1678489"/>
          </a:xfrm>
          <a:prstGeom prst="ellipse">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sv-SE" dirty="0"/>
              <a:t>Negativa </a:t>
            </a:r>
            <a:r>
              <a:rPr lang="sv-SE" dirty="0" err="1"/>
              <a:t>skoler</a:t>
            </a:r>
            <a:r>
              <a:rPr lang="sv-SE" dirty="0"/>
              <a:t>-farenheter</a:t>
            </a:r>
          </a:p>
        </p:txBody>
      </p:sp>
      <p:sp>
        <p:nvSpPr>
          <p:cNvPr id="14" name="Ellips 13">
            <a:extLst>
              <a:ext uri="{FF2B5EF4-FFF2-40B4-BE49-F238E27FC236}">
                <a16:creationId xmlns:a16="http://schemas.microsoft.com/office/drawing/2014/main" id="{851BA71D-F86F-865C-0F69-7A12571ACFFE}"/>
              </a:ext>
            </a:extLst>
          </p:cNvPr>
          <p:cNvSpPr/>
          <p:nvPr/>
        </p:nvSpPr>
        <p:spPr>
          <a:xfrm>
            <a:off x="1962056" y="3718449"/>
            <a:ext cx="1798391" cy="167848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a:t>Avsaknad av skyddsnät</a:t>
            </a:r>
          </a:p>
        </p:txBody>
      </p:sp>
      <p:sp>
        <p:nvSpPr>
          <p:cNvPr id="17" name="Ellips 16">
            <a:extLst>
              <a:ext uri="{FF2B5EF4-FFF2-40B4-BE49-F238E27FC236}">
                <a16:creationId xmlns:a16="http://schemas.microsoft.com/office/drawing/2014/main" id="{3EE6EBCA-D437-3845-8FB0-79FBE26270A1}"/>
              </a:ext>
            </a:extLst>
          </p:cNvPr>
          <p:cNvSpPr/>
          <p:nvPr/>
        </p:nvSpPr>
        <p:spPr>
          <a:xfrm>
            <a:off x="4271079" y="3219564"/>
            <a:ext cx="1798391" cy="1678489"/>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a:t>Ojämn nivå i olika språk-färdigheter</a:t>
            </a:r>
          </a:p>
        </p:txBody>
      </p:sp>
      <p:sp>
        <p:nvSpPr>
          <p:cNvPr id="18" name="Ellips 17">
            <a:extLst>
              <a:ext uri="{FF2B5EF4-FFF2-40B4-BE49-F238E27FC236}">
                <a16:creationId xmlns:a16="http://schemas.microsoft.com/office/drawing/2014/main" id="{68164E7B-8154-EAD2-2C8A-BFAA6C75734E}"/>
              </a:ext>
            </a:extLst>
          </p:cNvPr>
          <p:cNvSpPr/>
          <p:nvPr/>
        </p:nvSpPr>
        <p:spPr>
          <a:xfrm>
            <a:off x="8659395" y="1152000"/>
            <a:ext cx="1793713" cy="1678489"/>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a:t>Lågt själv-förtroende</a:t>
            </a:r>
          </a:p>
        </p:txBody>
      </p:sp>
      <p:sp>
        <p:nvSpPr>
          <p:cNvPr id="11" name="Ellips 10">
            <a:extLst>
              <a:ext uri="{FF2B5EF4-FFF2-40B4-BE49-F238E27FC236}">
                <a16:creationId xmlns:a16="http://schemas.microsoft.com/office/drawing/2014/main" id="{EA2D338A-C534-2A27-AD2A-731DEAA604FB}"/>
              </a:ext>
            </a:extLst>
          </p:cNvPr>
          <p:cNvSpPr/>
          <p:nvPr/>
        </p:nvSpPr>
        <p:spPr>
          <a:xfrm>
            <a:off x="2927930" y="1701995"/>
            <a:ext cx="1798391" cy="167848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a:t>Ingen studie-bakgrund</a:t>
            </a:r>
          </a:p>
        </p:txBody>
      </p:sp>
    </p:spTree>
    <p:extLst>
      <p:ext uri="{BB962C8B-B14F-4D97-AF65-F5344CB8AC3E}">
        <p14:creationId xmlns:p14="http://schemas.microsoft.com/office/powerpoint/2010/main" val="3375884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670D3-93A5-CA5D-60A3-746B4B5DF7FC}"/>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58754F8B-084E-A93B-F908-D7D43245490C}"/>
              </a:ext>
            </a:extLst>
          </p:cNvPr>
          <p:cNvSpPr>
            <a:spLocks noGrp="1"/>
          </p:cNvSpPr>
          <p:nvPr>
            <p:ph type="title"/>
          </p:nvPr>
        </p:nvSpPr>
        <p:spPr/>
        <p:txBody>
          <a:bodyPr/>
          <a:lstStyle/>
          <a:p>
            <a:r>
              <a:rPr lang="sv-SE"/>
              <a:t>Hur har vi lagt upp projektet </a:t>
            </a:r>
          </a:p>
        </p:txBody>
      </p:sp>
      <p:graphicFrame>
        <p:nvGraphicFramePr>
          <p:cNvPr id="4" name="Diagram 3">
            <a:extLst>
              <a:ext uri="{FF2B5EF4-FFF2-40B4-BE49-F238E27FC236}">
                <a16:creationId xmlns:a16="http://schemas.microsoft.com/office/drawing/2014/main" id="{F08A06AE-B435-1231-DDE4-3F35FC96359B}"/>
              </a:ext>
            </a:extLst>
          </p:cNvPr>
          <p:cNvGraphicFramePr/>
          <p:nvPr/>
        </p:nvGraphicFramePr>
        <p:xfrm>
          <a:off x="314325" y="2228850"/>
          <a:ext cx="11557387" cy="2834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9424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492EA0A-7A61-7C3C-E33A-EB5B23CC845A}"/>
              </a:ext>
            </a:extLst>
          </p:cNvPr>
          <p:cNvSpPr>
            <a:spLocks noGrp="1"/>
          </p:cNvSpPr>
          <p:nvPr>
            <p:ph type="title"/>
          </p:nvPr>
        </p:nvSpPr>
        <p:spPr/>
        <p:txBody>
          <a:bodyPr/>
          <a:lstStyle/>
          <a:p>
            <a:r>
              <a:rPr lang="sv-SE" dirty="0"/>
              <a:t>Jämställdhet, icke-diskriminering och tillgänglighet </a:t>
            </a:r>
          </a:p>
        </p:txBody>
      </p:sp>
      <p:sp>
        <p:nvSpPr>
          <p:cNvPr id="3" name="Platshållare för innehåll 2">
            <a:extLst>
              <a:ext uri="{FF2B5EF4-FFF2-40B4-BE49-F238E27FC236}">
                <a16:creationId xmlns:a16="http://schemas.microsoft.com/office/drawing/2014/main" id="{B3C5682A-7321-C894-AFE2-4A53C7AE2BA6}"/>
              </a:ext>
            </a:extLst>
          </p:cNvPr>
          <p:cNvSpPr>
            <a:spLocks noGrp="1"/>
          </p:cNvSpPr>
          <p:nvPr>
            <p:ph sz="quarter" idx="13"/>
          </p:nvPr>
        </p:nvSpPr>
        <p:spPr/>
        <p:txBody>
          <a:bodyPr vert="horz" lIns="0" tIns="0" rIns="0" bIns="0" rtlCol="0" anchor="t">
            <a:normAutofit/>
          </a:bodyPr>
          <a:lstStyle/>
          <a:p>
            <a:r>
              <a:rPr lang="sv-SE" dirty="0"/>
              <a:t>Relationellt förhållningsätt som utgångspunkt i allt vi gör.</a:t>
            </a:r>
          </a:p>
          <a:p>
            <a:r>
              <a:rPr lang="sv-SE" dirty="0"/>
              <a:t>Individanpassat utifrån förutsättningar och behov ger flexibilitet.</a:t>
            </a:r>
          </a:p>
          <a:p>
            <a:r>
              <a:rPr lang="sv-SE" dirty="0"/>
              <a:t>Vi möter deltagarna i ögonhöjd. </a:t>
            </a:r>
          </a:p>
          <a:p>
            <a:pPr lvl="1"/>
            <a:r>
              <a:rPr lang="sv-SE" dirty="0"/>
              <a:t>De är med och identifierar behov, formulerar mål och skapar innehåll. </a:t>
            </a:r>
          </a:p>
          <a:p>
            <a:r>
              <a:rPr lang="sv-SE" dirty="0"/>
              <a:t>En trygg miljö och gemenskap.</a:t>
            </a:r>
          </a:p>
          <a:p>
            <a:r>
              <a:rPr lang="sv-SE" dirty="0"/>
              <a:t>Medvetet val av innehåll och material med normkritiskt perspektiv.</a:t>
            </a:r>
          </a:p>
          <a:p>
            <a:r>
              <a:rPr lang="sv-SE" dirty="0"/>
              <a:t>Studieinnehåll om jämställdhet, icke-diskriminering och tillgänglighet. </a:t>
            </a:r>
          </a:p>
          <a:p>
            <a:r>
              <a:rPr lang="sv-SE" dirty="0"/>
              <a:t>Löpande fortbildning och samtal med personal.</a:t>
            </a:r>
          </a:p>
        </p:txBody>
      </p:sp>
    </p:spTree>
    <p:extLst>
      <p:ext uri="{BB962C8B-B14F-4D97-AF65-F5344CB8AC3E}">
        <p14:creationId xmlns:p14="http://schemas.microsoft.com/office/powerpoint/2010/main" val="3388026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0C60F4A4-B670-B078-5B65-7ECEB90E57DB}"/>
              </a:ext>
            </a:extLst>
          </p:cNvPr>
          <p:cNvPicPr>
            <a:picLocks noChangeAspect="1"/>
          </p:cNvPicPr>
          <p:nvPr/>
        </p:nvPicPr>
        <p:blipFill>
          <a:blip r:embed="rId3" cstate="print">
            <a:extLst>
              <a:ext uri="{28A0092B-C50C-407E-A947-70E740481C1C}">
                <a14:useLocalDpi xmlns:a14="http://schemas.microsoft.com/office/drawing/2010/main" val="0"/>
              </a:ext>
            </a:extLst>
          </a:blip>
          <a:srcRect l="22847" t="20823" b="9406"/>
          <a:stretch>
            <a:fillRect/>
          </a:stretch>
        </p:blipFill>
        <p:spPr>
          <a:xfrm>
            <a:off x="790414" y="1239867"/>
            <a:ext cx="6177867" cy="4190090"/>
          </a:xfrm>
          <a:prstGeom prst="rect">
            <a:avLst/>
          </a:prstGeom>
        </p:spPr>
      </p:pic>
      <p:pic>
        <p:nvPicPr>
          <p:cNvPr id="11" name="Bildobjekt 10">
            <a:extLst>
              <a:ext uri="{FF2B5EF4-FFF2-40B4-BE49-F238E27FC236}">
                <a16:creationId xmlns:a16="http://schemas.microsoft.com/office/drawing/2014/main" id="{68CDD179-281E-DE7D-A3FE-466DBC71D5FB}"/>
              </a:ext>
            </a:extLst>
          </p:cNvPr>
          <p:cNvPicPr>
            <a:picLocks noChangeAspect="1"/>
          </p:cNvPicPr>
          <p:nvPr/>
        </p:nvPicPr>
        <p:blipFill>
          <a:blip r:embed="rId4" cstate="print">
            <a:extLst>
              <a:ext uri="{28A0092B-C50C-407E-A947-70E740481C1C}">
                <a14:useLocalDpi xmlns:a14="http://schemas.microsoft.com/office/drawing/2010/main" val="0"/>
              </a:ext>
            </a:extLst>
          </a:blip>
          <a:srcRect l="18079" r="20823" b="17056"/>
          <a:stretch>
            <a:fillRect/>
          </a:stretch>
        </p:blipFill>
        <p:spPr>
          <a:xfrm rot="5400000">
            <a:off x="7173423" y="1201796"/>
            <a:ext cx="4190090" cy="4266231"/>
          </a:xfrm>
          <a:prstGeom prst="rect">
            <a:avLst/>
          </a:prstGeom>
        </p:spPr>
      </p:pic>
      <p:sp>
        <p:nvSpPr>
          <p:cNvPr id="12" name="Platshållare för text 3">
            <a:extLst>
              <a:ext uri="{FF2B5EF4-FFF2-40B4-BE49-F238E27FC236}">
                <a16:creationId xmlns:a16="http://schemas.microsoft.com/office/drawing/2014/main" id="{E423012C-0BA4-8E49-9BAF-7A12521E0A7A}"/>
              </a:ext>
            </a:extLst>
          </p:cNvPr>
          <p:cNvSpPr txBox="1">
            <a:spLocks/>
          </p:cNvSpPr>
          <p:nvPr/>
        </p:nvSpPr>
        <p:spPr bwMode="black">
          <a:xfrm>
            <a:off x="2528070" y="5618133"/>
            <a:ext cx="7135859" cy="1028237"/>
          </a:xfrm>
          <a:prstGeom prst="rect">
            <a:avLst/>
          </a:prstGeom>
        </p:spPr>
        <p:txBody>
          <a:bodyPr vert="horz" lIns="0" tIns="0" rIns="0" bIns="0" rtlCol="0">
            <a:normAutofit/>
          </a:bodyPr>
          <a:lstStyle>
            <a:lvl1pPr marL="358775" indent="-358775" algn="l" defTabSz="914400" rtl="0" eaLnBrk="1" latinLnBrk="0" hangingPunct="1">
              <a:lnSpc>
                <a:spcPct val="100000"/>
              </a:lnSpc>
              <a:spcBef>
                <a:spcPts val="1600"/>
              </a:spcBef>
              <a:buClr>
                <a:schemeClr val="accent1"/>
              </a:buClr>
              <a:buSzPct val="100000"/>
              <a:buFontTx/>
              <a:buBlip>
                <a:blip r:embed="rId5"/>
              </a:buBlip>
              <a:defRPr sz="2000" kern="1200">
                <a:solidFill>
                  <a:schemeClr val="accent1"/>
                </a:solidFill>
                <a:latin typeface="+mn-lt"/>
                <a:ea typeface="+mn-ea"/>
                <a:cs typeface="+mn-cs"/>
              </a:defRPr>
            </a:lvl1pPr>
            <a:lvl2pPr marL="720000" indent="-360000" algn="l" defTabSz="914400" rtl="0" eaLnBrk="1" latinLnBrk="0" hangingPunct="1">
              <a:lnSpc>
                <a:spcPct val="100000"/>
              </a:lnSpc>
              <a:spcBef>
                <a:spcPts val="1200"/>
              </a:spcBef>
              <a:buClr>
                <a:schemeClr val="accent3"/>
              </a:buClr>
              <a:buSzPct val="100000"/>
              <a:buFontTx/>
              <a:buBlip>
                <a:blip r:embed="rId6"/>
              </a:buBlip>
              <a:defRPr sz="1600" kern="1200">
                <a:solidFill>
                  <a:schemeClr val="accent1"/>
                </a:solidFill>
                <a:latin typeface="+mn-lt"/>
                <a:ea typeface="+mn-ea"/>
                <a:cs typeface="+mn-cs"/>
              </a:defRPr>
            </a:lvl2pPr>
            <a:lvl3pPr marL="985838" indent="-263525" algn="l" defTabSz="914400" rtl="0" eaLnBrk="1" latinLnBrk="0" hangingPunct="1">
              <a:lnSpc>
                <a:spcPct val="100000"/>
              </a:lnSpc>
              <a:spcBef>
                <a:spcPts val="1200"/>
              </a:spcBef>
              <a:buClr>
                <a:schemeClr val="accent6"/>
              </a:buClr>
              <a:buSzPct val="100000"/>
              <a:buFontTx/>
              <a:buBlip>
                <a:blip r:embed="rId7"/>
              </a:buBlip>
              <a:defRPr sz="1200" kern="1200">
                <a:solidFill>
                  <a:schemeClr val="accent1"/>
                </a:solidFill>
                <a:latin typeface="+mn-lt"/>
                <a:ea typeface="+mn-ea"/>
                <a:cs typeface="+mn-cs"/>
              </a:defRPr>
            </a:lvl3pPr>
            <a:lvl4pPr marL="1257300" indent="-268288" algn="l" defTabSz="914400" rtl="0" eaLnBrk="1" latinLnBrk="0" hangingPunct="1">
              <a:lnSpc>
                <a:spcPct val="100000"/>
              </a:lnSpc>
              <a:spcBef>
                <a:spcPts val="1200"/>
              </a:spcBef>
              <a:buClr>
                <a:schemeClr val="accent6"/>
              </a:buClr>
              <a:buSzPct val="100000"/>
              <a:buFontTx/>
              <a:buBlip>
                <a:blip r:embed="rId7"/>
              </a:buBlip>
              <a:defRPr sz="1200" kern="1200">
                <a:solidFill>
                  <a:schemeClr val="accent1"/>
                </a:solidFill>
                <a:latin typeface="+mn-lt"/>
                <a:ea typeface="+mn-ea"/>
                <a:cs typeface="+mn-cs"/>
              </a:defRPr>
            </a:lvl4pPr>
            <a:lvl5pPr marL="1524000" indent="-266700" algn="l" defTabSz="914400" rtl="0" eaLnBrk="1" latinLnBrk="0" hangingPunct="1">
              <a:lnSpc>
                <a:spcPct val="100000"/>
              </a:lnSpc>
              <a:spcBef>
                <a:spcPts val="1200"/>
              </a:spcBef>
              <a:buClr>
                <a:schemeClr val="accent6"/>
              </a:buClr>
              <a:buSzPct val="100000"/>
              <a:buFontTx/>
              <a:buBlip>
                <a:blip r:embed="rId7"/>
              </a:buBlip>
              <a:tabLst/>
              <a:defRPr sz="12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sv-SE" sz="1800" dirty="0" err="1"/>
              <a:t>FolkisUng</a:t>
            </a:r>
            <a:r>
              <a:rPr lang="sv-SE" sz="1800" dirty="0"/>
              <a:t> är på studiebesök på en kvinnorättsorganisation i Malmö. Vi träffar kommunpolitiker och lär oss om valet, demokrati och rättigheter. </a:t>
            </a:r>
          </a:p>
          <a:p>
            <a:endParaRPr lang="sv-SE" dirty="0"/>
          </a:p>
          <a:p>
            <a:endParaRPr lang="sv-SE" dirty="0"/>
          </a:p>
          <a:p>
            <a:endParaRPr lang="sv-SE" dirty="0"/>
          </a:p>
        </p:txBody>
      </p:sp>
    </p:spTree>
    <p:extLst>
      <p:ext uri="{BB962C8B-B14F-4D97-AF65-F5344CB8AC3E}">
        <p14:creationId xmlns:p14="http://schemas.microsoft.com/office/powerpoint/2010/main" val="1058601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87469CC-5C44-BE5B-08E2-6BE42DFFDB0E}"/>
              </a:ext>
            </a:extLst>
          </p:cNvPr>
          <p:cNvSpPr>
            <a:spLocks noGrp="1"/>
          </p:cNvSpPr>
          <p:nvPr>
            <p:ph type="title"/>
          </p:nvPr>
        </p:nvSpPr>
        <p:spPr/>
        <p:txBody>
          <a:bodyPr/>
          <a:lstStyle/>
          <a:p>
            <a:r>
              <a:rPr lang="sv-SE" dirty="0"/>
              <a:t>Örebros story - samhällsproblemet vi ville lösa</a:t>
            </a:r>
          </a:p>
        </p:txBody>
      </p:sp>
      <p:sp>
        <p:nvSpPr>
          <p:cNvPr id="3" name="Platshållare för innehåll 2">
            <a:extLst>
              <a:ext uri="{FF2B5EF4-FFF2-40B4-BE49-F238E27FC236}">
                <a16:creationId xmlns:a16="http://schemas.microsoft.com/office/drawing/2014/main" id="{89EBB886-4AFA-978C-81CB-FBB214F0E0E2}"/>
              </a:ext>
            </a:extLst>
          </p:cNvPr>
          <p:cNvSpPr>
            <a:spLocks noGrp="1"/>
          </p:cNvSpPr>
          <p:nvPr>
            <p:ph sz="quarter" idx="13"/>
          </p:nvPr>
        </p:nvSpPr>
        <p:spPr/>
        <p:txBody>
          <a:bodyPr>
            <a:normAutofit fontScale="92500" lnSpcReduction="10000"/>
          </a:bodyPr>
          <a:lstStyle/>
          <a:p>
            <a:r>
              <a:rPr lang="sv-SE" sz="2200" dirty="0">
                <a:latin typeface="+mj-lt"/>
              </a:rPr>
              <a:t>Bedrivit </a:t>
            </a:r>
            <a:r>
              <a:rPr lang="sv-SE" sz="2200" dirty="0">
                <a:latin typeface="+mj-lt"/>
                <a:ea typeface="Mercury Office" panose="02000000000000000000" pitchFamily="2" charset="0"/>
                <a:cs typeface="Times New Roman"/>
              </a:rPr>
              <a:t>SMF sedan 2016. Mellan ca 65- 120 deltagare per år. En kurs där många lyckas och går vidare till reguljära studier. SMF första </a:t>
            </a:r>
            <a:r>
              <a:rPr lang="sv-SE" sz="2200" b="1" dirty="0">
                <a:latin typeface="+mj-lt"/>
                <a:ea typeface="Mercury Office" panose="02000000000000000000" pitchFamily="2" charset="0"/>
                <a:cs typeface="Times New Roman"/>
              </a:rPr>
              <a:t>reella</a:t>
            </a:r>
            <a:r>
              <a:rPr lang="sv-SE" sz="2200" dirty="0">
                <a:latin typeface="+mj-lt"/>
                <a:ea typeface="Mercury Office" panose="02000000000000000000" pitchFamily="2" charset="0"/>
                <a:cs typeface="Times New Roman"/>
              </a:rPr>
              <a:t> chansen.</a:t>
            </a:r>
            <a:br>
              <a:rPr lang="sv-SE" sz="2200" dirty="0">
                <a:latin typeface="+mj-lt"/>
                <a:ea typeface="Mercury Office" panose="02000000000000000000" pitchFamily="2" charset="0"/>
                <a:cs typeface="Times New Roman"/>
              </a:rPr>
            </a:br>
            <a:endParaRPr lang="sv-SE" sz="2200" dirty="0">
              <a:latin typeface="+mj-lt"/>
              <a:ea typeface="Mercury Office" panose="02000000000000000000" pitchFamily="2" charset="0"/>
              <a:cs typeface="Times New Roman"/>
            </a:endParaRPr>
          </a:p>
          <a:p>
            <a:pPr marL="0" indent="0">
              <a:buNone/>
            </a:pPr>
            <a:r>
              <a:rPr lang="sv-SE" sz="2200" b="1" dirty="0">
                <a:latin typeface="+mj-lt"/>
                <a:ea typeface="Mercury Office" panose="02000000000000000000" pitchFamily="2" charset="0"/>
                <a:cs typeface="Times New Roman"/>
              </a:rPr>
              <a:t>Vilka samhällsproblem såg vi?</a:t>
            </a:r>
            <a:br>
              <a:rPr lang="sv-SE" sz="2200" b="1" dirty="0">
                <a:latin typeface="+mj-lt"/>
                <a:ea typeface="Mercury Office" panose="02000000000000000000" pitchFamily="2" charset="0"/>
                <a:cs typeface="Times New Roman"/>
              </a:rPr>
            </a:br>
            <a:endParaRPr lang="sv-SE" sz="2200" b="1" dirty="0">
              <a:latin typeface="+mj-lt"/>
              <a:ea typeface="Mercury Office" panose="02000000000000000000" pitchFamily="2" charset="0"/>
              <a:cs typeface="Times New Roman"/>
            </a:endParaRPr>
          </a:p>
          <a:p>
            <a:pPr marL="0" indent="0">
              <a:buNone/>
            </a:pPr>
            <a:endParaRPr lang="sv-SE" sz="2200" b="1" dirty="0">
              <a:latin typeface="+mj-lt"/>
              <a:ea typeface="Mercury Office" panose="02000000000000000000" pitchFamily="2" charset="0"/>
              <a:cs typeface="Times New Roman"/>
            </a:endParaRPr>
          </a:p>
          <a:p>
            <a:pPr marL="0" indent="0">
              <a:buNone/>
            </a:pPr>
            <a:endParaRPr lang="sv-SE" sz="2200" b="1" dirty="0">
              <a:latin typeface="+mj-lt"/>
              <a:ea typeface="Mercury Office" panose="02000000000000000000" pitchFamily="2" charset="0"/>
              <a:cs typeface="Times New Roman"/>
            </a:endParaRPr>
          </a:p>
          <a:p>
            <a:r>
              <a:rPr lang="sv-SE" sz="2200" dirty="0">
                <a:latin typeface="+mj-lt"/>
              </a:rPr>
              <a:t>Aktuell </a:t>
            </a:r>
            <a:r>
              <a:rPr lang="sv-SE" sz="2200" dirty="0">
                <a:latin typeface="+mj-lt"/>
                <a:cs typeface="Times New Roman"/>
              </a:rPr>
              <a:t>rapport</a:t>
            </a:r>
            <a:r>
              <a:rPr lang="sv-SE" sz="2200" dirty="0">
                <a:latin typeface="+mj-lt"/>
                <a:ea typeface="Mercury Office" panose="02000000000000000000" pitchFamily="2" charset="0"/>
                <a:cs typeface="Times New Roman"/>
              </a:rPr>
              <a:t> från Skolverket maj-26: "F som i fängelse"</a:t>
            </a:r>
            <a:endParaRPr lang="sv-SE" sz="2200" dirty="0">
              <a:latin typeface="+mj-lt"/>
            </a:endParaRPr>
          </a:p>
          <a:p>
            <a:r>
              <a:rPr lang="sv-SE" sz="2200" dirty="0">
                <a:latin typeface="+mj-lt"/>
              </a:rPr>
              <a:t>Arbetsförmedlingen </a:t>
            </a:r>
            <a:r>
              <a:rPr lang="sv-SE" sz="2200" dirty="0">
                <a:latin typeface="+mj-lt"/>
                <a:ea typeface="Mercury Office" panose="02000000000000000000" pitchFamily="2" charset="0"/>
                <a:cs typeface="Times New Roman"/>
              </a:rPr>
              <a:t>har inte velat anvisa deltagare 16-20 år: "KAA har ansvar”</a:t>
            </a:r>
          </a:p>
          <a:p>
            <a:r>
              <a:rPr lang="sv-SE" sz="2200" dirty="0">
                <a:latin typeface="+mj-lt"/>
                <a:cs typeface="Times New Roman"/>
              </a:rPr>
              <a:t>Behov av steget före SMF</a:t>
            </a:r>
            <a:endParaRPr lang="sv-SE" sz="2200" dirty="0">
              <a:latin typeface="+mj-lt"/>
            </a:endParaRPr>
          </a:p>
        </p:txBody>
      </p:sp>
      <p:sp>
        <p:nvSpPr>
          <p:cNvPr id="7" name="Rektangel: rundade hörn 6">
            <a:extLst>
              <a:ext uri="{FF2B5EF4-FFF2-40B4-BE49-F238E27FC236}">
                <a16:creationId xmlns:a16="http://schemas.microsoft.com/office/drawing/2014/main" id="{A07E510B-BF73-C144-1236-6941C25285D4}"/>
              </a:ext>
            </a:extLst>
          </p:cNvPr>
          <p:cNvSpPr/>
          <p:nvPr/>
        </p:nvSpPr>
        <p:spPr>
          <a:xfrm>
            <a:off x="5823768" y="3826292"/>
            <a:ext cx="3559417" cy="943709"/>
          </a:xfrm>
          <a:prstGeom prst="round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Ca 25 % gick ut gymnasiet utan grundläggande behörighet</a:t>
            </a:r>
          </a:p>
        </p:txBody>
      </p:sp>
      <p:sp>
        <p:nvSpPr>
          <p:cNvPr id="8" name="Rektangel: rundade hörn 7">
            <a:extLst>
              <a:ext uri="{FF2B5EF4-FFF2-40B4-BE49-F238E27FC236}">
                <a16:creationId xmlns:a16="http://schemas.microsoft.com/office/drawing/2014/main" id="{BE5F46AE-51CD-E958-402C-F5EAC96D2F60}"/>
              </a:ext>
            </a:extLst>
          </p:cNvPr>
          <p:cNvSpPr/>
          <p:nvPr/>
        </p:nvSpPr>
        <p:spPr>
          <a:xfrm>
            <a:off x="1620000" y="3826294"/>
            <a:ext cx="3559417" cy="94370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Ca 20 % gick ut grundskolan utan gymnasiebehörighet</a:t>
            </a:r>
          </a:p>
        </p:txBody>
      </p:sp>
    </p:spTree>
    <p:extLst>
      <p:ext uri="{BB962C8B-B14F-4D97-AF65-F5344CB8AC3E}">
        <p14:creationId xmlns:p14="http://schemas.microsoft.com/office/powerpoint/2010/main" val="2248211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llustration"/>
          <p:cNvPicPr>
            <a:picLocks noChangeAspect="1"/>
          </p:cNvPicPr>
          <p:nvPr/>
        </p:nvPicPr>
        <p:blipFill>
          <a:blip r:embed="rId2"/>
          <a:stretch>
            <a:fillRect/>
          </a:stretch>
        </p:blipFill>
        <p:spPr>
          <a:xfrm>
            <a:off x="6178432" y="1568106"/>
            <a:ext cx="4849569" cy="4500000"/>
          </a:xfrm>
          <a:prstGeom prst="rect">
            <a:avLst/>
          </a:prstGeom>
        </p:spPr>
      </p:pic>
      <p:sp>
        <p:nvSpPr>
          <p:cNvPr id="7" name="Platshållare för innehåll 6">
            <a:extLst>
              <a:ext uri="{FF2B5EF4-FFF2-40B4-BE49-F238E27FC236}">
                <a16:creationId xmlns:a16="http://schemas.microsoft.com/office/drawing/2014/main" id="{6014AB47-621E-2AB4-E1CB-EEB89C35BEEE}"/>
              </a:ext>
            </a:extLst>
          </p:cNvPr>
          <p:cNvSpPr>
            <a:spLocks noGrp="1"/>
          </p:cNvSpPr>
          <p:nvPr>
            <p:ph sz="quarter" idx="13"/>
          </p:nvPr>
        </p:nvSpPr>
        <p:spPr>
          <a:xfrm>
            <a:off x="1163999" y="2545257"/>
            <a:ext cx="4932001" cy="1767486"/>
          </a:xfrm>
        </p:spPr>
        <p:txBody>
          <a:bodyPr/>
          <a:lstStyle/>
          <a:p>
            <a:pPr marL="0" indent="0">
              <a:buNone/>
            </a:pPr>
            <a:r>
              <a:rPr lang="sv-SE" sz="3600" err="1">
                <a:solidFill>
                  <a:srgbClr val="910048"/>
                </a:solidFill>
                <a:latin typeface="Aaux Next Bold" panose="02000506000000020004" pitchFamily="2" charset="0"/>
              </a:rPr>
              <a:t>FolkisUng</a:t>
            </a:r>
            <a:r>
              <a:rPr lang="sv-SE" sz="3600">
                <a:solidFill>
                  <a:srgbClr val="910048"/>
                </a:solidFill>
                <a:latin typeface="Aaux Next Bold" panose="02000506000000020004" pitchFamily="2" charset="0"/>
              </a:rPr>
              <a:t> handlar om unga som gett upp hoppet om skola &amp; jobb</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37701-738D-FDAD-6948-039B18A70C72}"/>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68A34A5B-E061-239D-35D5-33C8E231E31E}"/>
              </a:ext>
            </a:extLst>
          </p:cNvPr>
          <p:cNvSpPr>
            <a:spLocks noGrp="1"/>
          </p:cNvSpPr>
          <p:nvPr>
            <p:ph type="title"/>
          </p:nvPr>
        </p:nvSpPr>
        <p:spPr/>
        <p:txBody>
          <a:bodyPr/>
          <a:lstStyle/>
          <a:p>
            <a:r>
              <a:rPr lang="sv-SE"/>
              <a:t>Hur har vi byggt upp </a:t>
            </a:r>
            <a:r>
              <a:rPr lang="sv-SE" err="1"/>
              <a:t>FolkisUng</a:t>
            </a:r>
            <a:r>
              <a:rPr lang="sv-SE"/>
              <a:t>?</a:t>
            </a:r>
            <a:br>
              <a:rPr lang="sv-SE"/>
            </a:br>
            <a:endParaRPr lang="sv-SE"/>
          </a:p>
        </p:txBody>
      </p:sp>
      <p:sp>
        <p:nvSpPr>
          <p:cNvPr id="4" name="Platshållare för text 3">
            <a:extLst>
              <a:ext uri="{FF2B5EF4-FFF2-40B4-BE49-F238E27FC236}">
                <a16:creationId xmlns:a16="http://schemas.microsoft.com/office/drawing/2014/main" id="{4FEDC32E-91BC-BC20-0607-98CD02896FCE}"/>
              </a:ext>
            </a:extLst>
          </p:cNvPr>
          <p:cNvSpPr>
            <a:spLocks noGrp="1"/>
          </p:cNvSpPr>
          <p:nvPr>
            <p:ph sz="quarter" idx="13"/>
          </p:nvPr>
        </p:nvSpPr>
        <p:spPr>
          <a:xfrm>
            <a:off x="1228116" y="2293950"/>
            <a:ext cx="6519163" cy="3996000"/>
          </a:xfrm>
        </p:spPr>
        <p:txBody>
          <a:bodyPr vert="horz" lIns="0" tIns="0" rIns="0" bIns="0" rtlCol="0" anchor="t">
            <a:normAutofit/>
          </a:bodyPr>
          <a:lstStyle/>
          <a:p>
            <a:r>
              <a:rPr lang="sv-SE" dirty="0">
                <a:ea typeface="Mercury Office" panose="02000000000000000000" pitchFamily="2" charset="0"/>
                <a:cs typeface="Times New Roman" panose="02020603050405020304" pitchFamily="18" charset="0"/>
              </a:rPr>
              <a:t>Samverkan med Örebro kommun</a:t>
            </a:r>
          </a:p>
          <a:p>
            <a:r>
              <a:rPr lang="sv-SE" dirty="0">
                <a:latin typeface="+mj-lt"/>
                <a:ea typeface="+mn-lt"/>
                <a:cs typeface="+mn-lt"/>
              </a:rPr>
              <a:t>Lärare, handledare, </a:t>
            </a:r>
            <a:r>
              <a:rPr lang="sv-SE" dirty="0" err="1">
                <a:latin typeface="+mj-lt"/>
                <a:ea typeface="+mn-lt"/>
                <a:cs typeface="+mn-lt"/>
              </a:rPr>
              <a:t>syv</a:t>
            </a:r>
            <a:r>
              <a:rPr lang="sv-SE" dirty="0">
                <a:latin typeface="+mj-lt"/>
                <a:ea typeface="+mn-lt"/>
                <a:cs typeface="+mn-lt"/>
              </a:rPr>
              <a:t>, kurator och delprojektledare</a:t>
            </a:r>
          </a:p>
          <a:p>
            <a:pPr lvl="1"/>
            <a:r>
              <a:rPr lang="sv-SE" dirty="0">
                <a:latin typeface="+mj-lt"/>
                <a:ea typeface="+mn-lt"/>
                <a:cs typeface="+mn-lt"/>
              </a:rPr>
              <a:t>Fler kompetenser och högre personaltäthet  </a:t>
            </a:r>
          </a:p>
          <a:p>
            <a:r>
              <a:rPr lang="sv-SE" dirty="0">
                <a:latin typeface="+mj-lt"/>
                <a:ea typeface="+mn-lt"/>
                <a:cs typeface="+mn-lt"/>
              </a:rPr>
              <a:t>Lärmiljö specifikt utformad för målgruppen</a:t>
            </a:r>
          </a:p>
          <a:p>
            <a:r>
              <a:rPr lang="sv-SE" dirty="0">
                <a:latin typeface="+mj-lt"/>
                <a:ea typeface="+mn-lt"/>
                <a:cs typeface="+mn-lt"/>
              </a:rPr>
              <a:t>Skapat ramar för projektets fyra obligatoriska insatsblock</a:t>
            </a:r>
          </a:p>
          <a:p>
            <a:r>
              <a:rPr lang="sv-SE" dirty="0">
                <a:latin typeface="+mj-lt"/>
                <a:ea typeface="+mn-lt"/>
                <a:cs typeface="+mn-lt"/>
              </a:rPr>
              <a:t>Rekrytering - "Häng på KAA", först i oktober tog det fart</a:t>
            </a:r>
            <a:endParaRPr lang="sv-SE" dirty="0">
              <a:latin typeface="+mj-lt"/>
              <a:ea typeface="+mn-lt"/>
              <a:cs typeface="Times New Roman" panose="02020603050405020304" pitchFamily="18" charset="0"/>
            </a:endParaRPr>
          </a:p>
          <a:p>
            <a:r>
              <a:rPr lang="sv-SE" dirty="0">
                <a:latin typeface="+mj-lt"/>
                <a:ea typeface="+mn-lt"/>
                <a:cs typeface="+mn-lt"/>
              </a:rPr>
              <a:t>Avstämning</a:t>
            </a:r>
            <a:r>
              <a:rPr lang="sv-SE" dirty="0">
                <a:ea typeface="+mn-lt"/>
                <a:cs typeface="+mn-lt"/>
              </a:rPr>
              <a:t> med handläggare från KAA veckovis</a:t>
            </a:r>
          </a:p>
          <a:p>
            <a:pPr lvl="1"/>
            <a:r>
              <a:rPr lang="sv-SE" dirty="0">
                <a:ea typeface="+mn-lt"/>
                <a:cs typeface="+mn-lt"/>
              </a:rPr>
              <a:t>Möjliggör samordnade insatser för deltagaren</a:t>
            </a:r>
            <a:endParaRPr lang="sv-SE" dirty="0">
              <a:latin typeface="Aaux Next Medium"/>
              <a:ea typeface="Mercury Office" panose="02000000000000000000" pitchFamily="2" charset="0"/>
              <a:cs typeface="Times New Roman" panose="02020603050405020304" pitchFamily="18" charset="0"/>
            </a:endParaRPr>
          </a:p>
          <a:p>
            <a:pPr>
              <a:buFont typeface="Calibri"/>
              <a:buChar char="-"/>
            </a:pPr>
            <a:endParaRPr lang="sv-SE" dirty="0">
              <a:latin typeface="Mercury Office" panose="02000000000000000000" pitchFamily="2" charset="0"/>
              <a:ea typeface="Mercury Office" panose="02000000000000000000" pitchFamily="2" charset="0"/>
              <a:cs typeface="Times New Roman" panose="02020603050405020304" pitchFamily="18" charset="0"/>
            </a:endParaRPr>
          </a:p>
          <a:p>
            <a:pPr>
              <a:buFont typeface="Calibri"/>
              <a:buChar char="-"/>
            </a:pPr>
            <a:endParaRPr lang="sv-SE" dirty="0">
              <a:latin typeface="Mercury Office" panose="02000000000000000000" pitchFamily="2" charset="0"/>
              <a:ea typeface="Mercury Office" panose="02000000000000000000" pitchFamily="2" charset="0"/>
              <a:cs typeface="Times New Roman" panose="02020603050405020304" pitchFamily="18" charset="0"/>
            </a:endParaRPr>
          </a:p>
          <a:p>
            <a:pPr>
              <a:buFont typeface="Calibri"/>
              <a:buChar char="-"/>
            </a:pPr>
            <a:endParaRPr lang="sv-SE" dirty="0">
              <a:latin typeface="Mercury Office" panose="02000000000000000000" pitchFamily="2" charset="0"/>
              <a:ea typeface="Mercury Office" panose="02000000000000000000" pitchFamily="2" charset="0"/>
              <a:cs typeface="Times New Roman" panose="02020603050405020304" pitchFamily="18" charset="0"/>
            </a:endParaRPr>
          </a:p>
          <a:p>
            <a:pPr>
              <a:buFont typeface="Calibri"/>
              <a:buChar char="-"/>
            </a:pPr>
            <a:endParaRPr lang="sv-SE" dirty="0">
              <a:latin typeface="Mercury Office" panose="02000000000000000000" pitchFamily="2" charset="0"/>
              <a:ea typeface="Mercury Office" panose="02000000000000000000" pitchFamily="2" charset="0"/>
              <a:cs typeface="Times New Roman" panose="02020603050405020304" pitchFamily="18" charset="0"/>
            </a:endParaRPr>
          </a:p>
          <a:p>
            <a:pPr>
              <a:buFont typeface="Calibri"/>
              <a:buChar char="-"/>
            </a:pPr>
            <a:endParaRPr lang="sv-SE" dirty="0">
              <a:latin typeface="Mercury Office" panose="02000000000000000000" pitchFamily="2" charset="0"/>
              <a:ea typeface="Mercury Office" panose="02000000000000000000" pitchFamily="2" charset="0"/>
              <a:cs typeface="Times New Roman" panose="02020603050405020304" pitchFamily="18" charset="0"/>
            </a:endParaRPr>
          </a:p>
          <a:p>
            <a:pPr marL="0" indent="0">
              <a:buNone/>
            </a:pPr>
            <a:endParaRPr lang="sv-SE" dirty="0">
              <a:latin typeface="Mercury Office" panose="02000000000000000000" pitchFamily="2" charset="0"/>
              <a:ea typeface="Mercury Office" panose="02000000000000000000" pitchFamily="2" charset="0"/>
              <a:cs typeface="Times New Roman" panose="02020603050405020304" pitchFamily="18" charset="0"/>
            </a:endParaRPr>
          </a:p>
          <a:p>
            <a:pPr marL="0" indent="0">
              <a:buNone/>
            </a:pPr>
            <a:endParaRPr lang="sv-SE" dirty="0">
              <a:latin typeface="Mercury Office" panose="02000000000000000000" pitchFamily="2" charset="0"/>
              <a:ea typeface="Mercury Office" panose="02000000000000000000" pitchFamily="2" charset="0"/>
              <a:cs typeface="Times New Roman" panose="02020603050405020304" pitchFamily="18" charset="0"/>
            </a:endParaRPr>
          </a:p>
          <a:p>
            <a:pPr marL="0" indent="0">
              <a:buNone/>
            </a:pPr>
            <a:endParaRPr lang="sv-SE" dirty="0">
              <a:latin typeface="Mercury Office" panose="02000000000000000000" pitchFamily="2" charset="0"/>
              <a:ea typeface="Mercury Office" panose="02000000000000000000" pitchFamily="2" charset="0"/>
              <a:cs typeface="Times New Roman" panose="02020603050405020304" pitchFamily="18" charset="0"/>
            </a:endParaRPr>
          </a:p>
          <a:p>
            <a:pPr>
              <a:buFont typeface="Calibri"/>
              <a:buChar char="-"/>
            </a:pPr>
            <a:endParaRPr lang="sv-SE" dirty="0">
              <a:latin typeface="Mercury Office" panose="02000000000000000000" pitchFamily="2" charset="0"/>
              <a:ea typeface="Mercury Office" panose="02000000000000000000" pitchFamily="2" charset="0"/>
              <a:cs typeface="Times New Roman" panose="02020603050405020304" pitchFamily="18" charset="0"/>
            </a:endParaRPr>
          </a:p>
          <a:p>
            <a:pPr>
              <a:buFont typeface="Calibri"/>
              <a:buChar char="-"/>
            </a:pPr>
            <a:endParaRPr lang="sv-SE" dirty="0">
              <a:latin typeface="Mercury Office" panose="02000000000000000000" pitchFamily="2" charset="0"/>
              <a:ea typeface="Mercury Office" panose="02000000000000000000" pitchFamily="2" charset="0"/>
              <a:cs typeface="Times New Roman" panose="02020603050405020304" pitchFamily="18" charset="0"/>
            </a:endParaRPr>
          </a:p>
          <a:p>
            <a:pPr>
              <a:buFont typeface="Calibri"/>
              <a:buChar char="-"/>
            </a:pPr>
            <a:endParaRPr lang="sv-SE" dirty="0">
              <a:latin typeface="Mercury Office" panose="02000000000000000000" pitchFamily="2" charset="0"/>
              <a:cs typeface="Times New Roman" panose="02020603050405020304" pitchFamily="18" charset="0"/>
            </a:endParaRPr>
          </a:p>
          <a:p>
            <a:pPr>
              <a:buFont typeface="Calibri"/>
              <a:buChar char="-"/>
            </a:pPr>
            <a:endParaRPr lang="sv-SE" dirty="0">
              <a:latin typeface="Mercury Office" panose="02000000000000000000" pitchFamily="2" charset="0"/>
              <a:cs typeface="Times New Roman" panose="02020603050405020304" pitchFamily="18" charset="0"/>
            </a:endParaRPr>
          </a:p>
          <a:p>
            <a:pPr>
              <a:buFont typeface="Calibri"/>
              <a:buChar char="-"/>
            </a:pPr>
            <a:endParaRPr lang="sv-SE" dirty="0">
              <a:latin typeface="Aaux Next Medium"/>
              <a:cs typeface="Times New Roman" panose="02020603050405020304" pitchFamily="18" charset="0"/>
            </a:endParaRPr>
          </a:p>
        </p:txBody>
      </p:sp>
      <p:pic>
        <p:nvPicPr>
          <p:cNvPr id="3" name="Bildobjekt 2" descr="En bild som visar inomhus, möbler, vägg, inredning">
            <a:extLst>
              <a:ext uri="{FF2B5EF4-FFF2-40B4-BE49-F238E27FC236}">
                <a16:creationId xmlns:a16="http://schemas.microsoft.com/office/drawing/2014/main" id="{656EB51A-EA04-EC81-5EC5-D38EEB45D6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8720" y="4011624"/>
            <a:ext cx="3537280" cy="2655583"/>
          </a:xfrm>
          <a:prstGeom prst="rect">
            <a:avLst/>
          </a:prstGeom>
        </p:spPr>
      </p:pic>
      <p:pic>
        <p:nvPicPr>
          <p:cNvPr id="5" name="Bildobjekt 4">
            <a:extLst>
              <a:ext uri="{FF2B5EF4-FFF2-40B4-BE49-F238E27FC236}">
                <a16:creationId xmlns:a16="http://schemas.microsoft.com/office/drawing/2014/main" id="{55D888A2-D30D-7EA1-0CE4-49A65331A5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9303" y="1222338"/>
            <a:ext cx="3536697" cy="2655583"/>
          </a:xfrm>
          <a:prstGeom prst="rect">
            <a:avLst/>
          </a:prstGeom>
        </p:spPr>
      </p:pic>
    </p:spTree>
    <p:extLst>
      <p:ext uri="{BB962C8B-B14F-4D97-AF65-F5344CB8AC3E}">
        <p14:creationId xmlns:p14="http://schemas.microsoft.com/office/powerpoint/2010/main" val="2856354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9F6B46-6A36-F09E-5941-F569690E4635}"/>
              </a:ext>
            </a:extLst>
          </p:cNvPr>
          <p:cNvSpPr>
            <a:spLocks noGrp="1"/>
          </p:cNvSpPr>
          <p:nvPr>
            <p:ph type="title"/>
          </p:nvPr>
        </p:nvSpPr>
        <p:spPr/>
        <p:txBody>
          <a:bodyPr/>
          <a:lstStyle/>
          <a:p>
            <a:r>
              <a:rPr lang="sv-SE" dirty="0"/>
              <a:t>Hur arbetar vi i </a:t>
            </a:r>
            <a:r>
              <a:rPr lang="sv-SE" dirty="0" err="1"/>
              <a:t>FolkisUng</a:t>
            </a:r>
            <a:r>
              <a:rPr lang="sv-SE" dirty="0"/>
              <a:t> - struktur och flexibilitet</a:t>
            </a:r>
          </a:p>
        </p:txBody>
      </p:sp>
      <p:sp>
        <p:nvSpPr>
          <p:cNvPr id="3" name="Platshållare för innehåll 2">
            <a:extLst>
              <a:ext uri="{FF2B5EF4-FFF2-40B4-BE49-F238E27FC236}">
                <a16:creationId xmlns:a16="http://schemas.microsoft.com/office/drawing/2014/main" id="{45136254-2D07-C05B-BE23-FB73C7FFE176}"/>
              </a:ext>
            </a:extLst>
          </p:cNvPr>
          <p:cNvSpPr>
            <a:spLocks noGrp="1"/>
          </p:cNvSpPr>
          <p:nvPr>
            <p:ph sz="quarter" idx="13"/>
          </p:nvPr>
        </p:nvSpPr>
        <p:spPr/>
        <p:txBody>
          <a:bodyPr vert="horz" lIns="0" tIns="0" rIns="0" bIns="0" rtlCol="0" anchor="t">
            <a:normAutofit/>
          </a:bodyPr>
          <a:lstStyle/>
          <a:p>
            <a:pPr marL="0" indent="0">
              <a:buNone/>
            </a:pPr>
            <a:endParaRPr lang="sv-SE">
              <a:solidFill>
                <a:srgbClr val="910048"/>
              </a:solidFill>
              <a:latin typeface="Arial"/>
              <a:cs typeface="Arial"/>
            </a:endParaRPr>
          </a:p>
          <a:p>
            <a:pPr marL="0" indent="0">
              <a:buNone/>
            </a:pPr>
            <a:endParaRPr lang="sv-SE">
              <a:latin typeface="Arial"/>
              <a:cs typeface="Arial"/>
            </a:endParaRPr>
          </a:p>
          <a:p>
            <a:pPr marL="0" indent="0">
              <a:buNone/>
            </a:pPr>
            <a:endParaRPr lang="sv-SE">
              <a:latin typeface="Arial"/>
              <a:cs typeface="Arial"/>
            </a:endParaRPr>
          </a:p>
        </p:txBody>
      </p:sp>
      <p:graphicFrame>
        <p:nvGraphicFramePr>
          <p:cNvPr id="4" name="Diagram 3">
            <a:extLst>
              <a:ext uri="{FF2B5EF4-FFF2-40B4-BE49-F238E27FC236}">
                <a16:creationId xmlns:a16="http://schemas.microsoft.com/office/drawing/2014/main" id="{4D46F1E9-D93C-7E59-DC68-9D44B23421F4}"/>
              </a:ext>
            </a:extLst>
          </p:cNvPr>
          <p:cNvGraphicFramePr/>
          <p:nvPr>
            <p:extLst>
              <p:ext uri="{D42A27DB-BD31-4B8C-83A1-F6EECF244321}">
                <p14:modId xmlns:p14="http://schemas.microsoft.com/office/powerpoint/2010/main" val="2883909965"/>
              </p:ext>
            </p:extLst>
          </p:nvPr>
        </p:nvGraphicFramePr>
        <p:xfrm>
          <a:off x="2864828" y="2162585"/>
          <a:ext cx="6462343" cy="41704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3865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5FB37-438C-FFC4-157C-90013C770C10}"/>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D29D100A-2F3A-BCAD-B458-55012C83F75B}"/>
              </a:ext>
            </a:extLst>
          </p:cNvPr>
          <p:cNvSpPr>
            <a:spLocks noGrp="1"/>
          </p:cNvSpPr>
          <p:nvPr>
            <p:ph type="title"/>
          </p:nvPr>
        </p:nvSpPr>
        <p:spPr/>
        <p:txBody>
          <a:bodyPr/>
          <a:lstStyle/>
          <a:p>
            <a:r>
              <a:rPr lang="sv-SE"/>
              <a:t>Hur arbetar vi med deltagaren i </a:t>
            </a:r>
            <a:r>
              <a:rPr lang="sv-SE" err="1"/>
              <a:t>FolkisUng</a:t>
            </a:r>
            <a:r>
              <a:rPr lang="sv-SE"/>
              <a:t>?</a:t>
            </a:r>
          </a:p>
        </p:txBody>
      </p:sp>
      <p:sp>
        <p:nvSpPr>
          <p:cNvPr id="3" name="Platshållare för innehåll 2">
            <a:extLst>
              <a:ext uri="{FF2B5EF4-FFF2-40B4-BE49-F238E27FC236}">
                <a16:creationId xmlns:a16="http://schemas.microsoft.com/office/drawing/2014/main" id="{75B6C69C-B6CB-3027-5DDC-CC9A4D86CD5A}"/>
              </a:ext>
            </a:extLst>
          </p:cNvPr>
          <p:cNvSpPr>
            <a:spLocks noGrp="1"/>
          </p:cNvSpPr>
          <p:nvPr>
            <p:ph sz="quarter" idx="13"/>
          </p:nvPr>
        </p:nvSpPr>
        <p:spPr/>
        <p:txBody>
          <a:bodyPr/>
          <a:lstStyle/>
          <a:p>
            <a:r>
              <a:rPr lang="sv-SE" sz="2400" dirty="0"/>
              <a:t>Psykisk hälsa och välbefinnande</a:t>
            </a:r>
          </a:p>
          <a:p>
            <a:pPr lvl="1"/>
            <a:r>
              <a:rPr lang="sv-SE" sz="1800" dirty="0"/>
              <a:t>Sömn, kost och motion</a:t>
            </a:r>
          </a:p>
          <a:p>
            <a:pPr lvl="1"/>
            <a:r>
              <a:rPr lang="sv-SE" sz="1800" dirty="0"/>
              <a:t>Personlig utveckling</a:t>
            </a:r>
          </a:p>
          <a:p>
            <a:pPr lvl="1"/>
            <a:r>
              <a:rPr lang="sv-SE" sz="1800" dirty="0"/>
              <a:t>Stödstrukturer och verktyg</a:t>
            </a:r>
          </a:p>
          <a:p>
            <a:r>
              <a:rPr lang="sv-SE" sz="2400" dirty="0"/>
              <a:t>Socialt stöd och nätverk</a:t>
            </a:r>
          </a:p>
          <a:p>
            <a:pPr lvl="1"/>
            <a:r>
              <a:rPr lang="sv-SE" sz="1800" dirty="0"/>
              <a:t>Fika - möta varandra</a:t>
            </a:r>
          </a:p>
          <a:p>
            <a:pPr lvl="1"/>
            <a:r>
              <a:rPr lang="sv-SE" sz="1800" dirty="0"/>
              <a:t>Utflykter</a:t>
            </a:r>
          </a:p>
          <a:p>
            <a:pPr lvl="1"/>
            <a:r>
              <a:rPr lang="sv-SE" sz="1800" dirty="0"/>
              <a:t>Skolgemensamt, ex </a:t>
            </a:r>
            <a:r>
              <a:rPr lang="sv-SE" sz="1800" dirty="0" err="1"/>
              <a:t>Vivallavarvet</a:t>
            </a:r>
            <a:endParaRPr lang="sv-SE" sz="1800" dirty="0"/>
          </a:p>
          <a:p>
            <a:pPr marL="360000" lvl="1" indent="0">
              <a:buNone/>
            </a:pPr>
            <a:endParaRPr lang="sv-SE" sz="1800" dirty="0"/>
          </a:p>
          <a:p>
            <a:pPr marL="360000" lvl="1" indent="0">
              <a:buNone/>
            </a:pPr>
            <a:endParaRPr lang="sv-SE" sz="1800" dirty="0"/>
          </a:p>
        </p:txBody>
      </p:sp>
      <p:sp>
        <p:nvSpPr>
          <p:cNvPr id="4" name="Platshållare för innehåll 3">
            <a:extLst>
              <a:ext uri="{FF2B5EF4-FFF2-40B4-BE49-F238E27FC236}">
                <a16:creationId xmlns:a16="http://schemas.microsoft.com/office/drawing/2014/main" id="{06CA3A8B-BF6D-CC5E-27B4-79EDABD49DDA}"/>
              </a:ext>
            </a:extLst>
          </p:cNvPr>
          <p:cNvSpPr>
            <a:spLocks noGrp="1"/>
          </p:cNvSpPr>
          <p:nvPr>
            <p:ph sz="quarter" idx="14"/>
          </p:nvPr>
        </p:nvSpPr>
        <p:spPr/>
        <p:txBody>
          <a:bodyPr vert="horz" lIns="0" tIns="0" rIns="0" bIns="0" rtlCol="0" anchor="t">
            <a:normAutofit/>
          </a:bodyPr>
          <a:lstStyle/>
          <a:p>
            <a:r>
              <a:rPr lang="sv-SE" sz="2400" dirty="0"/>
              <a:t>Studiemotiverande aktiviteter</a:t>
            </a:r>
          </a:p>
          <a:p>
            <a:pPr marL="719455" lvl="1" indent="-359410"/>
            <a:r>
              <a:rPr lang="sv-SE" sz="1800" dirty="0"/>
              <a:t>Studieteknik</a:t>
            </a:r>
            <a:endParaRPr lang="sv-SE" sz="2400" dirty="0"/>
          </a:p>
          <a:p>
            <a:pPr marL="719455" lvl="1" indent="-359410"/>
            <a:r>
              <a:rPr lang="sv-SE" sz="1800" dirty="0"/>
              <a:t>Prova-på-lektioner</a:t>
            </a:r>
          </a:p>
          <a:p>
            <a:pPr marL="719455" lvl="1" indent="-359410"/>
            <a:r>
              <a:rPr lang="sv-SE" sz="1800" dirty="0"/>
              <a:t>Veckovisa teman </a:t>
            </a:r>
          </a:p>
          <a:p>
            <a:pPr marL="719455" lvl="1" indent="-359410"/>
            <a:r>
              <a:rPr lang="sv-SE" sz="1800" dirty="0"/>
              <a:t>Möjlighet att läsa in behörigheter/betyg IM</a:t>
            </a:r>
          </a:p>
          <a:p>
            <a:r>
              <a:rPr lang="sv-SE" sz="2400" dirty="0"/>
              <a:t>Arbetsmarknadsinriktade aktiviteter</a:t>
            </a:r>
          </a:p>
          <a:p>
            <a:pPr marL="719455" lvl="1" indent="-359410"/>
            <a:r>
              <a:rPr lang="sv-SE" sz="1800" dirty="0"/>
              <a:t>Kunskap om olika yrken</a:t>
            </a:r>
          </a:p>
          <a:p>
            <a:pPr marL="719455" lvl="1" indent="-359410"/>
            <a:r>
              <a:rPr lang="sv-SE" sz="1800" dirty="0"/>
              <a:t>Arbetsmarknadskunskap</a:t>
            </a:r>
          </a:p>
          <a:p>
            <a:pPr marL="719455" lvl="1" indent="-359410"/>
            <a:r>
              <a:rPr lang="sv-SE" sz="1800" dirty="0"/>
              <a:t>Praktik</a:t>
            </a:r>
          </a:p>
        </p:txBody>
      </p:sp>
    </p:spTree>
    <p:extLst>
      <p:ext uri="{BB962C8B-B14F-4D97-AF65-F5344CB8AC3E}">
        <p14:creationId xmlns:p14="http://schemas.microsoft.com/office/powerpoint/2010/main" val="1657340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7927-A91B-DE08-7276-9D7D6DFAE08F}"/>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031B86B9-A59A-BDE1-2EB5-049C2AAD53BF}"/>
              </a:ext>
            </a:extLst>
          </p:cNvPr>
          <p:cNvSpPr>
            <a:spLocks noGrp="1"/>
          </p:cNvSpPr>
          <p:nvPr>
            <p:ph type="title"/>
          </p:nvPr>
        </p:nvSpPr>
        <p:spPr>
          <a:xfrm>
            <a:off x="1620000" y="1152000"/>
            <a:ext cx="10116000" cy="936000"/>
          </a:xfrm>
        </p:spPr>
        <p:txBody>
          <a:bodyPr/>
          <a:lstStyle/>
          <a:p>
            <a:r>
              <a:rPr lang="en-US" dirty="0" err="1"/>
              <a:t>Studiebesök</a:t>
            </a:r>
            <a:r>
              <a:rPr lang="en-US" dirty="0"/>
              <a:t> </a:t>
            </a:r>
            <a:r>
              <a:rPr lang="en-US" dirty="0" err="1"/>
              <a:t>på</a:t>
            </a:r>
            <a:r>
              <a:rPr lang="en-US" dirty="0"/>
              <a:t> </a:t>
            </a:r>
            <a:r>
              <a:rPr lang="en-US" dirty="0" err="1"/>
              <a:t>riksdagen</a:t>
            </a:r>
            <a:r>
              <a:rPr lang="en-US" dirty="0"/>
              <a:t> och </a:t>
            </a:r>
            <a:r>
              <a:rPr lang="en-US" dirty="0" err="1"/>
              <a:t>Byrsta</a:t>
            </a:r>
            <a:r>
              <a:rPr lang="en-US" dirty="0"/>
              <a:t> </a:t>
            </a:r>
            <a:r>
              <a:rPr lang="en-US" dirty="0" err="1"/>
              <a:t>brandkår</a:t>
            </a:r>
            <a:endParaRPr lang="en-US" dirty="0"/>
          </a:p>
        </p:txBody>
      </p:sp>
      <p:pic>
        <p:nvPicPr>
          <p:cNvPr id="2" name="Platshållare för innehåll 4">
            <a:extLst>
              <a:ext uri="{FF2B5EF4-FFF2-40B4-BE49-F238E27FC236}">
                <a16:creationId xmlns:a16="http://schemas.microsoft.com/office/drawing/2014/main" id="{C9DB4A3B-17AB-ED08-8D2E-AF2FF6811762}"/>
              </a:ext>
            </a:extLst>
          </p:cNvPr>
          <p:cNvPicPr>
            <a:picLocks noChangeAspect="1"/>
          </p:cNvPicPr>
          <p:nvPr/>
        </p:nvPicPr>
        <p:blipFill>
          <a:blip r:embed="rId3"/>
          <a:stretch>
            <a:fillRect/>
          </a:stretch>
        </p:blipFill>
        <p:spPr bwMode="black">
          <a:xfrm>
            <a:off x="4556817" y="2204702"/>
            <a:ext cx="3316816" cy="4422422"/>
          </a:xfrm>
          <a:prstGeom prst="rect">
            <a:avLst/>
          </a:prstGeom>
        </p:spPr>
      </p:pic>
      <p:pic>
        <p:nvPicPr>
          <p:cNvPr id="5" name="Bildobjekt 4">
            <a:extLst>
              <a:ext uri="{FF2B5EF4-FFF2-40B4-BE49-F238E27FC236}">
                <a16:creationId xmlns:a16="http://schemas.microsoft.com/office/drawing/2014/main" id="{D6966075-3A3D-04B0-2755-ABACE9A23886}"/>
              </a:ext>
            </a:extLst>
          </p:cNvPr>
          <p:cNvPicPr>
            <a:picLocks noChangeAspect="1"/>
          </p:cNvPicPr>
          <p:nvPr/>
        </p:nvPicPr>
        <p:blipFill>
          <a:blip r:embed="rId4"/>
          <a:stretch>
            <a:fillRect/>
          </a:stretch>
        </p:blipFill>
        <p:spPr>
          <a:xfrm>
            <a:off x="8155629" y="2192307"/>
            <a:ext cx="3711473" cy="4472954"/>
          </a:xfrm>
          <a:prstGeom prst="rect">
            <a:avLst/>
          </a:prstGeom>
        </p:spPr>
      </p:pic>
      <p:pic>
        <p:nvPicPr>
          <p:cNvPr id="6" name="Platshållare för innehåll 3">
            <a:extLst>
              <a:ext uri="{FF2B5EF4-FFF2-40B4-BE49-F238E27FC236}">
                <a16:creationId xmlns:a16="http://schemas.microsoft.com/office/drawing/2014/main" id="{A370A573-A198-8554-1C7E-3409A88A1DEF}"/>
              </a:ext>
            </a:extLst>
          </p:cNvPr>
          <p:cNvPicPr>
            <a:picLocks noChangeAspect="1"/>
          </p:cNvPicPr>
          <p:nvPr/>
        </p:nvPicPr>
        <p:blipFill>
          <a:blip r:embed="rId5"/>
          <a:srcRect t="7290" b="12868"/>
          <a:stretch>
            <a:fillRect/>
          </a:stretch>
        </p:blipFill>
        <p:spPr bwMode="black">
          <a:xfrm>
            <a:off x="456000" y="1754086"/>
            <a:ext cx="3818822" cy="2286783"/>
          </a:xfrm>
          <a:prstGeom prst="rect">
            <a:avLst/>
          </a:prstGeom>
        </p:spPr>
      </p:pic>
      <p:pic>
        <p:nvPicPr>
          <p:cNvPr id="8" name="Bildobjekt 7">
            <a:extLst>
              <a:ext uri="{FF2B5EF4-FFF2-40B4-BE49-F238E27FC236}">
                <a16:creationId xmlns:a16="http://schemas.microsoft.com/office/drawing/2014/main" id="{2C6348C7-67FB-CA10-9D99-3F6977DCF832}"/>
              </a:ext>
            </a:extLst>
          </p:cNvPr>
          <p:cNvPicPr>
            <a:picLocks noChangeAspect="1"/>
          </p:cNvPicPr>
          <p:nvPr/>
        </p:nvPicPr>
        <p:blipFill>
          <a:blip r:embed="rId6"/>
          <a:srcRect t="19001"/>
          <a:stretch>
            <a:fillRect/>
          </a:stretch>
        </p:blipFill>
        <p:spPr>
          <a:xfrm>
            <a:off x="456000" y="4131527"/>
            <a:ext cx="3818823" cy="2495597"/>
          </a:xfrm>
          <a:prstGeom prst="rect">
            <a:avLst/>
          </a:prstGeom>
        </p:spPr>
      </p:pic>
    </p:spTree>
    <p:extLst>
      <p:ext uri="{BB962C8B-B14F-4D97-AF65-F5344CB8AC3E}">
        <p14:creationId xmlns:p14="http://schemas.microsoft.com/office/powerpoint/2010/main" val="1052233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CB41E-C98D-D820-EF2A-F7A5D6B2B990}"/>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3879398B-C1C2-F482-F037-99B5A07AEFD2}"/>
              </a:ext>
            </a:extLst>
          </p:cNvPr>
          <p:cNvSpPr>
            <a:spLocks noGrp="1"/>
          </p:cNvSpPr>
          <p:nvPr>
            <p:ph type="title"/>
          </p:nvPr>
        </p:nvSpPr>
        <p:spPr/>
        <p:txBody>
          <a:bodyPr/>
          <a:lstStyle/>
          <a:p>
            <a:r>
              <a:rPr lang="sv-SE" dirty="0"/>
              <a:t>Vad vi ser i målgruppen när de startar </a:t>
            </a:r>
            <a:r>
              <a:rPr lang="sv-SE" dirty="0" err="1"/>
              <a:t>FolkisUng</a:t>
            </a:r>
            <a:endParaRPr lang="sv-SE" dirty="0"/>
          </a:p>
        </p:txBody>
      </p:sp>
      <p:sp>
        <p:nvSpPr>
          <p:cNvPr id="5" name="Ellips 4">
            <a:extLst>
              <a:ext uri="{FF2B5EF4-FFF2-40B4-BE49-F238E27FC236}">
                <a16:creationId xmlns:a16="http://schemas.microsoft.com/office/drawing/2014/main" id="{A053625B-5D2D-E7D6-155B-6856BE323710}"/>
              </a:ext>
            </a:extLst>
          </p:cNvPr>
          <p:cNvSpPr/>
          <p:nvPr/>
        </p:nvSpPr>
        <p:spPr>
          <a:xfrm>
            <a:off x="7988028" y="4903252"/>
            <a:ext cx="1798390" cy="167848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Låg </a:t>
            </a:r>
            <a:r>
              <a:rPr lang="sv-SE" dirty="0" err="1"/>
              <a:t>koncen-trationsförmåga</a:t>
            </a:r>
            <a:endParaRPr lang="sv-SE" dirty="0"/>
          </a:p>
        </p:txBody>
      </p:sp>
      <p:sp>
        <p:nvSpPr>
          <p:cNvPr id="6" name="Ellips 5">
            <a:extLst>
              <a:ext uri="{FF2B5EF4-FFF2-40B4-BE49-F238E27FC236}">
                <a16:creationId xmlns:a16="http://schemas.microsoft.com/office/drawing/2014/main" id="{3F5A7F29-835E-3648-3AC5-5B497B89410A}"/>
              </a:ext>
            </a:extLst>
          </p:cNvPr>
          <p:cNvSpPr/>
          <p:nvPr/>
        </p:nvSpPr>
        <p:spPr>
          <a:xfrm>
            <a:off x="2934785" y="4716138"/>
            <a:ext cx="1798390" cy="1678488"/>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Uppfällda huvor </a:t>
            </a:r>
          </a:p>
        </p:txBody>
      </p:sp>
      <p:sp>
        <p:nvSpPr>
          <p:cNvPr id="7" name="Ellips 6">
            <a:extLst>
              <a:ext uri="{FF2B5EF4-FFF2-40B4-BE49-F238E27FC236}">
                <a16:creationId xmlns:a16="http://schemas.microsoft.com/office/drawing/2014/main" id="{224B4C10-77AC-05F6-D48C-02A17F65CB09}"/>
              </a:ext>
            </a:extLst>
          </p:cNvPr>
          <p:cNvSpPr/>
          <p:nvPr/>
        </p:nvSpPr>
        <p:spPr>
          <a:xfrm>
            <a:off x="9937609" y="3845186"/>
            <a:ext cx="1798391" cy="1678488"/>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Blir nervösa av allt som påminner om skola</a:t>
            </a:r>
          </a:p>
        </p:txBody>
      </p:sp>
      <p:sp>
        <p:nvSpPr>
          <p:cNvPr id="8" name="Ellips 7">
            <a:extLst>
              <a:ext uri="{FF2B5EF4-FFF2-40B4-BE49-F238E27FC236}">
                <a16:creationId xmlns:a16="http://schemas.microsoft.com/office/drawing/2014/main" id="{73C88EC8-6BD7-245F-C811-2DA930A48C7B}"/>
              </a:ext>
            </a:extLst>
          </p:cNvPr>
          <p:cNvSpPr/>
          <p:nvPr/>
        </p:nvSpPr>
        <p:spPr>
          <a:xfrm>
            <a:off x="7836835" y="2879205"/>
            <a:ext cx="1798392" cy="167848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Möter inte blicken </a:t>
            </a:r>
          </a:p>
        </p:txBody>
      </p:sp>
      <p:sp>
        <p:nvSpPr>
          <p:cNvPr id="10" name="Ellips 9">
            <a:extLst>
              <a:ext uri="{FF2B5EF4-FFF2-40B4-BE49-F238E27FC236}">
                <a16:creationId xmlns:a16="http://schemas.microsoft.com/office/drawing/2014/main" id="{FD9C778E-CFED-CD05-1677-2CE0F7B83EFE}"/>
              </a:ext>
            </a:extLst>
          </p:cNvPr>
          <p:cNvSpPr/>
          <p:nvPr/>
        </p:nvSpPr>
        <p:spPr>
          <a:xfrm>
            <a:off x="9650708" y="1723579"/>
            <a:ext cx="1798391" cy="167848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Skadade från skolan</a:t>
            </a:r>
          </a:p>
        </p:txBody>
      </p:sp>
      <p:sp>
        <p:nvSpPr>
          <p:cNvPr id="12" name="Ellips 11">
            <a:extLst>
              <a:ext uri="{FF2B5EF4-FFF2-40B4-BE49-F238E27FC236}">
                <a16:creationId xmlns:a16="http://schemas.microsoft.com/office/drawing/2014/main" id="{2C226E0D-CA04-ECAE-DE93-C883531F607C}"/>
              </a:ext>
            </a:extLst>
          </p:cNvPr>
          <p:cNvSpPr/>
          <p:nvPr/>
        </p:nvSpPr>
        <p:spPr>
          <a:xfrm>
            <a:off x="5779314" y="4624591"/>
            <a:ext cx="1793714" cy="16784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Orkar inte sitta still</a:t>
            </a:r>
          </a:p>
        </p:txBody>
      </p:sp>
      <p:sp>
        <p:nvSpPr>
          <p:cNvPr id="13" name="Ellips 12">
            <a:extLst>
              <a:ext uri="{FF2B5EF4-FFF2-40B4-BE49-F238E27FC236}">
                <a16:creationId xmlns:a16="http://schemas.microsoft.com/office/drawing/2014/main" id="{12767881-4BA9-4B3A-9739-AAC9834D5A45}"/>
              </a:ext>
            </a:extLst>
          </p:cNvPr>
          <p:cNvSpPr/>
          <p:nvPr/>
        </p:nvSpPr>
        <p:spPr>
          <a:xfrm>
            <a:off x="607494" y="2094249"/>
            <a:ext cx="1798391" cy="1678489"/>
          </a:xfrm>
          <a:prstGeom prst="ellipse">
            <a:avLst/>
          </a:prstGeom>
          <a:solidFill>
            <a:schemeClr val="accent4"/>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sv-SE" dirty="0"/>
              <a:t>Dåligt </a:t>
            </a:r>
            <a:r>
              <a:rPr lang="sv-SE" dirty="0" err="1"/>
              <a:t>självförtro</a:t>
            </a:r>
            <a:r>
              <a:rPr lang="sv-SE" dirty="0"/>
              <a:t>-ende</a:t>
            </a:r>
          </a:p>
        </p:txBody>
      </p:sp>
      <p:sp>
        <p:nvSpPr>
          <p:cNvPr id="14" name="Ellips 13">
            <a:extLst>
              <a:ext uri="{FF2B5EF4-FFF2-40B4-BE49-F238E27FC236}">
                <a16:creationId xmlns:a16="http://schemas.microsoft.com/office/drawing/2014/main" id="{6C5CFDB3-4C10-CE43-8BD3-ABFB6198CFEC}"/>
              </a:ext>
            </a:extLst>
          </p:cNvPr>
          <p:cNvSpPr/>
          <p:nvPr/>
        </p:nvSpPr>
        <p:spPr>
          <a:xfrm>
            <a:off x="1009641" y="4006298"/>
            <a:ext cx="1798391" cy="167848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Låg självkänsla</a:t>
            </a:r>
          </a:p>
        </p:txBody>
      </p:sp>
      <p:sp>
        <p:nvSpPr>
          <p:cNvPr id="17" name="Ellips 16">
            <a:extLst>
              <a:ext uri="{FF2B5EF4-FFF2-40B4-BE49-F238E27FC236}">
                <a16:creationId xmlns:a16="http://schemas.microsoft.com/office/drawing/2014/main" id="{A6B526B1-D9A7-1AB3-1995-5E6AFA9FEB2E}"/>
              </a:ext>
            </a:extLst>
          </p:cNvPr>
          <p:cNvSpPr/>
          <p:nvPr/>
        </p:nvSpPr>
        <p:spPr>
          <a:xfrm>
            <a:off x="4271079" y="3219564"/>
            <a:ext cx="1798391" cy="1678489"/>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Rädda att misslyckas en gång till</a:t>
            </a:r>
          </a:p>
        </p:txBody>
      </p:sp>
      <p:sp>
        <p:nvSpPr>
          <p:cNvPr id="18" name="Ellips 17">
            <a:extLst>
              <a:ext uri="{FF2B5EF4-FFF2-40B4-BE49-F238E27FC236}">
                <a16:creationId xmlns:a16="http://schemas.microsoft.com/office/drawing/2014/main" id="{D82A8254-9A9D-47A3-BC8B-393D0A852F04}"/>
              </a:ext>
            </a:extLst>
          </p:cNvPr>
          <p:cNvSpPr/>
          <p:nvPr/>
        </p:nvSpPr>
        <p:spPr>
          <a:xfrm>
            <a:off x="5924998" y="1814538"/>
            <a:ext cx="1793713" cy="1678489"/>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Tror inte på vuxna</a:t>
            </a:r>
          </a:p>
        </p:txBody>
      </p:sp>
      <p:sp>
        <p:nvSpPr>
          <p:cNvPr id="11" name="Ellips 10">
            <a:extLst>
              <a:ext uri="{FF2B5EF4-FFF2-40B4-BE49-F238E27FC236}">
                <a16:creationId xmlns:a16="http://schemas.microsoft.com/office/drawing/2014/main" id="{114EA518-D825-9666-5CEE-3692E108CC2F}"/>
              </a:ext>
            </a:extLst>
          </p:cNvPr>
          <p:cNvSpPr/>
          <p:nvPr/>
        </p:nvSpPr>
        <p:spPr>
          <a:xfrm>
            <a:off x="2770073" y="1852985"/>
            <a:ext cx="1798391" cy="167848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Litar inte på att någon vill dem väl</a:t>
            </a:r>
          </a:p>
        </p:txBody>
      </p:sp>
    </p:spTree>
    <p:extLst>
      <p:ext uri="{BB962C8B-B14F-4D97-AF65-F5344CB8AC3E}">
        <p14:creationId xmlns:p14="http://schemas.microsoft.com/office/powerpoint/2010/main" val="2864282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8B121-528D-259B-7023-FE82F81D4378}"/>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ABA83E90-2EA4-D560-894B-FC9E33EBD78F}"/>
              </a:ext>
            </a:extLst>
          </p:cNvPr>
          <p:cNvSpPr txBox="1">
            <a:spLocks/>
          </p:cNvSpPr>
          <p:nvPr/>
        </p:nvSpPr>
        <p:spPr>
          <a:xfrm>
            <a:off x="1488832" y="1221335"/>
            <a:ext cx="9812214" cy="936000"/>
          </a:xfrm>
          <a:prstGeom prst="rect">
            <a:avLst/>
          </a:prstGeom>
        </p:spPr>
        <p:txBody>
          <a:bodyPr/>
          <a:lstStyle>
            <a:lvl1pPr algn="l" defTabSz="914400" rtl="0" eaLnBrk="1" latinLnBrk="0" hangingPunct="1">
              <a:lnSpc>
                <a:spcPct val="90000"/>
              </a:lnSpc>
              <a:spcBef>
                <a:spcPct val="0"/>
              </a:spcBef>
              <a:buNone/>
              <a:defRPr sz="3200" kern="1200">
                <a:solidFill>
                  <a:schemeClr val="accent4"/>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3200" b="0" i="0" u="none" strike="noStrike" kern="1200" cap="none" spc="0" normalizeH="0" baseline="0" noProof="0" dirty="0">
                <a:ln>
                  <a:noFill/>
                </a:ln>
                <a:solidFill>
                  <a:srgbClr val="CE0058"/>
                </a:solidFill>
                <a:effectLst/>
                <a:uLnTx/>
                <a:uFillTx/>
                <a:latin typeface="Aaux Next Medium"/>
                <a:ea typeface="+mj-ea"/>
                <a:cs typeface="+mj-cs"/>
              </a:rPr>
              <a:t>Deltagarnas komplexitet och folkhögskolornas erfarenhet</a:t>
            </a:r>
            <a:endParaRPr kumimoji="0" lang="sv-SE" sz="1200" b="0" i="0" u="none" strike="noStrike" kern="1200" cap="none" spc="0" normalizeH="0" baseline="0" noProof="0" dirty="0">
              <a:ln>
                <a:noFill/>
              </a:ln>
              <a:solidFill>
                <a:srgbClr val="CE0058"/>
              </a:solidFill>
              <a:effectLst/>
              <a:highlight>
                <a:srgbClr val="FFFF00"/>
              </a:highlight>
              <a:uLnTx/>
              <a:uFillTx/>
              <a:latin typeface="Aaux Next Medium"/>
              <a:ea typeface="+mj-ea"/>
              <a:cs typeface="+mj-cs"/>
            </a:endParaRPr>
          </a:p>
        </p:txBody>
      </p:sp>
      <p:graphicFrame>
        <p:nvGraphicFramePr>
          <p:cNvPr id="2" name="Diagram 1">
            <a:extLst>
              <a:ext uri="{FF2B5EF4-FFF2-40B4-BE49-F238E27FC236}">
                <a16:creationId xmlns:a16="http://schemas.microsoft.com/office/drawing/2014/main" id="{C8F1A21B-57FB-C71F-4508-F51213709A9A}"/>
              </a:ext>
            </a:extLst>
          </p:cNvPr>
          <p:cNvGraphicFramePr>
            <a:graphicFrameLocks/>
          </p:cNvGraphicFramePr>
          <p:nvPr>
            <p:extLst>
              <p:ext uri="{D42A27DB-BD31-4B8C-83A1-F6EECF244321}">
                <p14:modId xmlns:p14="http://schemas.microsoft.com/office/powerpoint/2010/main" val="568540125"/>
              </p:ext>
            </p:extLst>
          </p:nvPr>
        </p:nvGraphicFramePr>
        <p:xfrm>
          <a:off x="653529" y="2116722"/>
          <a:ext cx="2493151" cy="39910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Diagram 2">
            <a:extLst>
              <a:ext uri="{FF2B5EF4-FFF2-40B4-BE49-F238E27FC236}">
                <a16:creationId xmlns:a16="http://schemas.microsoft.com/office/drawing/2014/main" id="{5A62BA32-17CF-384A-AC80-2A49E2A48175}"/>
              </a:ext>
            </a:extLst>
          </p:cNvPr>
          <p:cNvGraphicFramePr>
            <a:graphicFrameLocks/>
          </p:cNvGraphicFramePr>
          <p:nvPr>
            <p:extLst>
              <p:ext uri="{D42A27DB-BD31-4B8C-83A1-F6EECF244321}">
                <p14:modId xmlns:p14="http://schemas.microsoft.com/office/powerpoint/2010/main" val="3643539725"/>
              </p:ext>
            </p:extLst>
          </p:nvPr>
        </p:nvGraphicFramePr>
        <p:xfrm>
          <a:off x="3214055" y="2116723"/>
          <a:ext cx="2493151" cy="409651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Diagram 9">
            <a:extLst>
              <a:ext uri="{FF2B5EF4-FFF2-40B4-BE49-F238E27FC236}">
                <a16:creationId xmlns:a16="http://schemas.microsoft.com/office/drawing/2014/main" id="{2A3E685A-8849-C96B-3169-5E5A04372EF7}"/>
              </a:ext>
            </a:extLst>
          </p:cNvPr>
          <p:cNvGraphicFramePr/>
          <p:nvPr>
            <p:extLst>
              <p:ext uri="{D42A27DB-BD31-4B8C-83A1-F6EECF244321}">
                <p14:modId xmlns:p14="http://schemas.microsoft.com/office/powerpoint/2010/main" val="2221228466"/>
              </p:ext>
            </p:extLst>
          </p:nvPr>
        </p:nvGraphicFramePr>
        <p:xfrm>
          <a:off x="6095999" y="2116721"/>
          <a:ext cx="2493151" cy="40965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Diagram 10">
            <a:extLst>
              <a:ext uri="{FF2B5EF4-FFF2-40B4-BE49-F238E27FC236}">
                <a16:creationId xmlns:a16="http://schemas.microsoft.com/office/drawing/2014/main" id="{8A2A2076-DA53-9A94-9CEC-29A3FF42DF87}"/>
              </a:ext>
            </a:extLst>
          </p:cNvPr>
          <p:cNvGraphicFramePr/>
          <p:nvPr>
            <p:extLst>
              <p:ext uri="{D42A27DB-BD31-4B8C-83A1-F6EECF244321}">
                <p14:modId xmlns:p14="http://schemas.microsoft.com/office/powerpoint/2010/main" val="1518216064"/>
              </p:ext>
            </p:extLst>
          </p:nvPr>
        </p:nvGraphicFramePr>
        <p:xfrm>
          <a:off x="8335108" y="2116722"/>
          <a:ext cx="3856892" cy="383344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89463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D277F-5EAD-61D2-382C-B1D86E574523}"/>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A4CC2B90-53BF-73DB-365D-7ABC164BE71F}"/>
              </a:ext>
            </a:extLst>
          </p:cNvPr>
          <p:cNvSpPr>
            <a:spLocks noGrp="1"/>
          </p:cNvSpPr>
          <p:nvPr>
            <p:ph type="title"/>
          </p:nvPr>
        </p:nvSpPr>
        <p:spPr/>
        <p:txBody>
          <a:bodyPr/>
          <a:lstStyle/>
          <a:p>
            <a:r>
              <a:rPr lang="sv-SE"/>
              <a:t>Individuell plan och progression</a:t>
            </a:r>
          </a:p>
        </p:txBody>
      </p:sp>
      <p:sp>
        <p:nvSpPr>
          <p:cNvPr id="6" name="Platshållare för innehåll 5">
            <a:extLst>
              <a:ext uri="{FF2B5EF4-FFF2-40B4-BE49-F238E27FC236}">
                <a16:creationId xmlns:a16="http://schemas.microsoft.com/office/drawing/2014/main" id="{2C64EE8F-49E8-5519-64A8-07E530691D25}"/>
              </a:ext>
            </a:extLst>
          </p:cNvPr>
          <p:cNvSpPr>
            <a:spLocks noGrp="1"/>
          </p:cNvSpPr>
          <p:nvPr>
            <p:ph sz="quarter" idx="14"/>
          </p:nvPr>
        </p:nvSpPr>
        <p:spPr>
          <a:xfrm>
            <a:off x="5569172" y="2304000"/>
            <a:ext cx="5480630" cy="3326779"/>
          </a:xfrm>
        </p:spPr>
        <p:txBody>
          <a:bodyPr/>
          <a:lstStyle/>
          <a:p>
            <a:r>
              <a:rPr lang="sv-SE" dirty="0"/>
              <a:t>Mål</a:t>
            </a:r>
          </a:p>
          <a:p>
            <a:pPr lvl="1"/>
            <a:r>
              <a:rPr lang="sv-SE" dirty="0"/>
              <a:t>Fler kvinnor och män går vidare i arbete eller studier, alternativt tar steg närmare arbetsmarknaden.</a:t>
            </a:r>
          </a:p>
          <a:p>
            <a:r>
              <a:rPr lang="sv-SE" dirty="0"/>
              <a:t>Metod</a:t>
            </a:r>
          </a:p>
          <a:p>
            <a:pPr lvl="1"/>
            <a:r>
              <a:rPr lang="sv-SE" dirty="0"/>
              <a:t>Relevanta insatser och stöd erbjuds utifrån varje deltagares förutsättningar.</a:t>
            </a:r>
          </a:p>
          <a:p>
            <a:r>
              <a:rPr lang="sv-SE" dirty="0"/>
              <a:t>Verktyg</a:t>
            </a:r>
          </a:p>
          <a:p>
            <a:pPr lvl="1"/>
            <a:r>
              <a:rPr lang="sv-SE" dirty="0">
                <a:latin typeface="Aaux Next Medium (brödtext)"/>
              </a:rPr>
              <a:t>En </a:t>
            </a:r>
            <a:r>
              <a:rPr lang="en-US" dirty="0" err="1">
                <a:latin typeface="Aaux Next Medium (brödtext)"/>
                <a:ea typeface="Calibri" pitchFamily="34" charset="-122"/>
                <a:cs typeface="Calibri" pitchFamily="34" charset="-120"/>
              </a:rPr>
              <a:t>individuell</a:t>
            </a:r>
            <a:r>
              <a:rPr lang="en-US" dirty="0">
                <a:latin typeface="Aaux Next Medium (brödtext)"/>
                <a:ea typeface="Calibri" pitchFamily="34" charset="-122"/>
                <a:cs typeface="Calibri" pitchFamily="34" charset="-120"/>
              </a:rPr>
              <a:t> plan </a:t>
            </a:r>
            <a:r>
              <a:rPr lang="en-US" dirty="0" err="1">
                <a:latin typeface="Aaux Next Medium (brödtext)"/>
                <a:ea typeface="Calibri" pitchFamily="34" charset="-122"/>
                <a:cs typeface="Calibri" pitchFamily="34" charset="-120"/>
              </a:rPr>
              <a:t>tas</a:t>
            </a:r>
            <a:r>
              <a:rPr lang="en-US" dirty="0">
                <a:latin typeface="Aaux Next Medium (brödtext)"/>
                <a:ea typeface="Calibri" pitchFamily="34" charset="-122"/>
                <a:cs typeface="Calibri" pitchFamily="34" charset="-120"/>
              </a:rPr>
              <a:t> </a:t>
            </a:r>
            <a:r>
              <a:rPr lang="en-US" dirty="0" err="1">
                <a:latin typeface="Aaux Next Medium (brödtext)"/>
                <a:ea typeface="Calibri" pitchFamily="34" charset="-122"/>
                <a:cs typeface="Calibri" pitchFamily="34" charset="-120"/>
              </a:rPr>
              <a:t>fram</a:t>
            </a:r>
            <a:r>
              <a:rPr lang="en-US" dirty="0">
                <a:latin typeface="Aaux Next Medium (brödtext)"/>
                <a:ea typeface="Calibri" pitchFamily="34" charset="-122"/>
                <a:cs typeface="Calibri" pitchFamily="34" charset="-120"/>
              </a:rPr>
              <a:t> </a:t>
            </a:r>
            <a:r>
              <a:rPr lang="en-US" dirty="0" err="1">
                <a:latin typeface="Aaux Next Medium (brödtext)"/>
                <a:ea typeface="Calibri" pitchFamily="34" charset="-122"/>
                <a:cs typeface="Calibri" pitchFamily="34" charset="-120"/>
              </a:rPr>
              <a:t>i</a:t>
            </a:r>
            <a:r>
              <a:rPr lang="en-US" dirty="0">
                <a:latin typeface="Aaux Next Medium (brödtext)"/>
                <a:ea typeface="Calibri" pitchFamily="34" charset="-122"/>
                <a:cs typeface="Calibri" pitchFamily="34" charset="-120"/>
              </a:rPr>
              <a:t> </a:t>
            </a:r>
            <a:r>
              <a:rPr lang="en-US" dirty="0" err="1">
                <a:latin typeface="Aaux Next Medium (brödtext)"/>
                <a:ea typeface="Calibri" pitchFamily="34" charset="-122"/>
                <a:cs typeface="Calibri" pitchFamily="34" charset="-120"/>
              </a:rPr>
              <a:t>samråd</a:t>
            </a:r>
            <a:r>
              <a:rPr lang="en-US" dirty="0">
                <a:latin typeface="Aaux Next Medium (brödtext)"/>
                <a:ea typeface="Calibri" pitchFamily="34" charset="-122"/>
                <a:cs typeface="Calibri" pitchFamily="34" charset="-120"/>
              </a:rPr>
              <a:t> med </a:t>
            </a:r>
            <a:r>
              <a:rPr lang="en-US" dirty="0" err="1">
                <a:latin typeface="Aaux Next Medium (brödtext)"/>
                <a:ea typeface="Calibri" pitchFamily="34" charset="-122"/>
                <a:cs typeface="Calibri" pitchFamily="34" charset="-120"/>
              </a:rPr>
              <a:t>deltagaren</a:t>
            </a:r>
            <a:r>
              <a:rPr lang="en-US" dirty="0">
                <a:latin typeface="Aaux Next Medium (brödtext)"/>
                <a:ea typeface="Calibri" pitchFamily="34" charset="-122"/>
                <a:cs typeface="Calibri" pitchFamily="34" charset="-120"/>
              </a:rPr>
              <a:t> och </a:t>
            </a:r>
            <a:r>
              <a:rPr lang="en-US" dirty="0" err="1">
                <a:latin typeface="Aaux Next Medium (brödtext)"/>
                <a:ea typeface="Calibri" pitchFamily="34" charset="-122"/>
                <a:cs typeface="Calibri" pitchFamily="34" charset="-120"/>
              </a:rPr>
              <a:t>beskriver</a:t>
            </a:r>
            <a:r>
              <a:rPr lang="en-US" dirty="0">
                <a:latin typeface="Aaux Next Medium (brödtext)"/>
                <a:ea typeface="Calibri" pitchFamily="34" charset="-122"/>
                <a:cs typeface="Calibri" pitchFamily="34" charset="-120"/>
              </a:rPr>
              <a:t> </a:t>
            </a:r>
            <a:r>
              <a:rPr lang="en-US" dirty="0" err="1">
                <a:latin typeface="Aaux Next Medium (brödtext)"/>
                <a:ea typeface="Calibri" pitchFamily="34" charset="-122"/>
                <a:cs typeface="Calibri" pitchFamily="34" charset="-120"/>
              </a:rPr>
              <a:t>deltagarens</a:t>
            </a:r>
            <a:r>
              <a:rPr lang="en-US" dirty="0">
                <a:latin typeface="Aaux Next Medium (brödtext)"/>
                <a:ea typeface="Calibri" pitchFamily="34" charset="-122"/>
                <a:cs typeface="Calibri" pitchFamily="34" charset="-120"/>
              </a:rPr>
              <a:t> </a:t>
            </a:r>
            <a:r>
              <a:rPr lang="en-US" dirty="0" err="1">
                <a:latin typeface="Aaux Next Medium (brödtext)"/>
                <a:ea typeface="Calibri" pitchFamily="34" charset="-122"/>
                <a:cs typeface="Calibri" pitchFamily="34" charset="-120"/>
              </a:rPr>
              <a:t>väg</a:t>
            </a:r>
            <a:r>
              <a:rPr lang="en-US" dirty="0">
                <a:latin typeface="Aaux Next Medium (brödtext)"/>
                <a:ea typeface="Calibri" pitchFamily="34" charset="-122"/>
                <a:cs typeface="Calibri" pitchFamily="34" charset="-120"/>
              </a:rPr>
              <a:t> </a:t>
            </a:r>
            <a:r>
              <a:rPr lang="en-US" dirty="0" err="1">
                <a:latin typeface="Aaux Next Medium (brödtext)"/>
                <a:ea typeface="Calibri" pitchFamily="34" charset="-122"/>
                <a:cs typeface="Calibri" pitchFamily="34" charset="-120"/>
              </a:rPr>
              <a:t>framåt</a:t>
            </a:r>
            <a:r>
              <a:rPr lang="en-US" dirty="0">
                <a:latin typeface="Aaux Next Medium (brödtext)"/>
                <a:ea typeface="Calibri" pitchFamily="34" charset="-122"/>
                <a:cs typeface="Calibri" pitchFamily="34" charset="-120"/>
              </a:rPr>
              <a:t>.</a:t>
            </a:r>
            <a:endParaRPr lang="sv-SE" dirty="0">
              <a:latin typeface="Aaux Next Medium (brödtext)"/>
            </a:endParaRPr>
          </a:p>
        </p:txBody>
      </p:sp>
      <p:pic>
        <p:nvPicPr>
          <p:cNvPr id="13" name="Bild 12" descr="Dim (medium sol) med hel fyllning">
            <a:extLst>
              <a:ext uri="{FF2B5EF4-FFF2-40B4-BE49-F238E27FC236}">
                <a16:creationId xmlns:a16="http://schemas.microsoft.com/office/drawing/2014/main" id="{8AA9B961-8257-5EE1-FFF6-8D557F7E871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84104" y="1326612"/>
            <a:ext cx="5669323" cy="5669323"/>
          </a:xfrm>
          <a:prstGeom prst="rect">
            <a:avLst/>
          </a:prstGeom>
        </p:spPr>
      </p:pic>
      <p:sp>
        <p:nvSpPr>
          <p:cNvPr id="14" name="textruta 13">
            <a:extLst>
              <a:ext uri="{FF2B5EF4-FFF2-40B4-BE49-F238E27FC236}">
                <a16:creationId xmlns:a16="http://schemas.microsoft.com/office/drawing/2014/main" id="{D85AE7DE-5A3E-38F2-4222-4E3FCB3A1166}"/>
              </a:ext>
            </a:extLst>
          </p:cNvPr>
          <p:cNvSpPr txBox="1"/>
          <p:nvPr/>
        </p:nvSpPr>
        <p:spPr>
          <a:xfrm>
            <a:off x="1985612" y="3549642"/>
            <a:ext cx="206630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a:ln>
                  <a:noFill/>
                </a:ln>
                <a:solidFill>
                  <a:prstClr val="white"/>
                </a:solidFill>
                <a:effectLst/>
                <a:uLnTx/>
                <a:uFillTx/>
                <a:latin typeface="Aaux Next Bold" panose="02000506000000020004" pitchFamily="2" charset="0"/>
                <a:ea typeface="+mn-ea"/>
                <a:cs typeface="+mn-cs"/>
              </a:rPr>
              <a:t>UVAS</a:t>
            </a:r>
            <a:endParaRPr kumimoji="0" lang="sv-SE" sz="300" b="1" i="0" u="none" strike="noStrike" kern="1200" cap="none" spc="0" normalizeH="0" baseline="0" noProof="0">
              <a:ln>
                <a:noFill/>
              </a:ln>
              <a:solidFill>
                <a:prstClr val="white"/>
              </a:solidFill>
              <a:effectLst/>
              <a:uLnTx/>
              <a:uFillTx/>
              <a:latin typeface="Aaux Next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1" i="0" u="none" strike="noStrike" kern="1200" cap="none" spc="0" normalizeH="0" baseline="0" noProof="0">
              <a:ln>
                <a:noFill/>
              </a:ln>
              <a:solidFill>
                <a:prstClr val="white"/>
              </a:solidFill>
              <a:effectLst/>
              <a:uLnTx/>
              <a:uFillTx/>
              <a:latin typeface="Aaux Next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prstClr val="white"/>
                </a:solidFill>
                <a:effectLst/>
                <a:uLnTx/>
                <a:uFillTx/>
                <a:latin typeface="Aaux Next Medium"/>
                <a:ea typeface="+mn-ea"/>
                <a:cs typeface="+mn-cs"/>
              </a:rPr>
              <a:t>”Ja de kallar oss så…”</a:t>
            </a:r>
          </a:p>
        </p:txBody>
      </p:sp>
    </p:spTree>
    <p:extLst>
      <p:ext uri="{BB962C8B-B14F-4D97-AF65-F5344CB8AC3E}">
        <p14:creationId xmlns:p14="http://schemas.microsoft.com/office/powerpoint/2010/main" val="41716084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E20C3-25D6-82E4-572D-7B5663B99675}"/>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9C5751F9-5BD4-2C38-D3F4-AF61FAF34660}"/>
              </a:ext>
            </a:extLst>
          </p:cNvPr>
          <p:cNvSpPr>
            <a:spLocks noGrp="1"/>
          </p:cNvSpPr>
          <p:nvPr>
            <p:ph type="title"/>
          </p:nvPr>
        </p:nvSpPr>
        <p:spPr/>
        <p:txBody>
          <a:bodyPr/>
          <a:lstStyle/>
          <a:p>
            <a:r>
              <a:rPr lang="sv-SE"/>
              <a:t>Huvudmål och beskrivning</a:t>
            </a:r>
          </a:p>
        </p:txBody>
      </p:sp>
      <p:sp>
        <p:nvSpPr>
          <p:cNvPr id="5" name="Platshållare för innehåll 4">
            <a:extLst>
              <a:ext uri="{FF2B5EF4-FFF2-40B4-BE49-F238E27FC236}">
                <a16:creationId xmlns:a16="http://schemas.microsoft.com/office/drawing/2014/main" id="{7653B8D0-4558-83D5-6516-CE4D880BA45B}"/>
              </a:ext>
            </a:extLst>
          </p:cNvPr>
          <p:cNvSpPr>
            <a:spLocks noGrp="1"/>
          </p:cNvSpPr>
          <p:nvPr>
            <p:ph sz="quarter" idx="13"/>
          </p:nvPr>
        </p:nvSpPr>
        <p:spPr/>
        <p:txBody>
          <a:bodyPr/>
          <a:lstStyle/>
          <a:p>
            <a:r>
              <a:rPr lang="sv-SE" sz="2400" b="1"/>
              <a:t>Fler unga som varken arbetar eller studerar kommer ut i arbete eller studier, arbetsmodeller delas ut och tas tillvara.</a:t>
            </a:r>
          </a:p>
          <a:p>
            <a:pPr lvl="1"/>
            <a:r>
              <a:rPr lang="sv-SE" sz="1800"/>
              <a:t>Fler unga som varken arbetar eller studerar kommer i arbete eller studier alternativt gör en relevant förflyttning närmare arbetsmarknaden. </a:t>
            </a:r>
          </a:p>
          <a:p>
            <a:pPr lvl="1"/>
            <a:r>
              <a:rPr lang="sv-SE" sz="1800"/>
              <a:t>Resultat och lärdomar från arbetssätt delas med andra folkhögskolor och kommuner samt tas tillvara av projektets medverkande aktörer. </a:t>
            </a:r>
          </a:p>
          <a:p>
            <a:pPr lvl="1"/>
            <a:r>
              <a:rPr lang="sv-SE" sz="1800"/>
              <a:t>Huvudmålet ska vara uppnått april 2027.</a:t>
            </a:r>
          </a:p>
          <a:p>
            <a:pPr lvl="1"/>
            <a:endParaRPr lang="sv-SE"/>
          </a:p>
          <a:p>
            <a:endParaRPr lang="sv-SE"/>
          </a:p>
        </p:txBody>
      </p:sp>
      <p:pic>
        <p:nvPicPr>
          <p:cNvPr id="6" name="Bildobjekt 5">
            <a:extLst>
              <a:ext uri="{FF2B5EF4-FFF2-40B4-BE49-F238E27FC236}">
                <a16:creationId xmlns:a16="http://schemas.microsoft.com/office/drawing/2014/main" id="{4A8EAEF9-924F-3A65-1B99-2D5F69FF4129}"/>
              </a:ext>
            </a:extLst>
          </p:cNvPr>
          <p:cNvPicPr>
            <a:picLocks noChangeAspect="1"/>
          </p:cNvPicPr>
          <p:nvPr/>
        </p:nvPicPr>
        <p:blipFill>
          <a:blip r:embed="rId2"/>
          <a:stretch>
            <a:fillRect/>
          </a:stretch>
        </p:blipFill>
        <p:spPr>
          <a:xfrm>
            <a:off x="8276259" y="4456951"/>
            <a:ext cx="2920725" cy="1843048"/>
          </a:xfrm>
          <a:prstGeom prst="rect">
            <a:avLst/>
          </a:prstGeom>
        </p:spPr>
      </p:pic>
    </p:spTree>
    <p:extLst>
      <p:ext uri="{BB962C8B-B14F-4D97-AF65-F5344CB8AC3E}">
        <p14:creationId xmlns:p14="http://schemas.microsoft.com/office/powerpoint/2010/main" val="34982574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C068A-4020-D51F-DDFE-E9A0A08D95DF}"/>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F7DB0BDB-1E3A-631D-1E8A-ACBB56F9366B}"/>
              </a:ext>
            </a:extLst>
          </p:cNvPr>
          <p:cNvSpPr>
            <a:spLocks noGrp="1"/>
          </p:cNvSpPr>
          <p:nvPr>
            <p:ph type="title"/>
          </p:nvPr>
        </p:nvSpPr>
        <p:spPr>
          <a:xfrm>
            <a:off x="1620000" y="907914"/>
            <a:ext cx="10116000" cy="936000"/>
          </a:xfrm>
        </p:spPr>
        <p:txBody>
          <a:bodyPr/>
          <a:lstStyle/>
          <a:p>
            <a:r>
              <a:rPr lang="sv-SE" dirty="0"/>
              <a:t>Underliggande mål för att nå huvudmål</a:t>
            </a:r>
            <a:br>
              <a:rPr lang="sv-SE" dirty="0"/>
            </a:br>
            <a:endParaRPr lang="sv-SE" dirty="0"/>
          </a:p>
        </p:txBody>
      </p:sp>
      <p:sp>
        <p:nvSpPr>
          <p:cNvPr id="4" name="Platshållare för text 3">
            <a:extLst>
              <a:ext uri="{FF2B5EF4-FFF2-40B4-BE49-F238E27FC236}">
                <a16:creationId xmlns:a16="http://schemas.microsoft.com/office/drawing/2014/main" id="{A708AA83-6B0B-DF77-A17C-1AD334F316ED}"/>
              </a:ext>
            </a:extLst>
          </p:cNvPr>
          <p:cNvSpPr>
            <a:spLocks noGrp="1"/>
          </p:cNvSpPr>
          <p:nvPr>
            <p:ph sz="quarter" idx="13"/>
          </p:nvPr>
        </p:nvSpPr>
        <p:spPr>
          <a:xfrm>
            <a:off x="522721" y="1624458"/>
            <a:ext cx="5494031" cy="4694046"/>
          </a:xfrm>
        </p:spPr>
        <p:txBody>
          <a:bodyPr>
            <a:normAutofit fontScale="92500" lnSpcReduction="20000"/>
          </a:bodyPr>
          <a:lstStyle/>
          <a:p>
            <a:pPr marL="457200" indent="-457200">
              <a:buFont typeface="+mj-lt"/>
              <a:buAutoNum type="arabicPeriod"/>
            </a:pPr>
            <a:r>
              <a:rPr lang="sv-SE" sz="2600" b="1" dirty="0"/>
              <a:t>Samverkan</a:t>
            </a:r>
            <a:endParaRPr lang="sv-SE" sz="2400" b="1" dirty="0"/>
          </a:p>
          <a:p>
            <a:pPr marL="358775" marR="0" lvl="0" indent="-358775" algn="l" defTabSz="914400" rtl="0" eaLnBrk="1" fontAlgn="auto" latinLnBrk="0" hangingPunct="1">
              <a:lnSpc>
                <a:spcPct val="100000"/>
              </a:lnSpc>
              <a:spcBef>
                <a:spcPts val="1600"/>
              </a:spcBef>
              <a:spcAft>
                <a:spcPts val="0"/>
              </a:spcAft>
              <a:buClr>
                <a:srgbClr val="910048"/>
              </a:buClr>
              <a:buSzPct val="100000"/>
              <a:buFontTx/>
              <a:buBlip>
                <a:blip r:embed="rId3"/>
              </a:buBlip>
              <a:tabLst/>
              <a:defRPr/>
            </a:pPr>
            <a:r>
              <a:rPr kumimoji="0" lang="sv-SE" sz="1800" b="1" i="0" u="none" strike="noStrike" kern="1200" cap="none" spc="0" normalizeH="0" baseline="0" noProof="0" dirty="0">
                <a:ln>
                  <a:noFill/>
                </a:ln>
                <a:solidFill>
                  <a:srgbClr val="910048"/>
                </a:solidFill>
                <a:effectLst/>
                <a:uLnTx/>
                <a:uFillTx/>
                <a:latin typeface="Aaux Next Medium"/>
                <a:ea typeface="+mn-ea"/>
                <a:cs typeface="+mn-cs"/>
              </a:rPr>
              <a:t>Samverkan med kommunen</a:t>
            </a:r>
            <a:r>
              <a:rPr kumimoji="0" lang="sv-SE" sz="1800" b="0" i="0" u="none" strike="noStrike" kern="1200" cap="none" spc="0" normalizeH="0" baseline="0" noProof="0" dirty="0">
                <a:ln>
                  <a:noFill/>
                </a:ln>
                <a:solidFill>
                  <a:srgbClr val="910048"/>
                </a:solidFill>
                <a:effectLst/>
                <a:uLnTx/>
                <a:uFillTx/>
                <a:latin typeface="Aaux Next Medium"/>
                <a:ea typeface="+mn-ea"/>
                <a:cs typeface="+mn-cs"/>
              </a:rPr>
              <a:t> är avgörande – kommunen når målgrupperna via uppsökande verksamhet och arbetsmarknadsenheter, och ser folkhögskolan som en alltmer viktig aktör i detta arbete.</a:t>
            </a:r>
            <a:endParaRPr lang="sv-SE" sz="1800" dirty="0">
              <a:solidFill>
                <a:srgbClr val="910048"/>
              </a:solidFill>
              <a:latin typeface="Aaux Next Medium"/>
            </a:endParaRPr>
          </a:p>
          <a:p>
            <a:pPr lvl="0">
              <a:buClr>
                <a:srgbClr val="910048"/>
              </a:buClr>
              <a:defRPr/>
            </a:pPr>
            <a:r>
              <a:rPr lang="sv-SE" sz="2100" b="1" dirty="0">
                <a:solidFill>
                  <a:srgbClr val="910048"/>
                </a:solidFill>
              </a:rPr>
              <a:t>Indikatorer</a:t>
            </a:r>
            <a:endParaRPr lang="sv-SE" sz="900" b="1" dirty="0">
              <a:solidFill>
                <a:srgbClr val="910048"/>
              </a:solidFill>
            </a:endParaRPr>
          </a:p>
          <a:p>
            <a:pPr lvl="1">
              <a:buClr>
                <a:srgbClr val="595959"/>
              </a:buClr>
              <a:defRPr/>
            </a:pPr>
            <a:r>
              <a:rPr lang="sv-SE" sz="1700" dirty="0">
                <a:solidFill>
                  <a:srgbClr val="910048"/>
                </a:solidFill>
              </a:rPr>
              <a:t>Överenskommelse om arbetet med deltagare.</a:t>
            </a:r>
          </a:p>
          <a:p>
            <a:pPr lvl="1">
              <a:buClr>
                <a:srgbClr val="595959"/>
              </a:buClr>
              <a:defRPr/>
            </a:pPr>
            <a:r>
              <a:rPr lang="sv-SE" sz="1700" dirty="0">
                <a:solidFill>
                  <a:srgbClr val="910048"/>
                </a:solidFill>
              </a:rPr>
              <a:t>Antal deltagare skrivs in i samråd med kommun. </a:t>
            </a:r>
          </a:p>
          <a:p>
            <a:pPr lvl="1">
              <a:buClr>
                <a:srgbClr val="595959"/>
              </a:buClr>
              <a:defRPr/>
            </a:pPr>
            <a:r>
              <a:rPr lang="sv-SE" sz="1700" dirty="0">
                <a:solidFill>
                  <a:srgbClr val="910048"/>
                </a:solidFill>
              </a:rPr>
              <a:t>Genomförda samverkansmöten/avstämningar (</a:t>
            </a:r>
            <a:r>
              <a:rPr lang="sv-SE" sz="1700" i="1" dirty="0">
                <a:solidFill>
                  <a:srgbClr val="910048"/>
                </a:solidFill>
              </a:rPr>
              <a:t>månatliga</a:t>
            </a:r>
            <a:r>
              <a:rPr lang="sv-SE" sz="1700" dirty="0">
                <a:solidFill>
                  <a:srgbClr val="910048"/>
                </a:solidFill>
              </a:rPr>
              <a:t>).</a:t>
            </a:r>
          </a:p>
          <a:p>
            <a:pPr lvl="1">
              <a:buClr>
                <a:srgbClr val="595959"/>
              </a:buClr>
              <a:defRPr/>
            </a:pPr>
            <a:r>
              <a:rPr lang="sv-SE" sz="1700" dirty="0">
                <a:solidFill>
                  <a:srgbClr val="910048"/>
                </a:solidFill>
              </a:rPr>
              <a:t>Antal deltagare som erbjuds kompletterande insats är likvärdigt (oavsett kön, funktionalitet eller bakgrund).</a:t>
            </a:r>
          </a:p>
          <a:p>
            <a:pPr lvl="1">
              <a:buClr>
                <a:srgbClr val="595959"/>
              </a:buClr>
              <a:defRPr/>
            </a:pPr>
            <a:r>
              <a:rPr lang="sv-SE" sz="1700" dirty="0">
                <a:solidFill>
                  <a:srgbClr val="910048"/>
                </a:solidFill>
              </a:rPr>
              <a:t>Samarbetskommunerna upplever positiv samverkan kring deltagarna.</a:t>
            </a:r>
          </a:p>
          <a:p>
            <a:pPr lvl="1">
              <a:buClr>
                <a:srgbClr val="595959"/>
              </a:buClr>
              <a:defRPr/>
            </a:pPr>
            <a:r>
              <a:rPr lang="sv-SE" sz="1700" dirty="0">
                <a:solidFill>
                  <a:srgbClr val="910048"/>
                </a:solidFill>
              </a:rPr>
              <a:t>Projektets personal upplever positiv samverkan kring deltagarna.</a:t>
            </a:r>
            <a:endParaRPr lang="sv-SE" dirty="0"/>
          </a:p>
          <a:p>
            <a:pPr marL="0" indent="0">
              <a:buNone/>
            </a:pPr>
            <a:endParaRPr lang="sv-SE" b="1" dirty="0"/>
          </a:p>
          <a:p>
            <a:pPr marL="360000" lvl="1" indent="0">
              <a:buNone/>
            </a:pPr>
            <a:endParaRPr lang="sv-SE" b="1" dirty="0"/>
          </a:p>
          <a:p>
            <a:pPr lvl="1"/>
            <a:endParaRPr lang="sv-SE" b="1" dirty="0"/>
          </a:p>
          <a:p>
            <a:pPr marL="0" indent="0">
              <a:buNone/>
            </a:pPr>
            <a:endParaRPr lang="sv-SE" dirty="0"/>
          </a:p>
          <a:p>
            <a:endParaRPr lang="sv-SE" dirty="0"/>
          </a:p>
          <a:p>
            <a:pPr marL="360000" lvl="1" indent="0">
              <a:buNone/>
            </a:pPr>
            <a:endParaRPr lang="sv-SE" dirty="0"/>
          </a:p>
          <a:p>
            <a:pPr marL="360000" lvl="1" indent="0">
              <a:buNone/>
            </a:pPr>
            <a:endParaRPr lang="sv-SE" dirty="0"/>
          </a:p>
          <a:p>
            <a:pPr lvl="1"/>
            <a:endParaRPr lang="sv-SE" dirty="0"/>
          </a:p>
          <a:p>
            <a:pPr lvl="1"/>
            <a:endParaRPr lang="sv-SE" dirty="0"/>
          </a:p>
          <a:p>
            <a:pPr lvl="1"/>
            <a:endParaRPr lang="sv-SE" dirty="0"/>
          </a:p>
          <a:p>
            <a:pPr lvl="1"/>
            <a:endParaRPr lang="sv-SE" dirty="0"/>
          </a:p>
          <a:p>
            <a:pPr lvl="1"/>
            <a:endParaRPr lang="sv-SE" dirty="0"/>
          </a:p>
          <a:p>
            <a:pPr lvl="1"/>
            <a:endParaRPr lang="sv-SE" dirty="0"/>
          </a:p>
          <a:p>
            <a:pPr lvl="1"/>
            <a:endParaRPr lang="sv-SE" dirty="0"/>
          </a:p>
          <a:p>
            <a:pPr lvl="1"/>
            <a:endParaRPr lang="sv-SE" dirty="0"/>
          </a:p>
          <a:p>
            <a:pPr lvl="1"/>
            <a:endParaRPr lang="sv-SE" dirty="0"/>
          </a:p>
          <a:p>
            <a:pPr lvl="1"/>
            <a:endParaRPr lang="sv-SE" dirty="0"/>
          </a:p>
          <a:p>
            <a:pPr marL="360000" lvl="1" indent="0">
              <a:buNone/>
            </a:pPr>
            <a:endParaRPr lang="sv-SE" dirty="0"/>
          </a:p>
        </p:txBody>
      </p:sp>
      <p:sp>
        <p:nvSpPr>
          <p:cNvPr id="3" name="Platshållare för innehåll 2">
            <a:extLst>
              <a:ext uri="{FF2B5EF4-FFF2-40B4-BE49-F238E27FC236}">
                <a16:creationId xmlns:a16="http://schemas.microsoft.com/office/drawing/2014/main" id="{876F0932-5323-51D5-C317-EFB52D568536}"/>
              </a:ext>
            </a:extLst>
          </p:cNvPr>
          <p:cNvSpPr>
            <a:spLocks noGrp="1"/>
          </p:cNvSpPr>
          <p:nvPr>
            <p:ph sz="quarter" idx="14"/>
          </p:nvPr>
        </p:nvSpPr>
        <p:spPr>
          <a:xfrm>
            <a:off x="6355080" y="1624458"/>
            <a:ext cx="5559551" cy="5138928"/>
          </a:xfrm>
        </p:spPr>
        <p:txBody>
          <a:bodyPr>
            <a:normAutofit fontScale="85000" lnSpcReduction="20000"/>
          </a:bodyPr>
          <a:lstStyle/>
          <a:p>
            <a:pPr marL="0" indent="0">
              <a:buNone/>
            </a:pPr>
            <a:r>
              <a:rPr lang="sv-SE" sz="2400" b="1" dirty="0"/>
              <a:t>2. </a:t>
            </a:r>
            <a:r>
              <a:rPr lang="sv-SE" sz="2800" b="1" dirty="0"/>
              <a:t>Deltagarens</a:t>
            </a:r>
            <a:r>
              <a:rPr lang="sv-SE" sz="2600" b="1" dirty="0"/>
              <a:t> </a:t>
            </a:r>
            <a:r>
              <a:rPr lang="sv-SE" sz="2800" b="1" dirty="0"/>
              <a:t>väg</a:t>
            </a:r>
            <a:endParaRPr lang="sv-SE" sz="2600" b="1" dirty="0">
              <a:solidFill>
                <a:srgbClr val="910048"/>
              </a:solidFill>
            </a:endParaRPr>
          </a:p>
          <a:p>
            <a:pPr lvl="0">
              <a:buClr>
                <a:srgbClr val="910048"/>
              </a:buClr>
              <a:defRPr/>
            </a:pPr>
            <a:r>
              <a:rPr lang="sv-SE" b="1" dirty="0">
                <a:solidFill>
                  <a:srgbClr val="910048"/>
                </a:solidFill>
              </a:rPr>
              <a:t>Individuell planering och progression</a:t>
            </a:r>
            <a:r>
              <a:rPr lang="sv-SE" dirty="0">
                <a:solidFill>
                  <a:srgbClr val="910048"/>
                </a:solidFill>
              </a:rPr>
              <a:t> - 80 % av deltagarna ska gå vidare till arbete, studier eller ta steg mot arbetsmarknaden, genom skräddarsydda insatser framtagna i samråd med varje deltagare </a:t>
            </a:r>
          </a:p>
          <a:p>
            <a:pPr lvl="0">
              <a:buClr>
                <a:srgbClr val="910048"/>
              </a:buClr>
              <a:defRPr/>
            </a:pPr>
            <a:r>
              <a:rPr lang="sv-SE" sz="2200" b="1" dirty="0">
                <a:solidFill>
                  <a:srgbClr val="910048"/>
                </a:solidFill>
              </a:rPr>
              <a:t>Indikatorer</a:t>
            </a:r>
          </a:p>
          <a:p>
            <a:pPr lvl="1">
              <a:buClr>
                <a:srgbClr val="595959"/>
              </a:buClr>
              <a:defRPr/>
            </a:pPr>
            <a:r>
              <a:rPr lang="sv-SE" sz="1900" dirty="0">
                <a:solidFill>
                  <a:srgbClr val="910048"/>
                </a:solidFill>
              </a:rPr>
              <a:t>90 % av deltagarna har en individuell aktivitetsplan utifrån en behovskartläggning </a:t>
            </a:r>
            <a:r>
              <a:rPr lang="sv-SE" sz="1900" b="1" dirty="0">
                <a:solidFill>
                  <a:srgbClr val="910048"/>
                </a:solidFill>
              </a:rPr>
              <a:t>inom</a:t>
            </a:r>
            <a:r>
              <a:rPr lang="sv-SE" sz="1900" dirty="0">
                <a:solidFill>
                  <a:srgbClr val="910048"/>
                </a:solidFill>
              </a:rPr>
              <a:t> tre veckor efter inskrivning.</a:t>
            </a:r>
          </a:p>
          <a:p>
            <a:pPr lvl="1">
              <a:buClr>
                <a:srgbClr val="595959"/>
              </a:buClr>
              <a:defRPr/>
            </a:pPr>
            <a:r>
              <a:rPr lang="sv-SE" sz="1900" dirty="0">
                <a:solidFill>
                  <a:srgbClr val="910048"/>
                </a:solidFill>
              </a:rPr>
              <a:t>80 % av deltagarna genomför sina planerade aktiviteter.</a:t>
            </a:r>
          </a:p>
          <a:p>
            <a:pPr lvl="1">
              <a:buClr>
                <a:srgbClr val="595959"/>
              </a:buClr>
              <a:defRPr/>
            </a:pPr>
            <a:r>
              <a:rPr lang="sv-SE" sz="1900" dirty="0">
                <a:solidFill>
                  <a:srgbClr val="910048"/>
                </a:solidFill>
              </a:rPr>
              <a:t>60 % av deltagarna går vidare i arbete eller studier.</a:t>
            </a:r>
          </a:p>
          <a:p>
            <a:pPr lvl="1">
              <a:buClr>
                <a:srgbClr val="595959"/>
              </a:buClr>
              <a:defRPr/>
            </a:pPr>
            <a:r>
              <a:rPr lang="sv-SE" sz="1900" dirty="0">
                <a:solidFill>
                  <a:srgbClr val="910048"/>
                </a:solidFill>
              </a:rPr>
              <a:t>20 % av deltagarna (som inte kommer i arbete eller studier) har gjort en stegförflyttning mot arbete.</a:t>
            </a:r>
          </a:p>
          <a:p>
            <a:pPr lvl="1">
              <a:buClr>
                <a:srgbClr val="595959"/>
              </a:buClr>
              <a:defRPr/>
            </a:pPr>
            <a:r>
              <a:rPr lang="sv-SE" sz="1900" dirty="0">
                <a:solidFill>
                  <a:srgbClr val="910048"/>
                </a:solidFill>
              </a:rPr>
              <a:t>70 % av deltagarna upplever att man har fått relevanta aktiviteter för att nå sina mål. </a:t>
            </a:r>
          </a:p>
          <a:p>
            <a:pPr lvl="1">
              <a:buClr>
                <a:srgbClr val="595959"/>
              </a:buClr>
              <a:defRPr/>
            </a:pPr>
            <a:r>
              <a:rPr lang="sv-SE" sz="1900" dirty="0">
                <a:solidFill>
                  <a:srgbClr val="910048"/>
                </a:solidFill>
              </a:rPr>
              <a:t>70 % av deltagarna upplever att man har fått relevant stöd för att nå sina mål.</a:t>
            </a:r>
            <a:endParaRPr lang="sv-SE" b="1" dirty="0"/>
          </a:p>
          <a:p>
            <a:pPr marL="0" indent="0">
              <a:buNone/>
            </a:pPr>
            <a:endParaRPr lang="sv-SE" dirty="0"/>
          </a:p>
          <a:p>
            <a:endParaRPr lang="sv-SE" dirty="0"/>
          </a:p>
        </p:txBody>
      </p:sp>
    </p:spTree>
    <p:extLst>
      <p:ext uri="{BB962C8B-B14F-4D97-AF65-F5344CB8AC3E}">
        <p14:creationId xmlns:p14="http://schemas.microsoft.com/office/powerpoint/2010/main" val="16585959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E1305-6128-064D-A431-C0D78C99E382}"/>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026E01EC-5E6F-6D94-8DC3-16E0A1924910}"/>
              </a:ext>
            </a:extLst>
          </p:cNvPr>
          <p:cNvSpPr>
            <a:spLocks noGrp="1"/>
          </p:cNvSpPr>
          <p:nvPr>
            <p:ph type="title"/>
          </p:nvPr>
        </p:nvSpPr>
        <p:spPr>
          <a:xfrm>
            <a:off x="1620000" y="874296"/>
            <a:ext cx="10116000" cy="936000"/>
          </a:xfrm>
        </p:spPr>
        <p:txBody>
          <a:bodyPr/>
          <a:lstStyle/>
          <a:p>
            <a:r>
              <a:rPr lang="sv-SE" dirty="0"/>
              <a:t>Underliggande mål för att nå huvudmål</a:t>
            </a:r>
            <a:br>
              <a:rPr lang="sv-SE" dirty="0"/>
            </a:br>
            <a:endParaRPr lang="sv-SE" dirty="0"/>
          </a:p>
        </p:txBody>
      </p:sp>
      <p:sp>
        <p:nvSpPr>
          <p:cNvPr id="4" name="Platshållare för text 3">
            <a:extLst>
              <a:ext uri="{FF2B5EF4-FFF2-40B4-BE49-F238E27FC236}">
                <a16:creationId xmlns:a16="http://schemas.microsoft.com/office/drawing/2014/main" id="{D8480E44-9FF9-07BF-2562-713633DF8374}"/>
              </a:ext>
            </a:extLst>
          </p:cNvPr>
          <p:cNvSpPr>
            <a:spLocks noGrp="1"/>
          </p:cNvSpPr>
          <p:nvPr>
            <p:ph sz="quarter" idx="13"/>
          </p:nvPr>
        </p:nvSpPr>
        <p:spPr>
          <a:xfrm>
            <a:off x="456000" y="1592055"/>
            <a:ext cx="5127180" cy="3007378"/>
          </a:xfrm>
        </p:spPr>
        <p:txBody>
          <a:bodyPr>
            <a:normAutofit/>
          </a:bodyPr>
          <a:lstStyle/>
          <a:p>
            <a:pPr marL="0" indent="0">
              <a:buNone/>
            </a:pPr>
            <a:r>
              <a:rPr lang="sv-SE" sz="2400" b="1" dirty="0"/>
              <a:t>3. Framgångsrikt arbetssätt</a:t>
            </a:r>
          </a:p>
          <a:p>
            <a:pPr marL="358775" marR="0" lvl="0" indent="-358775" algn="l" defTabSz="914400" rtl="0" eaLnBrk="1" fontAlgn="auto" latinLnBrk="0" hangingPunct="1">
              <a:lnSpc>
                <a:spcPct val="100000"/>
              </a:lnSpc>
              <a:spcBef>
                <a:spcPts val="1600"/>
              </a:spcBef>
              <a:spcAft>
                <a:spcPts val="0"/>
              </a:spcAft>
              <a:buClr>
                <a:srgbClr val="910048"/>
              </a:buClr>
              <a:buSzPct val="100000"/>
              <a:buFontTx/>
              <a:buBlip>
                <a:blip r:embed="rId2"/>
              </a:buBlip>
              <a:tabLst/>
              <a:defRPr/>
            </a:pPr>
            <a:r>
              <a:rPr kumimoji="0" lang="sv-SE" sz="1700" b="1" i="0" u="none" strike="noStrike" kern="1200" cap="none" spc="0" normalizeH="0" baseline="0" noProof="0" dirty="0">
                <a:ln>
                  <a:noFill/>
                </a:ln>
                <a:solidFill>
                  <a:srgbClr val="910048"/>
                </a:solidFill>
                <a:effectLst/>
                <a:uLnTx/>
                <a:uFillTx/>
                <a:latin typeface="Aaux Next Medium"/>
                <a:ea typeface="+mn-ea"/>
                <a:cs typeface="+mn-cs"/>
              </a:rPr>
              <a:t>Jämställt, icke-diskriminerande och tillgängligt arbetssätt.</a:t>
            </a:r>
          </a:p>
          <a:p>
            <a:pPr marL="0" marR="0" lvl="0" indent="0" algn="l" defTabSz="914400" rtl="0" eaLnBrk="1" fontAlgn="auto" latinLnBrk="0" hangingPunct="1">
              <a:lnSpc>
                <a:spcPct val="100000"/>
              </a:lnSpc>
              <a:spcBef>
                <a:spcPts val="1600"/>
              </a:spcBef>
              <a:spcAft>
                <a:spcPts val="0"/>
              </a:spcAft>
              <a:buClr>
                <a:srgbClr val="910048"/>
              </a:buClr>
              <a:buSzPct val="100000"/>
              <a:buNone/>
              <a:tabLst/>
              <a:defRPr/>
            </a:pPr>
            <a:r>
              <a:rPr lang="sv-SE" sz="1600" dirty="0">
                <a:solidFill>
                  <a:srgbClr val="910048"/>
                </a:solidFill>
                <a:latin typeface="Aaux Next Medium"/>
              </a:rPr>
              <a:t>3.1 </a:t>
            </a:r>
            <a:r>
              <a:rPr lang="sv-SE" sz="1600" dirty="0"/>
              <a:t>Deltagarna upplever att projektets arbetssätt är likvärdigt oavsett kön, funktionsnedsättning eller bakgrund.</a:t>
            </a:r>
          </a:p>
          <a:p>
            <a:pPr marL="0" indent="0">
              <a:buClr>
                <a:srgbClr val="910048"/>
              </a:buClr>
              <a:buNone/>
              <a:defRPr/>
            </a:pPr>
            <a:r>
              <a:rPr lang="sv-SE" sz="1600" dirty="0">
                <a:solidFill>
                  <a:srgbClr val="910048"/>
                </a:solidFill>
              </a:rPr>
              <a:t>3.2 Projektets deltagare ökar sin medvetenhet om sina rättigheter och förekomsten av olika slags förtryck i samhället.</a:t>
            </a:r>
          </a:p>
          <a:p>
            <a:pPr marL="0" marR="0" lvl="0" indent="0" algn="l" defTabSz="914400" rtl="0" eaLnBrk="1" fontAlgn="auto" latinLnBrk="0" hangingPunct="1">
              <a:lnSpc>
                <a:spcPct val="100000"/>
              </a:lnSpc>
              <a:spcBef>
                <a:spcPts val="1600"/>
              </a:spcBef>
              <a:spcAft>
                <a:spcPts val="0"/>
              </a:spcAft>
              <a:buClr>
                <a:srgbClr val="910048"/>
              </a:buClr>
              <a:buSzPct val="100000"/>
              <a:buNone/>
              <a:tabLst/>
              <a:defRPr/>
            </a:pPr>
            <a:endParaRPr lang="sv-SE" dirty="0"/>
          </a:p>
          <a:p>
            <a:pPr marL="360000" lvl="1" indent="0">
              <a:buNone/>
            </a:pPr>
            <a:endParaRPr lang="sv-SE" b="1" dirty="0"/>
          </a:p>
          <a:p>
            <a:pPr lvl="1"/>
            <a:endParaRPr lang="sv-SE" b="1" dirty="0"/>
          </a:p>
          <a:p>
            <a:pPr marL="0" indent="0">
              <a:buNone/>
            </a:pPr>
            <a:endParaRPr lang="sv-SE" dirty="0"/>
          </a:p>
          <a:p>
            <a:endParaRPr lang="sv-SE" dirty="0"/>
          </a:p>
          <a:p>
            <a:pPr marL="360000" lvl="1" indent="0">
              <a:buNone/>
            </a:pPr>
            <a:endParaRPr lang="sv-SE" dirty="0"/>
          </a:p>
          <a:p>
            <a:pPr marL="360000" lvl="1" indent="0">
              <a:buNone/>
            </a:pPr>
            <a:endParaRPr lang="sv-SE" dirty="0"/>
          </a:p>
          <a:p>
            <a:pPr lvl="1"/>
            <a:endParaRPr lang="sv-SE" dirty="0"/>
          </a:p>
          <a:p>
            <a:pPr lvl="1"/>
            <a:endParaRPr lang="sv-SE" dirty="0"/>
          </a:p>
          <a:p>
            <a:pPr lvl="1"/>
            <a:endParaRPr lang="sv-SE" dirty="0"/>
          </a:p>
          <a:p>
            <a:pPr lvl="1"/>
            <a:endParaRPr lang="sv-SE" dirty="0"/>
          </a:p>
          <a:p>
            <a:pPr lvl="1"/>
            <a:endParaRPr lang="sv-SE" dirty="0"/>
          </a:p>
          <a:p>
            <a:pPr lvl="1"/>
            <a:endParaRPr lang="sv-SE" dirty="0"/>
          </a:p>
          <a:p>
            <a:pPr lvl="1"/>
            <a:endParaRPr lang="sv-SE" dirty="0"/>
          </a:p>
          <a:p>
            <a:pPr lvl="1"/>
            <a:endParaRPr lang="sv-SE" dirty="0"/>
          </a:p>
          <a:p>
            <a:pPr lvl="1"/>
            <a:endParaRPr lang="sv-SE" dirty="0"/>
          </a:p>
          <a:p>
            <a:pPr lvl="1"/>
            <a:endParaRPr lang="sv-SE" dirty="0"/>
          </a:p>
          <a:p>
            <a:pPr marL="360000" lvl="1" indent="0">
              <a:buNone/>
            </a:pPr>
            <a:endParaRPr lang="sv-SE" dirty="0"/>
          </a:p>
        </p:txBody>
      </p:sp>
      <p:pic>
        <p:nvPicPr>
          <p:cNvPr id="6" name="Bildobjekt 5">
            <a:extLst>
              <a:ext uri="{FF2B5EF4-FFF2-40B4-BE49-F238E27FC236}">
                <a16:creationId xmlns:a16="http://schemas.microsoft.com/office/drawing/2014/main" id="{9D361036-5FB6-971E-F23D-FB76717E7C6B}"/>
              </a:ext>
            </a:extLst>
          </p:cNvPr>
          <p:cNvPicPr>
            <a:picLocks noChangeAspect="1"/>
          </p:cNvPicPr>
          <p:nvPr/>
        </p:nvPicPr>
        <p:blipFill>
          <a:blip r:embed="rId3"/>
          <a:stretch>
            <a:fillRect/>
          </a:stretch>
        </p:blipFill>
        <p:spPr>
          <a:xfrm>
            <a:off x="456000" y="4446843"/>
            <a:ext cx="5127180" cy="2182557"/>
          </a:xfrm>
          <a:prstGeom prst="rect">
            <a:avLst/>
          </a:prstGeom>
        </p:spPr>
      </p:pic>
      <p:sp>
        <p:nvSpPr>
          <p:cNvPr id="7" name="textruta 6">
            <a:extLst>
              <a:ext uri="{FF2B5EF4-FFF2-40B4-BE49-F238E27FC236}">
                <a16:creationId xmlns:a16="http://schemas.microsoft.com/office/drawing/2014/main" id="{0A744AEA-B730-0B5E-EC56-598D907BEF9F}"/>
              </a:ext>
            </a:extLst>
          </p:cNvPr>
          <p:cNvSpPr txBox="1"/>
          <p:nvPr/>
        </p:nvSpPr>
        <p:spPr>
          <a:xfrm>
            <a:off x="5717286" y="1592055"/>
            <a:ext cx="6094476" cy="5421997"/>
          </a:xfrm>
          <a:prstGeom prst="rect">
            <a:avLst/>
          </a:prstGeom>
          <a:noFill/>
        </p:spPr>
        <p:txBody>
          <a:bodyPr wrap="square">
            <a:spAutoFit/>
          </a:bodyPr>
          <a:lstStyle/>
          <a:p>
            <a:pPr marL="358775" marR="0" lvl="0" indent="-358775" algn="l" defTabSz="914400" rtl="0" eaLnBrk="1" fontAlgn="auto" latinLnBrk="0" hangingPunct="1">
              <a:lnSpc>
                <a:spcPct val="100000"/>
              </a:lnSpc>
              <a:spcBef>
                <a:spcPts val="1600"/>
              </a:spcBef>
              <a:spcAft>
                <a:spcPts val="0"/>
              </a:spcAft>
              <a:buClr>
                <a:srgbClr val="910048"/>
              </a:buClr>
              <a:buSzPct val="100000"/>
              <a:buFontTx/>
              <a:buBlip>
                <a:blip r:embed="rId2"/>
              </a:buBlip>
              <a:tabLst/>
              <a:defRPr/>
            </a:pPr>
            <a:r>
              <a:rPr kumimoji="0" lang="sv-SE" b="1" i="0" u="none" strike="noStrike" kern="1200" cap="none" spc="0" normalizeH="0" baseline="0" noProof="0" dirty="0">
                <a:ln>
                  <a:noFill/>
                </a:ln>
                <a:solidFill>
                  <a:srgbClr val="910048"/>
                </a:solidFill>
                <a:effectLst/>
                <a:uLnTx/>
                <a:uFillTx/>
                <a:latin typeface="Aaux Next Medium"/>
                <a:ea typeface="+mn-ea"/>
                <a:cs typeface="+mn-cs"/>
              </a:rPr>
              <a:t>Indikatorer 3.1</a:t>
            </a:r>
          </a:p>
          <a:p>
            <a:pPr marL="720000" marR="0" lvl="1" indent="-360000" algn="l" defTabSz="914400" rtl="0" eaLnBrk="1" fontAlgn="auto" latinLnBrk="0" hangingPunct="1">
              <a:lnSpc>
                <a:spcPct val="100000"/>
              </a:lnSpc>
              <a:spcBef>
                <a:spcPts val="1200"/>
              </a:spcBef>
              <a:spcAft>
                <a:spcPts val="0"/>
              </a:spcAft>
              <a:buClr>
                <a:srgbClr val="595959"/>
              </a:buClr>
              <a:buSzPct val="100000"/>
              <a:buFontTx/>
              <a:buBlip>
                <a:blip r:embed="rId4"/>
              </a:buBlip>
              <a:tabLst/>
              <a:defRPr/>
            </a:pPr>
            <a:r>
              <a:rPr kumimoji="0" lang="sv-SE" sz="1500" b="0" i="0" u="none" strike="noStrike" kern="1200" cap="none" spc="0" normalizeH="0" baseline="0" noProof="0" dirty="0">
                <a:ln>
                  <a:noFill/>
                </a:ln>
                <a:solidFill>
                  <a:srgbClr val="910048"/>
                </a:solidFill>
                <a:effectLst/>
                <a:uLnTx/>
                <a:uFillTx/>
                <a:latin typeface="Aaux Next Medium"/>
                <a:ea typeface="+mn-ea"/>
                <a:cs typeface="+mn-cs"/>
              </a:rPr>
              <a:t>Lika stor andel utrikes födda som inrikes födda upplever att de har fått relevanta planerade aktiviteter.</a:t>
            </a:r>
          </a:p>
          <a:p>
            <a:pPr marL="720000" marR="0" lvl="1" indent="-360000" algn="l" defTabSz="914400" rtl="0" eaLnBrk="1" fontAlgn="auto" latinLnBrk="0" hangingPunct="1">
              <a:lnSpc>
                <a:spcPct val="100000"/>
              </a:lnSpc>
              <a:spcBef>
                <a:spcPts val="1200"/>
              </a:spcBef>
              <a:spcAft>
                <a:spcPts val="0"/>
              </a:spcAft>
              <a:buClr>
                <a:srgbClr val="595959"/>
              </a:buClr>
              <a:buSzPct val="100000"/>
              <a:buFontTx/>
              <a:buBlip>
                <a:blip r:embed="rId4"/>
              </a:buBlip>
              <a:tabLst/>
              <a:defRPr/>
            </a:pPr>
            <a:r>
              <a:rPr kumimoji="0" lang="sv-SE" sz="1500" b="0" i="0" u="none" strike="noStrike" kern="1200" cap="none" spc="0" normalizeH="0" baseline="0" noProof="0" dirty="0">
                <a:ln>
                  <a:noFill/>
                </a:ln>
                <a:solidFill>
                  <a:srgbClr val="910048"/>
                </a:solidFill>
                <a:effectLst/>
                <a:uLnTx/>
                <a:uFillTx/>
                <a:latin typeface="Aaux Next Medium"/>
                <a:ea typeface="+mn-ea"/>
                <a:cs typeface="+mn-cs"/>
              </a:rPr>
              <a:t>Lika stor andel med och utan funktionsnedsättning upplever relevanta planerade aktiviteter.</a:t>
            </a:r>
            <a:endParaRPr kumimoji="0" lang="sv-SE" sz="1500" b="0" i="0" u="none" strike="noStrike" kern="1200" cap="none" spc="0" normalizeH="0" baseline="0" noProof="0" dirty="0">
              <a:ln>
                <a:noFill/>
              </a:ln>
              <a:solidFill>
                <a:srgbClr val="910048"/>
              </a:solidFill>
              <a:effectLst/>
              <a:highlight>
                <a:srgbClr val="FFFF00"/>
              </a:highlight>
              <a:uLnTx/>
              <a:uFillTx/>
              <a:latin typeface="Aaux Next Medium"/>
              <a:ea typeface="+mn-ea"/>
              <a:cs typeface="+mn-cs"/>
            </a:endParaRPr>
          </a:p>
          <a:p>
            <a:pPr marL="720000" marR="0" lvl="1" indent="-360000" algn="l" defTabSz="914400" rtl="0" eaLnBrk="1" fontAlgn="auto" latinLnBrk="0" hangingPunct="1">
              <a:lnSpc>
                <a:spcPct val="100000"/>
              </a:lnSpc>
              <a:spcBef>
                <a:spcPts val="1200"/>
              </a:spcBef>
              <a:spcAft>
                <a:spcPts val="0"/>
              </a:spcAft>
              <a:buClr>
                <a:srgbClr val="595959"/>
              </a:buClr>
              <a:buSzPct val="100000"/>
              <a:buFontTx/>
              <a:buBlip>
                <a:blip r:embed="rId4"/>
              </a:buBlip>
              <a:tabLst/>
              <a:defRPr/>
            </a:pPr>
            <a:r>
              <a:rPr kumimoji="0" lang="sv-SE" sz="1500" b="0" i="0" u="none" strike="noStrike" kern="1200" cap="none" spc="0" normalizeH="0" baseline="0" noProof="0" dirty="0">
                <a:ln>
                  <a:noFill/>
                </a:ln>
                <a:solidFill>
                  <a:srgbClr val="910048"/>
                </a:solidFill>
                <a:effectLst/>
                <a:uLnTx/>
                <a:uFillTx/>
                <a:latin typeface="Aaux Next Medium"/>
                <a:ea typeface="+mn-ea"/>
                <a:cs typeface="+mn-cs"/>
              </a:rPr>
              <a:t>Alla delprojekt upplever sig ha tillräcklig kompetens om bemötande och arbetssätt som främjar jämställdhet, icke-diskriminering och tillgänglighet.</a:t>
            </a:r>
          </a:p>
          <a:p>
            <a:pPr marL="358775" lvl="0" indent="-358775">
              <a:spcBef>
                <a:spcPts val="1600"/>
              </a:spcBef>
              <a:buClr>
                <a:srgbClr val="910048"/>
              </a:buClr>
              <a:buSzPct val="100000"/>
              <a:buBlip>
                <a:blip r:embed="rId2"/>
              </a:buBlip>
              <a:defRPr/>
            </a:pPr>
            <a:r>
              <a:rPr lang="sv-SE" b="1" dirty="0">
                <a:solidFill>
                  <a:srgbClr val="910048"/>
                </a:solidFill>
              </a:rPr>
              <a:t>Indikatorer 3.2</a:t>
            </a:r>
          </a:p>
          <a:p>
            <a:pPr marL="720000" lvl="1" indent="-360000">
              <a:spcBef>
                <a:spcPts val="1200"/>
              </a:spcBef>
              <a:buClr>
                <a:srgbClr val="595959"/>
              </a:buClr>
              <a:buSzPct val="100000"/>
              <a:buBlip>
                <a:blip r:embed="rId4"/>
              </a:buBlip>
              <a:defRPr/>
            </a:pPr>
            <a:r>
              <a:rPr lang="sv-SE" sz="1500" dirty="0">
                <a:solidFill>
                  <a:srgbClr val="910048"/>
                </a:solidFill>
              </a:rPr>
              <a:t>Alla deltagare har fått information om sina rättigheter utifrån diskriminerings-grunderna.</a:t>
            </a:r>
          </a:p>
          <a:p>
            <a:pPr marL="720000" lvl="1" indent="-360000">
              <a:spcBef>
                <a:spcPts val="1200"/>
              </a:spcBef>
              <a:buClr>
                <a:srgbClr val="595959"/>
              </a:buClr>
              <a:buSzPct val="100000"/>
              <a:buBlip>
                <a:blip r:embed="rId4"/>
              </a:buBlip>
              <a:defRPr/>
            </a:pPr>
            <a:r>
              <a:rPr lang="sv-SE" sz="1500" dirty="0">
                <a:solidFill>
                  <a:srgbClr val="910048"/>
                </a:solidFill>
              </a:rPr>
              <a:t>Alla deltagare upplever att projektpersonal har rätt kompetens för att kunna förstå individuella behov kopplat till exempelvis kön, funktionsnedsättning, psykisk ohälsa och bakgrund. </a:t>
            </a:r>
          </a:p>
          <a:p>
            <a:pPr marL="720000" lvl="1" indent="-360000">
              <a:spcBef>
                <a:spcPts val="1200"/>
              </a:spcBef>
              <a:buClr>
                <a:srgbClr val="595959"/>
              </a:buClr>
              <a:buSzPct val="100000"/>
              <a:buBlip>
                <a:blip r:embed="rId4"/>
              </a:buBlip>
              <a:defRPr/>
            </a:pPr>
            <a:r>
              <a:rPr lang="sv-SE" sz="1500" dirty="0">
                <a:solidFill>
                  <a:srgbClr val="910048"/>
                </a:solidFill>
              </a:rPr>
              <a:t>Alla deltagare upplever vid avslut att de känner sig rustade att börja arbeta, studera eller stå närmare arbetsmarknaden.</a:t>
            </a:r>
          </a:p>
          <a:p>
            <a:pPr marL="360000" marR="0" lvl="1" algn="l" defTabSz="914400" rtl="0" eaLnBrk="1" fontAlgn="auto" latinLnBrk="0" hangingPunct="1">
              <a:lnSpc>
                <a:spcPct val="100000"/>
              </a:lnSpc>
              <a:spcBef>
                <a:spcPts val="1200"/>
              </a:spcBef>
              <a:spcAft>
                <a:spcPts val="0"/>
              </a:spcAft>
              <a:buClr>
                <a:srgbClr val="595959"/>
              </a:buClr>
              <a:buSzPct val="100000"/>
              <a:tabLst/>
              <a:defRPr/>
            </a:pPr>
            <a:endParaRPr kumimoji="0" lang="sv-SE" sz="1700" b="0" i="0" u="none" strike="noStrike" kern="1200" cap="none" spc="0" normalizeH="0" baseline="0" noProof="0" dirty="0">
              <a:ln>
                <a:noFill/>
              </a:ln>
              <a:solidFill>
                <a:srgbClr val="910048"/>
              </a:solidFill>
              <a:effectLst/>
              <a:uLnTx/>
              <a:uFillTx/>
              <a:latin typeface="Aaux Next Medium"/>
              <a:ea typeface="+mn-ea"/>
              <a:cs typeface="+mn-cs"/>
            </a:endParaRPr>
          </a:p>
        </p:txBody>
      </p:sp>
    </p:spTree>
    <p:extLst>
      <p:ext uri="{BB962C8B-B14F-4D97-AF65-F5344CB8AC3E}">
        <p14:creationId xmlns:p14="http://schemas.microsoft.com/office/powerpoint/2010/main" val="107614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1993D-9F48-4ED4-9E80-FE62CA2A526D}"/>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09CE8AF3-1586-72E4-04F0-44374315D56C}"/>
              </a:ext>
            </a:extLst>
          </p:cNvPr>
          <p:cNvSpPr>
            <a:spLocks noGrp="1"/>
          </p:cNvSpPr>
          <p:nvPr>
            <p:ph type="title"/>
          </p:nvPr>
        </p:nvSpPr>
        <p:spPr/>
        <p:txBody>
          <a:bodyPr/>
          <a:lstStyle/>
          <a:p>
            <a:r>
              <a:rPr lang="sv-SE"/>
              <a:t>Om ett pågående samhällsproblem  </a:t>
            </a:r>
          </a:p>
        </p:txBody>
      </p:sp>
      <p:sp>
        <p:nvSpPr>
          <p:cNvPr id="4" name="Platshållare för text 3">
            <a:extLst>
              <a:ext uri="{FF2B5EF4-FFF2-40B4-BE49-F238E27FC236}">
                <a16:creationId xmlns:a16="http://schemas.microsoft.com/office/drawing/2014/main" id="{016365B4-7717-896F-6B49-869503A31CBD}"/>
              </a:ext>
            </a:extLst>
          </p:cNvPr>
          <p:cNvSpPr>
            <a:spLocks noGrp="1"/>
          </p:cNvSpPr>
          <p:nvPr>
            <p:ph sz="quarter" idx="13"/>
          </p:nvPr>
        </p:nvSpPr>
        <p:spPr>
          <a:xfrm>
            <a:off x="1533237" y="2304000"/>
            <a:ext cx="5018766" cy="3996000"/>
          </a:xfrm>
        </p:spPr>
        <p:txBody>
          <a:bodyPr>
            <a:normAutofit/>
          </a:bodyPr>
          <a:lstStyle/>
          <a:p>
            <a:r>
              <a:rPr lang="sv-SE" dirty="0"/>
              <a:t>Om unga som står mycket långt från arbetsmarknaden</a:t>
            </a:r>
          </a:p>
          <a:p>
            <a:pPr lvl="1">
              <a:buClr>
                <a:srgbClr val="595959"/>
              </a:buClr>
              <a:defRPr/>
            </a:pPr>
            <a:r>
              <a:rPr lang="sv-SE" dirty="0">
                <a:solidFill>
                  <a:srgbClr val="910048"/>
                </a:solidFill>
              </a:rPr>
              <a:t>Särskilt prioriterade grupper inom UVAS 16-29 år</a:t>
            </a:r>
          </a:p>
          <a:p>
            <a:r>
              <a:rPr lang="sv-SE" dirty="0"/>
              <a:t>Om ett pågående samhällsproblem </a:t>
            </a:r>
          </a:p>
          <a:p>
            <a:pPr lvl="1">
              <a:buClr>
                <a:srgbClr val="595959"/>
              </a:buClr>
              <a:defRPr/>
            </a:pPr>
            <a:r>
              <a:rPr lang="sv-SE" dirty="0">
                <a:solidFill>
                  <a:srgbClr val="910048"/>
                </a:solidFill>
              </a:rPr>
              <a:t>Att målgrupper inom målgruppen inte har fått det stöd i tidigare skolform som de har rätt till</a:t>
            </a:r>
          </a:p>
          <a:p>
            <a:pPr lvl="1">
              <a:buClr>
                <a:srgbClr val="595959"/>
              </a:buClr>
              <a:defRPr/>
            </a:pPr>
            <a:r>
              <a:rPr lang="sv-SE" dirty="0">
                <a:solidFill>
                  <a:srgbClr val="910048"/>
                </a:solidFill>
              </a:rPr>
              <a:t>Att ordinarie stödinsatser inte alltid når alla</a:t>
            </a:r>
          </a:p>
          <a:p>
            <a:pPr lvl="1">
              <a:buClr>
                <a:srgbClr val="595959"/>
              </a:buClr>
              <a:defRPr/>
            </a:pPr>
            <a:r>
              <a:rPr lang="sv-SE" dirty="0">
                <a:solidFill>
                  <a:srgbClr val="910048"/>
                </a:solidFill>
              </a:rPr>
              <a:t>De som faller utanför riskerar att bli kvar</a:t>
            </a:r>
          </a:p>
          <a:p>
            <a:pPr marL="0" indent="0">
              <a:buNone/>
            </a:pPr>
            <a:endParaRPr lang="sv-SE" dirty="0"/>
          </a:p>
          <a:p>
            <a:pPr marL="0" indent="0">
              <a:buNone/>
            </a:pPr>
            <a:endParaRPr lang="sv-SE" dirty="0"/>
          </a:p>
          <a:p>
            <a:endParaRPr lang="sv-SE" dirty="0"/>
          </a:p>
          <a:p>
            <a:endParaRPr lang="sv-SE" dirty="0"/>
          </a:p>
        </p:txBody>
      </p:sp>
      <p:sp>
        <p:nvSpPr>
          <p:cNvPr id="3" name="Platshållare för innehåll 2">
            <a:extLst>
              <a:ext uri="{FF2B5EF4-FFF2-40B4-BE49-F238E27FC236}">
                <a16:creationId xmlns:a16="http://schemas.microsoft.com/office/drawing/2014/main" id="{462F0423-DFAC-770F-2789-A6AB85D2DB53}"/>
              </a:ext>
            </a:extLst>
          </p:cNvPr>
          <p:cNvSpPr>
            <a:spLocks noGrp="1"/>
          </p:cNvSpPr>
          <p:nvPr>
            <p:ph sz="quarter" idx="14"/>
          </p:nvPr>
        </p:nvSpPr>
        <p:spPr/>
        <p:txBody>
          <a:bodyPr>
            <a:normAutofit/>
          </a:bodyPr>
          <a:lstStyle/>
          <a:p>
            <a:r>
              <a:rPr lang="sv-SE"/>
              <a:t>Folkhögskolans långa och beprövade erfarenhet av att möta dessa grupper</a:t>
            </a:r>
            <a:endParaRPr lang="sv-SE" b="1"/>
          </a:p>
          <a:p>
            <a:pPr lvl="1">
              <a:buClr>
                <a:srgbClr val="595959"/>
              </a:buClr>
              <a:defRPr/>
            </a:pPr>
            <a:r>
              <a:rPr lang="sv-SE"/>
              <a:t>Möter människor där de är</a:t>
            </a:r>
          </a:p>
          <a:p>
            <a:pPr lvl="1">
              <a:buClr>
                <a:srgbClr val="595959"/>
              </a:buClr>
              <a:defRPr/>
            </a:pPr>
            <a:r>
              <a:rPr lang="sv-SE"/>
              <a:t>På deras villkor</a:t>
            </a:r>
          </a:p>
          <a:p>
            <a:pPr lvl="1">
              <a:buClr>
                <a:srgbClr val="595959"/>
              </a:buClr>
              <a:defRPr/>
            </a:pPr>
            <a:r>
              <a:rPr lang="sv-SE"/>
              <a:t>Utan krav på att passa in i en mall – som aldrig passade dem från början</a:t>
            </a:r>
          </a:p>
          <a:p>
            <a:pPr marL="360000" lvl="1" indent="0">
              <a:buClr>
                <a:srgbClr val="595959"/>
              </a:buClr>
              <a:buNone/>
              <a:defRPr/>
            </a:pPr>
            <a:endParaRPr lang="sv-SE"/>
          </a:p>
        </p:txBody>
      </p:sp>
    </p:spTree>
    <p:extLst>
      <p:ext uri="{BB962C8B-B14F-4D97-AF65-F5344CB8AC3E}">
        <p14:creationId xmlns:p14="http://schemas.microsoft.com/office/powerpoint/2010/main" val="324457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74958-945D-E48C-B847-190C217BD257}"/>
            </a:ext>
          </a:extLst>
        </p:cNvPr>
        <p:cNvGrpSpPr/>
        <p:nvPr/>
      </p:nvGrpSpPr>
      <p:grpSpPr>
        <a:xfrm>
          <a:off x="0" y="0"/>
          <a:ext cx="0" cy="0"/>
          <a:chOff x="0" y="0"/>
          <a:chExt cx="0" cy="0"/>
        </a:xfrm>
      </p:grpSpPr>
      <p:pic>
        <p:nvPicPr>
          <p:cNvPr id="6" name="Bildobjekt 5">
            <a:extLst>
              <a:ext uri="{FF2B5EF4-FFF2-40B4-BE49-F238E27FC236}">
                <a16:creationId xmlns:a16="http://schemas.microsoft.com/office/drawing/2014/main" id="{87A44655-63A7-E79D-AA65-51DA0E3C8ABE}"/>
              </a:ext>
            </a:extLst>
          </p:cNvPr>
          <p:cNvPicPr>
            <a:picLocks noChangeAspect="1"/>
          </p:cNvPicPr>
          <p:nvPr/>
        </p:nvPicPr>
        <p:blipFill>
          <a:blip r:embed="rId2"/>
          <a:stretch>
            <a:fillRect/>
          </a:stretch>
        </p:blipFill>
        <p:spPr>
          <a:xfrm>
            <a:off x="4610718" y="4512101"/>
            <a:ext cx="2193281" cy="2219964"/>
          </a:xfrm>
          <a:prstGeom prst="rect">
            <a:avLst/>
          </a:prstGeom>
        </p:spPr>
      </p:pic>
      <p:sp>
        <p:nvSpPr>
          <p:cNvPr id="2" name="Rubrik 1">
            <a:extLst>
              <a:ext uri="{FF2B5EF4-FFF2-40B4-BE49-F238E27FC236}">
                <a16:creationId xmlns:a16="http://schemas.microsoft.com/office/drawing/2014/main" id="{6DF10339-F215-8148-FD0D-B78BA2236373}"/>
              </a:ext>
            </a:extLst>
          </p:cNvPr>
          <p:cNvSpPr>
            <a:spLocks noGrp="1"/>
          </p:cNvSpPr>
          <p:nvPr>
            <p:ph type="title"/>
          </p:nvPr>
        </p:nvSpPr>
        <p:spPr/>
        <p:txBody>
          <a:bodyPr/>
          <a:lstStyle/>
          <a:p>
            <a:r>
              <a:rPr lang="sv-SE"/>
              <a:t>Underliggande mål för att nå huvudmål</a:t>
            </a:r>
            <a:br>
              <a:rPr lang="sv-SE"/>
            </a:br>
            <a:endParaRPr lang="sv-SE"/>
          </a:p>
        </p:txBody>
      </p:sp>
      <p:sp>
        <p:nvSpPr>
          <p:cNvPr id="4" name="Platshållare för text 3">
            <a:extLst>
              <a:ext uri="{FF2B5EF4-FFF2-40B4-BE49-F238E27FC236}">
                <a16:creationId xmlns:a16="http://schemas.microsoft.com/office/drawing/2014/main" id="{3A59FCB9-B264-8B91-400A-8757C5563487}"/>
              </a:ext>
            </a:extLst>
          </p:cNvPr>
          <p:cNvSpPr>
            <a:spLocks noGrp="1"/>
          </p:cNvSpPr>
          <p:nvPr>
            <p:ph sz="quarter" idx="13"/>
          </p:nvPr>
        </p:nvSpPr>
        <p:spPr>
          <a:xfrm>
            <a:off x="1235953" y="2234093"/>
            <a:ext cx="4932001" cy="3996000"/>
          </a:xfrm>
        </p:spPr>
        <p:txBody>
          <a:bodyPr>
            <a:normAutofit/>
          </a:bodyPr>
          <a:lstStyle/>
          <a:p>
            <a:pPr marL="0" indent="0">
              <a:buNone/>
            </a:pPr>
            <a:r>
              <a:rPr lang="sv-SE" sz="1800" b="1" dirty="0"/>
              <a:t>4. </a:t>
            </a:r>
            <a:r>
              <a:rPr lang="sv-SE" b="1" dirty="0"/>
              <a:t>Kunskap om lärdomar över tid</a:t>
            </a:r>
          </a:p>
          <a:p>
            <a:pPr marL="358775" marR="0" lvl="0" indent="-358775" algn="l" defTabSz="914400" rtl="0" eaLnBrk="1" fontAlgn="auto" latinLnBrk="0" hangingPunct="1">
              <a:lnSpc>
                <a:spcPct val="100000"/>
              </a:lnSpc>
              <a:spcBef>
                <a:spcPts val="1600"/>
              </a:spcBef>
              <a:spcAft>
                <a:spcPts val="0"/>
              </a:spcAft>
              <a:buClr>
                <a:srgbClr val="910048"/>
              </a:buClr>
              <a:buSzPct val="100000"/>
              <a:buFontTx/>
              <a:buBlip>
                <a:blip r:embed="rId3"/>
              </a:buBlip>
              <a:tabLst/>
              <a:defRPr/>
            </a:pPr>
            <a:r>
              <a:rPr lang="sv-SE" sz="1800" b="1" dirty="0">
                <a:effectLst/>
              </a:rPr>
              <a:t>Kunskapsspridning och hållbarhet</a:t>
            </a:r>
            <a:r>
              <a:rPr lang="sv-SE" sz="1800" dirty="0">
                <a:effectLst/>
              </a:rPr>
              <a:t> </a:t>
            </a:r>
            <a:endParaRPr lang="sv-SE" sz="1200" dirty="0"/>
          </a:p>
          <a:p>
            <a:pPr marL="0" marR="0" lvl="0" indent="0" algn="l" defTabSz="914400" rtl="0" eaLnBrk="1" fontAlgn="auto" latinLnBrk="0" hangingPunct="1">
              <a:lnSpc>
                <a:spcPct val="100000"/>
              </a:lnSpc>
              <a:spcBef>
                <a:spcPts val="1600"/>
              </a:spcBef>
              <a:spcAft>
                <a:spcPts val="0"/>
              </a:spcAft>
              <a:buClr>
                <a:srgbClr val="910048"/>
              </a:buClr>
              <a:buSzPct val="100000"/>
              <a:buNone/>
              <a:tabLst/>
              <a:defRPr/>
            </a:pPr>
            <a:r>
              <a:rPr lang="sv-SE" sz="1700" dirty="0"/>
              <a:t>P</a:t>
            </a:r>
            <a:r>
              <a:rPr lang="sv-SE" sz="1700" dirty="0">
                <a:effectLst/>
              </a:rPr>
              <a:t>rojektets metoder och lärdomar dokumenteras och delas med andra folkhögskolor och kommuner, samtidigt som samtliga delprojekt strävar efter att integrera arbetssättet i ordinarie verksamhet och därtill hitta en fortsatt väg i arbete med målgruppen.</a:t>
            </a:r>
            <a:endParaRPr kumimoji="0" lang="sv-SE" sz="1700" b="0" i="0" u="none" strike="noStrike" kern="1200" cap="none" spc="0" normalizeH="0" baseline="0" noProof="0" dirty="0">
              <a:ln>
                <a:noFill/>
              </a:ln>
              <a:solidFill>
                <a:srgbClr val="910048"/>
              </a:solidFill>
              <a:effectLst/>
              <a:uLnTx/>
              <a:uFillTx/>
              <a:latin typeface="Aaux Next Medium"/>
              <a:ea typeface="+mn-ea"/>
              <a:cs typeface="+mn-cs"/>
            </a:endParaRPr>
          </a:p>
          <a:p>
            <a:pPr marL="0" marR="0" lvl="0" indent="0" algn="l" defTabSz="914400" rtl="0" eaLnBrk="1" fontAlgn="auto" latinLnBrk="0" hangingPunct="1">
              <a:lnSpc>
                <a:spcPct val="100000"/>
              </a:lnSpc>
              <a:spcBef>
                <a:spcPts val="1600"/>
              </a:spcBef>
              <a:spcAft>
                <a:spcPts val="0"/>
              </a:spcAft>
              <a:buClr>
                <a:srgbClr val="910048"/>
              </a:buClr>
              <a:buSzPct val="100000"/>
              <a:buNone/>
              <a:tabLst/>
              <a:defRPr/>
            </a:pPr>
            <a:endParaRPr lang="sv-SE" sz="1600" dirty="0"/>
          </a:p>
          <a:p>
            <a:pPr marL="0" marR="0" lvl="0" indent="0" algn="l" defTabSz="914400" rtl="0" eaLnBrk="1" fontAlgn="auto" latinLnBrk="0" hangingPunct="1">
              <a:lnSpc>
                <a:spcPct val="100000"/>
              </a:lnSpc>
              <a:spcBef>
                <a:spcPts val="1600"/>
              </a:spcBef>
              <a:spcAft>
                <a:spcPts val="0"/>
              </a:spcAft>
              <a:buClr>
                <a:srgbClr val="910048"/>
              </a:buClr>
              <a:buSzPct val="100000"/>
              <a:buNone/>
              <a:tabLst/>
              <a:defRPr/>
            </a:pPr>
            <a:endParaRPr lang="sv-SE" sz="1800" dirty="0"/>
          </a:p>
          <a:p>
            <a:pPr marL="0" marR="0" lvl="0" indent="0" algn="l" defTabSz="914400" rtl="0" eaLnBrk="1" fontAlgn="auto" latinLnBrk="0" hangingPunct="1">
              <a:lnSpc>
                <a:spcPct val="100000"/>
              </a:lnSpc>
              <a:spcBef>
                <a:spcPts val="1600"/>
              </a:spcBef>
              <a:spcAft>
                <a:spcPts val="0"/>
              </a:spcAft>
              <a:buClr>
                <a:srgbClr val="910048"/>
              </a:buClr>
              <a:buSzPct val="100000"/>
              <a:buNone/>
              <a:tabLst/>
              <a:defRPr/>
            </a:pPr>
            <a:endParaRPr lang="sv-SE" sz="1800" b="1" dirty="0"/>
          </a:p>
          <a:p>
            <a:pPr marL="360000" lvl="1" indent="0">
              <a:buNone/>
            </a:pPr>
            <a:endParaRPr lang="sv-SE" sz="1400" b="1" dirty="0"/>
          </a:p>
          <a:p>
            <a:pPr lvl="1"/>
            <a:endParaRPr lang="sv-SE" sz="1400" b="1" dirty="0"/>
          </a:p>
          <a:p>
            <a:pPr marL="0" indent="0">
              <a:buNone/>
            </a:pPr>
            <a:endParaRPr lang="sv-SE" sz="1800" dirty="0"/>
          </a:p>
          <a:p>
            <a:endParaRPr lang="sv-SE" sz="1800" dirty="0"/>
          </a:p>
          <a:p>
            <a:pPr marL="360000" lvl="1" indent="0">
              <a:buNone/>
            </a:pPr>
            <a:endParaRPr lang="sv-SE" sz="1400" dirty="0"/>
          </a:p>
          <a:p>
            <a:pPr marL="360000" lvl="1" indent="0">
              <a:buNone/>
            </a:pPr>
            <a:endParaRPr lang="sv-SE" sz="1400" dirty="0"/>
          </a:p>
          <a:p>
            <a:pPr lvl="1"/>
            <a:endParaRPr lang="sv-SE" sz="1400" dirty="0"/>
          </a:p>
          <a:p>
            <a:pPr lvl="1"/>
            <a:endParaRPr lang="sv-SE" sz="1400" dirty="0"/>
          </a:p>
          <a:p>
            <a:pPr lvl="1"/>
            <a:endParaRPr lang="sv-SE" sz="1400" dirty="0"/>
          </a:p>
          <a:p>
            <a:pPr lvl="1"/>
            <a:endParaRPr lang="sv-SE" sz="1400" dirty="0"/>
          </a:p>
          <a:p>
            <a:pPr lvl="1"/>
            <a:endParaRPr lang="sv-SE" sz="1400" dirty="0"/>
          </a:p>
          <a:p>
            <a:pPr lvl="1"/>
            <a:endParaRPr lang="sv-SE" sz="1400" dirty="0"/>
          </a:p>
          <a:p>
            <a:pPr lvl="1"/>
            <a:endParaRPr lang="sv-SE" sz="1400" dirty="0"/>
          </a:p>
          <a:p>
            <a:pPr lvl="1"/>
            <a:endParaRPr lang="sv-SE" sz="1400" dirty="0"/>
          </a:p>
          <a:p>
            <a:pPr lvl="1"/>
            <a:endParaRPr lang="sv-SE" sz="1400" dirty="0"/>
          </a:p>
          <a:p>
            <a:pPr lvl="1"/>
            <a:endParaRPr lang="sv-SE" sz="1400" dirty="0"/>
          </a:p>
          <a:p>
            <a:pPr marL="360000" lvl="1" indent="0">
              <a:buNone/>
            </a:pPr>
            <a:endParaRPr lang="sv-SE" sz="1400" dirty="0"/>
          </a:p>
        </p:txBody>
      </p:sp>
      <p:sp>
        <p:nvSpPr>
          <p:cNvPr id="3" name="Platshållare för innehåll 2">
            <a:extLst>
              <a:ext uri="{FF2B5EF4-FFF2-40B4-BE49-F238E27FC236}">
                <a16:creationId xmlns:a16="http://schemas.microsoft.com/office/drawing/2014/main" id="{5060C75B-9E72-D3D1-B3E0-2F605AD92A03}"/>
              </a:ext>
            </a:extLst>
          </p:cNvPr>
          <p:cNvSpPr>
            <a:spLocks noGrp="1"/>
          </p:cNvSpPr>
          <p:nvPr>
            <p:ph sz="quarter" idx="14"/>
          </p:nvPr>
        </p:nvSpPr>
        <p:spPr>
          <a:xfrm>
            <a:off x="6803999" y="2234093"/>
            <a:ext cx="4932001" cy="3996000"/>
          </a:xfrm>
        </p:spPr>
        <p:txBody>
          <a:bodyPr>
            <a:normAutofit/>
          </a:bodyPr>
          <a:lstStyle/>
          <a:p>
            <a:pPr marL="358775" marR="0" lvl="0" indent="-358775" algn="l" defTabSz="914400" rtl="0" eaLnBrk="1" fontAlgn="auto" latinLnBrk="0" hangingPunct="1">
              <a:lnSpc>
                <a:spcPct val="100000"/>
              </a:lnSpc>
              <a:spcBef>
                <a:spcPts val="1600"/>
              </a:spcBef>
              <a:spcAft>
                <a:spcPts val="0"/>
              </a:spcAft>
              <a:buClr>
                <a:srgbClr val="910048"/>
              </a:buClr>
              <a:buSzPct val="100000"/>
              <a:buFontTx/>
              <a:buBlip>
                <a:blip r:embed="rId3"/>
              </a:buBlip>
              <a:tabLst/>
              <a:defRPr/>
            </a:pPr>
            <a:r>
              <a:rPr lang="sv-SE" b="1" dirty="0">
                <a:solidFill>
                  <a:srgbClr val="910048"/>
                </a:solidFill>
                <a:latin typeface="Aaux Next Medium"/>
              </a:rPr>
              <a:t>Indikatorer</a:t>
            </a:r>
            <a:endParaRPr kumimoji="0" lang="sv-SE" b="1" i="0" u="none" strike="noStrike" kern="1200" cap="none" spc="0" normalizeH="0" baseline="0" noProof="0" dirty="0">
              <a:ln>
                <a:noFill/>
              </a:ln>
              <a:solidFill>
                <a:srgbClr val="910048"/>
              </a:solidFill>
              <a:effectLst/>
              <a:uLnTx/>
              <a:uFillTx/>
              <a:latin typeface="Aaux Next Medium"/>
              <a:ea typeface="+mn-ea"/>
              <a:cs typeface="+mn-cs"/>
            </a:endParaRPr>
          </a:p>
          <a:p>
            <a:pPr marL="720000" marR="0" lvl="1" indent="-360000" algn="l" defTabSz="914400" rtl="0" eaLnBrk="1" fontAlgn="auto" latinLnBrk="0" hangingPunct="1">
              <a:lnSpc>
                <a:spcPct val="100000"/>
              </a:lnSpc>
              <a:spcBef>
                <a:spcPts val="1200"/>
              </a:spcBef>
              <a:spcAft>
                <a:spcPts val="0"/>
              </a:spcAft>
              <a:buClr>
                <a:srgbClr val="595959"/>
              </a:buClr>
              <a:buSzPct val="100000"/>
              <a:buFontTx/>
              <a:buBlip>
                <a:blip r:embed="rId4"/>
              </a:buBlip>
              <a:tabLst/>
              <a:defRPr/>
            </a:pPr>
            <a:r>
              <a:rPr kumimoji="0" lang="sv-SE" sz="1700" i="0" u="none" strike="noStrike" kern="1200" cap="none" spc="0" normalizeH="0" baseline="0" noProof="0" dirty="0">
                <a:ln>
                  <a:noFill/>
                </a:ln>
                <a:solidFill>
                  <a:srgbClr val="910048"/>
                </a:solidFill>
                <a:effectLst/>
                <a:uLnTx/>
                <a:uFillTx/>
                <a:latin typeface="Aaux Next Medium"/>
                <a:ea typeface="+mn-ea"/>
                <a:cs typeface="+mn-cs"/>
              </a:rPr>
              <a:t>Arbetsmetoden är väl dokumenterat och anpassat för spridning.</a:t>
            </a:r>
          </a:p>
          <a:p>
            <a:pPr marL="720000" marR="0" lvl="1" indent="-360000" algn="l" defTabSz="914400" rtl="0" eaLnBrk="1" fontAlgn="auto" latinLnBrk="0" hangingPunct="1">
              <a:lnSpc>
                <a:spcPct val="100000"/>
              </a:lnSpc>
              <a:spcBef>
                <a:spcPts val="1200"/>
              </a:spcBef>
              <a:spcAft>
                <a:spcPts val="0"/>
              </a:spcAft>
              <a:buClr>
                <a:srgbClr val="595959"/>
              </a:buClr>
              <a:buSzPct val="100000"/>
              <a:buFontTx/>
              <a:buBlip>
                <a:blip r:embed="rId4"/>
              </a:buBlip>
              <a:tabLst/>
              <a:defRPr/>
            </a:pPr>
            <a:r>
              <a:rPr kumimoji="0" lang="sv-SE" sz="1700" i="0" u="none" strike="noStrike" kern="1200" cap="none" spc="0" normalizeH="0" baseline="0" noProof="0" dirty="0">
                <a:ln>
                  <a:noFill/>
                </a:ln>
                <a:solidFill>
                  <a:srgbClr val="910048"/>
                </a:solidFill>
                <a:effectLst/>
                <a:uLnTx/>
                <a:uFillTx/>
                <a:latin typeface="Aaux Next Medium"/>
                <a:ea typeface="+mn-ea"/>
                <a:cs typeface="+mn-cs"/>
              </a:rPr>
              <a:t>Kommuner och folkhögskolor utanför projektet har tagit del av projektets lärdomar.</a:t>
            </a:r>
          </a:p>
          <a:p>
            <a:pPr marL="720000" marR="0" lvl="1" indent="-360000" algn="l" defTabSz="914400" rtl="0" eaLnBrk="1" fontAlgn="auto" latinLnBrk="0" hangingPunct="1">
              <a:lnSpc>
                <a:spcPct val="100000"/>
              </a:lnSpc>
              <a:spcBef>
                <a:spcPts val="1200"/>
              </a:spcBef>
              <a:spcAft>
                <a:spcPts val="0"/>
              </a:spcAft>
              <a:buClr>
                <a:srgbClr val="595959"/>
              </a:buClr>
              <a:buSzPct val="100000"/>
              <a:buFontTx/>
              <a:buBlip>
                <a:blip r:embed="rId4"/>
              </a:buBlip>
              <a:tabLst/>
              <a:defRPr/>
            </a:pPr>
            <a:r>
              <a:rPr kumimoji="0" lang="sv-SE" sz="1700" i="0" u="none" strike="noStrike" kern="1200" cap="none" spc="0" normalizeH="0" baseline="0" noProof="0" dirty="0">
                <a:ln>
                  <a:noFill/>
                </a:ln>
                <a:solidFill>
                  <a:srgbClr val="910048"/>
                </a:solidFill>
                <a:effectLst/>
                <a:uLnTx/>
                <a:uFillTx/>
                <a:latin typeface="Aaux Next Medium"/>
                <a:ea typeface="+mn-ea"/>
                <a:cs typeface="+mn-cs"/>
              </a:rPr>
              <a:t>Kommunikations- och spridningsaktiviteter har genomförts enligt plan.</a:t>
            </a:r>
          </a:p>
          <a:p>
            <a:pPr marL="720000" marR="0" lvl="1" indent="-360000" algn="l" defTabSz="914400" rtl="0" eaLnBrk="1" fontAlgn="auto" latinLnBrk="0" hangingPunct="1">
              <a:lnSpc>
                <a:spcPct val="100000"/>
              </a:lnSpc>
              <a:spcBef>
                <a:spcPts val="1200"/>
              </a:spcBef>
              <a:spcAft>
                <a:spcPts val="0"/>
              </a:spcAft>
              <a:buClr>
                <a:srgbClr val="595959"/>
              </a:buClr>
              <a:buSzPct val="100000"/>
              <a:buFontTx/>
              <a:buBlip>
                <a:blip r:embed="rId4"/>
              </a:buBlip>
              <a:tabLst/>
              <a:defRPr/>
            </a:pPr>
            <a:r>
              <a:rPr kumimoji="0" lang="sv-SE" sz="1700" i="0" u="none" strike="noStrike" kern="1200" cap="none" spc="0" normalizeH="0" baseline="0" noProof="0" dirty="0">
                <a:ln>
                  <a:noFill/>
                </a:ln>
                <a:solidFill>
                  <a:srgbClr val="910048"/>
                </a:solidFill>
                <a:effectLst/>
                <a:uLnTx/>
                <a:uFillTx/>
                <a:latin typeface="Aaux Next Medium"/>
                <a:ea typeface="+mn-ea"/>
                <a:cs typeface="+mn-cs"/>
              </a:rPr>
              <a:t>Plan finns hur varje folkhögskola ämnar ta tillvara projektets arbetsmodell.</a:t>
            </a:r>
          </a:p>
          <a:p>
            <a:pPr marL="720000" marR="0" lvl="1" indent="-360000" algn="l" defTabSz="914400" rtl="0" eaLnBrk="1" fontAlgn="auto" latinLnBrk="0" hangingPunct="1">
              <a:lnSpc>
                <a:spcPct val="100000"/>
              </a:lnSpc>
              <a:spcBef>
                <a:spcPts val="1200"/>
              </a:spcBef>
              <a:spcAft>
                <a:spcPts val="0"/>
              </a:spcAft>
              <a:buClr>
                <a:srgbClr val="595959"/>
              </a:buClr>
              <a:buSzPct val="100000"/>
              <a:buFontTx/>
              <a:buBlip>
                <a:blip r:embed="rId4"/>
              </a:buBlip>
              <a:tabLst/>
              <a:defRPr/>
            </a:pPr>
            <a:r>
              <a:rPr kumimoji="0" lang="sv-SE" sz="1700" i="0" u="none" strike="noStrike" kern="1200" cap="none" spc="0" normalizeH="0" baseline="0" noProof="0" dirty="0">
                <a:ln>
                  <a:noFill/>
                </a:ln>
                <a:solidFill>
                  <a:srgbClr val="910048"/>
                </a:solidFill>
                <a:effectLst/>
                <a:uLnTx/>
                <a:uFillTx/>
                <a:latin typeface="Aaux Next Medium"/>
                <a:ea typeface="+mn-ea"/>
                <a:cs typeface="+mn-cs"/>
              </a:rPr>
              <a:t>Dokument om överenskommelse mellan folkhögskola och kommun om fortsatt samverkan kring målgruppen i någon form.</a:t>
            </a:r>
          </a:p>
          <a:p>
            <a:pPr marL="360000" marR="0" lvl="1" indent="0" algn="l" defTabSz="914400" rtl="0" eaLnBrk="1" fontAlgn="auto" latinLnBrk="0" hangingPunct="1">
              <a:lnSpc>
                <a:spcPct val="100000"/>
              </a:lnSpc>
              <a:spcBef>
                <a:spcPts val="1200"/>
              </a:spcBef>
              <a:spcAft>
                <a:spcPts val="0"/>
              </a:spcAft>
              <a:buClr>
                <a:srgbClr val="595959"/>
              </a:buClr>
              <a:buSzPct val="100000"/>
              <a:buNone/>
              <a:tabLst/>
              <a:defRPr/>
            </a:pPr>
            <a:endParaRPr kumimoji="0" lang="sv-SE" b="1" i="0" u="none" strike="noStrike" kern="1200" cap="none" spc="0" normalizeH="0" baseline="0" noProof="0" dirty="0">
              <a:ln>
                <a:noFill/>
              </a:ln>
              <a:solidFill>
                <a:srgbClr val="910048"/>
              </a:solidFill>
              <a:effectLst/>
              <a:uLnTx/>
              <a:uFillTx/>
              <a:latin typeface="Aaux Next Medium"/>
              <a:ea typeface="+mn-ea"/>
              <a:cs typeface="+mn-cs"/>
            </a:endParaRPr>
          </a:p>
          <a:p>
            <a:pPr marL="720000" marR="0" lvl="1" indent="-360000" algn="l" defTabSz="914400" rtl="0" eaLnBrk="1" fontAlgn="auto" latinLnBrk="0" hangingPunct="1">
              <a:lnSpc>
                <a:spcPct val="100000"/>
              </a:lnSpc>
              <a:spcBef>
                <a:spcPts val="1200"/>
              </a:spcBef>
              <a:spcAft>
                <a:spcPts val="0"/>
              </a:spcAft>
              <a:buClr>
                <a:srgbClr val="595959"/>
              </a:buClr>
              <a:buSzPct val="100000"/>
              <a:buFontTx/>
              <a:buBlip>
                <a:blip r:embed="rId4"/>
              </a:buBlip>
              <a:tabLst/>
              <a:defRPr/>
            </a:pPr>
            <a:endParaRPr kumimoji="0" lang="sv-SE" b="1" i="0" u="none" strike="noStrike" kern="1200" cap="none" spc="0" normalizeH="0" baseline="0" noProof="0" dirty="0">
              <a:ln>
                <a:noFill/>
              </a:ln>
              <a:solidFill>
                <a:srgbClr val="910048"/>
              </a:solidFill>
              <a:effectLst/>
              <a:uLnTx/>
              <a:uFillTx/>
              <a:latin typeface="Aaux Next Medium"/>
              <a:ea typeface="+mn-ea"/>
              <a:cs typeface="+mn-cs"/>
            </a:endParaRPr>
          </a:p>
          <a:p>
            <a:pPr marL="720000" marR="0" lvl="1" indent="-360000" algn="l" defTabSz="914400" rtl="0" eaLnBrk="1" fontAlgn="auto" latinLnBrk="0" hangingPunct="1">
              <a:lnSpc>
                <a:spcPct val="100000"/>
              </a:lnSpc>
              <a:spcBef>
                <a:spcPts val="1200"/>
              </a:spcBef>
              <a:spcAft>
                <a:spcPts val="0"/>
              </a:spcAft>
              <a:buClr>
                <a:srgbClr val="595959"/>
              </a:buClr>
              <a:buSzPct val="100000"/>
              <a:buFontTx/>
              <a:buBlip>
                <a:blip r:embed="rId4"/>
              </a:buBlip>
              <a:tabLst/>
              <a:defRPr/>
            </a:pPr>
            <a:endParaRPr kumimoji="0" lang="sv-SE" b="1" i="0" u="none" strike="noStrike" kern="1200" cap="none" spc="0" normalizeH="0" baseline="0" noProof="0" dirty="0">
              <a:ln>
                <a:noFill/>
              </a:ln>
              <a:solidFill>
                <a:srgbClr val="910048"/>
              </a:solidFill>
              <a:effectLst/>
              <a:uLnTx/>
              <a:uFillTx/>
              <a:latin typeface="Aaux Next Medium"/>
              <a:ea typeface="+mn-ea"/>
              <a:cs typeface="+mn-cs"/>
            </a:endParaRPr>
          </a:p>
          <a:p>
            <a:pPr marL="0" indent="0">
              <a:buNone/>
            </a:pPr>
            <a:endParaRPr lang="sv-SE" dirty="0"/>
          </a:p>
          <a:p>
            <a:endParaRPr lang="sv-SE" dirty="0"/>
          </a:p>
        </p:txBody>
      </p:sp>
    </p:spTree>
    <p:extLst>
      <p:ext uri="{BB962C8B-B14F-4D97-AF65-F5344CB8AC3E}">
        <p14:creationId xmlns:p14="http://schemas.microsoft.com/office/powerpoint/2010/main" val="11592713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702E2-5B0C-35C4-86DC-2E92BC63E0ED}"/>
            </a:ext>
          </a:extLst>
        </p:cNvPr>
        <p:cNvGrpSpPr/>
        <p:nvPr/>
      </p:nvGrpSpPr>
      <p:grpSpPr>
        <a:xfrm>
          <a:off x="0" y="0"/>
          <a:ext cx="0" cy="0"/>
          <a:chOff x="0" y="0"/>
          <a:chExt cx="0" cy="0"/>
        </a:xfrm>
      </p:grpSpPr>
      <p:sp>
        <p:nvSpPr>
          <p:cNvPr id="3" name="Underrubrik 2">
            <a:extLst>
              <a:ext uri="{FF2B5EF4-FFF2-40B4-BE49-F238E27FC236}">
                <a16:creationId xmlns:a16="http://schemas.microsoft.com/office/drawing/2014/main" id="{3509C8C7-DCE8-0945-FFCB-C944BD3A9D1D}"/>
              </a:ext>
            </a:extLst>
          </p:cNvPr>
          <p:cNvSpPr>
            <a:spLocks noGrp="1"/>
          </p:cNvSpPr>
          <p:nvPr>
            <p:ph type="subTitle"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aux Next Medium"/>
              <a:ea typeface="+mn-ea"/>
              <a:cs typeface="+mn-cs"/>
            </a:endParaRPr>
          </a:p>
          <a:p>
            <a:endParaRPr lang="sv-SE"/>
          </a:p>
        </p:txBody>
      </p:sp>
      <p:pic>
        <p:nvPicPr>
          <p:cNvPr id="7" name="Bildobjekt 6">
            <a:extLst>
              <a:ext uri="{FF2B5EF4-FFF2-40B4-BE49-F238E27FC236}">
                <a16:creationId xmlns:a16="http://schemas.microsoft.com/office/drawing/2014/main" id="{99794266-9F4C-2D97-CBFA-9AACCBAC9BF0}"/>
              </a:ext>
            </a:extLst>
          </p:cNvPr>
          <p:cNvPicPr>
            <a:picLocks noChangeAspect="1"/>
          </p:cNvPicPr>
          <p:nvPr/>
        </p:nvPicPr>
        <p:blipFill>
          <a:blip r:embed="rId3"/>
          <a:stretch>
            <a:fillRect/>
          </a:stretch>
        </p:blipFill>
        <p:spPr>
          <a:xfrm>
            <a:off x="68121" y="220702"/>
            <a:ext cx="5997460" cy="6416596"/>
          </a:xfrm>
          <a:prstGeom prst="rect">
            <a:avLst/>
          </a:prstGeom>
        </p:spPr>
      </p:pic>
      <p:pic>
        <p:nvPicPr>
          <p:cNvPr id="13" name="Bildobjekt 12">
            <a:extLst>
              <a:ext uri="{FF2B5EF4-FFF2-40B4-BE49-F238E27FC236}">
                <a16:creationId xmlns:a16="http://schemas.microsoft.com/office/drawing/2014/main" id="{F3DDFA21-BCD5-F26C-79E6-4C70FD7D7EDF}"/>
              </a:ext>
            </a:extLst>
          </p:cNvPr>
          <p:cNvPicPr>
            <a:picLocks noChangeAspect="1"/>
          </p:cNvPicPr>
          <p:nvPr/>
        </p:nvPicPr>
        <p:blipFill>
          <a:blip r:embed="rId4"/>
          <a:stretch>
            <a:fillRect/>
          </a:stretch>
        </p:blipFill>
        <p:spPr>
          <a:xfrm>
            <a:off x="6065581" y="1569559"/>
            <a:ext cx="5883150" cy="3718882"/>
          </a:xfrm>
          <a:prstGeom prst="rect">
            <a:avLst/>
          </a:prstGeom>
        </p:spPr>
      </p:pic>
      <p:sp>
        <p:nvSpPr>
          <p:cNvPr id="14" name="textruta 13">
            <a:extLst>
              <a:ext uri="{FF2B5EF4-FFF2-40B4-BE49-F238E27FC236}">
                <a16:creationId xmlns:a16="http://schemas.microsoft.com/office/drawing/2014/main" id="{6B000CD3-0575-96C3-42AF-2943BFDB110E}"/>
              </a:ext>
            </a:extLst>
          </p:cNvPr>
          <p:cNvSpPr txBox="1"/>
          <p:nvPr/>
        </p:nvSpPr>
        <p:spPr>
          <a:xfrm>
            <a:off x="6065581" y="452761"/>
            <a:ext cx="280218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aux Next Medium"/>
              <a:ea typeface="+mn-ea"/>
              <a:cs typeface="+mn-cs"/>
            </a:endParaRPr>
          </a:p>
        </p:txBody>
      </p:sp>
      <p:pic>
        <p:nvPicPr>
          <p:cNvPr id="4" name="Bildobjekt 3">
            <a:extLst>
              <a:ext uri="{FF2B5EF4-FFF2-40B4-BE49-F238E27FC236}">
                <a16:creationId xmlns:a16="http://schemas.microsoft.com/office/drawing/2014/main" id="{25025A3C-BB48-38A3-D31A-9BA7DAABE918}"/>
              </a:ext>
            </a:extLst>
          </p:cNvPr>
          <p:cNvPicPr>
            <a:picLocks noChangeAspect="1"/>
          </p:cNvPicPr>
          <p:nvPr/>
        </p:nvPicPr>
        <p:blipFill>
          <a:blip r:embed="rId5"/>
          <a:stretch>
            <a:fillRect/>
          </a:stretch>
        </p:blipFill>
        <p:spPr>
          <a:xfrm>
            <a:off x="6095770" y="1059754"/>
            <a:ext cx="1653683" cy="472481"/>
          </a:xfrm>
          <a:prstGeom prst="rect">
            <a:avLst/>
          </a:prstGeom>
        </p:spPr>
      </p:pic>
    </p:spTree>
    <p:extLst>
      <p:ext uri="{BB962C8B-B14F-4D97-AF65-F5344CB8AC3E}">
        <p14:creationId xmlns:p14="http://schemas.microsoft.com/office/powerpoint/2010/main" val="41564131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0DC04-4BC4-BEAF-26A7-6AD6B7067222}"/>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5965B533-64D5-28B7-FDA8-A2415F075134}"/>
              </a:ext>
            </a:extLst>
          </p:cNvPr>
          <p:cNvSpPr>
            <a:spLocks noGrp="1"/>
          </p:cNvSpPr>
          <p:nvPr>
            <p:ph type="title"/>
          </p:nvPr>
        </p:nvSpPr>
        <p:spPr/>
        <p:txBody>
          <a:bodyPr/>
          <a:lstStyle/>
          <a:p>
            <a:r>
              <a:rPr lang="sv-SE" dirty="0"/>
              <a:t>Lärdomar längs vägen - Skurup och Fridhem</a:t>
            </a:r>
            <a:endParaRPr lang="sv-SE" dirty="0">
              <a:highlight>
                <a:srgbClr val="FFFF00"/>
              </a:highlight>
            </a:endParaRPr>
          </a:p>
        </p:txBody>
      </p:sp>
      <p:sp>
        <p:nvSpPr>
          <p:cNvPr id="3" name="Platshållare för innehåll 2">
            <a:extLst>
              <a:ext uri="{FF2B5EF4-FFF2-40B4-BE49-F238E27FC236}">
                <a16:creationId xmlns:a16="http://schemas.microsoft.com/office/drawing/2014/main" id="{63CBA9C1-94B8-B80C-657D-9E1D2F2E5B81}"/>
              </a:ext>
            </a:extLst>
          </p:cNvPr>
          <p:cNvSpPr>
            <a:spLocks noGrp="1"/>
          </p:cNvSpPr>
          <p:nvPr>
            <p:ph sz="quarter" idx="13"/>
          </p:nvPr>
        </p:nvSpPr>
        <p:spPr/>
        <p:txBody>
          <a:bodyPr vert="horz" lIns="0" tIns="0" rIns="0" bIns="0" rtlCol="0" anchor="t">
            <a:normAutofit fontScale="85000" lnSpcReduction="20000"/>
          </a:bodyPr>
          <a:lstStyle/>
          <a:p>
            <a:pPr marL="0" indent="0">
              <a:buNone/>
            </a:pPr>
            <a:r>
              <a:rPr lang="sv-SE" sz="3100" b="1" dirty="0"/>
              <a:t>Framgångsfaktorer</a:t>
            </a:r>
          </a:p>
          <a:p>
            <a:r>
              <a:rPr lang="sv-SE" sz="2100" dirty="0"/>
              <a:t>Flexibilitet som grund: Individuella upplägg och personlig aktivitetsplan </a:t>
            </a:r>
          </a:p>
          <a:p>
            <a:r>
              <a:rPr lang="sv-SE" sz="2100" dirty="0"/>
              <a:t>Bra flöde i rekryteringen pga. etablerade samarbeten med kommunen</a:t>
            </a:r>
          </a:p>
          <a:p>
            <a:r>
              <a:rPr lang="sv-SE" sz="2100" dirty="0"/>
              <a:t>Kompetent personal som kan möta målgrupper och dess behov </a:t>
            </a:r>
          </a:p>
          <a:p>
            <a:r>
              <a:rPr lang="sv-SE" sz="2100" dirty="0"/>
              <a:t>Ett projekt med muskler: ett stort projektteam</a:t>
            </a:r>
          </a:p>
          <a:p>
            <a:r>
              <a:rPr lang="sv-SE" sz="2100" dirty="0"/>
              <a:t>Möjlighet att studera </a:t>
            </a:r>
            <a:r>
              <a:rPr lang="sv-SE" sz="2100" dirty="0" err="1"/>
              <a:t>sfi</a:t>
            </a:r>
            <a:r>
              <a:rPr lang="sv-SE" sz="2100" dirty="0"/>
              <a:t> och ta betyg jämte projektet </a:t>
            </a:r>
          </a:p>
          <a:p>
            <a:r>
              <a:rPr lang="sv-SE" sz="2100" dirty="0"/>
              <a:t>Platsgaranti på Allmän kurs </a:t>
            </a:r>
          </a:p>
          <a:p>
            <a:endParaRPr lang="sv-SE" dirty="0"/>
          </a:p>
        </p:txBody>
      </p:sp>
      <p:sp>
        <p:nvSpPr>
          <p:cNvPr id="4" name="Platshållare för innehåll 3">
            <a:extLst>
              <a:ext uri="{FF2B5EF4-FFF2-40B4-BE49-F238E27FC236}">
                <a16:creationId xmlns:a16="http://schemas.microsoft.com/office/drawing/2014/main" id="{09B8F907-14E4-B53E-6A73-FE8BB62686E8}"/>
              </a:ext>
            </a:extLst>
          </p:cNvPr>
          <p:cNvSpPr>
            <a:spLocks noGrp="1"/>
          </p:cNvSpPr>
          <p:nvPr>
            <p:ph sz="quarter" idx="14"/>
          </p:nvPr>
        </p:nvSpPr>
        <p:spPr/>
        <p:txBody>
          <a:bodyPr vert="horz" lIns="0" tIns="0" rIns="0" bIns="0" rtlCol="0" anchor="t">
            <a:normAutofit fontScale="92500" lnSpcReduction="20000"/>
          </a:bodyPr>
          <a:lstStyle/>
          <a:p>
            <a:pPr marL="0" indent="0">
              <a:buNone/>
            </a:pPr>
            <a:r>
              <a:rPr lang="sv-SE" sz="2800" b="1"/>
              <a:t>Utmaningar</a:t>
            </a:r>
            <a:r>
              <a:rPr lang="sv-SE" sz="2400" b="1"/>
              <a:t> </a:t>
            </a:r>
          </a:p>
          <a:p>
            <a:r>
              <a:rPr lang="sv-SE" sz="1900"/>
              <a:t>Höga förväntningar om att räcka till för en komplex målgrupp med stora utmaningar</a:t>
            </a:r>
          </a:p>
          <a:p>
            <a:r>
              <a:rPr lang="sv-SE" sz="1900"/>
              <a:t>Kort riggningsfas och personal som slutar </a:t>
            </a:r>
          </a:p>
          <a:p>
            <a:r>
              <a:rPr lang="sv-SE" sz="1900"/>
              <a:t>Hantera gränsdragning</a:t>
            </a:r>
          </a:p>
          <a:p>
            <a:r>
              <a:rPr lang="sv-SE" sz="1900"/>
              <a:t>Krav på ökad återkoppling till handläggare på kommunen </a:t>
            </a:r>
          </a:p>
          <a:p>
            <a:r>
              <a:rPr lang="sv-SE" sz="1900"/>
              <a:t>Kommunen får inte anvisa till en specifik folkhögskola</a:t>
            </a:r>
          </a:p>
          <a:p>
            <a:r>
              <a:rPr lang="sv-SE" sz="1900"/>
              <a:t>Arbetsförmedlingen kan inte anvisa till projektet </a:t>
            </a:r>
          </a:p>
          <a:p>
            <a:r>
              <a:rPr lang="sv-SE" sz="1900"/>
              <a:t>Deltagarnas försörjning under projekttiden</a:t>
            </a:r>
          </a:p>
          <a:p>
            <a:pPr marL="0" indent="0">
              <a:buNone/>
            </a:pPr>
            <a:endParaRPr lang="sv-SE"/>
          </a:p>
          <a:p>
            <a:endParaRPr lang="sv-SE"/>
          </a:p>
        </p:txBody>
      </p:sp>
    </p:spTree>
    <p:extLst>
      <p:ext uri="{BB962C8B-B14F-4D97-AF65-F5344CB8AC3E}">
        <p14:creationId xmlns:p14="http://schemas.microsoft.com/office/powerpoint/2010/main" val="25025931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A96AC3-CAB4-24AD-59AF-D520B756E4D4}"/>
              </a:ext>
            </a:extLst>
          </p:cNvPr>
          <p:cNvSpPr>
            <a:spLocks noGrp="1"/>
          </p:cNvSpPr>
          <p:nvPr>
            <p:ph type="title"/>
          </p:nvPr>
        </p:nvSpPr>
        <p:spPr/>
        <p:txBody>
          <a:bodyPr/>
          <a:lstStyle/>
          <a:p>
            <a:r>
              <a:rPr lang="sv-SE"/>
              <a:t>Vilka resultat ser vi? </a:t>
            </a:r>
          </a:p>
        </p:txBody>
      </p:sp>
      <p:sp>
        <p:nvSpPr>
          <p:cNvPr id="3" name="Platshållare för innehåll 2">
            <a:extLst>
              <a:ext uri="{FF2B5EF4-FFF2-40B4-BE49-F238E27FC236}">
                <a16:creationId xmlns:a16="http://schemas.microsoft.com/office/drawing/2014/main" id="{5A92C936-39B6-138F-4F59-105FC2CD9627}"/>
              </a:ext>
            </a:extLst>
          </p:cNvPr>
          <p:cNvSpPr>
            <a:spLocks noGrp="1"/>
          </p:cNvSpPr>
          <p:nvPr>
            <p:ph sz="quarter" idx="13"/>
          </p:nvPr>
        </p:nvSpPr>
        <p:spPr>
          <a:xfrm>
            <a:off x="1267214" y="2162102"/>
            <a:ext cx="5019285" cy="3996000"/>
          </a:xfrm>
        </p:spPr>
        <p:txBody>
          <a:bodyPr vert="horz" lIns="0" tIns="0" rIns="0" bIns="0" rtlCol="0" anchor="t">
            <a:normAutofit fontScale="55000" lnSpcReduction="20000"/>
          </a:bodyPr>
          <a:lstStyle/>
          <a:p>
            <a:pPr marL="0" indent="0">
              <a:buNone/>
            </a:pPr>
            <a:r>
              <a:rPr lang="sv-SE" sz="3600" b="1" dirty="0">
                <a:latin typeface="+mj-lt"/>
                <a:ea typeface="Mercury Office" panose="02000000000000000000" pitchFamily="2" charset="0"/>
                <a:cs typeface="Times New Roman" panose="02020603050405020304" pitchFamily="18" charset="0"/>
              </a:rPr>
              <a:t>Pågående resultat i </a:t>
            </a:r>
            <a:r>
              <a:rPr lang="sv-SE" sz="3600" b="1" dirty="0" err="1">
                <a:latin typeface="+mj-lt"/>
                <a:ea typeface="Mercury Office" panose="02000000000000000000" pitchFamily="2" charset="0"/>
                <a:cs typeface="Times New Roman" panose="02020603050405020304" pitchFamily="18" charset="0"/>
              </a:rPr>
              <a:t>FolkisUng</a:t>
            </a:r>
            <a:endParaRPr lang="sv-SE" sz="3600" b="1" dirty="0">
              <a:latin typeface="+mj-lt"/>
              <a:ea typeface="Mercury Office" panose="02000000000000000000" pitchFamily="2" charset="0"/>
              <a:cs typeface="Times New Roman" panose="02020603050405020304" pitchFamily="18" charset="0"/>
            </a:endParaRPr>
          </a:p>
          <a:p>
            <a:r>
              <a:rPr lang="sv-SE" sz="3300" dirty="0">
                <a:latin typeface="+mj-lt"/>
                <a:ea typeface="Mercury Office" panose="02000000000000000000" pitchFamily="2" charset="0"/>
                <a:cs typeface="Times New Roman" panose="02020603050405020304" pitchFamily="18" charset="0"/>
              </a:rPr>
              <a:t>73 inskrivna deltagare från feb 2025</a:t>
            </a:r>
          </a:p>
          <a:p>
            <a:r>
              <a:rPr lang="sv-SE" sz="3300" dirty="0">
                <a:latin typeface="+mj-lt"/>
                <a:ea typeface="Mercury Office" panose="02000000000000000000" pitchFamily="2" charset="0"/>
                <a:cs typeface="Times New Roman" panose="02020603050405020304" pitchFamily="18" charset="0"/>
              </a:rPr>
              <a:t>Totalt 43 deltagare har tagit betyg i någon </a:t>
            </a:r>
            <a:r>
              <a:rPr lang="sv-SE" sz="3300" dirty="0" err="1">
                <a:latin typeface="+mj-lt"/>
                <a:ea typeface="Mercury Office" panose="02000000000000000000" pitchFamily="2" charset="0"/>
                <a:cs typeface="Times New Roman" panose="02020603050405020304" pitchFamily="18" charset="0"/>
              </a:rPr>
              <a:t>sfi</a:t>
            </a:r>
            <a:r>
              <a:rPr lang="sv-SE" sz="3300" dirty="0">
                <a:latin typeface="+mj-lt"/>
                <a:ea typeface="Mercury Office" panose="02000000000000000000" pitchFamily="2" charset="0"/>
                <a:cs typeface="Times New Roman" panose="02020603050405020304" pitchFamily="18" charset="0"/>
              </a:rPr>
              <a:t>-kurs sedan projektet startade </a:t>
            </a:r>
          </a:p>
          <a:p>
            <a:r>
              <a:rPr lang="sv-SE" sz="3300" dirty="0">
                <a:latin typeface="+mj-lt"/>
                <a:ea typeface="Mercury Office" panose="02000000000000000000" pitchFamily="2" charset="0"/>
                <a:cs typeface="Times New Roman" panose="02020603050405020304" pitchFamily="18" charset="0"/>
              </a:rPr>
              <a:t>16 deltagare har tagit betyg i kurs D </a:t>
            </a:r>
          </a:p>
          <a:p>
            <a:r>
              <a:rPr lang="sv-SE" sz="3300" dirty="0">
                <a:latin typeface="+mj-lt"/>
                <a:ea typeface="Mercury Office" panose="02000000000000000000" pitchFamily="2" charset="0"/>
                <a:cs typeface="Times New Roman" panose="02020603050405020304" pitchFamily="18" charset="0"/>
              </a:rPr>
              <a:t>Klarar </a:t>
            </a:r>
            <a:r>
              <a:rPr lang="sv-SE" sz="3300" dirty="0" err="1">
                <a:latin typeface="+mj-lt"/>
                <a:ea typeface="Mercury Office" panose="02000000000000000000" pitchFamily="2" charset="0"/>
                <a:cs typeface="Times New Roman" panose="02020603050405020304" pitchFamily="18" charset="0"/>
              </a:rPr>
              <a:t>sfi</a:t>
            </a:r>
            <a:r>
              <a:rPr lang="sv-SE" sz="3300" dirty="0">
                <a:latin typeface="+mj-lt"/>
                <a:ea typeface="Mercury Office" panose="02000000000000000000" pitchFamily="2" charset="0"/>
                <a:cs typeface="Times New Roman" panose="02020603050405020304" pitchFamily="18" charset="0"/>
              </a:rPr>
              <a:t>-kurser inom 30 veckor</a:t>
            </a:r>
          </a:p>
          <a:p>
            <a:r>
              <a:rPr lang="sv-SE" sz="3300" dirty="0">
                <a:latin typeface="+mj-lt"/>
                <a:ea typeface="Mercury Office" panose="02000000000000000000" pitchFamily="2" charset="0"/>
                <a:cs typeface="Times New Roman" panose="02020603050405020304" pitchFamily="18" charset="0"/>
              </a:rPr>
              <a:t>Samtliga har fått ökade kunskaper om arbetsmarknaden och studiemöjligheter </a:t>
            </a:r>
          </a:p>
          <a:p>
            <a:r>
              <a:rPr lang="sv-SE" sz="3300" dirty="0">
                <a:latin typeface="+mj-lt"/>
                <a:ea typeface="Mercury Office" panose="02000000000000000000" pitchFamily="2" charset="0"/>
                <a:cs typeface="Times New Roman" panose="02020603050405020304" pitchFamily="18" charset="0"/>
              </a:rPr>
              <a:t>Samtliga har deltagit vid studiebesök </a:t>
            </a:r>
          </a:p>
          <a:p>
            <a:r>
              <a:rPr lang="sv-SE" sz="3300" dirty="0">
                <a:latin typeface="+mj-lt"/>
                <a:ea typeface="Mercury Office" panose="02000000000000000000" pitchFamily="2" charset="0"/>
                <a:cs typeface="Times New Roman" panose="02020603050405020304" pitchFamily="18" charset="0"/>
              </a:rPr>
              <a:t>Tid och tålamod, ibland tar det lång tid innan något resultat syns </a:t>
            </a:r>
            <a:br>
              <a:rPr lang="sv-SE" b="1" dirty="0">
                <a:latin typeface="Mercury Office" panose="02000000000000000000" pitchFamily="2" charset="0"/>
                <a:ea typeface="Mercury Office" panose="02000000000000000000" pitchFamily="2" charset="0"/>
                <a:cs typeface="Times New Roman" panose="02020603050405020304" pitchFamily="18" charset="0"/>
              </a:rPr>
            </a:br>
            <a:endParaRPr lang="sv-SE" b="1" dirty="0">
              <a:latin typeface="Mercury Office" panose="02000000000000000000" pitchFamily="2" charset="0"/>
              <a:ea typeface="Mercury Office" panose="02000000000000000000" pitchFamily="2" charset="0"/>
              <a:cs typeface="Times New Roman" panose="02020603050405020304" pitchFamily="18" charset="0"/>
            </a:endParaRPr>
          </a:p>
          <a:p>
            <a:endParaRPr lang="sv-SE" b="1" dirty="0">
              <a:latin typeface="Mercury Office" panose="02000000000000000000" pitchFamily="2" charset="0"/>
              <a:cs typeface="Times New Roman" panose="02020603050405020304" pitchFamily="18" charset="0"/>
            </a:endParaRPr>
          </a:p>
          <a:p>
            <a:endParaRPr lang="sv-SE" dirty="0"/>
          </a:p>
        </p:txBody>
      </p:sp>
      <p:graphicFrame>
        <p:nvGraphicFramePr>
          <p:cNvPr id="7" name="Diagram 6">
            <a:extLst>
              <a:ext uri="{FF2B5EF4-FFF2-40B4-BE49-F238E27FC236}">
                <a16:creationId xmlns:a16="http://schemas.microsoft.com/office/drawing/2014/main" id="{4F7F5B65-8CC2-9C8F-AA39-5BF92C4E188D}"/>
              </a:ext>
            </a:extLst>
          </p:cNvPr>
          <p:cNvGraphicFramePr/>
          <p:nvPr>
            <p:extLst>
              <p:ext uri="{D42A27DB-BD31-4B8C-83A1-F6EECF244321}">
                <p14:modId xmlns:p14="http://schemas.microsoft.com/office/powerpoint/2010/main" val="1441860108"/>
              </p:ext>
            </p:extLst>
          </p:nvPr>
        </p:nvGraphicFramePr>
        <p:xfrm>
          <a:off x="6572964" y="1975556"/>
          <a:ext cx="5287214" cy="41825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359612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6EE9B5F-F8CB-038E-60A8-56B187168B99}"/>
              </a:ext>
            </a:extLst>
          </p:cNvPr>
          <p:cNvSpPr>
            <a:spLocks noGrp="1"/>
          </p:cNvSpPr>
          <p:nvPr>
            <p:ph type="title"/>
          </p:nvPr>
        </p:nvSpPr>
        <p:spPr/>
        <p:txBody>
          <a:bodyPr/>
          <a:lstStyle/>
          <a:p>
            <a:r>
              <a:rPr lang="sv-SE"/>
              <a:t>Resursstarkt projektteam en förutsättning  </a:t>
            </a:r>
          </a:p>
        </p:txBody>
      </p:sp>
      <p:graphicFrame>
        <p:nvGraphicFramePr>
          <p:cNvPr id="4" name="Platshållare för innehåll 3">
            <a:extLst>
              <a:ext uri="{FF2B5EF4-FFF2-40B4-BE49-F238E27FC236}">
                <a16:creationId xmlns:a16="http://schemas.microsoft.com/office/drawing/2014/main" id="{4A804DAB-11FF-B788-B2AF-686913C9CC3C}"/>
              </a:ext>
            </a:extLst>
          </p:cNvPr>
          <p:cNvGraphicFramePr>
            <a:graphicFrameLocks/>
          </p:cNvGraphicFramePr>
          <p:nvPr/>
        </p:nvGraphicFramePr>
        <p:xfrm>
          <a:off x="1086037" y="1532262"/>
          <a:ext cx="10019925" cy="34296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Platshållare för text 3">
            <a:extLst>
              <a:ext uri="{FF2B5EF4-FFF2-40B4-BE49-F238E27FC236}">
                <a16:creationId xmlns:a16="http://schemas.microsoft.com/office/drawing/2014/main" id="{0E91B1D6-73FC-3D93-2698-83349E896EDD}"/>
              </a:ext>
            </a:extLst>
          </p:cNvPr>
          <p:cNvSpPr txBox="1">
            <a:spLocks/>
          </p:cNvSpPr>
          <p:nvPr/>
        </p:nvSpPr>
        <p:spPr bwMode="black">
          <a:xfrm>
            <a:off x="1620001" y="4961896"/>
            <a:ext cx="10115999" cy="1675971"/>
          </a:xfrm>
          <a:prstGeom prst="rect">
            <a:avLst/>
          </a:prstGeom>
        </p:spPr>
        <p:txBody>
          <a:bodyPr vert="horz" lIns="0" tIns="0" rIns="0" bIns="0" rtlCol="0">
            <a:normAutofit/>
          </a:bodyPr>
          <a:lstStyle>
            <a:lvl1pPr marL="358775" indent="-358775" algn="l" defTabSz="914400" rtl="0" eaLnBrk="1" latinLnBrk="0" hangingPunct="1">
              <a:lnSpc>
                <a:spcPct val="100000"/>
              </a:lnSpc>
              <a:spcBef>
                <a:spcPts val="1600"/>
              </a:spcBef>
              <a:buClr>
                <a:schemeClr val="accent1"/>
              </a:buClr>
              <a:buSzPct val="100000"/>
              <a:buFontTx/>
              <a:buBlip>
                <a:blip r:embed="rId7"/>
              </a:buBlip>
              <a:defRPr sz="2000" kern="1200">
                <a:solidFill>
                  <a:schemeClr val="accent1"/>
                </a:solidFill>
                <a:latin typeface="+mn-lt"/>
                <a:ea typeface="+mn-ea"/>
                <a:cs typeface="+mn-cs"/>
              </a:defRPr>
            </a:lvl1pPr>
            <a:lvl2pPr marL="720000" indent="-360000" algn="l" defTabSz="914400" rtl="0" eaLnBrk="1" latinLnBrk="0" hangingPunct="1">
              <a:lnSpc>
                <a:spcPct val="100000"/>
              </a:lnSpc>
              <a:spcBef>
                <a:spcPts val="1200"/>
              </a:spcBef>
              <a:buClr>
                <a:schemeClr val="accent3"/>
              </a:buClr>
              <a:buSzPct val="100000"/>
              <a:buFontTx/>
              <a:buBlip>
                <a:blip r:embed="rId8"/>
              </a:buBlip>
              <a:defRPr sz="1600" kern="1200">
                <a:solidFill>
                  <a:schemeClr val="accent1"/>
                </a:solidFill>
                <a:latin typeface="+mn-lt"/>
                <a:ea typeface="+mn-ea"/>
                <a:cs typeface="+mn-cs"/>
              </a:defRPr>
            </a:lvl2pPr>
            <a:lvl3pPr marL="985838" indent="-263525" algn="l" defTabSz="914400" rtl="0" eaLnBrk="1" latinLnBrk="0" hangingPunct="1">
              <a:lnSpc>
                <a:spcPct val="100000"/>
              </a:lnSpc>
              <a:spcBef>
                <a:spcPts val="1200"/>
              </a:spcBef>
              <a:buClr>
                <a:schemeClr val="accent6"/>
              </a:buClr>
              <a:buSzPct val="100000"/>
              <a:buFontTx/>
              <a:buBlip>
                <a:blip r:embed="rId9"/>
              </a:buBlip>
              <a:defRPr sz="1200" kern="1200">
                <a:solidFill>
                  <a:schemeClr val="accent1"/>
                </a:solidFill>
                <a:latin typeface="+mn-lt"/>
                <a:ea typeface="+mn-ea"/>
                <a:cs typeface="+mn-cs"/>
              </a:defRPr>
            </a:lvl3pPr>
            <a:lvl4pPr marL="1257300" indent="-268288" algn="l" defTabSz="914400" rtl="0" eaLnBrk="1" latinLnBrk="0" hangingPunct="1">
              <a:lnSpc>
                <a:spcPct val="100000"/>
              </a:lnSpc>
              <a:spcBef>
                <a:spcPts val="1200"/>
              </a:spcBef>
              <a:buClr>
                <a:schemeClr val="accent6"/>
              </a:buClr>
              <a:buSzPct val="100000"/>
              <a:buFontTx/>
              <a:buBlip>
                <a:blip r:embed="rId9"/>
              </a:buBlip>
              <a:defRPr sz="1200" kern="1200">
                <a:solidFill>
                  <a:schemeClr val="accent1"/>
                </a:solidFill>
                <a:latin typeface="+mn-lt"/>
                <a:ea typeface="+mn-ea"/>
                <a:cs typeface="+mn-cs"/>
              </a:defRPr>
            </a:lvl4pPr>
            <a:lvl5pPr marL="1524000" indent="-266700" algn="l" defTabSz="914400" rtl="0" eaLnBrk="1" latinLnBrk="0" hangingPunct="1">
              <a:lnSpc>
                <a:spcPct val="100000"/>
              </a:lnSpc>
              <a:spcBef>
                <a:spcPts val="1200"/>
              </a:spcBef>
              <a:buClr>
                <a:schemeClr val="accent6"/>
              </a:buClr>
              <a:buSzPct val="100000"/>
              <a:buFontTx/>
              <a:buBlip>
                <a:blip r:embed="rId9"/>
              </a:buBlip>
              <a:tabLst/>
              <a:defRPr sz="12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b="1"/>
              <a:t>Hur följer vi upp resultaten? </a:t>
            </a:r>
          </a:p>
          <a:p>
            <a:pPr marL="0" indent="0">
              <a:buNone/>
            </a:pPr>
            <a:r>
              <a:rPr lang="sv-SE"/>
              <a:t>Veckomöten i projektteamet, individuella samtal med kurator och syv, följa upp aktivitetsplanen, lärarens dokumentation av språklig utveckling och dokumentation av stegförflyttningar. </a:t>
            </a:r>
          </a:p>
          <a:p>
            <a:endParaRPr lang="sv-SE"/>
          </a:p>
          <a:p>
            <a:endParaRPr lang="sv-SE"/>
          </a:p>
        </p:txBody>
      </p:sp>
    </p:spTree>
    <p:extLst>
      <p:ext uri="{BB962C8B-B14F-4D97-AF65-F5344CB8AC3E}">
        <p14:creationId xmlns:p14="http://schemas.microsoft.com/office/powerpoint/2010/main" val="31477036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12B4F463-F933-BC17-4F4E-63FE5437EA20}"/>
              </a:ext>
              <a:ext uri="{C183D7F6-B498-43B3-948B-1728B52AA6E4}">
                <adec:decorative xmlns:adec="http://schemas.microsoft.com/office/drawing/2017/decorative" val="1"/>
              </a:ext>
            </a:extLst>
          </p:cNvPr>
          <p:cNvPicPr>
            <a:picLocks noChangeAspect="1"/>
          </p:cNvPicPr>
          <p:nvPr/>
        </p:nvPicPr>
        <p:blipFill>
          <a:blip r:embed="rId3"/>
          <a:srcRect t="3545" b="31464"/>
          <a:stretch>
            <a:fillRect/>
          </a:stretch>
        </p:blipFill>
        <p:spPr>
          <a:xfrm>
            <a:off x="6958119" y="1163749"/>
            <a:ext cx="4906135" cy="2391384"/>
          </a:xfrm>
          <a:prstGeom prst="rect">
            <a:avLst/>
          </a:prstGeom>
        </p:spPr>
      </p:pic>
      <p:pic>
        <p:nvPicPr>
          <p:cNvPr id="7" name="Bildobjekt 6">
            <a:extLst>
              <a:ext uri="{FF2B5EF4-FFF2-40B4-BE49-F238E27FC236}">
                <a16:creationId xmlns:a16="http://schemas.microsoft.com/office/drawing/2014/main" id="{F47E88CD-B2F5-158F-7E83-B2FCAF348BAC}"/>
              </a:ext>
            </a:extLst>
          </p:cNvPr>
          <p:cNvPicPr>
            <a:picLocks noChangeAspect="1"/>
          </p:cNvPicPr>
          <p:nvPr/>
        </p:nvPicPr>
        <p:blipFill>
          <a:blip r:embed="rId4" cstate="print">
            <a:extLst>
              <a:ext uri="{28A0092B-C50C-407E-A947-70E740481C1C}">
                <a14:useLocalDpi xmlns:a14="http://schemas.microsoft.com/office/drawing/2010/main" val="0"/>
              </a:ext>
            </a:extLst>
          </a:blip>
          <a:srcRect l="30508" t="16726" r="20402" b="11806"/>
          <a:stretch>
            <a:fillRect/>
          </a:stretch>
        </p:blipFill>
        <p:spPr>
          <a:xfrm rot="5400000">
            <a:off x="453299" y="3689810"/>
            <a:ext cx="2803109" cy="3060693"/>
          </a:xfrm>
          <a:prstGeom prst="rect">
            <a:avLst/>
          </a:prstGeom>
        </p:spPr>
      </p:pic>
      <p:pic>
        <p:nvPicPr>
          <p:cNvPr id="2" name="Bildobjekt 1">
            <a:extLst>
              <a:ext uri="{FF2B5EF4-FFF2-40B4-BE49-F238E27FC236}">
                <a16:creationId xmlns:a16="http://schemas.microsoft.com/office/drawing/2014/main" id="{C199F9A9-AC54-6989-84B6-99091B95BCD9}"/>
              </a:ext>
              <a:ext uri="{C183D7F6-B498-43B3-948B-1728B52AA6E4}">
                <adec:decorative xmlns:adec="http://schemas.microsoft.com/office/drawing/2017/decorative" val="1"/>
              </a:ext>
            </a:extLst>
          </p:cNvPr>
          <p:cNvPicPr>
            <a:picLocks noChangeAspect="1"/>
          </p:cNvPicPr>
          <p:nvPr/>
        </p:nvPicPr>
        <p:blipFill>
          <a:blip r:embed="rId5"/>
          <a:srcRect t="14168" b="9653"/>
          <a:stretch>
            <a:fillRect/>
          </a:stretch>
        </p:blipFill>
        <p:spPr>
          <a:xfrm>
            <a:off x="6961358" y="3818603"/>
            <a:ext cx="4906135" cy="2803108"/>
          </a:xfrm>
          <a:prstGeom prst="rect">
            <a:avLst/>
          </a:prstGeom>
        </p:spPr>
      </p:pic>
      <p:pic>
        <p:nvPicPr>
          <p:cNvPr id="3" name="Bildobjekt 2">
            <a:extLst>
              <a:ext uri="{FF2B5EF4-FFF2-40B4-BE49-F238E27FC236}">
                <a16:creationId xmlns:a16="http://schemas.microsoft.com/office/drawing/2014/main" id="{E6FAC05E-D183-5ADC-7847-96F1C80303AD}"/>
              </a:ext>
            </a:extLst>
          </p:cNvPr>
          <p:cNvPicPr>
            <a:picLocks noChangeAspect="1"/>
          </p:cNvPicPr>
          <p:nvPr/>
        </p:nvPicPr>
        <p:blipFill>
          <a:blip r:embed="rId6" cstate="print">
            <a:extLst>
              <a:ext uri="{28A0092B-C50C-407E-A947-70E740481C1C}">
                <a14:useLocalDpi xmlns:a14="http://schemas.microsoft.com/office/drawing/2010/main" val="0"/>
              </a:ext>
            </a:extLst>
          </a:blip>
          <a:srcRect l="13028" r="16032"/>
          <a:stretch>
            <a:fillRect/>
          </a:stretch>
        </p:blipFill>
        <p:spPr>
          <a:xfrm rot="5400000">
            <a:off x="3768486" y="3738400"/>
            <a:ext cx="2803109" cy="2963513"/>
          </a:xfrm>
          <a:prstGeom prst="rect">
            <a:avLst/>
          </a:prstGeom>
        </p:spPr>
      </p:pic>
      <p:sp>
        <p:nvSpPr>
          <p:cNvPr id="8" name="Rubrik 1">
            <a:extLst>
              <a:ext uri="{FF2B5EF4-FFF2-40B4-BE49-F238E27FC236}">
                <a16:creationId xmlns:a16="http://schemas.microsoft.com/office/drawing/2014/main" id="{07A817FF-3D98-2B6A-22B9-26B0E401E6FE}"/>
              </a:ext>
            </a:extLst>
          </p:cNvPr>
          <p:cNvSpPr>
            <a:spLocks noGrp="1"/>
          </p:cNvSpPr>
          <p:nvPr>
            <p:ph type="title"/>
          </p:nvPr>
        </p:nvSpPr>
        <p:spPr/>
        <p:txBody>
          <a:bodyPr/>
          <a:lstStyle/>
          <a:p>
            <a:r>
              <a:rPr lang="sv-SE" dirty="0"/>
              <a:t>Studiebesök och utflykter</a:t>
            </a:r>
          </a:p>
        </p:txBody>
      </p:sp>
      <p:sp>
        <p:nvSpPr>
          <p:cNvPr id="6" name="Platshållare för innehåll 2">
            <a:extLst>
              <a:ext uri="{FF2B5EF4-FFF2-40B4-BE49-F238E27FC236}">
                <a16:creationId xmlns:a16="http://schemas.microsoft.com/office/drawing/2014/main" id="{D0544B89-E868-8DB3-B09C-8701729B3E9F}"/>
              </a:ext>
            </a:extLst>
          </p:cNvPr>
          <p:cNvSpPr>
            <a:spLocks noGrp="1"/>
          </p:cNvSpPr>
          <p:nvPr>
            <p:ph sz="quarter" idx="13"/>
          </p:nvPr>
        </p:nvSpPr>
        <p:spPr>
          <a:xfrm>
            <a:off x="1270826" y="1919952"/>
            <a:ext cx="4647031" cy="1635181"/>
          </a:xfrm>
        </p:spPr>
        <p:txBody>
          <a:bodyPr vert="horz" lIns="0" tIns="0" rIns="0" bIns="0" rtlCol="0" anchor="t">
            <a:normAutofit/>
          </a:bodyPr>
          <a:lstStyle/>
          <a:p>
            <a:r>
              <a:rPr lang="sv-SE" sz="1800" dirty="0">
                <a:latin typeface="+mj-lt"/>
              </a:rPr>
              <a:t>Studiebesök på körskola och yrkesutbildning kock och restaurang i Malmö.</a:t>
            </a:r>
          </a:p>
          <a:p>
            <a:r>
              <a:rPr lang="sv-SE" sz="1800" dirty="0">
                <a:latin typeface="+mj-lt"/>
              </a:rPr>
              <a:t>Utflykt till naturområde och samvaro i form av fika – en del i hälsofrämjande arbete.</a:t>
            </a:r>
          </a:p>
        </p:txBody>
      </p:sp>
    </p:spTree>
    <p:extLst>
      <p:ext uri="{BB962C8B-B14F-4D97-AF65-F5344CB8AC3E}">
        <p14:creationId xmlns:p14="http://schemas.microsoft.com/office/powerpoint/2010/main" val="33998799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06E9AD4-E03C-0BDD-7D8C-15A2136D15CE}"/>
              </a:ext>
            </a:extLst>
          </p:cNvPr>
          <p:cNvSpPr>
            <a:spLocks noGrp="1"/>
          </p:cNvSpPr>
          <p:nvPr>
            <p:ph type="title"/>
          </p:nvPr>
        </p:nvSpPr>
        <p:spPr/>
        <p:txBody>
          <a:bodyPr/>
          <a:lstStyle/>
          <a:p>
            <a:r>
              <a:rPr lang="sv-SE" dirty="0"/>
              <a:t>Lärdomar längs vägen - Örebro</a:t>
            </a:r>
          </a:p>
        </p:txBody>
      </p:sp>
      <p:sp>
        <p:nvSpPr>
          <p:cNvPr id="3" name="Platshållare för innehåll 2">
            <a:extLst>
              <a:ext uri="{FF2B5EF4-FFF2-40B4-BE49-F238E27FC236}">
                <a16:creationId xmlns:a16="http://schemas.microsoft.com/office/drawing/2014/main" id="{29A487CA-60B6-A4AA-BE4A-084BA2E25D36}"/>
              </a:ext>
            </a:extLst>
          </p:cNvPr>
          <p:cNvSpPr>
            <a:spLocks noGrp="1"/>
          </p:cNvSpPr>
          <p:nvPr>
            <p:ph sz="quarter" idx="13"/>
          </p:nvPr>
        </p:nvSpPr>
        <p:spPr/>
        <p:txBody>
          <a:bodyPr vert="horz" lIns="0" tIns="0" rIns="0" bIns="0" rtlCol="0" anchor="t">
            <a:normAutofit/>
          </a:bodyPr>
          <a:lstStyle/>
          <a:p>
            <a:pPr marL="0" indent="0">
              <a:buNone/>
            </a:pPr>
            <a:r>
              <a:rPr lang="sv-SE" sz="2800" b="1" dirty="0">
                <a:latin typeface="+mj-lt"/>
              </a:rPr>
              <a:t>Utmaningar</a:t>
            </a:r>
          </a:p>
          <a:p>
            <a:r>
              <a:rPr lang="sv-SE" sz="2000" dirty="0">
                <a:solidFill>
                  <a:srgbClr val="910048"/>
                </a:solidFill>
                <a:latin typeface="+mj-lt"/>
                <a:cs typeface="Arial"/>
              </a:rPr>
              <a:t>Målgruppen </a:t>
            </a:r>
          </a:p>
          <a:p>
            <a:r>
              <a:rPr lang="sv-SE" sz="2000" dirty="0">
                <a:solidFill>
                  <a:srgbClr val="910048"/>
                </a:solidFill>
                <a:latin typeface="+mj-lt"/>
                <a:cs typeface="Arial"/>
              </a:rPr>
              <a:t>"Vad är </a:t>
            </a:r>
            <a:r>
              <a:rPr lang="sv-SE" sz="2000" dirty="0" err="1">
                <a:solidFill>
                  <a:srgbClr val="910048"/>
                </a:solidFill>
                <a:latin typeface="+mj-lt"/>
                <a:cs typeface="Arial"/>
              </a:rPr>
              <a:t>FolkisUng</a:t>
            </a:r>
            <a:r>
              <a:rPr lang="sv-SE" sz="2000" dirty="0">
                <a:solidFill>
                  <a:srgbClr val="910048"/>
                </a:solidFill>
                <a:latin typeface="+mj-lt"/>
                <a:cs typeface="Arial"/>
              </a:rPr>
              <a:t>?" Tog tid att få igång deltagarinflöde</a:t>
            </a:r>
            <a:endParaRPr lang="en-US" dirty="0">
              <a:latin typeface="+mj-lt"/>
              <a:cs typeface="Arial"/>
            </a:endParaRPr>
          </a:p>
          <a:p>
            <a:r>
              <a:rPr lang="sv-SE" sz="2000" dirty="0">
                <a:solidFill>
                  <a:srgbClr val="910048"/>
                </a:solidFill>
                <a:latin typeface="+mj-lt"/>
                <a:cs typeface="Arial"/>
              </a:rPr>
              <a:t>För kort riggningsfas</a:t>
            </a:r>
            <a:endParaRPr lang="en-US" dirty="0">
              <a:latin typeface="+mj-lt"/>
              <a:cs typeface="Arial"/>
            </a:endParaRPr>
          </a:p>
          <a:p>
            <a:r>
              <a:rPr lang="sv-SE" sz="2000" dirty="0">
                <a:solidFill>
                  <a:srgbClr val="910048"/>
                </a:solidFill>
                <a:latin typeface="+mj-lt"/>
                <a:cs typeface="Arial"/>
              </a:rPr>
              <a:t>Ny personal i teamet</a:t>
            </a:r>
            <a:endParaRPr lang="en-US" dirty="0">
              <a:latin typeface="+mj-lt"/>
              <a:cs typeface="Arial"/>
            </a:endParaRPr>
          </a:p>
          <a:p>
            <a:r>
              <a:rPr lang="sv-SE" sz="2000" dirty="0">
                <a:solidFill>
                  <a:srgbClr val="910048"/>
                </a:solidFill>
                <a:latin typeface="+mj-lt"/>
                <a:cs typeface="Arial"/>
              </a:rPr>
              <a:t>Deltagare utan studie-ekonomi (KAA lunch- och bussersättning)</a:t>
            </a:r>
            <a:endParaRPr lang="en-US" sz="2000" dirty="0">
              <a:latin typeface="+mj-lt"/>
              <a:cs typeface="Arial"/>
            </a:endParaRPr>
          </a:p>
        </p:txBody>
      </p:sp>
      <p:sp>
        <p:nvSpPr>
          <p:cNvPr id="4" name="Platshållare för innehåll 3">
            <a:extLst>
              <a:ext uri="{FF2B5EF4-FFF2-40B4-BE49-F238E27FC236}">
                <a16:creationId xmlns:a16="http://schemas.microsoft.com/office/drawing/2014/main" id="{75E83A56-4E6F-2414-45F0-DEF1FEB81294}"/>
              </a:ext>
            </a:extLst>
          </p:cNvPr>
          <p:cNvSpPr>
            <a:spLocks noGrp="1"/>
          </p:cNvSpPr>
          <p:nvPr>
            <p:ph sz="quarter" idx="14"/>
          </p:nvPr>
        </p:nvSpPr>
        <p:spPr/>
        <p:txBody>
          <a:bodyPr vert="horz" lIns="0" tIns="0" rIns="0" bIns="0" rtlCol="0" anchor="t">
            <a:normAutofit/>
          </a:bodyPr>
          <a:lstStyle/>
          <a:p>
            <a:pPr marL="0" indent="0">
              <a:buNone/>
            </a:pPr>
            <a:r>
              <a:rPr lang="sv-SE" sz="2800" b="1" dirty="0">
                <a:latin typeface="+mj-lt"/>
              </a:rPr>
              <a:t>Framgångar</a:t>
            </a:r>
          </a:p>
          <a:p>
            <a:r>
              <a:rPr lang="sv-SE" sz="2000" dirty="0">
                <a:latin typeface="+mj-lt"/>
                <a:cs typeface="Arial"/>
              </a:rPr>
              <a:t>Stabil struktur i </a:t>
            </a:r>
            <a:r>
              <a:rPr lang="sv-SE" sz="2000" dirty="0" err="1">
                <a:latin typeface="+mj-lt"/>
                <a:cs typeface="Arial"/>
              </a:rPr>
              <a:t>FolkisUng</a:t>
            </a:r>
            <a:r>
              <a:rPr lang="sv-SE" sz="2000" dirty="0">
                <a:latin typeface="+mj-lt"/>
                <a:cs typeface="Arial"/>
              </a:rPr>
              <a:t> – mött en ny målgrupp längre från studier</a:t>
            </a:r>
          </a:p>
          <a:p>
            <a:r>
              <a:rPr lang="sv-SE" sz="2000" dirty="0">
                <a:latin typeface="+mj-lt"/>
                <a:cs typeface="Arial"/>
              </a:rPr>
              <a:t>Stärkt samverkan med KAA, folkhögskolan en aktör att räkna med</a:t>
            </a:r>
            <a:endParaRPr lang="en-US" dirty="0">
              <a:solidFill>
                <a:srgbClr val="000000"/>
              </a:solidFill>
              <a:latin typeface="+mj-lt"/>
              <a:cs typeface="Arial"/>
            </a:endParaRPr>
          </a:p>
          <a:p>
            <a:r>
              <a:rPr lang="sv-SE" sz="2000" dirty="0">
                <a:latin typeface="+mj-lt"/>
                <a:cs typeface="Arial"/>
              </a:rPr>
              <a:t>Deltagare som lyckas ta kliv in i studier/göra stegförflyttningar</a:t>
            </a:r>
            <a:endParaRPr lang="en-US" sz="2000" dirty="0">
              <a:solidFill>
                <a:srgbClr val="000000"/>
              </a:solidFill>
              <a:latin typeface="+mj-lt"/>
              <a:cs typeface="Arial"/>
            </a:endParaRPr>
          </a:p>
          <a:p>
            <a:endParaRPr lang="sv-SE" dirty="0"/>
          </a:p>
        </p:txBody>
      </p:sp>
    </p:spTree>
    <p:extLst>
      <p:ext uri="{BB962C8B-B14F-4D97-AF65-F5344CB8AC3E}">
        <p14:creationId xmlns:p14="http://schemas.microsoft.com/office/powerpoint/2010/main" val="6768501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0220A8C-F8CF-3635-0FBF-8BA1BC313F4B}"/>
              </a:ext>
            </a:extLst>
          </p:cNvPr>
          <p:cNvSpPr>
            <a:spLocks noGrp="1"/>
          </p:cNvSpPr>
          <p:nvPr>
            <p:ph type="title"/>
          </p:nvPr>
        </p:nvSpPr>
        <p:spPr>
          <a:xfrm>
            <a:off x="1565136" y="1138788"/>
            <a:ext cx="10116000" cy="479700"/>
          </a:xfrm>
        </p:spPr>
        <p:txBody>
          <a:bodyPr/>
          <a:lstStyle/>
          <a:p>
            <a:r>
              <a:rPr lang="sv-SE" dirty="0"/>
              <a:t>Jämställdhet, icke-diskriminering och tillgänglighet</a:t>
            </a:r>
          </a:p>
        </p:txBody>
      </p:sp>
      <p:sp>
        <p:nvSpPr>
          <p:cNvPr id="3" name="Platshållare för innehåll 2">
            <a:extLst>
              <a:ext uri="{FF2B5EF4-FFF2-40B4-BE49-F238E27FC236}">
                <a16:creationId xmlns:a16="http://schemas.microsoft.com/office/drawing/2014/main" id="{BBA1DC4E-7997-AB36-59E9-12EBEF0AD6AB}"/>
              </a:ext>
            </a:extLst>
          </p:cNvPr>
          <p:cNvSpPr>
            <a:spLocks noGrp="1"/>
          </p:cNvSpPr>
          <p:nvPr>
            <p:ph sz="quarter" idx="13"/>
          </p:nvPr>
        </p:nvSpPr>
        <p:spPr>
          <a:xfrm>
            <a:off x="585217" y="1874520"/>
            <a:ext cx="6793991" cy="4864608"/>
          </a:xfrm>
        </p:spPr>
        <p:txBody>
          <a:bodyPr vert="horz" lIns="0" tIns="0" rIns="0" bIns="0" rtlCol="0" anchor="t">
            <a:normAutofit fontScale="85000" lnSpcReduction="20000"/>
          </a:bodyPr>
          <a:lstStyle/>
          <a:p>
            <a:r>
              <a:rPr lang="sv-SE" dirty="0"/>
              <a:t>Ovanstående värden genomsyrar folkhögskolans metoder</a:t>
            </a:r>
          </a:p>
          <a:p>
            <a:r>
              <a:rPr lang="sv-SE" dirty="0"/>
              <a:t>Relationell pedagogik - folkhögskolans </a:t>
            </a:r>
            <a:br>
              <a:rPr lang="sv-SE" dirty="0"/>
            </a:br>
            <a:r>
              <a:rPr lang="sv-SE" dirty="0"/>
              <a:t>grundsten, löpande fortbildning</a:t>
            </a:r>
          </a:p>
          <a:p>
            <a:r>
              <a:rPr lang="sv-SE" dirty="0"/>
              <a:t>Traumamedveten omsorg, kompetenser </a:t>
            </a:r>
            <a:br>
              <a:rPr lang="sv-SE" dirty="0"/>
            </a:br>
            <a:r>
              <a:rPr lang="sv-SE" dirty="0"/>
              <a:t>kurator, lärare</a:t>
            </a:r>
          </a:p>
          <a:p>
            <a:r>
              <a:rPr lang="sv-SE" dirty="0"/>
              <a:t>Delaktighet från första stund – medskapare </a:t>
            </a:r>
            <a:br>
              <a:rPr lang="sv-SE" dirty="0"/>
            </a:br>
            <a:r>
              <a:rPr lang="sv-SE" dirty="0"/>
              <a:t>av mål och aktiviteter </a:t>
            </a:r>
          </a:p>
          <a:p>
            <a:r>
              <a:rPr lang="sv-SE" dirty="0"/>
              <a:t>Samtal om horisontella principer, kunskap </a:t>
            </a:r>
            <a:br>
              <a:rPr lang="sv-SE" dirty="0"/>
            </a:br>
            <a:r>
              <a:rPr lang="sv-SE" dirty="0"/>
              <a:t>ger egenmakt</a:t>
            </a:r>
          </a:p>
          <a:p>
            <a:r>
              <a:rPr lang="sv-SE" dirty="0">
                <a:latin typeface="Aaux Next Medium"/>
                <a:cs typeface="Arial"/>
              </a:rPr>
              <a:t>Skapa trygghet</a:t>
            </a:r>
          </a:p>
          <a:p>
            <a:pPr lvl="1"/>
            <a:r>
              <a:rPr lang="sv-SE" dirty="0">
                <a:latin typeface="Aaux Next Medium"/>
                <a:cs typeface="Arial"/>
              </a:rPr>
              <a:t>Förhållningssätt i klassrummet</a:t>
            </a:r>
            <a:endParaRPr lang="en-US" dirty="0">
              <a:solidFill>
                <a:srgbClr val="000000"/>
              </a:solidFill>
              <a:latin typeface="Aaux Next Medium"/>
              <a:cs typeface="Arial"/>
            </a:endParaRPr>
          </a:p>
          <a:p>
            <a:r>
              <a:rPr lang="sv-SE" dirty="0">
                <a:latin typeface="Aaux Next Medium"/>
                <a:cs typeface="Arial"/>
              </a:rPr>
              <a:t>Förutsägbarhet</a:t>
            </a:r>
          </a:p>
          <a:p>
            <a:pPr lvl="1"/>
            <a:r>
              <a:rPr lang="sv-SE" dirty="0">
                <a:latin typeface="Aaux Next Medium"/>
                <a:cs typeface="Arial"/>
              </a:rPr>
              <a:t>Vad är förväntningarna på mig? </a:t>
            </a:r>
            <a:endParaRPr lang="en-US" dirty="0">
              <a:solidFill>
                <a:srgbClr val="000000"/>
              </a:solidFill>
              <a:latin typeface="Aaux Next Medium"/>
              <a:cs typeface="Arial"/>
            </a:endParaRPr>
          </a:p>
          <a:p>
            <a:r>
              <a:rPr lang="sv-SE" dirty="0">
                <a:latin typeface="Aaux Next Medium"/>
                <a:cs typeface="Arial"/>
              </a:rPr>
              <a:t>Aktiviteter som är meningsfulla</a:t>
            </a:r>
            <a:endParaRPr lang="en-US" dirty="0">
              <a:solidFill>
                <a:srgbClr val="000000"/>
              </a:solidFill>
              <a:latin typeface="Aaux Next Medium"/>
              <a:cs typeface="Arial"/>
            </a:endParaRPr>
          </a:p>
          <a:p>
            <a:pPr>
              <a:buChar char="•"/>
            </a:pPr>
            <a:endParaRPr lang="sv-SE" dirty="0">
              <a:cs typeface="Arial"/>
            </a:endParaRPr>
          </a:p>
        </p:txBody>
      </p:sp>
      <p:pic>
        <p:nvPicPr>
          <p:cNvPr id="7" name="Platshållare för innehåll 4">
            <a:extLst>
              <a:ext uri="{FF2B5EF4-FFF2-40B4-BE49-F238E27FC236}">
                <a16:creationId xmlns:a16="http://schemas.microsoft.com/office/drawing/2014/main" id="{8079BC07-582D-D567-9B14-71A8897F288A}"/>
              </a:ext>
            </a:extLst>
          </p:cNvPr>
          <p:cNvPicPr>
            <a:picLocks noChangeAspect="1"/>
          </p:cNvPicPr>
          <p:nvPr/>
        </p:nvPicPr>
        <p:blipFill>
          <a:blip r:embed="rId3"/>
          <a:stretch>
            <a:fillRect/>
          </a:stretch>
        </p:blipFill>
        <p:spPr bwMode="black">
          <a:xfrm>
            <a:off x="5089044" y="2455163"/>
            <a:ext cx="3068184" cy="4090912"/>
          </a:xfrm>
          <a:prstGeom prst="rect">
            <a:avLst/>
          </a:prstGeom>
        </p:spPr>
      </p:pic>
      <p:pic>
        <p:nvPicPr>
          <p:cNvPr id="10" name="Platshållare för innehåll 5">
            <a:extLst>
              <a:ext uri="{FF2B5EF4-FFF2-40B4-BE49-F238E27FC236}">
                <a16:creationId xmlns:a16="http://schemas.microsoft.com/office/drawing/2014/main" id="{90621409-EA95-3754-339C-0F933F3E7CB4}"/>
              </a:ext>
            </a:extLst>
          </p:cNvPr>
          <p:cNvPicPr>
            <a:picLocks noGrp="1" noChangeAspect="1"/>
          </p:cNvPicPr>
          <p:nvPr>
            <p:ph sz="quarter" idx="14"/>
          </p:nvPr>
        </p:nvPicPr>
        <p:blipFill>
          <a:blip r:embed="rId4"/>
          <a:srcRect l="8196" r="10975"/>
          <a:stretch>
            <a:fillRect/>
          </a:stretch>
        </p:blipFill>
        <p:spPr>
          <a:xfrm>
            <a:off x="8323231" y="2455163"/>
            <a:ext cx="3715217" cy="3447289"/>
          </a:xfrm>
          <a:prstGeom prst="rect">
            <a:avLst/>
          </a:prstGeom>
        </p:spPr>
      </p:pic>
      <p:sp>
        <p:nvSpPr>
          <p:cNvPr id="11" name="Platshållare för text 4">
            <a:extLst>
              <a:ext uri="{FF2B5EF4-FFF2-40B4-BE49-F238E27FC236}">
                <a16:creationId xmlns:a16="http://schemas.microsoft.com/office/drawing/2014/main" id="{FD2FD067-AE8C-C729-2A2C-CA511E838074}"/>
              </a:ext>
            </a:extLst>
          </p:cNvPr>
          <p:cNvSpPr txBox="1">
            <a:spLocks/>
          </p:cNvSpPr>
          <p:nvPr/>
        </p:nvSpPr>
        <p:spPr>
          <a:xfrm>
            <a:off x="8687816" y="6066375"/>
            <a:ext cx="2986045" cy="479700"/>
          </a:xfrm>
          <a:prstGeom prst="rect">
            <a:avLst/>
          </a:prstGeom>
        </p:spPr>
        <p:txBody>
          <a:bodyPr/>
          <a:lstStyle>
            <a:lvl1pPr marL="358775" indent="-358775" algn="l" defTabSz="914400" rtl="0" eaLnBrk="1" latinLnBrk="0" hangingPunct="1">
              <a:lnSpc>
                <a:spcPct val="100000"/>
              </a:lnSpc>
              <a:spcBef>
                <a:spcPts val="1600"/>
              </a:spcBef>
              <a:buClr>
                <a:schemeClr val="accent1"/>
              </a:buClr>
              <a:buSzPct val="100000"/>
              <a:buFontTx/>
              <a:buBlip>
                <a:blip r:embed="rId5"/>
              </a:buBlip>
              <a:defRPr sz="2000" kern="1200">
                <a:solidFill>
                  <a:schemeClr val="accent1"/>
                </a:solidFill>
                <a:latin typeface="+mn-lt"/>
                <a:ea typeface="+mn-ea"/>
                <a:cs typeface="+mn-cs"/>
              </a:defRPr>
            </a:lvl1pPr>
            <a:lvl2pPr marL="720000" indent="-360000" algn="l" defTabSz="914400" rtl="0" eaLnBrk="1" latinLnBrk="0" hangingPunct="1">
              <a:lnSpc>
                <a:spcPct val="100000"/>
              </a:lnSpc>
              <a:spcBef>
                <a:spcPts val="1200"/>
              </a:spcBef>
              <a:buClr>
                <a:schemeClr val="accent3"/>
              </a:buClr>
              <a:buSzPct val="100000"/>
              <a:buFontTx/>
              <a:buBlip>
                <a:blip r:embed="rId6"/>
              </a:buBlip>
              <a:defRPr sz="1600" kern="1200">
                <a:solidFill>
                  <a:schemeClr val="accent1"/>
                </a:solidFill>
                <a:latin typeface="+mn-lt"/>
                <a:ea typeface="+mn-ea"/>
                <a:cs typeface="+mn-cs"/>
              </a:defRPr>
            </a:lvl2pPr>
            <a:lvl3pPr marL="985838" indent="-263525" algn="l" defTabSz="914400" rtl="0" eaLnBrk="1" latinLnBrk="0" hangingPunct="1">
              <a:lnSpc>
                <a:spcPct val="100000"/>
              </a:lnSpc>
              <a:spcBef>
                <a:spcPts val="1200"/>
              </a:spcBef>
              <a:buClr>
                <a:schemeClr val="accent6"/>
              </a:buClr>
              <a:buSzPct val="100000"/>
              <a:buFontTx/>
              <a:buBlip>
                <a:blip r:embed="rId7"/>
              </a:buBlip>
              <a:defRPr sz="1200" kern="1200">
                <a:solidFill>
                  <a:schemeClr val="accent1"/>
                </a:solidFill>
                <a:latin typeface="+mn-lt"/>
                <a:ea typeface="+mn-ea"/>
                <a:cs typeface="+mn-cs"/>
              </a:defRPr>
            </a:lvl3pPr>
            <a:lvl4pPr marL="1257300" indent="-268288" algn="l" defTabSz="914400" rtl="0" eaLnBrk="1" latinLnBrk="0" hangingPunct="1">
              <a:lnSpc>
                <a:spcPct val="100000"/>
              </a:lnSpc>
              <a:spcBef>
                <a:spcPts val="1200"/>
              </a:spcBef>
              <a:buClr>
                <a:schemeClr val="accent6"/>
              </a:buClr>
              <a:buSzPct val="100000"/>
              <a:buFontTx/>
              <a:buBlip>
                <a:blip r:embed="rId7"/>
              </a:buBlip>
              <a:defRPr sz="1200" kern="1200">
                <a:solidFill>
                  <a:schemeClr val="accent1"/>
                </a:solidFill>
                <a:latin typeface="+mn-lt"/>
                <a:ea typeface="+mn-ea"/>
                <a:cs typeface="+mn-cs"/>
              </a:defRPr>
            </a:lvl4pPr>
            <a:lvl5pPr marL="1524000" indent="-266700" algn="l" defTabSz="914400" rtl="0" eaLnBrk="1" latinLnBrk="0" hangingPunct="1">
              <a:lnSpc>
                <a:spcPct val="100000"/>
              </a:lnSpc>
              <a:spcBef>
                <a:spcPts val="1200"/>
              </a:spcBef>
              <a:buClr>
                <a:schemeClr val="accent6"/>
              </a:buClr>
              <a:buSzPct val="100000"/>
              <a:buFontTx/>
              <a:buBlip>
                <a:blip r:embed="rId7"/>
              </a:buBlip>
              <a:tabLst/>
              <a:defRPr sz="12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i="1" dirty="0">
                <a:latin typeface="Aaux Next Light" panose="02000506000000020003" pitchFamily="2" charset="0"/>
              </a:rPr>
              <a:t>Kantareller och kanelbullar</a:t>
            </a:r>
          </a:p>
        </p:txBody>
      </p:sp>
    </p:spTree>
    <p:extLst>
      <p:ext uri="{BB962C8B-B14F-4D97-AF65-F5344CB8AC3E}">
        <p14:creationId xmlns:p14="http://schemas.microsoft.com/office/powerpoint/2010/main" val="21369469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540DE-0C9F-E5EA-0D42-2AB43D7BFFB9}"/>
            </a:ext>
          </a:extLst>
        </p:cNvPr>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C585EF0D-A712-2CFE-65D7-FD9ED493E7B1}"/>
              </a:ext>
            </a:extLst>
          </p:cNvPr>
          <p:cNvSpPr>
            <a:spLocks noGrp="1"/>
          </p:cNvSpPr>
          <p:nvPr>
            <p:ph type="body" sz="quarter" idx="12"/>
          </p:nvPr>
        </p:nvSpPr>
        <p:spPr>
          <a:xfrm>
            <a:off x="929616" y="4098241"/>
            <a:ext cx="4795735" cy="2406666"/>
          </a:xfrm>
        </p:spPr>
        <p:txBody>
          <a:bodyPr/>
          <a:lstStyle/>
          <a:p>
            <a:pPr algn="ctr"/>
            <a:r>
              <a:rPr lang="sv-SE" dirty="0"/>
              <a:t>”Jag har inte mått så här bra sen i mellanstadiet!” – </a:t>
            </a:r>
            <a:r>
              <a:rPr lang="sv-SE" sz="1800" dirty="0"/>
              <a:t>Kvinna 20 år</a:t>
            </a:r>
          </a:p>
          <a:p>
            <a:br>
              <a:rPr lang="sv-SE" sz="1400" dirty="0">
                <a:latin typeface="Aaux Next Bold" panose="02000506000000020004" pitchFamily="2" charset="0"/>
              </a:rPr>
            </a:br>
            <a:r>
              <a:rPr lang="sv-SE" sz="1400" dirty="0">
                <a:latin typeface="Aaux Next Bold" panose="02000506000000020004" pitchFamily="2" charset="0"/>
              </a:rPr>
              <a:t>Hemmasittare sedan grundskolan</a:t>
            </a:r>
          </a:p>
          <a:p>
            <a:r>
              <a:rPr lang="sv-SE" sz="1400" dirty="0">
                <a:latin typeface="Aaux Next Bold" panose="02000506000000020004" pitchFamily="2" charset="0"/>
              </a:rPr>
              <a:t>ADD, autism och social fobi</a:t>
            </a:r>
          </a:p>
          <a:p>
            <a:r>
              <a:rPr lang="sv-SE" sz="1400" dirty="0">
                <a:latin typeface="Aaux Next Bold" panose="02000506000000020004" pitchFamily="2" charset="0"/>
              </a:rPr>
              <a:t>NU: Allmän kurs, gymnasiekompetens – ett år avklarat”</a:t>
            </a:r>
          </a:p>
          <a:p>
            <a:pPr algn="ctr"/>
            <a:endParaRPr lang="sv-SE" dirty="0"/>
          </a:p>
        </p:txBody>
      </p:sp>
      <p:sp>
        <p:nvSpPr>
          <p:cNvPr id="2" name="Rubrik 1">
            <a:extLst>
              <a:ext uri="{FF2B5EF4-FFF2-40B4-BE49-F238E27FC236}">
                <a16:creationId xmlns:a16="http://schemas.microsoft.com/office/drawing/2014/main" id="{D1D4583C-F797-06C4-CE2C-626AFFD2BF0E}"/>
              </a:ext>
            </a:extLst>
          </p:cNvPr>
          <p:cNvSpPr>
            <a:spLocks noGrp="1"/>
          </p:cNvSpPr>
          <p:nvPr>
            <p:ph type="title" idx="4294967295"/>
          </p:nvPr>
        </p:nvSpPr>
        <p:spPr>
          <a:xfrm>
            <a:off x="1408082" y="1074833"/>
            <a:ext cx="10117137" cy="935038"/>
          </a:xfrm>
        </p:spPr>
        <p:txBody>
          <a:bodyPr/>
          <a:lstStyle/>
          <a:p>
            <a:r>
              <a:rPr lang="sv-SE" dirty="0"/>
              <a:t>Arbetet med horisontella principer syns i våra resultat </a:t>
            </a:r>
          </a:p>
        </p:txBody>
      </p:sp>
      <p:sp>
        <p:nvSpPr>
          <p:cNvPr id="4" name="Platshållare för text 4">
            <a:extLst>
              <a:ext uri="{FF2B5EF4-FFF2-40B4-BE49-F238E27FC236}">
                <a16:creationId xmlns:a16="http://schemas.microsoft.com/office/drawing/2014/main" id="{5DC83CAC-0801-7979-FB1C-5D8E4EE49CF9}"/>
              </a:ext>
            </a:extLst>
          </p:cNvPr>
          <p:cNvSpPr txBox="1">
            <a:spLocks/>
          </p:cNvSpPr>
          <p:nvPr/>
        </p:nvSpPr>
        <p:spPr bwMode="black">
          <a:xfrm>
            <a:off x="6466651" y="2125170"/>
            <a:ext cx="5160657" cy="274614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buClr>
                <a:schemeClr val="accent1"/>
              </a:buClr>
              <a:buSzPct val="100000"/>
              <a:buFont typeface="Arial" panose="020B0604020202020204" pitchFamily="34" charset="0"/>
              <a:buNone/>
              <a:defRPr sz="2600" kern="1200" spc="50" baseline="0">
                <a:solidFill>
                  <a:schemeClr val="accent1"/>
                </a:solidFill>
                <a:latin typeface="Aaux Next Light" panose="02000506000000020003" pitchFamily="50" charset="0"/>
                <a:ea typeface="+mn-ea"/>
                <a:cs typeface="+mn-cs"/>
              </a:defRPr>
            </a:lvl1pPr>
            <a:lvl2pPr marL="711200" indent="-347663" algn="l" defTabSz="914400" rtl="0" eaLnBrk="1" latinLnBrk="0" hangingPunct="1">
              <a:lnSpc>
                <a:spcPct val="100000"/>
              </a:lnSpc>
              <a:spcBef>
                <a:spcPts val="1200"/>
              </a:spcBef>
              <a:buClr>
                <a:schemeClr val="accent3"/>
              </a:buClr>
              <a:buSzPct val="100000"/>
              <a:buFont typeface="Arial" panose="020B0604020202020204" pitchFamily="34" charset="0"/>
              <a:buChar char="•"/>
              <a:defRPr sz="2000" kern="1200">
                <a:solidFill>
                  <a:schemeClr val="bg1"/>
                </a:solidFill>
                <a:latin typeface="Aaux Next Light" panose="02000506000000020003" pitchFamily="50" charset="0"/>
                <a:ea typeface="+mn-ea"/>
                <a:cs typeface="+mn-cs"/>
              </a:defRPr>
            </a:lvl2pPr>
            <a:lvl3pPr marL="985838" indent="-263525" algn="l" defTabSz="914400" rtl="0" eaLnBrk="1" latinLnBrk="0" hangingPunct="1">
              <a:lnSpc>
                <a:spcPct val="100000"/>
              </a:lnSpc>
              <a:spcBef>
                <a:spcPts val="1200"/>
              </a:spcBef>
              <a:buClr>
                <a:schemeClr val="accent6"/>
              </a:buClr>
              <a:buSzPct val="100000"/>
              <a:buFont typeface="Arial" panose="020B0604020202020204" pitchFamily="34" charset="0"/>
              <a:buChar char="•"/>
              <a:defRPr sz="1600" kern="1200">
                <a:solidFill>
                  <a:schemeClr val="bg1"/>
                </a:solidFill>
                <a:latin typeface="Aaux Next Light" panose="02000506000000020003" pitchFamily="50" charset="0"/>
                <a:ea typeface="+mn-ea"/>
                <a:cs typeface="+mn-cs"/>
              </a:defRPr>
            </a:lvl3pPr>
            <a:lvl4pPr marL="1257300" indent="-268288" algn="l" defTabSz="914400" rtl="0" eaLnBrk="1" latinLnBrk="0" hangingPunct="1">
              <a:lnSpc>
                <a:spcPct val="100000"/>
              </a:lnSpc>
              <a:spcBef>
                <a:spcPts val="1200"/>
              </a:spcBef>
              <a:buClr>
                <a:schemeClr val="accent6"/>
              </a:buClr>
              <a:buSzPct val="100000"/>
              <a:buFont typeface="Arial" panose="020B0604020202020204" pitchFamily="34" charset="0"/>
              <a:buChar char="•"/>
              <a:defRPr sz="1600" kern="1200">
                <a:solidFill>
                  <a:schemeClr val="bg1"/>
                </a:solidFill>
                <a:latin typeface="Aaux Next Light" panose="02000506000000020003" pitchFamily="50" charset="0"/>
                <a:ea typeface="+mn-ea"/>
                <a:cs typeface="+mn-cs"/>
              </a:defRPr>
            </a:lvl4pPr>
            <a:lvl5pPr marL="1524000" indent="-266700" algn="l" defTabSz="914400" rtl="0" eaLnBrk="1" latinLnBrk="0" hangingPunct="1">
              <a:lnSpc>
                <a:spcPct val="100000"/>
              </a:lnSpc>
              <a:spcBef>
                <a:spcPts val="1200"/>
              </a:spcBef>
              <a:buClr>
                <a:schemeClr val="accent6"/>
              </a:buClr>
              <a:buSzPct val="100000"/>
              <a:buFont typeface="Arial" panose="020B0604020202020204" pitchFamily="34" charset="0"/>
              <a:buChar char="•"/>
              <a:tabLst/>
              <a:defRPr sz="1600" kern="1200">
                <a:solidFill>
                  <a:schemeClr val="bg1"/>
                </a:solidFill>
                <a:latin typeface="Aaux Next Light" panose="02000506000000020003"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sv-SE" dirty="0"/>
              <a:t>”Det här är första skolan som fungerar för mig” – </a:t>
            </a:r>
            <a:r>
              <a:rPr lang="sv-SE" sz="1800" dirty="0"/>
              <a:t>Kvinna 18 år</a:t>
            </a:r>
          </a:p>
          <a:p>
            <a:br>
              <a:rPr lang="sv-SE" sz="1400" dirty="0">
                <a:latin typeface="Aaux Next Bold" panose="02000506000000020004" pitchFamily="2" charset="0"/>
              </a:rPr>
            </a:br>
            <a:r>
              <a:rPr lang="sv-SE" sz="1400" dirty="0">
                <a:latin typeface="Aaux Next Bold" panose="02000506000000020004" pitchFamily="2" charset="0"/>
              </a:rPr>
              <a:t>Årkurs 6 – frånvaro, fyra olika grundskolor (varav en på HVB)</a:t>
            </a:r>
          </a:p>
          <a:p>
            <a:r>
              <a:rPr lang="sv-SE" sz="1400" dirty="0">
                <a:latin typeface="Aaux Next Bold" panose="02000506000000020004" pitchFamily="2" charset="0"/>
              </a:rPr>
              <a:t>Inga grundskolebetyg</a:t>
            </a:r>
          </a:p>
          <a:p>
            <a:r>
              <a:rPr lang="sv-SE" sz="1400" dirty="0">
                <a:latin typeface="Aaux Next Bold" panose="02000506000000020004" pitchFamily="2" charset="0"/>
              </a:rPr>
              <a:t>NU: Allmän kurs, start hösten 2026 för att läsa in grund- och gymnasiekompetens. ”Längtar!”</a:t>
            </a:r>
          </a:p>
          <a:p>
            <a:pPr algn="ctr"/>
            <a:endParaRPr lang="sv-SE" dirty="0"/>
          </a:p>
        </p:txBody>
      </p:sp>
      <p:pic>
        <p:nvPicPr>
          <p:cNvPr id="6" name="Bild 5" descr="Kvinna med Bangs">
            <a:extLst>
              <a:ext uri="{FF2B5EF4-FFF2-40B4-BE49-F238E27FC236}">
                <a16:creationId xmlns:a16="http://schemas.microsoft.com/office/drawing/2014/main" id="{3C3F8AC7-C7AA-B082-0001-6BF78F88B26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flipH="1">
            <a:off x="9411238" y="4467415"/>
            <a:ext cx="1851146" cy="1668317"/>
          </a:xfrm>
          <a:prstGeom prst="rect">
            <a:avLst/>
          </a:prstGeom>
        </p:spPr>
      </p:pic>
      <p:pic>
        <p:nvPicPr>
          <p:cNvPr id="8" name="Bild 7" descr="Kvinna med lång sväng hår">
            <a:extLst>
              <a:ext uri="{FF2B5EF4-FFF2-40B4-BE49-F238E27FC236}">
                <a16:creationId xmlns:a16="http://schemas.microsoft.com/office/drawing/2014/main" id="{D376ED94-9E34-AF93-FCFE-5D0380201F1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75272" y="1988099"/>
            <a:ext cx="2033643" cy="1801227"/>
          </a:xfrm>
          <a:prstGeom prst="rect">
            <a:avLst/>
          </a:prstGeom>
        </p:spPr>
      </p:pic>
    </p:spTree>
    <p:extLst>
      <p:ext uri="{BB962C8B-B14F-4D97-AF65-F5344CB8AC3E}">
        <p14:creationId xmlns:p14="http://schemas.microsoft.com/office/powerpoint/2010/main" val="7460179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7027BB-D55A-D49A-75F0-5173480DB9B3}"/>
              </a:ext>
            </a:extLst>
          </p:cNvPr>
          <p:cNvSpPr>
            <a:spLocks noGrp="1"/>
          </p:cNvSpPr>
          <p:nvPr>
            <p:ph type="title"/>
          </p:nvPr>
        </p:nvSpPr>
        <p:spPr/>
        <p:txBody>
          <a:bodyPr/>
          <a:lstStyle/>
          <a:p>
            <a:r>
              <a:rPr lang="sv-SE" dirty="0"/>
              <a:t>Resan fortsätter för var och en</a:t>
            </a:r>
          </a:p>
        </p:txBody>
      </p:sp>
      <p:sp>
        <p:nvSpPr>
          <p:cNvPr id="3" name="Platshållare för innehåll 2">
            <a:extLst>
              <a:ext uri="{FF2B5EF4-FFF2-40B4-BE49-F238E27FC236}">
                <a16:creationId xmlns:a16="http://schemas.microsoft.com/office/drawing/2014/main" id="{2F7F1B3B-22EA-4BCE-BD80-644E58B23593}"/>
              </a:ext>
            </a:extLst>
          </p:cNvPr>
          <p:cNvSpPr>
            <a:spLocks noGrp="1"/>
          </p:cNvSpPr>
          <p:nvPr>
            <p:ph sz="quarter" idx="13"/>
          </p:nvPr>
        </p:nvSpPr>
        <p:spPr/>
        <p:txBody>
          <a:bodyPr/>
          <a:lstStyle/>
          <a:p>
            <a:pPr marL="0" indent="0">
              <a:buNone/>
            </a:pPr>
            <a:r>
              <a:rPr lang="sv-SE" sz="2400" b="1" dirty="0"/>
              <a:t>Resultat</a:t>
            </a:r>
          </a:p>
          <a:p>
            <a:r>
              <a:rPr lang="sv-SE" dirty="0"/>
              <a:t>43 inskrivna totalt (tom 28 maj)</a:t>
            </a:r>
          </a:p>
          <a:p>
            <a:r>
              <a:rPr lang="sv-SE" dirty="0"/>
              <a:t>20 utskrivna</a:t>
            </a:r>
          </a:p>
          <a:p>
            <a:r>
              <a:rPr lang="sv-SE" dirty="0"/>
              <a:t>11 vidare till studier</a:t>
            </a:r>
          </a:p>
          <a:p>
            <a:r>
              <a:rPr lang="sv-SE" dirty="0"/>
              <a:t>2 stegförflyttningar </a:t>
            </a:r>
          </a:p>
          <a:p>
            <a:pPr lvl="1"/>
            <a:r>
              <a:rPr lang="sv-SE" dirty="0"/>
              <a:t>Lärlingspraktik</a:t>
            </a:r>
          </a:p>
          <a:p>
            <a:pPr lvl="1"/>
            <a:r>
              <a:rPr lang="sv-SE" dirty="0"/>
              <a:t>Utreda arbetsförmåga insats AF</a:t>
            </a:r>
          </a:p>
          <a:p>
            <a:r>
              <a:rPr lang="sv-SE" dirty="0"/>
              <a:t>6 har avbrutit</a:t>
            </a:r>
            <a:endParaRPr lang="sv-SE" dirty="0">
              <a:highlight>
                <a:srgbClr val="FFFF00"/>
              </a:highlight>
            </a:endParaRPr>
          </a:p>
          <a:p>
            <a:endParaRPr lang="sv-SE" dirty="0"/>
          </a:p>
          <a:p>
            <a:pPr lvl="1"/>
            <a:endParaRPr lang="sv-SE" dirty="0"/>
          </a:p>
        </p:txBody>
      </p:sp>
      <p:sp>
        <p:nvSpPr>
          <p:cNvPr id="4" name="Platshållare för innehåll 3">
            <a:extLst>
              <a:ext uri="{FF2B5EF4-FFF2-40B4-BE49-F238E27FC236}">
                <a16:creationId xmlns:a16="http://schemas.microsoft.com/office/drawing/2014/main" id="{97786918-541C-9C8F-0BA0-AF272459B550}"/>
              </a:ext>
            </a:extLst>
          </p:cNvPr>
          <p:cNvSpPr>
            <a:spLocks noGrp="1"/>
          </p:cNvSpPr>
          <p:nvPr>
            <p:ph sz="quarter" idx="14"/>
          </p:nvPr>
        </p:nvSpPr>
        <p:spPr/>
        <p:txBody>
          <a:bodyPr>
            <a:normAutofit/>
          </a:bodyPr>
          <a:lstStyle/>
          <a:p>
            <a:pPr marL="0" indent="0">
              <a:buNone/>
            </a:pPr>
            <a:r>
              <a:rPr lang="sv-SE" sz="2400" b="1" dirty="0"/>
              <a:t>Hur följer vi upp resultaten?</a:t>
            </a:r>
          </a:p>
          <a:p>
            <a:r>
              <a:rPr lang="sv-SE" dirty="0"/>
              <a:t>Veckomöten i projektteamet med deltagaravstämningar</a:t>
            </a:r>
          </a:p>
          <a:p>
            <a:r>
              <a:rPr lang="sv-SE" dirty="0"/>
              <a:t>Veckovisa samtal med KAA-handläggare möjliggör samordnade insatser</a:t>
            </a:r>
          </a:p>
          <a:p>
            <a:r>
              <a:rPr lang="sv-SE" dirty="0"/>
              <a:t>Individuella </a:t>
            </a:r>
            <a:r>
              <a:rPr lang="sv-SE" dirty="0" err="1"/>
              <a:t>syv</a:t>
            </a:r>
            <a:r>
              <a:rPr lang="sv-SE" dirty="0"/>
              <a:t>-samtal/uppföljningssamtal</a:t>
            </a:r>
          </a:p>
          <a:p>
            <a:r>
              <a:rPr lang="sv-SE" dirty="0"/>
              <a:t>Avstämningar med projektägaren</a:t>
            </a:r>
          </a:p>
          <a:p>
            <a:r>
              <a:rPr lang="sv-SE" dirty="0" err="1"/>
              <a:t>Aventus</a:t>
            </a:r>
            <a:endParaRPr lang="sv-SE" dirty="0"/>
          </a:p>
          <a:p>
            <a:endParaRPr lang="sv-SE" dirty="0"/>
          </a:p>
        </p:txBody>
      </p:sp>
    </p:spTree>
    <p:extLst>
      <p:ext uri="{BB962C8B-B14F-4D97-AF65-F5344CB8AC3E}">
        <p14:creationId xmlns:p14="http://schemas.microsoft.com/office/powerpoint/2010/main" val="2289255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B7DA2-76EA-4A31-AED1-0E553A73D7BC}"/>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A943575E-FEA9-D6DD-16D7-DE8AE9FF6741}"/>
              </a:ext>
            </a:extLst>
          </p:cNvPr>
          <p:cNvSpPr>
            <a:spLocks noGrp="1"/>
          </p:cNvSpPr>
          <p:nvPr>
            <p:ph type="title"/>
          </p:nvPr>
        </p:nvSpPr>
        <p:spPr>
          <a:xfrm>
            <a:off x="1676775" y="1161525"/>
            <a:ext cx="8838450" cy="936000"/>
          </a:xfrm>
        </p:spPr>
        <p:txBody>
          <a:bodyPr/>
          <a:lstStyle/>
          <a:p>
            <a:r>
              <a:rPr lang="sv-SE"/>
              <a:t>När unik miljö och pedagogik möter målgruppernas behov – idén om FolkisUng</a:t>
            </a:r>
            <a:endParaRPr lang="sv-SE" i="1"/>
          </a:p>
        </p:txBody>
      </p:sp>
      <p:sp>
        <p:nvSpPr>
          <p:cNvPr id="4" name="Platshållare för text 3">
            <a:extLst>
              <a:ext uri="{FF2B5EF4-FFF2-40B4-BE49-F238E27FC236}">
                <a16:creationId xmlns:a16="http://schemas.microsoft.com/office/drawing/2014/main" id="{0314EA6C-B09F-C8A6-C229-7E8BDAAC2789}"/>
              </a:ext>
            </a:extLst>
          </p:cNvPr>
          <p:cNvSpPr>
            <a:spLocks noGrp="1"/>
          </p:cNvSpPr>
          <p:nvPr>
            <p:ph sz="quarter" idx="13"/>
          </p:nvPr>
        </p:nvSpPr>
        <p:spPr>
          <a:xfrm>
            <a:off x="1620001" y="2464768"/>
            <a:ext cx="4932001" cy="3996000"/>
          </a:xfrm>
        </p:spPr>
        <p:txBody>
          <a:bodyPr>
            <a:normAutofit/>
          </a:bodyPr>
          <a:lstStyle/>
          <a:p>
            <a:r>
              <a:rPr lang="sv-SE" dirty="0" err="1"/>
              <a:t>FolkisUng</a:t>
            </a:r>
            <a:r>
              <a:rPr lang="sv-SE" dirty="0"/>
              <a:t> omsätter erfarenheter till riktade insatser utanför ordinarie kursverksamhet.</a:t>
            </a:r>
          </a:p>
          <a:p>
            <a:r>
              <a:rPr lang="sv-SE" dirty="0"/>
              <a:t>Pedagogiken är gjord för dem som andra tappat.</a:t>
            </a:r>
          </a:p>
          <a:p>
            <a:r>
              <a:rPr lang="sv-SE" dirty="0"/>
              <a:t>Delaktighet och inkludering är inte ett mål – utgångspunkten för folkhögskolan.</a:t>
            </a:r>
          </a:p>
          <a:p>
            <a:r>
              <a:rPr lang="sv-SE" dirty="0"/>
              <a:t>En förutsättning är att det sker i samarbete med kommun.</a:t>
            </a:r>
          </a:p>
          <a:p>
            <a:endParaRPr lang="sv-SE" dirty="0"/>
          </a:p>
          <a:p>
            <a:endParaRPr lang="sv-SE" dirty="0"/>
          </a:p>
          <a:p>
            <a:endParaRPr lang="sv-SE" dirty="0"/>
          </a:p>
          <a:p>
            <a:pPr marL="0" indent="0">
              <a:buNone/>
            </a:pPr>
            <a:endParaRPr lang="sv-SE" dirty="0"/>
          </a:p>
          <a:p>
            <a:endParaRPr lang="sv-SE" dirty="0"/>
          </a:p>
          <a:p>
            <a:endParaRPr lang="sv-SE" dirty="0"/>
          </a:p>
          <a:p>
            <a:endParaRPr lang="sv-SE" dirty="0"/>
          </a:p>
        </p:txBody>
      </p:sp>
      <p:sp>
        <p:nvSpPr>
          <p:cNvPr id="3" name="Platshållare för innehåll 2">
            <a:extLst>
              <a:ext uri="{FF2B5EF4-FFF2-40B4-BE49-F238E27FC236}">
                <a16:creationId xmlns:a16="http://schemas.microsoft.com/office/drawing/2014/main" id="{57F6EC0A-0D15-4855-3BBA-918254AED7AC}"/>
              </a:ext>
            </a:extLst>
          </p:cNvPr>
          <p:cNvSpPr>
            <a:spLocks noGrp="1"/>
          </p:cNvSpPr>
          <p:nvPr>
            <p:ph sz="quarter" idx="14"/>
          </p:nvPr>
        </p:nvSpPr>
        <p:spPr>
          <a:xfrm>
            <a:off x="6810833" y="2464766"/>
            <a:ext cx="4932001" cy="3996001"/>
          </a:xfrm>
        </p:spPr>
        <p:txBody>
          <a:bodyPr>
            <a:normAutofit/>
          </a:bodyPr>
          <a:lstStyle/>
          <a:p>
            <a:r>
              <a:rPr lang="sv-SE" dirty="0"/>
              <a:t>Utmaningar som blev projektmål:</a:t>
            </a:r>
          </a:p>
          <a:p>
            <a:pPr lvl="1">
              <a:buClr>
                <a:srgbClr val="595959"/>
              </a:buClr>
              <a:defRPr/>
            </a:pPr>
            <a:r>
              <a:rPr lang="sv-SE" dirty="0"/>
              <a:t>Folkhögskolan saknar formellt ansvar för målgrupper inom UVAS - samverkan en förutsättning.</a:t>
            </a:r>
          </a:p>
          <a:p>
            <a:pPr lvl="1">
              <a:buClr>
                <a:srgbClr val="595959"/>
              </a:buClr>
              <a:defRPr/>
            </a:pPr>
            <a:r>
              <a:rPr lang="sv-SE" dirty="0">
                <a:solidFill>
                  <a:srgbClr val="910048"/>
                </a:solidFill>
              </a:rPr>
              <a:t>Folkhögskolan som skolform är okänd för många  - särskilt unga och unga i utanförskap</a:t>
            </a:r>
            <a:r>
              <a:rPr lang="sv-SE" i="1" dirty="0">
                <a:solidFill>
                  <a:srgbClr val="910048"/>
                </a:solidFill>
              </a:rPr>
              <a:t>. </a:t>
            </a:r>
            <a:endParaRPr lang="sv-SE" dirty="0"/>
          </a:p>
          <a:p>
            <a:pPr lvl="1">
              <a:buClr>
                <a:srgbClr val="595959"/>
              </a:buClr>
              <a:defRPr/>
            </a:pPr>
            <a:r>
              <a:rPr lang="sv-SE" dirty="0"/>
              <a:t>Arbetsmodellen </a:t>
            </a:r>
            <a:r>
              <a:rPr lang="sv-SE" dirty="0" err="1"/>
              <a:t>FolkisUng</a:t>
            </a:r>
            <a:r>
              <a:rPr lang="sv-SE" dirty="0"/>
              <a:t> ska rusta anvisade deltagare till att bli skolmogna och jobbredo.</a:t>
            </a:r>
          </a:p>
        </p:txBody>
      </p:sp>
    </p:spTree>
    <p:extLst>
      <p:ext uri="{BB962C8B-B14F-4D97-AF65-F5344CB8AC3E}">
        <p14:creationId xmlns:p14="http://schemas.microsoft.com/office/powerpoint/2010/main" val="14607244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CE828-AF93-6EB7-9405-70E95B739E81}"/>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8F6E019A-A357-11B3-4986-1C8D95327D8A}"/>
              </a:ext>
            </a:extLst>
          </p:cNvPr>
          <p:cNvSpPr>
            <a:spLocks noGrp="1"/>
          </p:cNvSpPr>
          <p:nvPr>
            <p:ph type="title"/>
          </p:nvPr>
        </p:nvSpPr>
        <p:spPr/>
        <p:txBody>
          <a:bodyPr/>
          <a:lstStyle/>
          <a:p>
            <a:r>
              <a:rPr lang="sv-SE" dirty="0"/>
              <a:t>Resultat hittills av inskrivna deltagare</a:t>
            </a:r>
          </a:p>
        </p:txBody>
      </p:sp>
      <p:sp>
        <p:nvSpPr>
          <p:cNvPr id="4" name="Platshållare för text 3">
            <a:extLst>
              <a:ext uri="{FF2B5EF4-FFF2-40B4-BE49-F238E27FC236}">
                <a16:creationId xmlns:a16="http://schemas.microsoft.com/office/drawing/2014/main" id="{36AFB665-722D-BD03-C2FB-E9F850D7C647}"/>
              </a:ext>
            </a:extLst>
          </p:cNvPr>
          <p:cNvSpPr>
            <a:spLocks noGrp="1"/>
          </p:cNvSpPr>
          <p:nvPr>
            <p:ph sz="quarter" idx="13"/>
          </p:nvPr>
        </p:nvSpPr>
        <p:spPr>
          <a:xfrm>
            <a:off x="1620001" y="2064507"/>
            <a:ext cx="5357742" cy="4284369"/>
          </a:xfrm>
        </p:spPr>
        <p:txBody>
          <a:bodyPr>
            <a:normAutofit fontScale="77500" lnSpcReduction="20000"/>
          </a:bodyPr>
          <a:lstStyle/>
          <a:p>
            <a:pPr marL="0" indent="0">
              <a:buNone/>
            </a:pPr>
            <a:r>
              <a:rPr lang="sv-SE" sz="2600" b="1" dirty="0"/>
              <a:t>Av mål om drygt 540 deltagare har 326 skrivits in  </a:t>
            </a:r>
            <a:br>
              <a:rPr lang="sv-SE" sz="2400" b="1" dirty="0"/>
            </a:br>
            <a:endParaRPr lang="sv-SE" sz="2400" b="1" dirty="0"/>
          </a:p>
          <a:p>
            <a:r>
              <a:rPr lang="sv-SE" sz="2300" dirty="0"/>
              <a:t>Av 169 unika avslutade har 138 fullföljt projektet</a:t>
            </a:r>
          </a:p>
          <a:p>
            <a:r>
              <a:rPr lang="sv-SE" sz="2300" dirty="0"/>
              <a:t>15 har avbrutit av okänd orsak</a:t>
            </a:r>
          </a:p>
          <a:p>
            <a:r>
              <a:rPr lang="sv-SE" sz="2300" dirty="0"/>
              <a:t>16 har avbrutit av känd orsak (flyttat, föräldraledig, för sjuk för att delta, sociala hinder, etc.)</a:t>
            </a:r>
          </a:p>
          <a:p>
            <a:r>
              <a:rPr lang="sv-SE" sz="2300" dirty="0"/>
              <a:t>17 har börjat att arbeta</a:t>
            </a:r>
          </a:p>
          <a:p>
            <a:r>
              <a:rPr lang="sv-SE" sz="2300" dirty="0"/>
              <a:t>100 har börjat att studera</a:t>
            </a:r>
          </a:p>
          <a:p>
            <a:pPr lvl="1"/>
            <a:r>
              <a:rPr lang="sv-SE" sz="1800" dirty="0"/>
              <a:t>AK, Komvux, gymnasiet, universitet, yrkesutbildning</a:t>
            </a:r>
          </a:p>
          <a:p>
            <a:r>
              <a:rPr lang="sv-SE" sz="2300" dirty="0"/>
              <a:t>8 har börjat praktik/insatser på Arbetsförmedlingen/kommun eller SMF på folkhögskola</a:t>
            </a:r>
            <a:endParaRPr lang="sv-SE" sz="2300" b="1" dirty="0"/>
          </a:p>
          <a:p>
            <a:pPr lvl="1"/>
            <a:endParaRPr lang="sv-SE" b="1" dirty="0"/>
          </a:p>
          <a:p>
            <a:pPr marL="0" indent="0">
              <a:buNone/>
            </a:pPr>
            <a:endParaRPr lang="sv-SE" dirty="0"/>
          </a:p>
          <a:p>
            <a:pPr marL="0" indent="0">
              <a:buNone/>
            </a:pPr>
            <a:endParaRPr lang="sv-SE" dirty="0"/>
          </a:p>
          <a:p>
            <a:pPr marL="360000" lvl="1" indent="0">
              <a:buNone/>
            </a:pPr>
            <a:endParaRPr lang="sv-SE" dirty="0"/>
          </a:p>
          <a:p>
            <a:pPr marL="360000" lvl="1" indent="0">
              <a:buNone/>
            </a:pPr>
            <a:endParaRPr lang="sv-SE" dirty="0"/>
          </a:p>
          <a:p>
            <a:pPr lvl="1"/>
            <a:endParaRPr lang="sv-SE" dirty="0"/>
          </a:p>
          <a:p>
            <a:pPr lvl="1"/>
            <a:endParaRPr lang="sv-SE" dirty="0"/>
          </a:p>
          <a:p>
            <a:pPr lvl="1"/>
            <a:endParaRPr lang="sv-SE" dirty="0"/>
          </a:p>
          <a:p>
            <a:pPr lvl="1"/>
            <a:endParaRPr lang="sv-SE" dirty="0"/>
          </a:p>
          <a:p>
            <a:pPr lvl="1"/>
            <a:endParaRPr lang="sv-SE" dirty="0"/>
          </a:p>
          <a:p>
            <a:pPr lvl="1"/>
            <a:endParaRPr lang="sv-SE" dirty="0"/>
          </a:p>
          <a:p>
            <a:pPr lvl="1"/>
            <a:endParaRPr lang="sv-SE" dirty="0"/>
          </a:p>
          <a:p>
            <a:pPr lvl="1"/>
            <a:endParaRPr lang="sv-SE" dirty="0"/>
          </a:p>
          <a:p>
            <a:pPr lvl="1"/>
            <a:endParaRPr lang="sv-SE" dirty="0"/>
          </a:p>
          <a:p>
            <a:pPr lvl="1"/>
            <a:endParaRPr lang="sv-SE" dirty="0"/>
          </a:p>
          <a:p>
            <a:pPr marL="360000" lvl="1" indent="0">
              <a:buNone/>
            </a:pPr>
            <a:endParaRPr lang="sv-SE" dirty="0"/>
          </a:p>
        </p:txBody>
      </p:sp>
      <p:pic>
        <p:nvPicPr>
          <p:cNvPr id="8" name="Bildobjekt 7" descr="Grupp av unga personer i en cirkel peppar varandra i gymmet">
            <a:extLst>
              <a:ext uri="{FF2B5EF4-FFF2-40B4-BE49-F238E27FC236}">
                <a16:creationId xmlns:a16="http://schemas.microsoft.com/office/drawing/2014/main" id="{836DC3AE-893B-8A10-830A-A620D21689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1025" y="3363369"/>
            <a:ext cx="4406022" cy="2936631"/>
          </a:xfrm>
          <a:prstGeom prst="rect">
            <a:avLst/>
          </a:prstGeom>
        </p:spPr>
      </p:pic>
      <p:sp>
        <p:nvSpPr>
          <p:cNvPr id="13" name="Stjärna: 5 punkter 12">
            <a:extLst>
              <a:ext uri="{FF2B5EF4-FFF2-40B4-BE49-F238E27FC236}">
                <a16:creationId xmlns:a16="http://schemas.microsoft.com/office/drawing/2014/main" id="{4F4D96AC-CD74-8CDD-0ACB-DDAFDB140DA5}"/>
              </a:ext>
            </a:extLst>
          </p:cNvPr>
          <p:cNvSpPr/>
          <p:nvPr/>
        </p:nvSpPr>
        <p:spPr>
          <a:xfrm>
            <a:off x="8489636" y="1268954"/>
            <a:ext cx="1828800" cy="1638092"/>
          </a:xfrm>
          <a:prstGeom prst="star5">
            <a:avLst/>
          </a:prstGeom>
          <a:solidFill>
            <a:srgbClr val="D3AF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b="1" dirty="0"/>
              <a:t>82 %</a:t>
            </a:r>
          </a:p>
        </p:txBody>
      </p:sp>
    </p:spTree>
    <p:extLst>
      <p:ext uri="{BB962C8B-B14F-4D97-AF65-F5344CB8AC3E}">
        <p14:creationId xmlns:p14="http://schemas.microsoft.com/office/powerpoint/2010/main" val="27480470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AC45D-7E7E-5BC6-9F0B-228E95650621}"/>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656B1946-68FB-6099-528C-6B18F50B0DD0}"/>
              </a:ext>
            </a:extLst>
          </p:cNvPr>
          <p:cNvSpPr>
            <a:spLocks noGrp="1"/>
          </p:cNvSpPr>
          <p:nvPr>
            <p:ph type="title"/>
          </p:nvPr>
        </p:nvSpPr>
        <p:spPr/>
        <p:txBody>
          <a:bodyPr/>
          <a:lstStyle/>
          <a:p>
            <a:r>
              <a:rPr lang="sv-SE" dirty="0"/>
              <a:t>Utmaningar, nya behov och lärdomar</a:t>
            </a:r>
            <a:br>
              <a:rPr lang="sv-SE" dirty="0"/>
            </a:br>
            <a:endParaRPr lang="sv-SE" dirty="0"/>
          </a:p>
        </p:txBody>
      </p:sp>
      <p:sp>
        <p:nvSpPr>
          <p:cNvPr id="4" name="Platshållare för text 3">
            <a:extLst>
              <a:ext uri="{FF2B5EF4-FFF2-40B4-BE49-F238E27FC236}">
                <a16:creationId xmlns:a16="http://schemas.microsoft.com/office/drawing/2014/main" id="{0107C17D-8B7F-A576-27B7-E3FE8F907696}"/>
              </a:ext>
            </a:extLst>
          </p:cNvPr>
          <p:cNvSpPr>
            <a:spLocks noGrp="1"/>
          </p:cNvSpPr>
          <p:nvPr>
            <p:ph sz="quarter" idx="13"/>
          </p:nvPr>
        </p:nvSpPr>
        <p:spPr>
          <a:xfrm>
            <a:off x="1052371" y="2051540"/>
            <a:ext cx="5625629" cy="4440533"/>
          </a:xfrm>
        </p:spPr>
        <p:txBody>
          <a:bodyPr>
            <a:normAutofit fontScale="55000" lnSpcReduction="20000"/>
          </a:bodyPr>
          <a:lstStyle/>
          <a:p>
            <a:pPr marL="0" indent="0">
              <a:buNone/>
            </a:pPr>
            <a:r>
              <a:rPr lang="sv-SE" sz="4000" b="1" dirty="0">
                <a:latin typeface="+mj-lt"/>
              </a:rPr>
              <a:t>Visst finns det utmaningar</a:t>
            </a:r>
          </a:p>
          <a:p>
            <a:r>
              <a:rPr lang="sv-SE" sz="3300" dirty="0"/>
              <a:t>Interna hos delprojekt försenar uppstart</a:t>
            </a:r>
          </a:p>
          <a:p>
            <a:r>
              <a:rPr lang="sv-SE" sz="3300" dirty="0"/>
              <a:t>Externa hinder –utmaningar fördröjer inflöde som bygger upp ”deltagarskuld” </a:t>
            </a:r>
          </a:p>
          <a:p>
            <a:r>
              <a:rPr lang="sv-SE" sz="3300" dirty="0"/>
              <a:t>Drivande rektorer som slutar</a:t>
            </a:r>
          </a:p>
          <a:p>
            <a:r>
              <a:rPr lang="sv-SE" sz="3300" dirty="0"/>
              <a:t>Löpande intag – krävs – men är utmanande</a:t>
            </a:r>
          </a:p>
          <a:p>
            <a:r>
              <a:rPr lang="sv-SE" sz="3300" dirty="0"/>
              <a:t>Sista hoppet till </a:t>
            </a:r>
            <a:r>
              <a:rPr lang="sv-SE" sz="3300" dirty="0" err="1"/>
              <a:t>FolkisUng</a:t>
            </a:r>
            <a:r>
              <a:rPr lang="sv-SE" sz="3300" dirty="0"/>
              <a:t> – extremt krävande målgrupper – vårdnadshavare vädjar</a:t>
            </a:r>
          </a:p>
          <a:p>
            <a:r>
              <a:rPr lang="sv-SE" sz="3300" dirty="0"/>
              <a:t>Kommuner som inte är ”samverkanspart”</a:t>
            </a:r>
          </a:p>
          <a:p>
            <a:r>
              <a:rPr lang="sv-SE" sz="3300" dirty="0"/>
              <a:t>Borttagen Ap-fas – kräver längre riggningsfas – som kräver längre genomförandefas</a:t>
            </a:r>
          </a:p>
          <a:p>
            <a:r>
              <a:rPr lang="sv-SE" sz="3300" dirty="0"/>
              <a:t>Tiden </a:t>
            </a:r>
          </a:p>
          <a:p>
            <a:pPr marL="989012" lvl="3" indent="0">
              <a:buNone/>
            </a:pPr>
            <a:endParaRPr lang="sv-SE" dirty="0"/>
          </a:p>
          <a:p>
            <a:endParaRPr lang="sv-SE" dirty="0"/>
          </a:p>
        </p:txBody>
      </p:sp>
      <p:sp>
        <p:nvSpPr>
          <p:cNvPr id="3" name="Platshållare för innehåll 2">
            <a:extLst>
              <a:ext uri="{FF2B5EF4-FFF2-40B4-BE49-F238E27FC236}">
                <a16:creationId xmlns:a16="http://schemas.microsoft.com/office/drawing/2014/main" id="{564F16F9-F5A7-04FA-18E5-10AFBA3F8C82}"/>
              </a:ext>
            </a:extLst>
          </p:cNvPr>
          <p:cNvSpPr>
            <a:spLocks noGrp="1"/>
          </p:cNvSpPr>
          <p:nvPr>
            <p:ph sz="quarter" idx="14"/>
          </p:nvPr>
        </p:nvSpPr>
        <p:spPr>
          <a:xfrm>
            <a:off x="6903444" y="2051540"/>
            <a:ext cx="4932001" cy="4002277"/>
          </a:xfrm>
        </p:spPr>
        <p:txBody>
          <a:bodyPr vert="horz" lIns="0" tIns="0" rIns="0" bIns="0" rtlCol="0" anchor="t">
            <a:normAutofit/>
          </a:bodyPr>
          <a:lstStyle/>
          <a:p>
            <a:pPr marL="0" indent="0">
              <a:buNone/>
            </a:pPr>
            <a:r>
              <a:rPr lang="sv-SE" sz="2200" b="1" dirty="0">
                <a:latin typeface="+mj-lt"/>
              </a:rPr>
              <a:t>Lokala förutsättningar och målgruppernas olika behov</a:t>
            </a:r>
          </a:p>
          <a:p>
            <a:r>
              <a:rPr lang="sv-SE" sz="1800" dirty="0">
                <a:solidFill>
                  <a:srgbClr val="910048"/>
                </a:solidFill>
                <a:latin typeface="Aaux Next Medium"/>
              </a:rPr>
              <a:t>Metodutveckling och riktade stödinsatser till respektive delprojekt</a:t>
            </a:r>
          </a:p>
          <a:p>
            <a:r>
              <a:rPr kumimoji="0" lang="sv-SE" sz="1800" b="0" i="0" u="none" strike="noStrike" kern="1200" cap="none" spc="0" normalizeH="0" baseline="0" noProof="0" dirty="0">
                <a:ln>
                  <a:noFill/>
                </a:ln>
                <a:solidFill>
                  <a:srgbClr val="910048"/>
                </a:solidFill>
                <a:effectLst/>
                <a:uLnTx/>
                <a:uFillTx/>
                <a:latin typeface="Aaux Next Medium"/>
                <a:ea typeface="+mn-ea"/>
                <a:cs typeface="+mn-cs"/>
              </a:rPr>
              <a:t>Urvalsprocess av stödsökande </a:t>
            </a:r>
            <a:r>
              <a:rPr lang="sv-SE" sz="1800" dirty="0">
                <a:solidFill>
                  <a:srgbClr val="910048"/>
                </a:solidFill>
                <a:latin typeface="Aaux Next Medium"/>
              </a:rPr>
              <a:t>och kommuner</a:t>
            </a:r>
          </a:p>
          <a:p>
            <a:r>
              <a:rPr lang="sv-SE" sz="1800" dirty="0">
                <a:solidFill>
                  <a:srgbClr val="910048"/>
                </a:solidFill>
                <a:latin typeface="Aaux Next Medium"/>
              </a:rPr>
              <a:t>Differentierad budget</a:t>
            </a:r>
            <a:endParaRPr kumimoji="0" lang="sv-SE" sz="1800" b="0" i="0" u="none" strike="noStrike" kern="1200" cap="none" spc="0" normalizeH="0" baseline="0" noProof="0" dirty="0">
              <a:ln>
                <a:noFill/>
              </a:ln>
              <a:solidFill>
                <a:srgbClr val="910048"/>
              </a:solidFill>
              <a:effectLst/>
              <a:uLnTx/>
              <a:uFillTx/>
              <a:latin typeface="Aaux Next Medium"/>
              <a:ea typeface="+mn-ea"/>
              <a:cs typeface="+mn-cs"/>
            </a:endParaRPr>
          </a:p>
          <a:p>
            <a:pPr marL="360000" marR="0" lvl="1" indent="0" algn="l" defTabSz="914400" rtl="0" eaLnBrk="1" fontAlgn="auto" latinLnBrk="0" hangingPunct="1">
              <a:lnSpc>
                <a:spcPct val="100000"/>
              </a:lnSpc>
              <a:spcBef>
                <a:spcPts val="1200"/>
              </a:spcBef>
              <a:spcAft>
                <a:spcPts val="0"/>
              </a:spcAft>
              <a:buClr>
                <a:srgbClr val="595959"/>
              </a:buClr>
              <a:buSzPct val="100000"/>
              <a:buNone/>
              <a:tabLst/>
              <a:defRPr/>
            </a:pPr>
            <a:endParaRPr kumimoji="0" lang="sv-SE" sz="1800" b="0" i="0" u="none" strike="noStrike" kern="1200" cap="none" spc="0" normalizeH="0" baseline="0" noProof="0" dirty="0">
              <a:ln>
                <a:noFill/>
              </a:ln>
              <a:solidFill>
                <a:srgbClr val="910048"/>
              </a:solidFill>
              <a:effectLst/>
              <a:uLnTx/>
              <a:uFillTx/>
              <a:latin typeface="Aaux Next Medium"/>
              <a:ea typeface="+mn-ea"/>
              <a:cs typeface="+mn-cs"/>
            </a:endParaRPr>
          </a:p>
          <a:p>
            <a:pPr marL="360000" marR="0" lvl="1" indent="0" algn="l" defTabSz="914400" rtl="0" eaLnBrk="1" fontAlgn="auto" latinLnBrk="0" hangingPunct="1">
              <a:lnSpc>
                <a:spcPct val="100000"/>
              </a:lnSpc>
              <a:spcBef>
                <a:spcPts val="1200"/>
              </a:spcBef>
              <a:spcAft>
                <a:spcPts val="0"/>
              </a:spcAft>
              <a:buClr>
                <a:srgbClr val="595959"/>
              </a:buClr>
              <a:buSzPct val="100000"/>
              <a:buNone/>
              <a:tabLst/>
              <a:defRPr/>
            </a:pPr>
            <a:endParaRPr lang="sv-SE" dirty="0"/>
          </a:p>
          <a:p>
            <a:pPr marL="719455" lvl="1" indent="-359410"/>
            <a:endParaRPr lang="sv-SE" dirty="0"/>
          </a:p>
          <a:p>
            <a:pPr marL="358775" marR="0" lvl="0" indent="-358775" algn="l" defTabSz="914400" rtl="0" eaLnBrk="1" fontAlgn="auto" latinLnBrk="0" hangingPunct="1">
              <a:lnSpc>
                <a:spcPct val="130000"/>
              </a:lnSpc>
              <a:spcBef>
                <a:spcPts val="1600"/>
              </a:spcBef>
              <a:spcAft>
                <a:spcPts val="600"/>
              </a:spcAft>
              <a:buClr>
                <a:srgbClr val="910048"/>
              </a:buClr>
              <a:buSzPct val="100000"/>
              <a:buFontTx/>
              <a:buNone/>
              <a:tabLst/>
              <a:defRPr/>
            </a:pPr>
            <a:endParaRPr lang="sv-SE" dirty="0"/>
          </a:p>
          <a:p>
            <a:pPr>
              <a:lnSpc>
                <a:spcPct val="130000"/>
              </a:lnSpc>
              <a:spcAft>
                <a:spcPts val="600"/>
              </a:spcAft>
              <a:buNone/>
            </a:pPr>
            <a:endParaRPr lang="sv-SE" sz="1600" dirty="0">
              <a:latin typeface="Segoe UI Emoji" panose="020B0502040204020203" pitchFamily="34" charset="0"/>
              <a:ea typeface="Mercury Office" panose="02000000000000000000" pitchFamily="2" charset="0"/>
              <a:cs typeface="Times New Roman" panose="02020603050405020304" pitchFamily="18" charset="0"/>
              <a:sym typeface="Segoe UI Emoji" panose="020B0502040204020203" pitchFamily="34" charset="0"/>
            </a:endParaRPr>
          </a:p>
          <a:p>
            <a:pPr>
              <a:lnSpc>
                <a:spcPct val="130000"/>
              </a:lnSpc>
              <a:spcAft>
                <a:spcPts val="600"/>
              </a:spcAft>
              <a:buNone/>
            </a:pPr>
            <a:endParaRPr lang="sv-SE" sz="1600" dirty="0">
              <a:latin typeface="Segoe UI Emoji" panose="020B0502040204020203" pitchFamily="34" charset="0"/>
              <a:ea typeface="Mercury Office" panose="02000000000000000000" pitchFamily="2" charset="0"/>
              <a:cs typeface="Times New Roman" panose="02020603050405020304" pitchFamily="18" charset="0"/>
              <a:sym typeface="Segoe UI Emoji" panose="020B0502040204020203" pitchFamily="34" charset="0"/>
            </a:endParaRPr>
          </a:p>
          <a:p>
            <a:pPr>
              <a:lnSpc>
                <a:spcPct val="130000"/>
              </a:lnSpc>
              <a:spcAft>
                <a:spcPts val="600"/>
              </a:spcAft>
              <a:buNone/>
            </a:pPr>
            <a:endParaRPr lang="sv-SE" sz="1600" dirty="0">
              <a:latin typeface="Segoe UI Emoji" panose="020B0502040204020203" pitchFamily="34" charset="0"/>
              <a:ea typeface="Mercury Office" panose="02000000000000000000" pitchFamily="2" charset="0"/>
              <a:cs typeface="Times New Roman" panose="02020603050405020304" pitchFamily="18" charset="0"/>
              <a:sym typeface="Segoe UI Emoji" panose="020B0502040204020203" pitchFamily="34" charset="0"/>
            </a:endParaRPr>
          </a:p>
        </p:txBody>
      </p:sp>
      <p:pic>
        <p:nvPicPr>
          <p:cNvPr id="6" name="Bildobjekt 5">
            <a:extLst>
              <a:ext uri="{FF2B5EF4-FFF2-40B4-BE49-F238E27FC236}">
                <a16:creationId xmlns:a16="http://schemas.microsoft.com/office/drawing/2014/main" id="{95B0B62A-3DA2-3FB1-2A2B-7CB565E0A548}"/>
              </a:ext>
            </a:extLst>
          </p:cNvPr>
          <p:cNvPicPr>
            <a:picLocks noChangeAspect="1"/>
          </p:cNvPicPr>
          <p:nvPr/>
        </p:nvPicPr>
        <p:blipFill>
          <a:blip r:embed="rId3"/>
          <a:stretch>
            <a:fillRect/>
          </a:stretch>
        </p:blipFill>
        <p:spPr>
          <a:xfrm>
            <a:off x="9839424" y="4372626"/>
            <a:ext cx="2136698" cy="2365630"/>
          </a:xfrm>
          <a:prstGeom prst="rect">
            <a:avLst/>
          </a:prstGeom>
        </p:spPr>
      </p:pic>
    </p:spTree>
    <p:extLst>
      <p:ext uri="{BB962C8B-B14F-4D97-AF65-F5344CB8AC3E}">
        <p14:creationId xmlns:p14="http://schemas.microsoft.com/office/powerpoint/2010/main" val="3688978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8472D-03BC-F745-637C-972763081CDF}"/>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6048FBF8-7582-1FD7-1CDF-D04D95FDFCB9}"/>
              </a:ext>
            </a:extLst>
          </p:cNvPr>
          <p:cNvSpPr>
            <a:spLocks noGrp="1"/>
          </p:cNvSpPr>
          <p:nvPr>
            <p:ph type="title"/>
          </p:nvPr>
        </p:nvSpPr>
        <p:spPr/>
        <p:txBody>
          <a:bodyPr/>
          <a:lstStyle/>
          <a:p>
            <a:r>
              <a:rPr lang="sv-SE" dirty="0"/>
              <a:t>Framtiden om </a:t>
            </a:r>
            <a:r>
              <a:rPr lang="sv-SE" dirty="0" err="1"/>
              <a:t>FolkisUng</a:t>
            </a:r>
            <a:r>
              <a:rPr lang="sv-SE" dirty="0"/>
              <a:t> </a:t>
            </a:r>
            <a:br>
              <a:rPr lang="sv-SE" dirty="0"/>
            </a:br>
            <a:endParaRPr lang="sv-SE" dirty="0"/>
          </a:p>
        </p:txBody>
      </p:sp>
      <p:sp>
        <p:nvSpPr>
          <p:cNvPr id="4" name="Platshållare för text 3">
            <a:extLst>
              <a:ext uri="{FF2B5EF4-FFF2-40B4-BE49-F238E27FC236}">
                <a16:creationId xmlns:a16="http://schemas.microsoft.com/office/drawing/2014/main" id="{962232DC-0424-B114-C07C-91C8EC2ADA4B}"/>
              </a:ext>
            </a:extLst>
          </p:cNvPr>
          <p:cNvSpPr>
            <a:spLocks noGrp="1"/>
          </p:cNvSpPr>
          <p:nvPr>
            <p:ph sz="quarter" idx="13"/>
          </p:nvPr>
        </p:nvSpPr>
        <p:spPr>
          <a:xfrm>
            <a:off x="1620000" y="2304000"/>
            <a:ext cx="4932001" cy="2865877"/>
          </a:xfrm>
        </p:spPr>
        <p:txBody>
          <a:bodyPr>
            <a:normAutofit/>
          </a:bodyPr>
          <a:lstStyle/>
          <a:p>
            <a:pPr marL="0" indent="0">
              <a:buNone/>
            </a:pPr>
            <a:r>
              <a:rPr lang="sv-SE" sz="2400" b="1" dirty="0">
                <a:latin typeface="+mj-lt"/>
              </a:rPr>
              <a:t>Resultat och behov växer fram</a:t>
            </a:r>
          </a:p>
          <a:p>
            <a:r>
              <a:rPr lang="sv-SE" dirty="0"/>
              <a:t>Behoven av </a:t>
            </a:r>
            <a:r>
              <a:rPr lang="sv-SE" dirty="0" err="1"/>
              <a:t>FolkisUng</a:t>
            </a:r>
            <a:r>
              <a:rPr lang="sv-SE" dirty="0"/>
              <a:t> hos kommuner</a:t>
            </a:r>
          </a:p>
          <a:p>
            <a:r>
              <a:rPr lang="sv-SE" dirty="0"/>
              <a:t>Tydliga arbetssätt som fungerar effektivt</a:t>
            </a:r>
          </a:p>
          <a:p>
            <a:r>
              <a:rPr lang="sv-SE" dirty="0"/>
              <a:t>Delprojekt som vill och har förutsättningar</a:t>
            </a:r>
          </a:p>
          <a:p>
            <a:r>
              <a:rPr lang="sv-SE" dirty="0"/>
              <a:t>Fler aktörer måste in och utifrån lärdomar om vad som fungerar</a:t>
            </a:r>
          </a:p>
          <a:p>
            <a:pPr marL="722313" lvl="2" indent="0">
              <a:buNone/>
            </a:pPr>
            <a:endParaRPr lang="sv-SE" dirty="0"/>
          </a:p>
        </p:txBody>
      </p:sp>
      <p:sp>
        <p:nvSpPr>
          <p:cNvPr id="3" name="Platshållare för innehåll 2">
            <a:extLst>
              <a:ext uri="{FF2B5EF4-FFF2-40B4-BE49-F238E27FC236}">
                <a16:creationId xmlns:a16="http://schemas.microsoft.com/office/drawing/2014/main" id="{07B219B5-18F8-4900-DCFB-CB6895F60F21}"/>
              </a:ext>
            </a:extLst>
          </p:cNvPr>
          <p:cNvSpPr>
            <a:spLocks noGrp="1"/>
          </p:cNvSpPr>
          <p:nvPr>
            <p:ph sz="quarter" idx="14"/>
          </p:nvPr>
        </p:nvSpPr>
        <p:spPr>
          <a:xfrm>
            <a:off x="6803999" y="2304000"/>
            <a:ext cx="4932001" cy="3205846"/>
          </a:xfrm>
        </p:spPr>
        <p:txBody>
          <a:bodyPr vert="horz" lIns="0" tIns="0" rIns="0" bIns="0" rtlCol="0" anchor="t">
            <a:normAutofit/>
          </a:bodyPr>
          <a:lstStyle/>
          <a:p>
            <a:pPr marL="0" indent="0">
              <a:buNone/>
            </a:pPr>
            <a:r>
              <a:rPr lang="sv-SE" sz="2400" b="1" dirty="0">
                <a:latin typeface="+mj-lt"/>
              </a:rPr>
              <a:t>Vem ska finansiera </a:t>
            </a:r>
          </a:p>
          <a:p>
            <a:r>
              <a:rPr lang="sv-SE" dirty="0">
                <a:solidFill>
                  <a:srgbClr val="910048"/>
                </a:solidFill>
                <a:latin typeface="Aaux Next Medium"/>
              </a:rPr>
              <a:t>Behov av </a:t>
            </a:r>
            <a:r>
              <a:rPr lang="sv-SE" dirty="0" err="1">
                <a:solidFill>
                  <a:srgbClr val="910048"/>
                </a:solidFill>
                <a:latin typeface="Aaux Next Medium"/>
              </a:rPr>
              <a:t>FolkisUng</a:t>
            </a:r>
            <a:r>
              <a:rPr lang="sv-SE" dirty="0">
                <a:solidFill>
                  <a:srgbClr val="910048"/>
                </a:solidFill>
                <a:latin typeface="Aaux Next Medium"/>
              </a:rPr>
              <a:t> – pre SMF är tydligt </a:t>
            </a:r>
          </a:p>
          <a:p>
            <a:pPr lvl="1"/>
            <a:r>
              <a:rPr lang="sv-SE" sz="1800" dirty="0">
                <a:solidFill>
                  <a:srgbClr val="910048"/>
                </a:solidFill>
                <a:latin typeface="Aaux Next Medium"/>
              </a:rPr>
              <a:t>En samverkanspart med deltagaranvisningar krävs!</a:t>
            </a:r>
          </a:p>
          <a:p>
            <a:r>
              <a:rPr lang="sv-SE" dirty="0">
                <a:solidFill>
                  <a:srgbClr val="910048"/>
                </a:solidFill>
                <a:latin typeface="Aaux Next Medium"/>
              </a:rPr>
              <a:t>Analys och kartläggning intensifieras hösten 2026</a:t>
            </a:r>
            <a:endParaRPr lang="sv-SE" dirty="0"/>
          </a:p>
          <a:p>
            <a:pPr marL="358775" marR="0" lvl="0" indent="-358775" algn="l" defTabSz="914400" rtl="0" eaLnBrk="1" fontAlgn="auto" latinLnBrk="0" hangingPunct="1">
              <a:lnSpc>
                <a:spcPct val="130000"/>
              </a:lnSpc>
              <a:spcBef>
                <a:spcPts val="1600"/>
              </a:spcBef>
              <a:spcAft>
                <a:spcPts val="600"/>
              </a:spcAft>
              <a:buClr>
                <a:srgbClr val="910048"/>
              </a:buClr>
              <a:buSzPct val="100000"/>
              <a:buFontTx/>
              <a:buNone/>
              <a:tabLst/>
              <a:defRPr/>
            </a:pPr>
            <a:endParaRPr lang="sv-SE" dirty="0"/>
          </a:p>
          <a:p>
            <a:pPr>
              <a:lnSpc>
                <a:spcPct val="130000"/>
              </a:lnSpc>
              <a:spcAft>
                <a:spcPts val="600"/>
              </a:spcAft>
              <a:buNone/>
            </a:pPr>
            <a:endParaRPr lang="sv-SE" sz="1600" dirty="0">
              <a:latin typeface="Segoe UI Emoji" panose="020B0502040204020203" pitchFamily="34" charset="0"/>
              <a:ea typeface="Mercury Office" panose="02000000000000000000" pitchFamily="2" charset="0"/>
              <a:cs typeface="Times New Roman" panose="02020603050405020304" pitchFamily="18" charset="0"/>
              <a:sym typeface="Segoe UI Emoji" panose="020B0502040204020203" pitchFamily="34" charset="0"/>
            </a:endParaRPr>
          </a:p>
          <a:p>
            <a:pPr>
              <a:lnSpc>
                <a:spcPct val="130000"/>
              </a:lnSpc>
              <a:spcAft>
                <a:spcPts val="600"/>
              </a:spcAft>
              <a:buNone/>
            </a:pPr>
            <a:endParaRPr lang="sv-SE" sz="1600" dirty="0">
              <a:latin typeface="Segoe UI Emoji" panose="020B0502040204020203" pitchFamily="34" charset="0"/>
              <a:ea typeface="Mercury Office" panose="02000000000000000000" pitchFamily="2" charset="0"/>
              <a:cs typeface="Times New Roman" panose="02020603050405020304" pitchFamily="18" charset="0"/>
              <a:sym typeface="Segoe UI Emoji" panose="020B0502040204020203" pitchFamily="34" charset="0"/>
            </a:endParaRPr>
          </a:p>
          <a:p>
            <a:pPr>
              <a:lnSpc>
                <a:spcPct val="130000"/>
              </a:lnSpc>
              <a:spcAft>
                <a:spcPts val="600"/>
              </a:spcAft>
              <a:buNone/>
            </a:pPr>
            <a:endParaRPr lang="sv-SE" sz="1600" dirty="0">
              <a:latin typeface="Segoe UI Emoji" panose="020B0502040204020203" pitchFamily="34" charset="0"/>
              <a:ea typeface="Mercury Office" panose="02000000000000000000" pitchFamily="2" charset="0"/>
              <a:cs typeface="Times New Roman" panose="02020603050405020304" pitchFamily="18" charset="0"/>
              <a:sym typeface="Segoe UI Emoji" panose="020B0502040204020203" pitchFamily="34" charset="0"/>
            </a:endParaRPr>
          </a:p>
        </p:txBody>
      </p:sp>
      <p:sp>
        <p:nvSpPr>
          <p:cNvPr id="9" name="Tankebubbla: moln 8">
            <a:extLst>
              <a:ext uri="{FF2B5EF4-FFF2-40B4-BE49-F238E27FC236}">
                <a16:creationId xmlns:a16="http://schemas.microsoft.com/office/drawing/2014/main" id="{082AE701-F0ED-02A2-B0D6-0D45CC531E0D}"/>
              </a:ext>
            </a:extLst>
          </p:cNvPr>
          <p:cNvSpPr/>
          <p:nvPr/>
        </p:nvSpPr>
        <p:spPr>
          <a:xfrm>
            <a:off x="9269999" y="1034769"/>
            <a:ext cx="2783999" cy="1474892"/>
          </a:xfrm>
          <a:prstGeom prst="cloud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500" i="1" dirty="0">
                <a:solidFill>
                  <a:schemeClr val="bg1"/>
                </a:solidFill>
              </a:rPr>
              <a:t>”Alla andra då - ska inte dom få gå på </a:t>
            </a:r>
            <a:r>
              <a:rPr lang="sv-SE" sz="1500" i="1" dirty="0" err="1">
                <a:solidFill>
                  <a:schemeClr val="bg1"/>
                </a:solidFill>
              </a:rPr>
              <a:t>FolkisUng</a:t>
            </a:r>
            <a:r>
              <a:rPr lang="sv-SE" sz="1500" i="1" dirty="0">
                <a:solidFill>
                  <a:schemeClr val="bg1"/>
                </a:solidFill>
              </a:rPr>
              <a:t>? Vad ska hända med dom?”</a:t>
            </a:r>
            <a:endParaRPr lang="sv-SE" sz="1500" dirty="0">
              <a:solidFill>
                <a:schemeClr val="bg1"/>
              </a:solidFill>
            </a:endParaRPr>
          </a:p>
        </p:txBody>
      </p:sp>
      <p:sp>
        <p:nvSpPr>
          <p:cNvPr id="10" name="textruta 9">
            <a:extLst>
              <a:ext uri="{FF2B5EF4-FFF2-40B4-BE49-F238E27FC236}">
                <a16:creationId xmlns:a16="http://schemas.microsoft.com/office/drawing/2014/main" id="{267D9EDB-A452-225A-E491-3EF40A297391}"/>
              </a:ext>
            </a:extLst>
          </p:cNvPr>
          <p:cNvSpPr txBox="1"/>
          <p:nvPr/>
        </p:nvSpPr>
        <p:spPr>
          <a:xfrm>
            <a:off x="6562613" y="5407732"/>
            <a:ext cx="4099385" cy="830997"/>
          </a:xfrm>
          <a:prstGeom prst="rect">
            <a:avLst/>
          </a:prstGeom>
          <a:noFill/>
        </p:spPr>
        <p:txBody>
          <a:bodyPr wrap="square" rtlCol="0">
            <a:spAutoFit/>
          </a:bodyPr>
          <a:lstStyle/>
          <a:p>
            <a:pPr algn="ctr"/>
            <a:r>
              <a:rPr lang="sv-SE" sz="1600" i="1" dirty="0">
                <a:solidFill>
                  <a:schemeClr val="accent1"/>
                </a:solidFill>
              </a:rPr>
              <a:t>”Tycker det är så synd att det bara är ett projekt som bara varar ett tag, något tillfälligt, det borde istället vara beständigt.”</a:t>
            </a:r>
            <a:endParaRPr lang="sv-SE" dirty="0">
              <a:solidFill>
                <a:schemeClr val="accent1"/>
              </a:solidFill>
            </a:endParaRPr>
          </a:p>
        </p:txBody>
      </p:sp>
    </p:spTree>
    <p:extLst>
      <p:ext uri="{BB962C8B-B14F-4D97-AF65-F5344CB8AC3E}">
        <p14:creationId xmlns:p14="http://schemas.microsoft.com/office/powerpoint/2010/main" val="2539441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517E5-3481-DF8D-2F17-6A01D873E128}"/>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A97796AB-DED0-AAA4-A7A4-0E915A7A095D}"/>
              </a:ext>
            </a:extLst>
          </p:cNvPr>
          <p:cNvSpPr>
            <a:spLocks noGrp="1"/>
          </p:cNvSpPr>
          <p:nvPr>
            <p:ph type="title"/>
          </p:nvPr>
        </p:nvSpPr>
        <p:spPr/>
        <p:txBody>
          <a:bodyPr/>
          <a:lstStyle/>
          <a:p>
            <a:r>
              <a:rPr lang="sv-SE"/>
              <a:t>FolkisUng - Vad händer sen?</a:t>
            </a:r>
          </a:p>
        </p:txBody>
      </p:sp>
      <p:sp>
        <p:nvSpPr>
          <p:cNvPr id="4" name="Platshållare för innehåll 3">
            <a:extLst>
              <a:ext uri="{FF2B5EF4-FFF2-40B4-BE49-F238E27FC236}">
                <a16:creationId xmlns:a16="http://schemas.microsoft.com/office/drawing/2014/main" id="{CD52C74B-6279-721F-4E1D-E838007422EE}"/>
              </a:ext>
            </a:extLst>
          </p:cNvPr>
          <p:cNvSpPr>
            <a:spLocks noGrp="1"/>
          </p:cNvSpPr>
          <p:nvPr>
            <p:ph sz="quarter" idx="13"/>
          </p:nvPr>
        </p:nvSpPr>
        <p:spPr>
          <a:xfrm>
            <a:off x="1620001" y="2304000"/>
            <a:ext cx="5478820" cy="3996000"/>
          </a:xfrm>
        </p:spPr>
        <p:txBody>
          <a:bodyPr vert="horz" lIns="0" tIns="0" rIns="0" bIns="0" rtlCol="0" anchor="t">
            <a:normAutofit/>
          </a:bodyPr>
          <a:lstStyle/>
          <a:p>
            <a:r>
              <a:rPr lang="sv-SE" dirty="0" err="1">
                <a:latin typeface="+mj-lt"/>
              </a:rPr>
              <a:t>FolkisUng</a:t>
            </a:r>
            <a:r>
              <a:rPr lang="sv-SE" dirty="0">
                <a:latin typeface="+mj-lt"/>
              </a:rPr>
              <a:t> har arbetat fram en metod och visat att folkhögskolan kan möta målgruppen och få </a:t>
            </a:r>
            <a:r>
              <a:rPr lang="sv-SE" b="1" dirty="0">
                <a:latin typeface="+mj-lt"/>
              </a:rPr>
              <a:t>resultat</a:t>
            </a:r>
            <a:r>
              <a:rPr lang="sv-SE" dirty="0">
                <a:latin typeface="+mj-lt"/>
              </a:rPr>
              <a:t>.</a:t>
            </a:r>
          </a:p>
          <a:p>
            <a:r>
              <a:rPr lang="sv-SE" dirty="0">
                <a:latin typeface="+mj-lt"/>
              </a:rPr>
              <a:t>Fler </a:t>
            </a:r>
            <a:r>
              <a:rPr lang="sv-SE" dirty="0">
                <a:latin typeface="+mj-lt"/>
                <a:ea typeface="+mn-lt"/>
                <a:cs typeface="Arial"/>
              </a:rPr>
              <a:t>på Örebro kommun/ Region Örebro län pratar om </a:t>
            </a:r>
            <a:r>
              <a:rPr lang="sv-SE" b="1" dirty="0">
                <a:latin typeface="+mj-lt"/>
                <a:ea typeface="+mn-lt"/>
                <a:cs typeface="Arial"/>
              </a:rPr>
              <a:t>folkhögskola</a:t>
            </a:r>
            <a:r>
              <a:rPr lang="sv-SE" dirty="0">
                <a:latin typeface="+mj-lt"/>
                <a:ea typeface="+mn-lt"/>
                <a:cs typeface="Arial"/>
              </a:rPr>
              <a:t> och </a:t>
            </a:r>
            <a:r>
              <a:rPr lang="sv-SE" b="1" dirty="0" err="1">
                <a:latin typeface="+mj-lt"/>
                <a:ea typeface="+mn-lt"/>
                <a:cs typeface="Arial"/>
              </a:rPr>
              <a:t>FolkisUng</a:t>
            </a:r>
            <a:r>
              <a:rPr lang="sv-SE" dirty="0">
                <a:latin typeface="+mj-lt"/>
                <a:ea typeface="+mn-lt"/>
                <a:cs typeface="Arial"/>
              </a:rPr>
              <a:t>.</a:t>
            </a:r>
            <a:endParaRPr lang="sv-SE" b="1" dirty="0">
              <a:latin typeface="+mj-lt"/>
            </a:endParaRPr>
          </a:p>
          <a:p>
            <a:r>
              <a:rPr lang="sv-SE" dirty="0">
                <a:latin typeface="+mj-lt"/>
              </a:rPr>
              <a:t>Handläggare </a:t>
            </a:r>
            <a:r>
              <a:rPr lang="sv-SE" dirty="0">
                <a:latin typeface="+mj-lt"/>
                <a:ea typeface="+mn-lt"/>
                <a:cs typeface="+mn-lt"/>
              </a:rPr>
              <a:t>på KAA: </a:t>
            </a:r>
            <a:r>
              <a:rPr lang="sv-SE" b="1" dirty="0" err="1">
                <a:latin typeface="+mj-lt"/>
                <a:ea typeface="+mn-lt"/>
                <a:cs typeface="+mn-lt"/>
              </a:rPr>
              <a:t>FolkisUng</a:t>
            </a:r>
            <a:r>
              <a:rPr lang="sv-SE" b="1" dirty="0">
                <a:latin typeface="+mj-lt"/>
                <a:ea typeface="+mn-lt"/>
                <a:cs typeface="+mn-lt"/>
              </a:rPr>
              <a:t> får inte ta slut!</a:t>
            </a:r>
            <a:endParaRPr lang="sv-SE" b="1" dirty="0">
              <a:latin typeface="+mj-lt"/>
            </a:endParaRPr>
          </a:p>
        </p:txBody>
      </p:sp>
      <p:pic>
        <p:nvPicPr>
          <p:cNvPr id="5" name="Bild 4" descr="Man med hel fyllning">
            <a:extLst>
              <a:ext uri="{FF2B5EF4-FFF2-40B4-BE49-F238E27FC236}">
                <a16:creationId xmlns:a16="http://schemas.microsoft.com/office/drawing/2014/main" id="{22A2EE16-C690-7704-DA19-A8CDAEF7D6D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098821" y="2567940"/>
            <a:ext cx="1722120" cy="1722120"/>
          </a:xfrm>
          <a:prstGeom prst="rect">
            <a:avLst/>
          </a:prstGeom>
        </p:spPr>
      </p:pic>
      <p:pic>
        <p:nvPicPr>
          <p:cNvPr id="10" name="Bild 9" descr="Kvinna med hel fyllning">
            <a:extLst>
              <a:ext uri="{FF2B5EF4-FFF2-40B4-BE49-F238E27FC236}">
                <a16:creationId xmlns:a16="http://schemas.microsoft.com/office/drawing/2014/main" id="{A83B50BB-E5E2-499B-97C5-F03EB60F26F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885205" y="2577084"/>
            <a:ext cx="1722120" cy="1722120"/>
          </a:xfrm>
          <a:prstGeom prst="rect">
            <a:avLst/>
          </a:prstGeom>
        </p:spPr>
      </p:pic>
      <p:pic>
        <p:nvPicPr>
          <p:cNvPr id="11" name="Bild 10" descr="Man med hel fyllning">
            <a:extLst>
              <a:ext uri="{FF2B5EF4-FFF2-40B4-BE49-F238E27FC236}">
                <a16:creationId xmlns:a16="http://schemas.microsoft.com/office/drawing/2014/main" id="{06CBFAFC-AF0C-7593-F1EE-315CA5F63AD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673113" y="2567940"/>
            <a:ext cx="1722120" cy="1722120"/>
          </a:xfrm>
          <a:prstGeom prst="rect">
            <a:avLst/>
          </a:prstGeom>
        </p:spPr>
      </p:pic>
      <p:pic>
        <p:nvPicPr>
          <p:cNvPr id="12" name="Bild 11" descr="Man med hel fyllning">
            <a:extLst>
              <a:ext uri="{FF2B5EF4-FFF2-40B4-BE49-F238E27FC236}">
                <a16:creationId xmlns:a16="http://schemas.microsoft.com/office/drawing/2014/main" id="{A0598711-30D4-6D84-5704-1D3440C2F93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459497" y="2567940"/>
            <a:ext cx="1722120" cy="1722120"/>
          </a:xfrm>
          <a:prstGeom prst="rect">
            <a:avLst/>
          </a:prstGeom>
        </p:spPr>
      </p:pic>
    </p:spTree>
    <p:extLst>
      <p:ext uri="{BB962C8B-B14F-4D97-AF65-F5344CB8AC3E}">
        <p14:creationId xmlns:p14="http://schemas.microsoft.com/office/powerpoint/2010/main" val="13530231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D23CE98-157E-24EA-7F71-AAC1C0EA145A}"/>
              </a:ext>
            </a:extLst>
          </p:cNvPr>
          <p:cNvSpPr>
            <a:spLocks noGrp="1"/>
          </p:cNvSpPr>
          <p:nvPr>
            <p:ph type="title"/>
          </p:nvPr>
        </p:nvSpPr>
        <p:spPr/>
        <p:txBody>
          <a:bodyPr/>
          <a:lstStyle/>
          <a:p>
            <a:r>
              <a:rPr lang="en-US" err="1"/>
              <a:t>Fortsatt</a:t>
            </a:r>
            <a:r>
              <a:rPr lang="en-US"/>
              <a:t> </a:t>
            </a:r>
            <a:r>
              <a:rPr lang="en-US" err="1"/>
              <a:t>behov</a:t>
            </a:r>
            <a:r>
              <a:rPr lang="en-US"/>
              <a:t> av </a:t>
            </a:r>
            <a:r>
              <a:rPr lang="en-US" err="1"/>
              <a:t>att</a:t>
            </a:r>
            <a:r>
              <a:rPr lang="en-US"/>
              <a:t> </a:t>
            </a:r>
            <a:r>
              <a:rPr lang="en-US" err="1"/>
              <a:t>möta</a:t>
            </a:r>
            <a:r>
              <a:rPr lang="en-US"/>
              <a:t> UVAS </a:t>
            </a:r>
            <a:r>
              <a:rPr lang="en-US" err="1"/>
              <a:t>i</a:t>
            </a:r>
            <a:r>
              <a:rPr lang="en-US"/>
              <a:t> Malmö </a:t>
            </a:r>
          </a:p>
        </p:txBody>
      </p:sp>
      <p:sp>
        <p:nvSpPr>
          <p:cNvPr id="12" name="Content Placeholder 3">
            <a:extLst>
              <a:ext uri="{FF2B5EF4-FFF2-40B4-BE49-F238E27FC236}">
                <a16:creationId xmlns:a16="http://schemas.microsoft.com/office/drawing/2014/main" id="{FC94E255-B284-F50A-BEC0-D199A9CC6519}"/>
              </a:ext>
            </a:extLst>
          </p:cNvPr>
          <p:cNvSpPr>
            <a:spLocks noGrp="1"/>
          </p:cNvSpPr>
          <p:nvPr>
            <p:ph sz="quarter" idx="13"/>
          </p:nvPr>
        </p:nvSpPr>
        <p:spPr/>
        <p:txBody>
          <a:bodyPr vert="horz" lIns="0" tIns="0" rIns="0" bIns="0" rtlCol="0" anchor="t">
            <a:normAutofit/>
          </a:bodyPr>
          <a:lstStyle/>
          <a:p>
            <a:r>
              <a:rPr lang="en-US" dirty="0" err="1"/>
              <a:t>Kommunen</a:t>
            </a:r>
            <a:r>
              <a:rPr lang="en-US" dirty="0"/>
              <a:t> </a:t>
            </a:r>
            <a:r>
              <a:rPr lang="en-US" dirty="0" err="1"/>
              <a:t>uttrycker</a:t>
            </a:r>
            <a:r>
              <a:rPr lang="en-US" dirty="0"/>
              <a:t> </a:t>
            </a:r>
            <a:r>
              <a:rPr lang="en-US" dirty="0" err="1"/>
              <a:t>att</a:t>
            </a:r>
            <a:r>
              <a:rPr lang="en-US" dirty="0"/>
              <a:t> de </a:t>
            </a:r>
            <a:r>
              <a:rPr lang="en-US" dirty="0" err="1"/>
              <a:t>kan</a:t>
            </a:r>
            <a:r>
              <a:rPr lang="en-US" dirty="0"/>
              <a:t> </a:t>
            </a:r>
            <a:r>
              <a:rPr lang="en-US" dirty="0" err="1"/>
              <a:t>skicka</a:t>
            </a:r>
            <a:r>
              <a:rPr lang="en-US" dirty="0"/>
              <a:t> </a:t>
            </a:r>
            <a:r>
              <a:rPr lang="en-US" dirty="0" err="1"/>
              <a:t>sina</a:t>
            </a:r>
            <a:r>
              <a:rPr lang="en-US" dirty="0"/>
              <a:t> “</a:t>
            </a:r>
            <a:r>
              <a:rPr lang="en-US" dirty="0" err="1"/>
              <a:t>svåraste</a:t>
            </a:r>
            <a:r>
              <a:rPr lang="en-US" dirty="0"/>
              <a:t> fall” till </a:t>
            </a:r>
            <a:r>
              <a:rPr lang="en-US" dirty="0" err="1"/>
              <a:t>FolkisUng</a:t>
            </a:r>
            <a:r>
              <a:rPr lang="en-US" dirty="0"/>
              <a:t>. </a:t>
            </a:r>
          </a:p>
          <a:p>
            <a:pPr lvl="1"/>
            <a:r>
              <a:rPr lang="en-US" dirty="0"/>
              <a:t>De </a:t>
            </a:r>
            <a:r>
              <a:rPr lang="en-US" dirty="0" err="1"/>
              <a:t>som</a:t>
            </a:r>
            <a:r>
              <a:rPr lang="en-US" dirty="0"/>
              <a:t> </a:t>
            </a:r>
            <a:r>
              <a:rPr lang="en-US" dirty="0" err="1"/>
              <a:t>inte</a:t>
            </a:r>
            <a:r>
              <a:rPr lang="en-US" dirty="0"/>
              <a:t> </a:t>
            </a:r>
            <a:r>
              <a:rPr lang="en-US" dirty="0" err="1"/>
              <a:t>har</a:t>
            </a:r>
            <a:r>
              <a:rPr lang="en-US" dirty="0"/>
              <a:t> </a:t>
            </a:r>
            <a:r>
              <a:rPr lang="en-US" dirty="0" err="1"/>
              <a:t>någon</a:t>
            </a:r>
            <a:r>
              <a:rPr lang="en-US" dirty="0"/>
              <a:t> </a:t>
            </a:r>
            <a:r>
              <a:rPr lang="en-US" dirty="0" err="1"/>
              <a:t>annanstans</a:t>
            </a:r>
            <a:r>
              <a:rPr lang="en-US" dirty="0"/>
              <a:t> </a:t>
            </a:r>
            <a:r>
              <a:rPr lang="en-US" dirty="0" err="1"/>
              <a:t>att</a:t>
            </a:r>
            <a:r>
              <a:rPr lang="en-US" dirty="0"/>
              <a:t> ta </a:t>
            </a:r>
            <a:r>
              <a:rPr lang="en-US" dirty="0" err="1"/>
              <a:t>vägen</a:t>
            </a:r>
            <a:r>
              <a:rPr lang="en-US" dirty="0"/>
              <a:t>.</a:t>
            </a:r>
          </a:p>
          <a:p>
            <a:pPr lvl="1"/>
            <a:r>
              <a:rPr lang="en-US" dirty="0"/>
              <a:t>De </a:t>
            </a:r>
            <a:r>
              <a:rPr lang="en-US" dirty="0" err="1"/>
              <a:t>som</a:t>
            </a:r>
            <a:r>
              <a:rPr lang="en-US" dirty="0"/>
              <a:t> </a:t>
            </a:r>
            <a:r>
              <a:rPr lang="en-US" dirty="0" err="1"/>
              <a:t>inte</a:t>
            </a:r>
            <a:r>
              <a:rPr lang="en-US" dirty="0"/>
              <a:t> </a:t>
            </a:r>
            <a:r>
              <a:rPr lang="en-US" dirty="0" err="1"/>
              <a:t>klarar</a:t>
            </a:r>
            <a:r>
              <a:rPr lang="en-US" dirty="0"/>
              <a:t> av </a:t>
            </a:r>
            <a:r>
              <a:rPr lang="en-US" dirty="0" err="1"/>
              <a:t>vanliga</a:t>
            </a:r>
            <a:r>
              <a:rPr lang="en-US" dirty="0"/>
              <a:t> studier.</a:t>
            </a:r>
          </a:p>
          <a:p>
            <a:pPr lvl="1"/>
            <a:r>
              <a:rPr lang="en-US" dirty="0"/>
              <a:t>Vad </a:t>
            </a:r>
            <a:r>
              <a:rPr lang="en-US" dirty="0" err="1"/>
              <a:t>gör</a:t>
            </a:r>
            <a:r>
              <a:rPr lang="en-US" dirty="0"/>
              <a:t> vi </a:t>
            </a:r>
            <a:r>
              <a:rPr lang="en-US" dirty="0" err="1"/>
              <a:t>när</a:t>
            </a:r>
            <a:r>
              <a:rPr lang="en-US" dirty="0"/>
              <a:t> </a:t>
            </a:r>
            <a:r>
              <a:rPr lang="en-US" dirty="0" err="1"/>
              <a:t>projektet</a:t>
            </a:r>
            <a:r>
              <a:rPr lang="en-US" dirty="0"/>
              <a:t> </a:t>
            </a:r>
            <a:r>
              <a:rPr lang="en-US" dirty="0" err="1"/>
              <a:t>är</a:t>
            </a:r>
            <a:r>
              <a:rPr lang="en-US" dirty="0"/>
              <a:t> slut? </a:t>
            </a:r>
          </a:p>
          <a:p>
            <a:r>
              <a:rPr lang="en-US" dirty="0" err="1"/>
              <a:t>Handläggarna</a:t>
            </a:r>
            <a:r>
              <a:rPr lang="en-US" dirty="0"/>
              <a:t> </a:t>
            </a:r>
            <a:r>
              <a:rPr lang="en-US" dirty="0" err="1"/>
              <a:t>uttrycker</a:t>
            </a:r>
            <a:r>
              <a:rPr lang="en-US" dirty="0"/>
              <a:t> </a:t>
            </a:r>
            <a:r>
              <a:rPr lang="en-US" dirty="0" err="1"/>
              <a:t>att</a:t>
            </a:r>
            <a:r>
              <a:rPr lang="en-US" dirty="0"/>
              <a:t> det </a:t>
            </a:r>
            <a:r>
              <a:rPr lang="en-US" dirty="0" err="1"/>
              <a:t>är</a:t>
            </a:r>
            <a:r>
              <a:rPr lang="en-US" dirty="0"/>
              <a:t> </a:t>
            </a:r>
            <a:r>
              <a:rPr lang="en-US" dirty="0" err="1"/>
              <a:t>en</a:t>
            </a:r>
            <a:r>
              <a:rPr lang="en-US" dirty="0"/>
              <a:t> </a:t>
            </a:r>
            <a:r>
              <a:rPr lang="en-US" dirty="0" err="1"/>
              <a:t>motiverande</a:t>
            </a:r>
            <a:r>
              <a:rPr lang="en-US" dirty="0"/>
              <a:t> </a:t>
            </a:r>
            <a:br>
              <a:rPr lang="en-US" dirty="0"/>
            </a:br>
            <a:r>
              <a:rPr lang="en-US" dirty="0" err="1"/>
              <a:t>faktor</a:t>
            </a:r>
            <a:r>
              <a:rPr lang="en-US" dirty="0"/>
              <a:t> för </a:t>
            </a:r>
            <a:r>
              <a:rPr lang="en-US" dirty="0" err="1"/>
              <a:t>deltagarna</a:t>
            </a:r>
            <a:r>
              <a:rPr lang="en-US" dirty="0"/>
              <a:t> </a:t>
            </a:r>
            <a:r>
              <a:rPr lang="en-US" dirty="0" err="1"/>
              <a:t>att</a:t>
            </a:r>
            <a:r>
              <a:rPr lang="en-US" dirty="0"/>
              <a:t> </a:t>
            </a:r>
            <a:r>
              <a:rPr lang="en-US" dirty="0" err="1"/>
              <a:t>samla</a:t>
            </a:r>
            <a:r>
              <a:rPr lang="en-US" dirty="0"/>
              <a:t> </a:t>
            </a:r>
            <a:r>
              <a:rPr lang="en-US" dirty="0" err="1"/>
              <a:t>unga</a:t>
            </a:r>
            <a:r>
              <a:rPr lang="en-US" dirty="0"/>
              <a:t> </a:t>
            </a:r>
            <a:r>
              <a:rPr lang="en-US" dirty="0" err="1"/>
              <a:t>tillsammans</a:t>
            </a:r>
            <a:r>
              <a:rPr lang="en-US" dirty="0"/>
              <a:t>. </a:t>
            </a:r>
          </a:p>
          <a:p>
            <a:r>
              <a:rPr lang="en-US" dirty="0"/>
              <a:t>Kan </a:t>
            </a:r>
            <a:r>
              <a:rPr lang="en-US" dirty="0" err="1"/>
              <a:t>FolkisUng</a:t>
            </a:r>
            <a:r>
              <a:rPr lang="en-US" dirty="0"/>
              <a:t> </a:t>
            </a:r>
            <a:r>
              <a:rPr lang="en-US" dirty="0" err="1"/>
              <a:t>vara</a:t>
            </a:r>
            <a:r>
              <a:rPr lang="en-US" dirty="0"/>
              <a:t> </a:t>
            </a:r>
            <a:r>
              <a:rPr lang="en-US" dirty="0" err="1"/>
              <a:t>ett</a:t>
            </a:r>
            <a:r>
              <a:rPr lang="en-US" dirty="0"/>
              <a:t> </a:t>
            </a:r>
            <a:r>
              <a:rPr lang="en-US" dirty="0" err="1"/>
              <a:t>frö</a:t>
            </a:r>
            <a:r>
              <a:rPr lang="en-US" dirty="0"/>
              <a:t> till </a:t>
            </a:r>
            <a:r>
              <a:rPr lang="en-US" dirty="0" err="1"/>
              <a:t>en</a:t>
            </a:r>
            <a:r>
              <a:rPr lang="en-US" dirty="0"/>
              <a:t> </a:t>
            </a:r>
            <a:r>
              <a:rPr lang="en-US" dirty="0" err="1"/>
              <a:t>ny</a:t>
            </a:r>
            <a:r>
              <a:rPr lang="en-US" dirty="0"/>
              <a:t> </a:t>
            </a:r>
            <a:r>
              <a:rPr lang="en-US" dirty="0" err="1"/>
              <a:t>insats</a:t>
            </a:r>
            <a:r>
              <a:rPr lang="en-US" dirty="0"/>
              <a:t> för UVAS </a:t>
            </a:r>
            <a:br>
              <a:rPr lang="en-US" dirty="0"/>
            </a:br>
            <a:r>
              <a:rPr lang="en-US" dirty="0" err="1"/>
              <a:t>som</a:t>
            </a:r>
            <a:r>
              <a:rPr lang="en-US" dirty="0"/>
              <a:t> </a:t>
            </a:r>
            <a:r>
              <a:rPr lang="en-US" dirty="0" err="1"/>
              <a:t>behöver</a:t>
            </a:r>
            <a:r>
              <a:rPr lang="en-US" dirty="0"/>
              <a:t> </a:t>
            </a:r>
            <a:r>
              <a:rPr lang="en-US" dirty="0" err="1"/>
              <a:t>stöd</a:t>
            </a:r>
            <a:r>
              <a:rPr lang="en-US" dirty="0"/>
              <a:t> för </a:t>
            </a:r>
            <a:r>
              <a:rPr lang="en-US" dirty="0" err="1"/>
              <a:t>att</a:t>
            </a:r>
            <a:r>
              <a:rPr lang="en-US" dirty="0"/>
              <a:t> </a:t>
            </a:r>
            <a:r>
              <a:rPr lang="en-US" dirty="0" err="1"/>
              <a:t>klara</a:t>
            </a:r>
            <a:r>
              <a:rPr lang="en-US" dirty="0"/>
              <a:t> </a:t>
            </a:r>
            <a:r>
              <a:rPr lang="en-US" dirty="0" err="1"/>
              <a:t>sfi</a:t>
            </a:r>
            <a:r>
              <a:rPr lang="en-US" dirty="0"/>
              <a:t>?</a:t>
            </a:r>
          </a:p>
          <a:p>
            <a:r>
              <a:rPr lang="en-US" dirty="0"/>
              <a:t>Vi </a:t>
            </a:r>
            <a:r>
              <a:rPr lang="en-US" dirty="0" err="1"/>
              <a:t>har</a:t>
            </a:r>
            <a:r>
              <a:rPr lang="en-US" dirty="0"/>
              <a:t> </a:t>
            </a:r>
            <a:r>
              <a:rPr lang="en-US" dirty="0" err="1"/>
              <a:t>en</a:t>
            </a:r>
            <a:r>
              <a:rPr lang="en-US" dirty="0"/>
              <a:t> </a:t>
            </a:r>
            <a:r>
              <a:rPr lang="en-US" dirty="0" err="1"/>
              <a:t>metod</a:t>
            </a:r>
            <a:r>
              <a:rPr lang="en-US" dirty="0"/>
              <a:t> </a:t>
            </a:r>
            <a:r>
              <a:rPr lang="en-US" dirty="0" err="1"/>
              <a:t>som</a:t>
            </a:r>
            <a:r>
              <a:rPr lang="en-US" dirty="0"/>
              <a:t> </a:t>
            </a:r>
            <a:r>
              <a:rPr lang="en-US" dirty="0" err="1"/>
              <a:t>fungerar</a:t>
            </a:r>
            <a:r>
              <a:rPr lang="en-US" dirty="0"/>
              <a:t>. Vem </a:t>
            </a:r>
            <a:r>
              <a:rPr lang="en-US" dirty="0" err="1"/>
              <a:t>kan</a:t>
            </a:r>
            <a:r>
              <a:rPr lang="en-US" dirty="0"/>
              <a:t> </a:t>
            </a:r>
            <a:r>
              <a:rPr lang="en-US" dirty="0" err="1"/>
              <a:t>finansiera</a:t>
            </a:r>
            <a:r>
              <a:rPr lang="en-US" dirty="0"/>
              <a:t>?</a:t>
            </a:r>
          </a:p>
        </p:txBody>
      </p:sp>
      <p:pic>
        <p:nvPicPr>
          <p:cNvPr id="5" name="Bildobjekt 4">
            <a:extLst>
              <a:ext uri="{FF2B5EF4-FFF2-40B4-BE49-F238E27FC236}">
                <a16:creationId xmlns:a16="http://schemas.microsoft.com/office/drawing/2014/main" id="{EA4DDCBD-BFF0-6945-214C-8F49200C1058}"/>
              </a:ext>
              <a:ext uri="{C183D7F6-B498-43B3-948B-1728B52AA6E4}">
                <adec:decorative xmlns:adec="http://schemas.microsoft.com/office/drawing/2017/decorative" val="1"/>
              </a:ext>
            </a:extLst>
          </p:cNvPr>
          <p:cNvPicPr>
            <a:picLocks noChangeAspect="1"/>
          </p:cNvPicPr>
          <p:nvPr/>
        </p:nvPicPr>
        <p:blipFill>
          <a:blip r:embed="rId3"/>
          <a:srcRect t="37486"/>
          <a:stretch>
            <a:fillRect/>
          </a:stretch>
        </p:blipFill>
        <p:spPr>
          <a:xfrm>
            <a:off x="7893385" y="3097101"/>
            <a:ext cx="3842615" cy="3202898"/>
          </a:xfrm>
          <a:prstGeom prst="rect">
            <a:avLst/>
          </a:prstGeom>
          <a:noFill/>
        </p:spPr>
      </p:pic>
    </p:spTree>
    <p:extLst>
      <p:ext uri="{BB962C8B-B14F-4D97-AF65-F5344CB8AC3E}">
        <p14:creationId xmlns:p14="http://schemas.microsoft.com/office/powerpoint/2010/main" val="37264537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ACD0F-7472-C726-91F0-33FB7D530EFC}"/>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E8F76866-62B1-1643-463D-7264A663C047}"/>
              </a:ext>
            </a:extLst>
          </p:cNvPr>
          <p:cNvSpPr>
            <a:spLocks noGrp="1"/>
          </p:cNvSpPr>
          <p:nvPr>
            <p:ph type="title"/>
          </p:nvPr>
        </p:nvSpPr>
        <p:spPr>
          <a:xfrm>
            <a:off x="1620000" y="1152001"/>
            <a:ext cx="10116000" cy="532420"/>
          </a:xfrm>
        </p:spPr>
        <p:txBody>
          <a:bodyPr/>
          <a:lstStyle/>
          <a:p>
            <a:r>
              <a:rPr lang="sv-SE"/>
              <a:t>Syns du inte, finns du inte</a:t>
            </a:r>
            <a:endParaRPr lang="sv-SE" sz="1800" b="1">
              <a:solidFill>
                <a:schemeClr val="tx1"/>
              </a:solidFill>
            </a:endParaRPr>
          </a:p>
        </p:txBody>
      </p:sp>
      <p:sp>
        <p:nvSpPr>
          <p:cNvPr id="4" name="Platshållare för text 3">
            <a:extLst>
              <a:ext uri="{FF2B5EF4-FFF2-40B4-BE49-F238E27FC236}">
                <a16:creationId xmlns:a16="http://schemas.microsoft.com/office/drawing/2014/main" id="{8B543E59-0B08-36BE-9DFE-06C3AD9DEB72}"/>
              </a:ext>
            </a:extLst>
          </p:cNvPr>
          <p:cNvSpPr>
            <a:spLocks noGrp="1"/>
          </p:cNvSpPr>
          <p:nvPr>
            <p:ph type="body" sz="quarter" idx="4294967295"/>
          </p:nvPr>
        </p:nvSpPr>
        <p:spPr>
          <a:xfrm>
            <a:off x="912670" y="2098963"/>
            <a:ext cx="5391149" cy="4552208"/>
          </a:xfrm>
        </p:spPr>
        <p:txBody>
          <a:bodyPr>
            <a:normAutofit fontScale="92500" lnSpcReduction="20000"/>
          </a:bodyPr>
          <a:lstStyle/>
          <a:p>
            <a:r>
              <a:rPr lang="sv-SE" sz="1900" b="1"/>
              <a:t>Nordiskt nätverk för livslångt lärande, 4 mars 2026 </a:t>
            </a:r>
          </a:p>
          <a:p>
            <a:pPr marL="0" indent="0">
              <a:buNone/>
            </a:pPr>
            <a:r>
              <a:rPr lang="sv-SE" sz="1900" u="sng">
                <a:solidFill>
                  <a:schemeClr val="accent1">
                    <a:lumMod val="50000"/>
                  </a:schemeClr>
                </a:solidFill>
                <a:hlinkClick r:id="rId3">
                  <a:extLst>
                    <a:ext uri="{A12FA001-AC4F-418D-AE19-62706E023703}">
                      <ahyp:hlinkClr xmlns:ahyp="http://schemas.microsoft.com/office/drawing/2018/hyperlinkcolor" val="tx"/>
                    </a:ext>
                  </a:extLst>
                </a:hlinkClick>
              </a:rPr>
              <a:t>Folkhögskolan hjälper unga i utanförskap mot studier och arbete</a:t>
            </a:r>
            <a:endParaRPr lang="sv-SE" sz="1900" u="sng">
              <a:solidFill>
                <a:schemeClr val="accent1">
                  <a:lumMod val="50000"/>
                </a:schemeClr>
              </a:solidFill>
            </a:endParaRPr>
          </a:p>
          <a:p>
            <a:r>
              <a:rPr lang="sv-SE" sz="1900" b="1"/>
              <a:t>Lokalpressen Alingsås, 28 februari 2026</a:t>
            </a:r>
          </a:p>
          <a:p>
            <a:pPr marL="0" indent="0">
              <a:buNone/>
            </a:pPr>
            <a:r>
              <a:rPr lang="sv-SE" sz="1900" b="1">
                <a:solidFill>
                  <a:schemeClr val="accent1">
                    <a:lumMod val="50000"/>
                  </a:schemeClr>
                </a:solidFill>
                <a:hlinkClick r:id="rId4" tooltip="Dennis hittade vägen fram via FolkisUng">
                  <a:extLst>
                    <a:ext uri="{A12FA001-AC4F-418D-AE19-62706E023703}">
                      <ahyp:hlinkClr xmlns:ahyp="http://schemas.microsoft.com/office/drawing/2018/hyperlinkcolor" val="tx"/>
                    </a:ext>
                  </a:extLst>
                </a:hlinkClick>
              </a:rPr>
              <a:t>Från vilsen till målmedveten på Hjälmareds folkhögskola</a:t>
            </a:r>
            <a:endParaRPr lang="sv-SE" sz="1900" b="1">
              <a:solidFill>
                <a:schemeClr val="accent1">
                  <a:lumMod val="50000"/>
                </a:schemeClr>
              </a:solidFill>
            </a:endParaRPr>
          </a:p>
          <a:p>
            <a:r>
              <a:rPr lang="sv-SE" sz="1900" b="1"/>
              <a:t>Din lokaltidning, 17 februari 2026</a:t>
            </a:r>
          </a:p>
          <a:p>
            <a:pPr marL="0" indent="0">
              <a:buNone/>
            </a:pPr>
            <a:r>
              <a:rPr lang="sv-SE" sz="1900">
                <a:solidFill>
                  <a:schemeClr val="accent1">
                    <a:lumMod val="50000"/>
                  </a:schemeClr>
                </a:solidFill>
                <a:hlinkClick r:id="rId5" tooltip="Ett år med FolkisUng i Storvik">
                  <a:extLst>
                    <a:ext uri="{A12FA001-AC4F-418D-AE19-62706E023703}">
                      <ahyp:hlinkClr xmlns:ahyp="http://schemas.microsoft.com/office/drawing/2018/hyperlinkcolor" val="tx"/>
                    </a:ext>
                  </a:extLst>
                </a:hlinkClick>
              </a:rPr>
              <a:t>Ett år med </a:t>
            </a:r>
            <a:r>
              <a:rPr lang="sv-SE" sz="1900" err="1">
                <a:solidFill>
                  <a:schemeClr val="accent1">
                    <a:lumMod val="50000"/>
                  </a:schemeClr>
                </a:solidFill>
                <a:hlinkClick r:id="rId5" tooltip="Ett år med FolkisUng i Storvik">
                  <a:extLst>
                    <a:ext uri="{A12FA001-AC4F-418D-AE19-62706E023703}">
                      <ahyp:hlinkClr xmlns:ahyp="http://schemas.microsoft.com/office/drawing/2018/hyperlinkcolor" val="tx"/>
                    </a:ext>
                  </a:extLst>
                </a:hlinkClick>
              </a:rPr>
              <a:t>FolkisUng</a:t>
            </a:r>
            <a:r>
              <a:rPr lang="sv-SE" sz="1900">
                <a:solidFill>
                  <a:schemeClr val="accent1">
                    <a:lumMod val="50000"/>
                  </a:schemeClr>
                </a:solidFill>
                <a:hlinkClick r:id="rId5" tooltip="Ett år med FolkisUng i Storvik">
                  <a:extLst>
                    <a:ext uri="{A12FA001-AC4F-418D-AE19-62706E023703}">
                      <ahyp:hlinkClr xmlns:ahyp="http://schemas.microsoft.com/office/drawing/2018/hyperlinkcolor" val="tx"/>
                    </a:ext>
                  </a:extLst>
                </a:hlinkClick>
              </a:rPr>
              <a:t> i Storvik</a:t>
            </a:r>
            <a:endParaRPr lang="sv-SE" sz="1900">
              <a:solidFill>
                <a:schemeClr val="accent1">
                  <a:lumMod val="50000"/>
                </a:schemeClr>
              </a:solidFill>
            </a:endParaRPr>
          </a:p>
          <a:p>
            <a:r>
              <a:rPr lang="sv-SE" sz="2100" b="1"/>
              <a:t>Din lokaltidning, 17 februari 2026</a:t>
            </a:r>
          </a:p>
          <a:p>
            <a:pPr marL="0" indent="0">
              <a:buNone/>
            </a:pPr>
            <a:r>
              <a:rPr lang="sv-SE" sz="1900">
                <a:solidFill>
                  <a:schemeClr val="accent1">
                    <a:lumMod val="50000"/>
                  </a:schemeClr>
                </a:solidFill>
                <a:hlinkClick r:id="rId6" tooltip="Så vände Therese sitt hemmasittande">
                  <a:extLst>
                    <a:ext uri="{A12FA001-AC4F-418D-AE19-62706E023703}">
                      <ahyp:hlinkClr xmlns:ahyp="http://schemas.microsoft.com/office/drawing/2018/hyperlinkcolor" val="tx"/>
                    </a:ext>
                  </a:extLst>
                </a:hlinkClick>
              </a:rPr>
              <a:t>Så vände Therese sitt hemmasittande</a:t>
            </a:r>
            <a:endParaRPr lang="sv-SE" sz="1900">
              <a:solidFill>
                <a:schemeClr val="accent1">
                  <a:lumMod val="50000"/>
                </a:schemeClr>
              </a:solidFill>
            </a:endParaRPr>
          </a:p>
          <a:p>
            <a:r>
              <a:rPr lang="sv-SE" sz="1900" b="1"/>
              <a:t>Svenska Kyrkan i Örebro, 12 november 2025</a:t>
            </a:r>
          </a:p>
          <a:p>
            <a:pPr marL="0" indent="0">
              <a:buNone/>
            </a:pPr>
            <a:r>
              <a:rPr lang="sv-SE" sz="1900">
                <a:solidFill>
                  <a:schemeClr val="accent1">
                    <a:lumMod val="50000"/>
                  </a:schemeClr>
                </a:solidFill>
                <a:hlinkClick r:id="rId7" tooltip="De erbjuder en väg framåt">
                  <a:extLst>
                    <a:ext uri="{A12FA001-AC4F-418D-AE19-62706E023703}">
                      <ahyp:hlinkClr xmlns:ahyp="http://schemas.microsoft.com/office/drawing/2018/hyperlinkcolor" val="tx"/>
                    </a:ext>
                  </a:extLst>
                </a:hlinkClick>
              </a:rPr>
              <a:t>De erbjuder en väg framåt</a:t>
            </a:r>
            <a:endParaRPr lang="sv-SE" sz="1900">
              <a:solidFill>
                <a:schemeClr val="accent1">
                  <a:lumMod val="50000"/>
                </a:schemeClr>
              </a:solidFill>
            </a:endParaRPr>
          </a:p>
          <a:p>
            <a:pPr marL="0" indent="0">
              <a:buNone/>
            </a:pPr>
            <a:endParaRPr lang="sv-SE"/>
          </a:p>
        </p:txBody>
      </p:sp>
      <p:sp>
        <p:nvSpPr>
          <p:cNvPr id="5" name="Platshållare för text 3">
            <a:extLst>
              <a:ext uri="{FF2B5EF4-FFF2-40B4-BE49-F238E27FC236}">
                <a16:creationId xmlns:a16="http://schemas.microsoft.com/office/drawing/2014/main" id="{1DBF17D8-D54E-7245-C235-001163DF6788}"/>
              </a:ext>
            </a:extLst>
          </p:cNvPr>
          <p:cNvSpPr txBox="1">
            <a:spLocks/>
          </p:cNvSpPr>
          <p:nvPr/>
        </p:nvSpPr>
        <p:spPr bwMode="black">
          <a:xfrm>
            <a:off x="6678000" y="2098963"/>
            <a:ext cx="5391150" cy="4473287"/>
          </a:xfrm>
          <a:prstGeom prst="rect">
            <a:avLst/>
          </a:prstGeom>
        </p:spPr>
        <p:txBody>
          <a:bodyPr vert="horz" lIns="0" tIns="0" rIns="0" bIns="0" rtlCol="0">
            <a:normAutofit fontScale="92500" lnSpcReduction="20000"/>
          </a:bodyPr>
          <a:lstStyle>
            <a:lvl1pPr marL="358775" indent="-358775" algn="l" defTabSz="914400" rtl="0" eaLnBrk="1" latinLnBrk="0" hangingPunct="1">
              <a:lnSpc>
                <a:spcPct val="100000"/>
              </a:lnSpc>
              <a:spcBef>
                <a:spcPts val="1600"/>
              </a:spcBef>
              <a:buClr>
                <a:schemeClr val="accent1"/>
              </a:buClr>
              <a:buSzPct val="100000"/>
              <a:buFontTx/>
              <a:buBlip>
                <a:blip r:embed="rId8"/>
              </a:buBlip>
              <a:defRPr sz="2000" kern="1200">
                <a:solidFill>
                  <a:schemeClr val="accent1"/>
                </a:solidFill>
                <a:latin typeface="+mn-lt"/>
                <a:ea typeface="+mn-ea"/>
                <a:cs typeface="+mn-cs"/>
              </a:defRPr>
            </a:lvl1pPr>
            <a:lvl2pPr marL="720000" indent="-360000" algn="l" defTabSz="914400" rtl="0" eaLnBrk="1" latinLnBrk="0" hangingPunct="1">
              <a:lnSpc>
                <a:spcPct val="100000"/>
              </a:lnSpc>
              <a:spcBef>
                <a:spcPts val="1200"/>
              </a:spcBef>
              <a:buClr>
                <a:schemeClr val="accent3"/>
              </a:buClr>
              <a:buSzPct val="100000"/>
              <a:buFontTx/>
              <a:buBlip>
                <a:blip r:embed="rId9"/>
              </a:buBlip>
              <a:defRPr sz="1600" kern="1200">
                <a:solidFill>
                  <a:schemeClr val="accent1"/>
                </a:solidFill>
                <a:latin typeface="+mn-lt"/>
                <a:ea typeface="+mn-ea"/>
                <a:cs typeface="+mn-cs"/>
              </a:defRPr>
            </a:lvl2pPr>
            <a:lvl3pPr marL="985838" indent="-263525" algn="l" defTabSz="914400" rtl="0" eaLnBrk="1" latinLnBrk="0" hangingPunct="1">
              <a:lnSpc>
                <a:spcPct val="100000"/>
              </a:lnSpc>
              <a:spcBef>
                <a:spcPts val="1200"/>
              </a:spcBef>
              <a:buClr>
                <a:schemeClr val="accent6"/>
              </a:buClr>
              <a:buSzPct val="100000"/>
              <a:buFontTx/>
              <a:buBlip>
                <a:blip r:embed="rId10"/>
              </a:buBlip>
              <a:defRPr sz="1200" kern="1200">
                <a:solidFill>
                  <a:schemeClr val="accent1"/>
                </a:solidFill>
                <a:latin typeface="+mn-lt"/>
                <a:ea typeface="+mn-ea"/>
                <a:cs typeface="+mn-cs"/>
              </a:defRPr>
            </a:lvl3pPr>
            <a:lvl4pPr marL="1257300" indent="-268288" algn="l" defTabSz="914400" rtl="0" eaLnBrk="1" latinLnBrk="0" hangingPunct="1">
              <a:lnSpc>
                <a:spcPct val="100000"/>
              </a:lnSpc>
              <a:spcBef>
                <a:spcPts val="1200"/>
              </a:spcBef>
              <a:buClr>
                <a:schemeClr val="accent6"/>
              </a:buClr>
              <a:buSzPct val="100000"/>
              <a:buFontTx/>
              <a:buBlip>
                <a:blip r:embed="rId10"/>
              </a:buBlip>
              <a:defRPr sz="1200" kern="1200">
                <a:solidFill>
                  <a:schemeClr val="accent1"/>
                </a:solidFill>
                <a:latin typeface="+mn-lt"/>
                <a:ea typeface="+mn-ea"/>
                <a:cs typeface="+mn-cs"/>
              </a:defRPr>
            </a:lvl4pPr>
            <a:lvl5pPr marL="1524000" indent="-266700" algn="l" defTabSz="914400" rtl="0" eaLnBrk="1" latinLnBrk="0" hangingPunct="1">
              <a:lnSpc>
                <a:spcPct val="100000"/>
              </a:lnSpc>
              <a:spcBef>
                <a:spcPts val="1200"/>
              </a:spcBef>
              <a:buClr>
                <a:schemeClr val="accent6"/>
              </a:buClr>
              <a:buSzPct val="100000"/>
              <a:buFontTx/>
              <a:buBlip>
                <a:blip r:embed="rId10"/>
              </a:buBlip>
              <a:tabLst/>
              <a:defRPr sz="12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900" b="1"/>
              <a:t>SVT Nyheter Värmland, 6 mars 2025</a:t>
            </a:r>
          </a:p>
          <a:p>
            <a:pPr marL="0" indent="0">
              <a:buNone/>
            </a:pPr>
            <a:r>
              <a:rPr lang="sv-SE" sz="1900">
                <a:solidFill>
                  <a:schemeClr val="accent1">
                    <a:lumMod val="50000"/>
                  </a:schemeClr>
                </a:solidFill>
                <a:hlinkClick r:id="rId11">
                  <a:extLst>
                    <a:ext uri="{A12FA001-AC4F-418D-AE19-62706E023703}">
                      <ahyp:hlinkClr xmlns:ahyp="http://schemas.microsoft.com/office/drawing/2018/hyperlinkcolor" val="tx"/>
                    </a:ext>
                  </a:extLst>
                </a:hlinkClick>
              </a:rPr>
              <a:t>Fyra miljoner till </a:t>
            </a:r>
            <a:r>
              <a:rPr lang="sv-SE" sz="1900" err="1">
                <a:solidFill>
                  <a:schemeClr val="accent1">
                    <a:lumMod val="50000"/>
                  </a:schemeClr>
                </a:solidFill>
                <a:hlinkClick r:id="rId11">
                  <a:extLst>
                    <a:ext uri="{A12FA001-AC4F-418D-AE19-62706E023703}">
                      <ahyp:hlinkClr xmlns:ahyp="http://schemas.microsoft.com/office/drawing/2018/hyperlinkcolor" val="tx"/>
                    </a:ext>
                  </a:extLst>
                </a:hlinkClick>
              </a:rPr>
              <a:t>Kyrkeruds</a:t>
            </a:r>
            <a:r>
              <a:rPr lang="sv-SE" sz="1900">
                <a:solidFill>
                  <a:schemeClr val="accent1">
                    <a:lumMod val="50000"/>
                  </a:schemeClr>
                </a:solidFill>
                <a:hlinkClick r:id="rId11">
                  <a:extLst>
                    <a:ext uri="{A12FA001-AC4F-418D-AE19-62706E023703}">
                      <ahyp:hlinkClr xmlns:ahyp="http://schemas.microsoft.com/office/drawing/2018/hyperlinkcolor" val="tx"/>
                    </a:ext>
                  </a:extLst>
                </a:hlinkClick>
              </a:rPr>
              <a:t> folkhögskola i Säffle</a:t>
            </a:r>
            <a:endParaRPr lang="sv-SE" sz="1900">
              <a:solidFill>
                <a:schemeClr val="accent1">
                  <a:lumMod val="50000"/>
                </a:schemeClr>
              </a:solidFill>
            </a:endParaRPr>
          </a:p>
          <a:p>
            <a:r>
              <a:rPr lang="sv-SE" sz="1900" b="1"/>
              <a:t>Region Värmland, 5 mars 2025</a:t>
            </a:r>
          </a:p>
          <a:p>
            <a:pPr marL="0" indent="0">
              <a:buNone/>
            </a:pPr>
            <a:r>
              <a:rPr lang="sv-SE" sz="1900">
                <a:solidFill>
                  <a:schemeClr val="accent1">
                    <a:lumMod val="50000"/>
                  </a:schemeClr>
                </a:solidFill>
                <a:hlinkClick r:id="rId12" tooltip="Nysatsning på unga i Säffle utan sysselsättning">
                  <a:extLst>
                    <a:ext uri="{A12FA001-AC4F-418D-AE19-62706E023703}">
                      <ahyp:hlinkClr xmlns:ahyp="http://schemas.microsoft.com/office/drawing/2018/hyperlinkcolor" val="tx"/>
                    </a:ext>
                  </a:extLst>
                </a:hlinkClick>
              </a:rPr>
              <a:t>Ny satsning på unga i Säffle utan sysselsättning</a:t>
            </a:r>
            <a:endParaRPr lang="sv-SE" sz="1900">
              <a:solidFill>
                <a:schemeClr val="accent1">
                  <a:lumMod val="50000"/>
                </a:schemeClr>
              </a:solidFill>
            </a:endParaRPr>
          </a:p>
          <a:p>
            <a:r>
              <a:rPr lang="sv-SE" sz="1900" b="1"/>
              <a:t>Din Lokaltidning, 25 februari 2025</a:t>
            </a:r>
          </a:p>
          <a:p>
            <a:pPr marL="0" indent="0">
              <a:buNone/>
            </a:pPr>
            <a:r>
              <a:rPr lang="sv-SE" sz="1900">
                <a:solidFill>
                  <a:schemeClr val="accent1">
                    <a:lumMod val="50000"/>
                  </a:schemeClr>
                </a:solidFill>
                <a:hlinkClick r:id="rId13" tooltip="Nytt projekt ska bryta utanförskap för unga vuxna">
                  <a:extLst>
                    <a:ext uri="{A12FA001-AC4F-418D-AE19-62706E023703}">
                      <ahyp:hlinkClr xmlns:ahyp="http://schemas.microsoft.com/office/drawing/2018/hyperlinkcolor" val="tx"/>
                    </a:ext>
                  </a:extLst>
                </a:hlinkClick>
              </a:rPr>
              <a:t>Nytt projekt ska bryta utanförskap för unga vuxna</a:t>
            </a:r>
            <a:endParaRPr lang="sv-SE" sz="1900">
              <a:solidFill>
                <a:schemeClr val="accent1">
                  <a:lumMod val="50000"/>
                </a:schemeClr>
              </a:solidFill>
            </a:endParaRPr>
          </a:p>
          <a:p>
            <a:r>
              <a:rPr lang="sv-SE" sz="1900" b="1"/>
              <a:t>Välfärdsguiden</a:t>
            </a:r>
            <a:endParaRPr lang="sv-SE" sz="1800" b="1"/>
          </a:p>
          <a:p>
            <a:pPr marL="0" indent="0">
              <a:buNone/>
            </a:pPr>
            <a:r>
              <a:rPr lang="sv-SE" sz="1900">
                <a:solidFill>
                  <a:schemeClr val="accent1">
                    <a:lumMod val="50000"/>
                  </a:schemeClr>
                </a:solidFill>
                <a:hlinkClick r:id="rId14" tooltip="Projekt FolkisUng- anpassat stöd till arbete eller vidare studier">
                  <a:extLst>
                    <a:ext uri="{A12FA001-AC4F-418D-AE19-62706E023703}">
                      <ahyp:hlinkClr xmlns:ahyp="http://schemas.microsoft.com/office/drawing/2018/hyperlinkcolor" val="tx"/>
                    </a:ext>
                  </a:extLst>
                </a:hlinkClick>
              </a:rPr>
              <a:t>Projekt </a:t>
            </a:r>
            <a:r>
              <a:rPr lang="sv-SE" sz="1900" err="1">
                <a:solidFill>
                  <a:schemeClr val="accent1">
                    <a:lumMod val="50000"/>
                  </a:schemeClr>
                </a:solidFill>
                <a:hlinkClick r:id="rId14" tooltip="Projekt FolkisUng- anpassat stöd till arbete eller vidare studier">
                  <a:extLst>
                    <a:ext uri="{A12FA001-AC4F-418D-AE19-62706E023703}">
                      <ahyp:hlinkClr xmlns:ahyp="http://schemas.microsoft.com/office/drawing/2018/hyperlinkcolor" val="tx"/>
                    </a:ext>
                  </a:extLst>
                </a:hlinkClick>
              </a:rPr>
              <a:t>FolkisUng</a:t>
            </a:r>
            <a:r>
              <a:rPr lang="sv-SE" sz="1900">
                <a:solidFill>
                  <a:schemeClr val="accent1">
                    <a:lumMod val="50000"/>
                  </a:schemeClr>
                </a:solidFill>
                <a:hlinkClick r:id="rId14" tooltip="Projekt FolkisUng- anpassat stöd till arbete eller vidare studier">
                  <a:extLst>
                    <a:ext uri="{A12FA001-AC4F-418D-AE19-62706E023703}">
                      <ahyp:hlinkClr xmlns:ahyp="http://schemas.microsoft.com/office/drawing/2018/hyperlinkcolor" val="tx"/>
                    </a:ext>
                  </a:extLst>
                </a:hlinkClick>
              </a:rPr>
              <a:t>- anpassat stöd till arbete eller vidare studier</a:t>
            </a:r>
            <a:endParaRPr lang="sv-SE" sz="1900">
              <a:solidFill>
                <a:schemeClr val="accent1">
                  <a:lumMod val="50000"/>
                </a:schemeClr>
              </a:solidFill>
            </a:endParaRPr>
          </a:p>
          <a:p>
            <a:r>
              <a:rPr lang="sv-SE" sz="1900" b="1"/>
              <a:t>Tidningen Folkhögskolan (Vi Lärare) 8 januari 2025</a:t>
            </a:r>
          </a:p>
          <a:p>
            <a:pPr marL="0" indent="0">
              <a:buNone/>
            </a:pPr>
            <a:r>
              <a:rPr lang="sv-SE" sz="1900">
                <a:solidFill>
                  <a:schemeClr val="accent1">
                    <a:lumMod val="50000"/>
                  </a:schemeClr>
                </a:solidFill>
                <a:hlinkClick r:id="rId15">
                  <a:extLst>
                    <a:ext uri="{A12FA001-AC4F-418D-AE19-62706E023703}">
                      <ahyp:hlinkClr xmlns:ahyp="http://schemas.microsoft.com/office/drawing/2018/hyperlinkcolor" val="tx"/>
                    </a:ext>
                  </a:extLst>
                </a:hlinkClick>
              </a:rPr>
              <a:t>Nya </a:t>
            </a:r>
            <a:r>
              <a:rPr lang="sv-SE" sz="1900" err="1">
                <a:solidFill>
                  <a:schemeClr val="accent1">
                    <a:lumMod val="50000"/>
                  </a:schemeClr>
                </a:solidFill>
                <a:hlinkClick r:id="rId15">
                  <a:extLst>
                    <a:ext uri="{A12FA001-AC4F-418D-AE19-62706E023703}">
                      <ahyp:hlinkClr xmlns:ahyp="http://schemas.microsoft.com/office/drawing/2018/hyperlinkcolor" val="tx"/>
                    </a:ext>
                  </a:extLst>
                </a:hlinkClick>
              </a:rPr>
              <a:t>FolkisUng</a:t>
            </a:r>
            <a:r>
              <a:rPr lang="sv-SE" sz="1900">
                <a:solidFill>
                  <a:schemeClr val="accent1">
                    <a:lumMod val="50000"/>
                  </a:schemeClr>
                </a:solidFill>
                <a:hlinkClick r:id="rId15">
                  <a:extLst>
                    <a:ext uri="{A12FA001-AC4F-418D-AE19-62706E023703}">
                      <ahyp:hlinkClr xmlns:ahyp="http://schemas.microsoft.com/office/drawing/2018/hyperlinkcolor" val="tx"/>
                    </a:ext>
                  </a:extLst>
                </a:hlinkClick>
              </a:rPr>
              <a:t> ska minska utanförskap</a:t>
            </a:r>
            <a:endParaRPr lang="sv-SE" sz="1900">
              <a:solidFill>
                <a:schemeClr val="accent1">
                  <a:lumMod val="50000"/>
                </a:schemeClr>
              </a:solidFill>
            </a:endParaRPr>
          </a:p>
        </p:txBody>
      </p:sp>
    </p:spTree>
    <p:extLst>
      <p:ext uri="{BB962C8B-B14F-4D97-AF65-F5344CB8AC3E}">
        <p14:creationId xmlns:p14="http://schemas.microsoft.com/office/powerpoint/2010/main" val="21138387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13D798E-F9F0-F8A6-E434-548B3E54C19B}"/>
              </a:ext>
            </a:extLst>
          </p:cNvPr>
          <p:cNvPicPr>
            <a:picLocks noChangeAspect="1"/>
          </p:cNvPicPr>
          <p:nvPr/>
        </p:nvPicPr>
        <p:blipFill>
          <a:blip r:embed="rId3"/>
          <a:stretch>
            <a:fillRect/>
          </a:stretch>
        </p:blipFill>
        <p:spPr>
          <a:xfrm>
            <a:off x="2486528" y="920539"/>
            <a:ext cx="7218943" cy="5776968"/>
          </a:xfrm>
          <a:prstGeom prst="rect">
            <a:avLst/>
          </a:prstGeom>
        </p:spPr>
      </p:pic>
    </p:spTree>
    <p:extLst>
      <p:ext uri="{BB962C8B-B14F-4D97-AF65-F5344CB8AC3E}">
        <p14:creationId xmlns:p14="http://schemas.microsoft.com/office/powerpoint/2010/main" val="14819057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E5665D-BE0E-CE73-5977-717D248E175F}"/>
              </a:ext>
            </a:extLst>
          </p:cNvPr>
          <p:cNvSpPr>
            <a:spLocks noGrp="1"/>
          </p:cNvSpPr>
          <p:nvPr>
            <p:ph type="title"/>
          </p:nvPr>
        </p:nvSpPr>
        <p:spPr/>
        <p:txBody>
          <a:bodyPr/>
          <a:lstStyle/>
          <a:p>
            <a:r>
              <a:rPr lang="sv-SE" dirty="0"/>
              <a:t>Brev från en ung tjej i </a:t>
            </a:r>
            <a:r>
              <a:rPr lang="sv-SE" dirty="0" err="1"/>
              <a:t>FolkisUng</a:t>
            </a:r>
            <a:r>
              <a:rPr lang="sv-SE" dirty="0"/>
              <a:t> Örebro</a:t>
            </a:r>
          </a:p>
        </p:txBody>
      </p:sp>
      <p:sp>
        <p:nvSpPr>
          <p:cNvPr id="3" name="Platshållare för innehåll 2">
            <a:extLst>
              <a:ext uri="{FF2B5EF4-FFF2-40B4-BE49-F238E27FC236}">
                <a16:creationId xmlns:a16="http://schemas.microsoft.com/office/drawing/2014/main" id="{8B2C3BD0-37D0-ADCF-3D4D-D6F3E835ABCB}"/>
              </a:ext>
            </a:extLst>
          </p:cNvPr>
          <p:cNvSpPr>
            <a:spLocks noGrp="1"/>
          </p:cNvSpPr>
          <p:nvPr>
            <p:ph sz="quarter" idx="13"/>
          </p:nvPr>
        </p:nvSpPr>
        <p:spPr>
          <a:xfrm>
            <a:off x="1620000" y="2088000"/>
            <a:ext cx="6096415" cy="4408376"/>
          </a:xfrm>
        </p:spPr>
        <p:txBody>
          <a:bodyPr vert="horz" lIns="0" tIns="0" rIns="0" bIns="0" rtlCol="0" anchor="t">
            <a:normAutofit/>
          </a:bodyPr>
          <a:lstStyle/>
          <a:p>
            <a:pPr marL="0" indent="0">
              <a:buNone/>
            </a:pPr>
            <a:r>
              <a:rPr lang="sv-SE" i="1" dirty="0"/>
              <a:t>”Många vet inte vad dom gör, andra har hittat sin väg. Ska inte ljuga till en början hade jag ingen aning om vart jag skulle, vad jag ville göra framåt, men är rätt så säker nu tack vare </a:t>
            </a:r>
            <a:r>
              <a:rPr lang="sv-SE" i="1" dirty="0" err="1"/>
              <a:t>FolkisUng</a:t>
            </a:r>
            <a:r>
              <a:rPr lang="sv-SE" i="1" dirty="0"/>
              <a:t>, och såklart min egen vilja.</a:t>
            </a:r>
          </a:p>
          <a:p>
            <a:pPr marL="0" indent="0">
              <a:buNone/>
            </a:pPr>
            <a:r>
              <a:rPr lang="sv-SE" i="1" dirty="0"/>
              <a:t>Det är en liten verksamhet på runt 15 </a:t>
            </a:r>
            <a:r>
              <a:rPr lang="sv-SE" i="1" dirty="0" err="1"/>
              <a:t>pers</a:t>
            </a:r>
            <a:r>
              <a:rPr lang="sv-SE" i="1" dirty="0"/>
              <a:t>, men för mig har det varit mer än en verksamhet, det är mer som en gemenskap, som ett hem, det finns till och med en soffa.</a:t>
            </a:r>
          </a:p>
          <a:p>
            <a:pPr marL="0" indent="0">
              <a:buNone/>
            </a:pPr>
            <a:r>
              <a:rPr lang="sv-SE" i="1" dirty="0"/>
              <a:t>Lärarna är något otroligt snälla och hjälpsamma. Dom är mycket mer än alla lärare jag har haft innan. Tycker det är så synd att det bara är ett projekt som bara varar ett tag, något tillfälligt, det borde istället vara beständigt."</a:t>
            </a:r>
          </a:p>
        </p:txBody>
      </p:sp>
      <p:pic>
        <p:nvPicPr>
          <p:cNvPr id="8" name="Bild 7" descr="Kvinna med långt hår">
            <a:extLst>
              <a:ext uri="{FF2B5EF4-FFF2-40B4-BE49-F238E27FC236}">
                <a16:creationId xmlns:a16="http://schemas.microsoft.com/office/drawing/2014/main" id="{92C5C121-D780-5E09-FC61-A4CC2D93DCC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flipH="1">
            <a:off x="8639191" y="2088000"/>
            <a:ext cx="2174032" cy="2415591"/>
          </a:xfrm>
          <a:prstGeom prst="rect">
            <a:avLst/>
          </a:prstGeom>
        </p:spPr>
      </p:pic>
    </p:spTree>
    <p:extLst>
      <p:ext uri="{BB962C8B-B14F-4D97-AF65-F5344CB8AC3E}">
        <p14:creationId xmlns:p14="http://schemas.microsoft.com/office/powerpoint/2010/main" val="3071772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D3B624C-6B1C-4D49-BFCD-B51B8877FC38}"/>
              </a:ext>
            </a:extLst>
          </p:cNvPr>
          <p:cNvSpPr>
            <a:spLocks noGrp="1"/>
          </p:cNvSpPr>
          <p:nvPr>
            <p:ph type="title"/>
          </p:nvPr>
        </p:nvSpPr>
        <p:spPr/>
        <p:txBody>
          <a:bodyPr/>
          <a:lstStyle/>
          <a:p>
            <a:r>
              <a:rPr lang="sv-SE"/>
              <a:t>FolkisUng – tre perspektiv</a:t>
            </a:r>
          </a:p>
        </p:txBody>
      </p:sp>
      <p:sp>
        <p:nvSpPr>
          <p:cNvPr id="4" name="Platshållare för text 3">
            <a:extLst>
              <a:ext uri="{FF2B5EF4-FFF2-40B4-BE49-F238E27FC236}">
                <a16:creationId xmlns:a16="http://schemas.microsoft.com/office/drawing/2014/main" id="{311B006C-AA99-4C97-A0AF-2534A844499F}"/>
              </a:ext>
            </a:extLst>
          </p:cNvPr>
          <p:cNvSpPr>
            <a:spLocks noGrp="1"/>
          </p:cNvSpPr>
          <p:nvPr>
            <p:ph type="body" sz="quarter" idx="4294967295"/>
          </p:nvPr>
        </p:nvSpPr>
        <p:spPr>
          <a:xfrm>
            <a:off x="1620001" y="2303999"/>
            <a:ext cx="10116001" cy="3996000"/>
          </a:xfrm>
        </p:spPr>
        <p:txBody>
          <a:bodyPr>
            <a:normAutofit/>
          </a:bodyPr>
          <a:lstStyle/>
          <a:p>
            <a:pPr marL="358775" marR="0" lvl="0" indent="-358775" algn="l" defTabSz="914400" rtl="0" eaLnBrk="1" fontAlgn="auto" latinLnBrk="0" hangingPunct="1">
              <a:lnSpc>
                <a:spcPct val="100000"/>
              </a:lnSpc>
              <a:spcBef>
                <a:spcPts val="1600"/>
              </a:spcBef>
              <a:spcAft>
                <a:spcPts val="0"/>
              </a:spcAft>
              <a:buClr>
                <a:srgbClr val="910048"/>
              </a:buClr>
              <a:buSzPct val="100000"/>
              <a:buFontTx/>
              <a:buBlip>
                <a:blip r:embed="rId3"/>
              </a:buBlip>
              <a:tabLst/>
              <a:defRPr/>
            </a:pPr>
            <a:r>
              <a:rPr kumimoji="0" lang="sv-SE" b="0" i="0" u="none" strike="noStrike" kern="1200" cap="none" spc="0" normalizeH="0" baseline="0" noProof="0" dirty="0">
                <a:ln>
                  <a:noFill/>
                </a:ln>
                <a:solidFill>
                  <a:srgbClr val="910048"/>
                </a:solidFill>
                <a:effectLst/>
                <a:uLnTx/>
                <a:uFillTx/>
                <a:latin typeface="Aaux Next Medium"/>
                <a:ea typeface="+mn-ea"/>
                <a:cs typeface="+mn-cs"/>
              </a:rPr>
              <a:t>För unga som behöver en ny start – eller en första start</a:t>
            </a:r>
          </a:p>
          <a:p>
            <a:r>
              <a:rPr lang="sv-SE" dirty="0"/>
              <a:t>För kommunen</a:t>
            </a:r>
          </a:p>
          <a:p>
            <a:pPr lvl="1"/>
            <a:r>
              <a:rPr lang="sv-SE" dirty="0"/>
              <a:t>folkhögskolan som </a:t>
            </a:r>
            <a:r>
              <a:rPr lang="sv-SE" i="1" dirty="0"/>
              <a:t>självklar</a:t>
            </a:r>
            <a:r>
              <a:rPr lang="sv-SE" dirty="0"/>
              <a:t> samverkanspart</a:t>
            </a:r>
          </a:p>
          <a:p>
            <a:r>
              <a:rPr lang="sv-SE" dirty="0"/>
              <a:t>För folkhögskolan som skolform</a:t>
            </a:r>
          </a:p>
          <a:p>
            <a:pPr lvl="1"/>
            <a:r>
              <a:rPr lang="sv-SE" dirty="0"/>
              <a:t>synliggöra skolformen för fler</a:t>
            </a:r>
          </a:p>
        </p:txBody>
      </p:sp>
      <p:pic>
        <p:nvPicPr>
          <p:cNvPr id="5" name="Bildobjekt 4">
            <a:extLst>
              <a:ext uri="{FF2B5EF4-FFF2-40B4-BE49-F238E27FC236}">
                <a16:creationId xmlns:a16="http://schemas.microsoft.com/office/drawing/2014/main" id="{7638F95F-DAC4-2546-0619-653609868FD3}"/>
              </a:ext>
            </a:extLst>
          </p:cNvPr>
          <p:cNvPicPr>
            <a:picLocks noChangeAspect="1"/>
          </p:cNvPicPr>
          <p:nvPr/>
        </p:nvPicPr>
        <p:blipFill>
          <a:blip r:embed="rId4"/>
          <a:stretch>
            <a:fillRect/>
          </a:stretch>
        </p:blipFill>
        <p:spPr>
          <a:xfrm>
            <a:off x="8518760" y="4023693"/>
            <a:ext cx="2851294" cy="2039650"/>
          </a:xfrm>
          <a:prstGeom prst="rect">
            <a:avLst/>
          </a:prstGeom>
        </p:spPr>
      </p:pic>
    </p:spTree>
    <p:extLst>
      <p:ext uri="{BB962C8B-B14F-4D97-AF65-F5344CB8AC3E}">
        <p14:creationId xmlns:p14="http://schemas.microsoft.com/office/powerpoint/2010/main" val="157232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33BF7-4430-DC60-404D-2955D4BD6E83}"/>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46BAD4E2-B9FD-AEFE-4CD7-50C00AF79275}"/>
              </a:ext>
            </a:extLst>
          </p:cNvPr>
          <p:cNvSpPr>
            <a:spLocks noGrp="1"/>
          </p:cNvSpPr>
          <p:nvPr>
            <p:ph type="title"/>
          </p:nvPr>
        </p:nvSpPr>
        <p:spPr>
          <a:xfrm>
            <a:off x="1268560" y="1274465"/>
            <a:ext cx="9654879" cy="936000"/>
          </a:xfrm>
        </p:spPr>
        <p:txBody>
          <a:bodyPr/>
          <a:lstStyle/>
          <a:p>
            <a:r>
              <a:rPr lang="sv-SE"/>
              <a:t>Nationellt projekt – urvalet av sökande  </a:t>
            </a:r>
            <a:br>
              <a:rPr lang="sv-SE"/>
            </a:br>
            <a:endParaRPr lang="sv-SE"/>
          </a:p>
        </p:txBody>
      </p:sp>
      <p:sp>
        <p:nvSpPr>
          <p:cNvPr id="4" name="Platshållare för text 3">
            <a:extLst>
              <a:ext uri="{FF2B5EF4-FFF2-40B4-BE49-F238E27FC236}">
                <a16:creationId xmlns:a16="http://schemas.microsoft.com/office/drawing/2014/main" id="{E055AD73-8EE8-2468-871B-F5EA8820C164}"/>
              </a:ext>
            </a:extLst>
          </p:cNvPr>
          <p:cNvSpPr>
            <a:spLocks noGrp="1"/>
          </p:cNvSpPr>
          <p:nvPr>
            <p:ph sz="quarter" idx="13"/>
          </p:nvPr>
        </p:nvSpPr>
        <p:spPr/>
        <p:txBody>
          <a:bodyPr>
            <a:normAutofit/>
          </a:bodyPr>
          <a:lstStyle/>
          <a:p>
            <a:r>
              <a:rPr lang="sv-SE" dirty="0"/>
              <a:t>Region Gävleborg</a:t>
            </a:r>
          </a:p>
          <a:p>
            <a:pPr lvl="1"/>
            <a:r>
              <a:rPr lang="sv-SE" dirty="0"/>
              <a:t>Folkhögskolan</a:t>
            </a:r>
            <a:r>
              <a:rPr lang="sv-SE" b="1" dirty="0"/>
              <a:t> Västerberg</a:t>
            </a:r>
            <a:r>
              <a:rPr lang="sv-SE" dirty="0"/>
              <a:t> i Sandviken</a:t>
            </a:r>
          </a:p>
          <a:p>
            <a:pPr marL="358775" marR="0" lvl="0" indent="-358775" algn="l" defTabSz="914400" rtl="0" eaLnBrk="1" fontAlgn="auto" latinLnBrk="0" hangingPunct="1">
              <a:lnSpc>
                <a:spcPct val="100000"/>
              </a:lnSpc>
              <a:spcBef>
                <a:spcPts val="1600"/>
              </a:spcBef>
              <a:spcAft>
                <a:spcPts val="0"/>
              </a:spcAft>
              <a:buClr>
                <a:srgbClr val="910048"/>
              </a:buClr>
              <a:buSzPct val="100000"/>
              <a:buFontTx/>
              <a:buBlip>
                <a:blip r:embed="rId3"/>
              </a:buBlip>
              <a:tabLst/>
              <a:defRPr/>
            </a:pPr>
            <a:r>
              <a:rPr kumimoji="0" lang="sv-SE" b="0" i="0" u="none" strike="noStrike" kern="1200" cap="none" spc="0" normalizeH="0" baseline="0" noProof="0" dirty="0">
                <a:ln>
                  <a:noFill/>
                </a:ln>
                <a:solidFill>
                  <a:srgbClr val="910048"/>
                </a:solidFill>
                <a:effectLst/>
                <a:uLnTx/>
                <a:uFillTx/>
                <a:latin typeface="Aaux Next Medium"/>
                <a:ea typeface="+mn-ea"/>
                <a:cs typeface="+mn-cs"/>
              </a:rPr>
              <a:t>Region Värmland</a:t>
            </a:r>
            <a:endParaRPr lang="sv-SE" dirty="0"/>
          </a:p>
          <a:p>
            <a:pPr lvl="1"/>
            <a:r>
              <a:rPr lang="sv-SE" dirty="0"/>
              <a:t>Folkhögskolan </a:t>
            </a:r>
            <a:r>
              <a:rPr lang="sv-SE" b="1" dirty="0" err="1"/>
              <a:t>Kyrkerud</a:t>
            </a:r>
            <a:r>
              <a:rPr lang="sv-SE" dirty="0"/>
              <a:t> i Säffle</a:t>
            </a:r>
          </a:p>
          <a:p>
            <a:pPr marL="358775" marR="0" lvl="0" indent="-358775" algn="l" defTabSz="914400" rtl="0" eaLnBrk="1" fontAlgn="auto" latinLnBrk="0" hangingPunct="1">
              <a:lnSpc>
                <a:spcPct val="100000"/>
              </a:lnSpc>
              <a:spcBef>
                <a:spcPts val="1600"/>
              </a:spcBef>
              <a:spcAft>
                <a:spcPts val="0"/>
              </a:spcAft>
              <a:buClr>
                <a:srgbClr val="910048"/>
              </a:buClr>
              <a:buSzPct val="100000"/>
              <a:buFontTx/>
              <a:buBlip>
                <a:blip r:embed="rId3"/>
              </a:buBlip>
              <a:tabLst/>
              <a:defRPr/>
            </a:pPr>
            <a:r>
              <a:rPr kumimoji="0" lang="sv-SE" b="0" i="0" u="none" strike="noStrike" kern="1200" cap="none" spc="0" normalizeH="0" baseline="0" noProof="0" dirty="0">
                <a:ln>
                  <a:noFill/>
                </a:ln>
                <a:solidFill>
                  <a:srgbClr val="910048"/>
                </a:solidFill>
                <a:effectLst/>
                <a:uLnTx/>
                <a:uFillTx/>
                <a:latin typeface="Aaux Next Medium"/>
                <a:ea typeface="+mn-ea"/>
                <a:cs typeface="+mn-cs"/>
              </a:rPr>
              <a:t>Region Örebro</a:t>
            </a:r>
          </a:p>
          <a:p>
            <a:pPr marL="720000" marR="0" lvl="1" indent="-360000" algn="l" defTabSz="914400" rtl="0" eaLnBrk="1" fontAlgn="auto" latinLnBrk="0" hangingPunct="1">
              <a:lnSpc>
                <a:spcPct val="100000"/>
              </a:lnSpc>
              <a:spcBef>
                <a:spcPts val="1200"/>
              </a:spcBef>
              <a:spcAft>
                <a:spcPts val="0"/>
              </a:spcAft>
              <a:buClr>
                <a:srgbClr val="595959"/>
              </a:buClr>
              <a:buSzPct val="100000"/>
              <a:buFontTx/>
              <a:buBlip>
                <a:blip r:embed="rId4"/>
              </a:buBlip>
              <a:tabLst/>
              <a:defRPr/>
            </a:pPr>
            <a:r>
              <a:rPr kumimoji="0" lang="sv-SE" i="0" u="none" strike="noStrike" kern="1200" cap="none" spc="0" normalizeH="0" baseline="0" noProof="0" dirty="0">
                <a:ln>
                  <a:noFill/>
                </a:ln>
                <a:solidFill>
                  <a:srgbClr val="910048"/>
                </a:solidFill>
                <a:effectLst/>
                <a:uLnTx/>
                <a:uFillTx/>
                <a:latin typeface="Aaux Next Medium"/>
                <a:ea typeface="+mn-ea"/>
                <a:cs typeface="+mn-cs"/>
              </a:rPr>
              <a:t>Folkhögskolan</a:t>
            </a:r>
            <a:r>
              <a:rPr kumimoji="0" lang="sv-SE" b="1" i="0" u="none" strike="noStrike" kern="1200" cap="none" spc="0" normalizeH="0" baseline="0" noProof="0" dirty="0">
                <a:ln>
                  <a:noFill/>
                </a:ln>
                <a:solidFill>
                  <a:srgbClr val="910048"/>
                </a:solidFill>
                <a:effectLst/>
                <a:uLnTx/>
                <a:uFillTx/>
                <a:latin typeface="Aaux Next Medium"/>
                <a:ea typeface="+mn-ea"/>
                <a:cs typeface="+mn-cs"/>
              </a:rPr>
              <a:t> Örebro</a:t>
            </a:r>
            <a:r>
              <a:rPr kumimoji="0" lang="sv-SE" b="0" i="0" u="none" strike="noStrike" kern="1200" cap="none" spc="0" normalizeH="0" baseline="0" noProof="0" dirty="0">
                <a:ln>
                  <a:noFill/>
                </a:ln>
                <a:solidFill>
                  <a:srgbClr val="910048"/>
                </a:solidFill>
                <a:effectLst/>
                <a:uLnTx/>
                <a:uFillTx/>
                <a:latin typeface="Aaux Next Medium"/>
                <a:ea typeface="+mn-ea"/>
                <a:cs typeface="+mn-cs"/>
              </a:rPr>
              <a:t> i Örebro</a:t>
            </a:r>
          </a:p>
          <a:p>
            <a:pPr marL="358775" marR="0" lvl="0" indent="-358775" algn="l" defTabSz="914400" rtl="0" eaLnBrk="1" fontAlgn="auto" latinLnBrk="0" hangingPunct="1">
              <a:lnSpc>
                <a:spcPct val="100000"/>
              </a:lnSpc>
              <a:spcBef>
                <a:spcPts val="1600"/>
              </a:spcBef>
              <a:spcAft>
                <a:spcPts val="0"/>
              </a:spcAft>
              <a:buClr>
                <a:srgbClr val="910048"/>
              </a:buClr>
              <a:buSzPct val="100000"/>
              <a:buFontTx/>
              <a:buBlip>
                <a:blip r:embed="rId3"/>
              </a:buBlip>
              <a:tabLst/>
              <a:defRPr/>
            </a:pPr>
            <a:r>
              <a:rPr kumimoji="0" lang="sv-SE" sz="2000" b="0" i="0" u="none" strike="noStrike" kern="1200" cap="none" spc="0" normalizeH="0" baseline="0" noProof="0" dirty="0">
                <a:ln>
                  <a:noFill/>
                </a:ln>
                <a:solidFill>
                  <a:srgbClr val="910048"/>
                </a:solidFill>
                <a:effectLst/>
                <a:uLnTx/>
                <a:uFillTx/>
                <a:latin typeface="Aaux Next Medium"/>
                <a:ea typeface="+mn-ea"/>
                <a:cs typeface="+mn-cs"/>
              </a:rPr>
              <a:t>Region Västra Götaland</a:t>
            </a:r>
            <a:endParaRPr lang="sv-SE" dirty="0"/>
          </a:p>
          <a:p>
            <a:pPr lvl="1"/>
            <a:r>
              <a:rPr lang="sv-SE" dirty="0"/>
              <a:t>Folkhögskolan </a:t>
            </a:r>
            <a:r>
              <a:rPr lang="sv-SE" b="1" dirty="0"/>
              <a:t>Hjälmared</a:t>
            </a:r>
            <a:r>
              <a:rPr lang="sv-SE" dirty="0"/>
              <a:t> i Alingsås</a:t>
            </a:r>
          </a:p>
          <a:p>
            <a:pPr marL="360000" lvl="1" indent="0">
              <a:buNone/>
            </a:pPr>
            <a:endParaRPr lang="sv-SE" dirty="0"/>
          </a:p>
          <a:p>
            <a:pPr lvl="1"/>
            <a:endParaRPr lang="sv-SE" dirty="0"/>
          </a:p>
          <a:p>
            <a:pPr lvl="1"/>
            <a:endParaRPr lang="sv-SE" dirty="0"/>
          </a:p>
          <a:p>
            <a:pPr marL="722313" lvl="2" indent="0">
              <a:buNone/>
            </a:pPr>
            <a:endParaRPr lang="sv-SE" dirty="0"/>
          </a:p>
          <a:p>
            <a:pPr marL="989012" lvl="3" indent="0">
              <a:buNone/>
            </a:pPr>
            <a:endParaRPr lang="sv-SE" dirty="0"/>
          </a:p>
          <a:p>
            <a:endParaRPr lang="sv-SE" dirty="0"/>
          </a:p>
        </p:txBody>
      </p:sp>
      <p:sp>
        <p:nvSpPr>
          <p:cNvPr id="3" name="Platshållare för innehåll 2">
            <a:extLst>
              <a:ext uri="{FF2B5EF4-FFF2-40B4-BE49-F238E27FC236}">
                <a16:creationId xmlns:a16="http://schemas.microsoft.com/office/drawing/2014/main" id="{60BCFB5D-37C5-E589-59EC-4A1703330D2F}"/>
              </a:ext>
            </a:extLst>
          </p:cNvPr>
          <p:cNvSpPr>
            <a:spLocks noGrp="1"/>
          </p:cNvSpPr>
          <p:nvPr>
            <p:ph sz="quarter" idx="14"/>
          </p:nvPr>
        </p:nvSpPr>
        <p:spPr/>
        <p:txBody>
          <a:bodyPr vert="horz" lIns="0" tIns="0" rIns="0" bIns="0" rtlCol="0" anchor="t">
            <a:normAutofit lnSpcReduction="10000"/>
          </a:bodyPr>
          <a:lstStyle/>
          <a:p>
            <a:r>
              <a:rPr lang="sv-SE" dirty="0"/>
              <a:t>Region Kronoberg</a:t>
            </a:r>
          </a:p>
          <a:p>
            <a:pPr marL="719455" lvl="1" indent="-359410"/>
            <a:r>
              <a:rPr lang="sv-SE" dirty="0"/>
              <a:t>Folkhögskolan </a:t>
            </a:r>
            <a:r>
              <a:rPr lang="sv-SE" b="1" dirty="0"/>
              <a:t>Ädelfors</a:t>
            </a:r>
            <a:r>
              <a:rPr lang="sv-SE" dirty="0"/>
              <a:t> (Växjö) i Växjö kommun</a:t>
            </a:r>
          </a:p>
          <a:p>
            <a:pPr marL="358775" marR="0" lvl="0" indent="-358775" algn="l" defTabSz="914400" rtl="0" eaLnBrk="1" fontAlgn="auto" latinLnBrk="0" hangingPunct="1">
              <a:lnSpc>
                <a:spcPct val="100000"/>
              </a:lnSpc>
              <a:spcBef>
                <a:spcPts val="1600"/>
              </a:spcBef>
              <a:spcAft>
                <a:spcPts val="0"/>
              </a:spcAft>
              <a:buClr>
                <a:srgbClr val="910048"/>
              </a:buClr>
              <a:buSzPct val="100000"/>
              <a:buFontTx/>
              <a:buBlip>
                <a:blip r:embed="rId3"/>
              </a:buBlip>
              <a:tabLst/>
              <a:defRPr/>
            </a:pPr>
            <a:r>
              <a:rPr kumimoji="0" lang="sv-SE" sz="2000" b="0" i="0" u="none" strike="noStrike" kern="1200" cap="none" spc="0" normalizeH="0" baseline="0" noProof="0" dirty="0">
                <a:ln>
                  <a:noFill/>
                </a:ln>
                <a:solidFill>
                  <a:srgbClr val="910048"/>
                </a:solidFill>
                <a:effectLst/>
                <a:uLnTx/>
                <a:uFillTx/>
                <a:latin typeface="Aaux Next Medium"/>
                <a:ea typeface="+mn-ea"/>
                <a:cs typeface="+mn-cs"/>
              </a:rPr>
              <a:t>Region Blekinge</a:t>
            </a:r>
            <a:endParaRPr lang="sv-SE" dirty="0">
              <a:solidFill>
                <a:srgbClr val="910048"/>
              </a:solidFill>
              <a:latin typeface="Aaux Next Medium"/>
            </a:endParaRPr>
          </a:p>
          <a:p>
            <a:pPr marL="719455" marR="0" lvl="1" indent="-359410" algn="l" defTabSz="914400" rtl="0" eaLnBrk="1" fontAlgn="auto" latinLnBrk="0" hangingPunct="1">
              <a:lnSpc>
                <a:spcPct val="100000"/>
              </a:lnSpc>
              <a:spcBef>
                <a:spcPts val="1200"/>
              </a:spcBef>
              <a:spcAft>
                <a:spcPts val="0"/>
              </a:spcAft>
              <a:buClr>
                <a:srgbClr val="595959"/>
              </a:buClr>
              <a:buSzPct val="100000"/>
              <a:buFontTx/>
              <a:buBlip>
                <a:blip r:embed="rId4"/>
              </a:buBlip>
              <a:tabLst/>
              <a:defRPr/>
            </a:pPr>
            <a:r>
              <a:rPr kumimoji="0" lang="sv-SE" sz="1600" b="0" i="0" u="none" strike="noStrike" kern="1200" cap="none" spc="0" normalizeH="0" baseline="0" noProof="0" dirty="0">
                <a:ln>
                  <a:noFill/>
                </a:ln>
                <a:solidFill>
                  <a:srgbClr val="910048"/>
                </a:solidFill>
                <a:effectLst/>
                <a:uLnTx/>
                <a:uFillTx/>
                <a:latin typeface="Aaux Next Medium"/>
                <a:ea typeface="+mn-ea"/>
                <a:cs typeface="+mn-cs"/>
              </a:rPr>
              <a:t>Folkhögskolan </a:t>
            </a:r>
            <a:r>
              <a:rPr kumimoji="0" lang="sv-SE" sz="1600" b="1" i="0" u="none" strike="noStrike" kern="1200" cap="none" spc="0" normalizeH="0" baseline="0" noProof="0" dirty="0" err="1">
                <a:ln>
                  <a:noFill/>
                </a:ln>
                <a:solidFill>
                  <a:srgbClr val="910048"/>
                </a:solidFill>
                <a:effectLst/>
                <a:uLnTx/>
                <a:uFillTx/>
                <a:latin typeface="Aaux Next Medium"/>
                <a:ea typeface="+mn-ea"/>
                <a:cs typeface="+mn-cs"/>
              </a:rPr>
              <a:t>Litorina</a:t>
            </a:r>
            <a:r>
              <a:rPr kumimoji="0" lang="sv-SE" sz="1600" b="0" i="0" u="none" strike="noStrike" kern="1200" cap="none" spc="0" normalizeH="0" baseline="0" noProof="0" dirty="0">
                <a:ln>
                  <a:noFill/>
                </a:ln>
                <a:solidFill>
                  <a:srgbClr val="910048"/>
                </a:solidFill>
                <a:effectLst/>
                <a:uLnTx/>
                <a:uFillTx/>
                <a:latin typeface="Aaux Next Medium"/>
                <a:ea typeface="+mn-ea"/>
                <a:cs typeface="+mn-cs"/>
              </a:rPr>
              <a:t> i Karlskrona</a:t>
            </a:r>
            <a:endParaRPr lang="sv-SE" dirty="0">
              <a:solidFill>
                <a:srgbClr val="910048"/>
              </a:solidFill>
              <a:latin typeface="Aaux Next Medium"/>
            </a:endParaRPr>
          </a:p>
          <a:p>
            <a:pPr marL="358775" marR="0" lvl="0" indent="-358775" algn="l" defTabSz="914400" rtl="0" eaLnBrk="1" fontAlgn="auto" latinLnBrk="0" hangingPunct="1">
              <a:lnSpc>
                <a:spcPct val="100000"/>
              </a:lnSpc>
              <a:spcBef>
                <a:spcPts val="1600"/>
              </a:spcBef>
              <a:spcAft>
                <a:spcPts val="0"/>
              </a:spcAft>
              <a:buClr>
                <a:srgbClr val="910048"/>
              </a:buClr>
              <a:buSzPct val="100000"/>
              <a:buFontTx/>
              <a:buBlip>
                <a:blip r:embed="rId3"/>
              </a:buBlip>
              <a:tabLst/>
              <a:defRPr/>
            </a:pPr>
            <a:r>
              <a:rPr kumimoji="0" lang="sv-SE" sz="2000" b="0" i="0" u="none" strike="noStrike" kern="1200" cap="none" spc="0" normalizeH="0" baseline="0" noProof="0" dirty="0">
                <a:ln>
                  <a:noFill/>
                </a:ln>
                <a:solidFill>
                  <a:srgbClr val="910048"/>
                </a:solidFill>
                <a:effectLst/>
                <a:uLnTx/>
                <a:uFillTx/>
                <a:latin typeface="Aaux Next Medium"/>
                <a:ea typeface="+mn-ea"/>
                <a:cs typeface="+mn-cs"/>
              </a:rPr>
              <a:t>Region Skåne</a:t>
            </a:r>
          </a:p>
          <a:p>
            <a:pPr marL="720000" marR="0" lvl="1" indent="-360000" algn="l" defTabSz="914400" rtl="0" eaLnBrk="1" fontAlgn="auto" latinLnBrk="0" hangingPunct="1">
              <a:lnSpc>
                <a:spcPct val="100000"/>
              </a:lnSpc>
              <a:spcBef>
                <a:spcPts val="1200"/>
              </a:spcBef>
              <a:spcAft>
                <a:spcPts val="0"/>
              </a:spcAft>
              <a:buClr>
                <a:srgbClr val="595959"/>
              </a:buClr>
              <a:buSzPct val="100000"/>
              <a:buFontTx/>
              <a:buBlip>
                <a:blip r:embed="rId4"/>
              </a:buBlip>
              <a:tabLst/>
              <a:defRPr/>
            </a:pPr>
            <a:r>
              <a:rPr kumimoji="0" lang="sv-SE" i="0" u="none" strike="noStrike" kern="1200" cap="none" spc="0" normalizeH="0" baseline="0" noProof="0" dirty="0">
                <a:ln>
                  <a:noFill/>
                </a:ln>
                <a:solidFill>
                  <a:srgbClr val="910048"/>
                </a:solidFill>
                <a:effectLst/>
                <a:uLnTx/>
                <a:uFillTx/>
                <a:latin typeface="Aaux Next Medium"/>
                <a:ea typeface="+mn-ea"/>
                <a:cs typeface="+mn-cs"/>
              </a:rPr>
              <a:t>Folkhögskolan</a:t>
            </a:r>
            <a:r>
              <a:rPr kumimoji="0" lang="sv-SE" b="1" i="0" u="none" strike="noStrike" kern="1200" cap="none" spc="0" normalizeH="0" baseline="0" noProof="0" dirty="0">
                <a:ln>
                  <a:noFill/>
                </a:ln>
                <a:solidFill>
                  <a:srgbClr val="910048"/>
                </a:solidFill>
                <a:effectLst/>
                <a:uLnTx/>
                <a:uFillTx/>
                <a:latin typeface="Aaux Next Medium"/>
                <a:ea typeface="+mn-ea"/>
                <a:cs typeface="+mn-cs"/>
              </a:rPr>
              <a:t> Skurup och Fridhem</a:t>
            </a:r>
            <a:r>
              <a:rPr lang="sv-SE" dirty="0">
                <a:solidFill>
                  <a:srgbClr val="910048"/>
                </a:solidFill>
                <a:latin typeface="Aaux Next Medium"/>
              </a:rPr>
              <a:t> i</a:t>
            </a:r>
            <a:r>
              <a:rPr kumimoji="0" lang="sv-SE" b="0" i="0" u="none" strike="noStrike" kern="1200" cap="none" spc="0" normalizeH="0" baseline="0" noProof="0" dirty="0">
                <a:ln>
                  <a:noFill/>
                </a:ln>
                <a:solidFill>
                  <a:srgbClr val="910048"/>
                </a:solidFill>
                <a:effectLst/>
                <a:uLnTx/>
                <a:uFillTx/>
                <a:latin typeface="Aaux Next Medium"/>
                <a:ea typeface="+mn-ea"/>
                <a:cs typeface="+mn-cs"/>
              </a:rPr>
              <a:t> Malmö kommun (idag två delprojekt)</a:t>
            </a:r>
          </a:p>
          <a:p>
            <a:pPr marL="358775" marR="0" lvl="0" indent="-358775" algn="l" defTabSz="914400" rtl="0" eaLnBrk="1" fontAlgn="auto" latinLnBrk="0" hangingPunct="1">
              <a:lnSpc>
                <a:spcPct val="100000"/>
              </a:lnSpc>
              <a:spcBef>
                <a:spcPts val="1600"/>
              </a:spcBef>
              <a:spcAft>
                <a:spcPts val="0"/>
              </a:spcAft>
              <a:buClr>
                <a:srgbClr val="910048"/>
              </a:buClr>
              <a:buSzPct val="100000"/>
              <a:buFontTx/>
              <a:buBlip>
                <a:blip r:embed="rId3"/>
              </a:buBlip>
              <a:tabLst/>
              <a:defRPr/>
            </a:pPr>
            <a:r>
              <a:rPr kumimoji="0" lang="sv-SE" sz="2000" b="0" i="0" u="none" strike="noStrike" kern="1200" cap="none" spc="0" normalizeH="0" baseline="0" noProof="0" dirty="0">
                <a:ln>
                  <a:noFill/>
                </a:ln>
                <a:solidFill>
                  <a:srgbClr val="910048"/>
                </a:solidFill>
                <a:effectLst/>
                <a:uLnTx/>
                <a:uFillTx/>
                <a:latin typeface="Aaux Next Medium"/>
                <a:ea typeface="+mn-ea"/>
                <a:cs typeface="+mn-cs"/>
              </a:rPr>
              <a:t>Region Västernorrland  </a:t>
            </a:r>
            <a:r>
              <a:rPr kumimoji="0" lang="sv-SE" sz="1400" b="0" i="0" u="none" strike="noStrike" kern="1200" cap="none" spc="0" normalizeH="0" baseline="0" noProof="0" dirty="0">
                <a:ln>
                  <a:noFill/>
                </a:ln>
                <a:solidFill>
                  <a:schemeClr val="tx1"/>
                </a:solidFill>
                <a:effectLst/>
                <a:uLnTx/>
                <a:uFillTx/>
                <a:latin typeface="Aaux Next Medium"/>
                <a:ea typeface="+mn-ea"/>
                <a:cs typeface="+mn-cs"/>
              </a:rPr>
              <a:t> </a:t>
            </a:r>
          </a:p>
          <a:p>
            <a:pPr marL="720000" marR="0" lvl="1" indent="-360000" algn="l" defTabSz="914400" rtl="0" eaLnBrk="1" fontAlgn="auto" latinLnBrk="0" hangingPunct="1">
              <a:lnSpc>
                <a:spcPct val="100000"/>
              </a:lnSpc>
              <a:spcBef>
                <a:spcPts val="1200"/>
              </a:spcBef>
              <a:spcAft>
                <a:spcPts val="0"/>
              </a:spcAft>
              <a:buClr>
                <a:srgbClr val="595959"/>
              </a:buClr>
              <a:buSzPct val="100000"/>
              <a:buFontTx/>
              <a:buBlip>
                <a:blip r:embed="rId4"/>
              </a:buBlip>
              <a:tabLst/>
              <a:defRPr/>
            </a:pPr>
            <a:r>
              <a:rPr kumimoji="0" lang="sv-SE" sz="1600" b="0" i="0" u="none" strike="noStrike" kern="1200" cap="none" spc="0" normalizeH="0" baseline="0" noProof="0" dirty="0">
                <a:ln>
                  <a:noFill/>
                </a:ln>
                <a:solidFill>
                  <a:srgbClr val="910048"/>
                </a:solidFill>
                <a:effectLst/>
                <a:uLnTx/>
                <a:uFillTx/>
                <a:latin typeface="Aaux Next Medium"/>
                <a:ea typeface="+mn-ea"/>
                <a:cs typeface="+mn-cs"/>
              </a:rPr>
              <a:t>Folkhögskolan</a:t>
            </a:r>
            <a:r>
              <a:rPr kumimoji="0" lang="sv-SE" sz="1600" b="1" i="0" u="none" strike="noStrike" kern="1200" cap="none" spc="0" normalizeH="0" baseline="0" noProof="0" dirty="0">
                <a:ln>
                  <a:noFill/>
                </a:ln>
                <a:solidFill>
                  <a:srgbClr val="910048"/>
                </a:solidFill>
                <a:effectLst/>
                <a:uLnTx/>
                <a:uFillTx/>
                <a:latin typeface="Aaux Next Medium"/>
                <a:ea typeface="+mn-ea"/>
                <a:cs typeface="+mn-cs"/>
              </a:rPr>
              <a:t> </a:t>
            </a:r>
            <a:r>
              <a:rPr kumimoji="0" lang="sv-SE" sz="1600" b="1" i="0" u="none" strike="noStrike" kern="1200" cap="none" spc="0" normalizeH="0" baseline="0" noProof="0" dirty="0" err="1">
                <a:ln>
                  <a:noFill/>
                </a:ln>
                <a:solidFill>
                  <a:srgbClr val="910048"/>
                </a:solidFill>
                <a:effectLst/>
                <a:uLnTx/>
                <a:uFillTx/>
                <a:latin typeface="Aaux Next Medium"/>
                <a:ea typeface="+mn-ea"/>
                <a:cs typeface="+mn-cs"/>
              </a:rPr>
              <a:t>Hola</a:t>
            </a:r>
            <a:r>
              <a:rPr kumimoji="0" lang="sv-SE" sz="1600" b="0" i="0" u="none" strike="noStrike" kern="1200" cap="none" spc="0" normalizeH="0" baseline="0" noProof="0" dirty="0">
                <a:ln>
                  <a:noFill/>
                </a:ln>
                <a:solidFill>
                  <a:srgbClr val="910048"/>
                </a:solidFill>
                <a:effectLst/>
                <a:uLnTx/>
                <a:uFillTx/>
                <a:latin typeface="Aaux Next Medium"/>
                <a:ea typeface="+mn-ea"/>
                <a:cs typeface="+mn-cs"/>
              </a:rPr>
              <a:t> i Kramfors kommun</a:t>
            </a:r>
          </a:p>
          <a:p>
            <a:pPr marL="359410" lvl="1" indent="0">
              <a:buNone/>
            </a:pPr>
            <a:r>
              <a:rPr lang="sv-SE" dirty="0"/>
              <a:t>(t o m 31 oktober 2025)</a:t>
            </a:r>
          </a:p>
        </p:txBody>
      </p:sp>
    </p:spTree>
    <p:extLst>
      <p:ext uri="{BB962C8B-B14F-4D97-AF65-F5344CB8AC3E}">
        <p14:creationId xmlns:p14="http://schemas.microsoft.com/office/powerpoint/2010/main" val="231829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Rak koppling 6">
            <a:extLst>
              <a:ext uri="{FF2B5EF4-FFF2-40B4-BE49-F238E27FC236}">
                <a16:creationId xmlns:a16="http://schemas.microsoft.com/office/drawing/2014/main" id="{EB98EC51-B152-37FC-C9E0-C727AF1D3B03}"/>
              </a:ext>
            </a:extLst>
          </p:cNvPr>
          <p:cNvCxnSpPr>
            <a:cxnSpLocks/>
          </p:cNvCxnSpPr>
          <p:nvPr/>
        </p:nvCxnSpPr>
        <p:spPr>
          <a:xfrm>
            <a:off x="991309" y="3342946"/>
            <a:ext cx="10267720" cy="0"/>
          </a:xfrm>
          <a:prstGeom prst="line">
            <a:avLst/>
          </a:prstGeom>
          <a:ln w="76200"/>
        </p:spPr>
        <p:style>
          <a:lnRef idx="3">
            <a:schemeClr val="accent6"/>
          </a:lnRef>
          <a:fillRef idx="0">
            <a:schemeClr val="accent6"/>
          </a:fillRef>
          <a:effectRef idx="2">
            <a:schemeClr val="accent6"/>
          </a:effectRef>
          <a:fontRef idx="minor">
            <a:schemeClr val="tx1"/>
          </a:fontRef>
        </p:style>
      </p:cxnSp>
      <p:sp>
        <p:nvSpPr>
          <p:cNvPr id="2" name="Rubrik 1">
            <a:extLst>
              <a:ext uri="{FF2B5EF4-FFF2-40B4-BE49-F238E27FC236}">
                <a16:creationId xmlns:a16="http://schemas.microsoft.com/office/drawing/2014/main" id="{1D3B624C-6B1C-4D49-BFCD-B51B8877FC38}"/>
              </a:ext>
            </a:extLst>
          </p:cNvPr>
          <p:cNvSpPr>
            <a:spLocks noGrp="1"/>
          </p:cNvSpPr>
          <p:nvPr>
            <p:ph type="title"/>
          </p:nvPr>
        </p:nvSpPr>
        <p:spPr/>
        <p:txBody>
          <a:bodyPr/>
          <a:lstStyle/>
          <a:p>
            <a:r>
              <a:rPr lang="sv-SE"/>
              <a:t>Projektets faser</a:t>
            </a:r>
          </a:p>
        </p:txBody>
      </p:sp>
      <p:sp>
        <p:nvSpPr>
          <p:cNvPr id="3" name="Ellips 2">
            <a:extLst>
              <a:ext uri="{FF2B5EF4-FFF2-40B4-BE49-F238E27FC236}">
                <a16:creationId xmlns:a16="http://schemas.microsoft.com/office/drawing/2014/main" id="{98F345F1-CE59-813B-15CF-B876D0D5699C}"/>
              </a:ext>
            </a:extLst>
          </p:cNvPr>
          <p:cNvSpPr/>
          <p:nvPr/>
        </p:nvSpPr>
        <p:spPr>
          <a:xfrm>
            <a:off x="1542673" y="2692951"/>
            <a:ext cx="1344058" cy="1299990"/>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a:ln>
                  <a:noFill/>
                </a:ln>
                <a:solidFill>
                  <a:prstClr val="white"/>
                </a:solidFill>
                <a:effectLst/>
                <a:uLnTx/>
                <a:uFillTx/>
                <a:latin typeface="Aaux Next Medium"/>
                <a:ea typeface="+mn-ea"/>
                <a:cs typeface="+mn-cs"/>
              </a:rPr>
              <a:t>1</a:t>
            </a:r>
          </a:p>
        </p:txBody>
      </p:sp>
      <p:sp>
        <p:nvSpPr>
          <p:cNvPr id="5" name="Ellips 4">
            <a:extLst>
              <a:ext uri="{FF2B5EF4-FFF2-40B4-BE49-F238E27FC236}">
                <a16:creationId xmlns:a16="http://schemas.microsoft.com/office/drawing/2014/main" id="{7BA861C4-CA10-9CCD-8E28-681FB4218A97}"/>
              </a:ext>
            </a:extLst>
          </p:cNvPr>
          <p:cNvSpPr/>
          <p:nvPr/>
        </p:nvSpPr>
        <p:spPr>
          <a:xfrm>
            <a:off x="4129800" y="2692951"/>
            <a:ext cx="1344058" cy="129999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a:ln>
                  <a:noFill/>
                </a:ln>
                <a:solidFill>
                  <a:prstClr val="white"/>
                </a:solidFill>
                <a:effectLst/>
                <a:uLnTx/>
                <a:uFillTx/>
                <a:latin typeface="Aaux Next Medium"/>
                <a:ea typeface="+mn-ea"/>
                <a:cs typeface="+mn-cs"/>
              </a:rPr>
              <a:t>2</a:t>
            </a:r>
          </a:p>
        </p:txBody>
      </p:sp>
      <p:sp>
        <p:nvSpPr>
          <p:cNvPr id="8" name="Ellips 7">
            <a:extLst>
              <a:ext uri="{FF2B5EF4-FFF2-40B4-BE49-F238E27FC236}">
                <a16:creationId xmlns:a16="http://schemas.microsoft.com/office/drawing/2014/main" id="{C22D4040-F609-5A12-95D2-C1308B32FFA5}"/>
              </a:ext>
            </a:extLst>
          </p:cNvPr>
          <p:cNvSpPr/>
          <p:nvPr/>
        </p:nvSpPr>
        <p:spPr>
          <a:xfrm>
            <a:off x="6716927" y="2692951"/>
            <a:ext cx="1344058" cy="129999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a:ln>
                  <a:noFill/>
                </a:ln>
                <a:solidFill>
                  <a:prstClr val="white"/>
                </a:solidFill>
                <a:effectLst/>
                <a:uLnTx/>
                <a:uFillTx/>
                <a:latin typeface="Aaux Next Medium"/>
                <a:ea typeface="+mn-ea"/>
                <a:cs typeface="+mn-cs"/>
              </a:rPr>
              <a:t>3</a:t>
            </a:r>
          </a:p>
        </p:txBody>
      </p:sp>
      <p:sp>
        <p:nvSpPr>
          <p:cNvPr id="9" name="Ellips 8">
            <a:extLst>
              <a:ext uri="{FF2B5EF4-FFF2-40B4-BE49-F238E27FC236}">
                <a16:creationId xmlns:a16="http://schemas.microsoft.com/office/drawing/2014/main" id="{6746B3DA-7040-66D4-6163-E0F327C7000F}"/>
              </a:ext>
            </a:extLst>
          </p:cNvPr>
          <p:cNvSpPr/>
          <p:nvPr/>
        </p:nvSpPr>
        <p:spPr>
          <a:xfrm>
            <a:off x="9304054" y="2692951"/>
            <a:ext cx="1344058" cy="129999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a:ln>
                  <a:noFill/>
                </a:ln>
                <a:solidFill>
                  <a:prstClr val="white"/>
                </a:solidFill>
                <a:effectLst/>
                <a:uLnTx/>
                <a:uFillTx/>
                <a:latin typeface="Aaux Next Medium"/>
                <a:ea typeface="+mn-ea"/>
                <a:cs typeface="+mn-cs"/>
              </a:rPr>
              <a:t>4</a:t>
            </a:r>
          </a:p>
        </p:txBody>
      </p:sp>
      <p:sp>
        <p:nvSpPr>
          <p:cNvPr id="15" name="textruta 14">
            <a:extLst>
              <a:ext uri="{FF2B5EF4-FFF2-40B4-BE49-F238E27FC236}">
                <a16:creationId xmlns:a16="http://schemas.microsoft.com/office/drawing/2014/main" id="{9E477712-783D-3F7D-CC54-96E773F46BEB}"/>
              </a:ext>
            </a:extLst>
          </p:cNvPr>
          <p:cNvSpPr txBox="1"/>
          <p:nvPr/>
        </p:nvSpPr>
        <p:spPr>
          <a:xfrm>
            <a:off x="1243118" y="2056896"/>
            <a:ext cx="215155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a:ln>
                  <a:noFill/>
                </a:ln>
                <a:solidFill>
                  <a:srgbClr val="FF8200">
                    <a:lumMod val="60000"/>
                    <a:lumOff val="40000"/>
                  </a:srgbClr>
                </a:solidFill>
                <a:effectLst/>
                <a:uLnTx/>
                <a:uFillTx/>
                <a:latin typeface="Aaux Next Medium"/>
                <a:ea typeface="+mn-ea"/>
                <a:cs typeface="+mn-cs"/>
              </a:rPr>
              <a:t>Urval och ansökan</a:t>
            </a:r>
          </a:p>
        </p:txBody>
      </p:sp>
      <p:sp>
        <p:nvSpPr>
          <p:cNvPr id="16" name="textruta 15">
            <a:extLst>
              <a:ext uri="{FF2B5EF4-FFF2-40B4-BE49-F238E27FC236}">
                <a16:creationId xmlns:a16="http://schemas.microsoft.com/office/drawing/2014/main" id="{475E814F-23F0-8831-47C9-0B3690B92917}"/>
              </a:ext>
            </a:extLst>
          </p:cNvPr>
          <p:cNvSpPr txBox="1"/>
          <p:nvPr/>
        </p:nvSpPr>
        <p:spPr>
          <a:xfrm>
            <a:off x="4248629" y="2056896"/>
            <a:ext cx="11063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a:ln>
                  <a:noFill/>
                </a:ln>
                <a:solidFill>
                  <a:srgbClr val="910048"/>
                </a:solidFill>
                <a:effectLst/>
                <a:uLnTx/>
                <a:uFillTx/>
                <a:latin typeface="Aaux Next Medium"/>
                <a:ea typeface="+mn-ea"/>
                <a:cs typeface="+mn-cs"/>
              </a:rPr>
              <a:t>Riggning</a:t>
            </a:r>
          </a:p>
        </p:txBody>
      </p:sp>
      <p:sp>
        <p:nvSpPr>
          <p:cNvPr id="17" name="textruta 16">
            <a:extLst>
              <a:ext uri="{FF2B5EF4-FFF2-40B4-BE49-F238E27FC236}">
                <a16:creationId xmlns:a16="http://schemas.microsoft.com/office/drawing/2014/main" id="{31756AB4-BCF1-7300-CEC4-B49915D59FFD}"/>
              </a:ext>
            </a:extLst>
          </p:cNvPr>
          <p:cNvSpPr txBox="1"/>
          <p:nvPr/>
        </p:nvSpPr>
        <p:spPr>
          <a:xfrm>
            <a:off x="6839764" y="2056896"/>
            <a:ext cx="10983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a:ln>
                  <a:noFill/>
                </a:ln>
                <a:solidFill>
                  <a:srgbClr val="FF8200"/>
                </a:solidFill>
                <a:effectLst/>
                <a:uLnTx/>
                <a:uFillTx/>
                <a:latin typeface="Aaux Next Medium"/>
                <a:ea typeface="+mn-ea"/>
                <a:cs typeface="+mn-cs"/>
              </a:rPr>
              <a:t>Uppstart</a:t>
            </a:r>
          </a:p>
        </p:txBody>
      </p:sp>
      <p:sp>
        <p:nvSpPr>
          <p:cNvPr id="18" name="textruta 17">
            <a:extLst>
              <a:ext uri="{FF2B5EF4-FFF2-40B4-BE49-F238E27FC236}">
                <a16:creationId xmlns:a16="http://schemas.microsoft.com/office/drawing/2014/main" id="{9C998E92-4822-A622-D830-2E13D1E115BA}"/>
              </a:ext>
            </a:extLst>
          </p:cNvPr>
          <p:cNvSpPr txBox="1"/>
          <p:nvPr/>
        </p:nvSpPr>
        <p:spPr>
          <a:xfrm>
            <a:off x="9102283" y="2056896"/>
            <a:ext cx="17475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a:ln>
                  <a:noFill/>
                </a:ln>
                <a:solidFill>
                  <a:srgbClr val="CE0058"/>
                </a:solidFill>
                <a:effectLst/>
                <a:uLnTx/>
                <a:uFillTx/>
                <a:latin typeface="Aaux Next Medium"/>
                <a:ea typeface="+mn-ea"/>
                <a:cs typeface="+mn-cs"/>
              </a:rPr>
              <a:t>Genomförande</a:t>
            </a:r>
          </a:p>
        </p:txBody>
      </p:sp>
      <p:sp>
        <p:nvSpPr>
          <p:cNvPr id="19" name="textruta 18">
            <a:extLst>
              <a:ext uri="{FF2B5EF4-FFF2-40B4-BE49-F238E27FC236}">
                <a16:creationId xmlns:a16="http://schemas.microsoft.com/office/drawing/2014/main" id="{61BFA33A-2DEE-8262-72B7-5D799CA5DBC3}"/>
              </a:ext>
            </a:extLst>
          </p:cNvPr>
          <p:cNvSpPr txBox="1"/>
          <p:nvPr/>
        </p:nvSpPr>
        <p:spPr>
          <a:xfrm>
            <a:off x="1597384" y="4160510"/>
            <a:ext cx="123463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black"/>
                </a:solidFill>
                <a:effectLst/>
                <a:uLnTx/>
                <a:uFillTx/>
                <a:latin typeface="Aaux Next Medium"/>
                <a:ea typeface="+mn-ea"/>
                <a:cs typeface="+mn-cs"/>
              </a:rPr>
              <a:t>Maj-aug 2024</a:t>
            </a:r>
          </a:p>
        </p:txBody>
      </p:sp>
      <p:sp>
        <p:nvSpPr>
          <p:cNvPr id="20" name="textruta 19">
            <a:extLst>
              <a:ext uri="{FF2B5EF4-FFF2-40B4-BE49-F238E27FC236}">
                <a16:creationId xmlns:a16="http://schemas.microsoft.com/office/drawing/2014/main" id="{7EB6CEB1-1C1B-B77F-1A46-E88F658AA567}"/>
              </a:ext>
            </a:extLst>
          </p:cNvPr>
          <p:cNvSpPr txBox="1"/>
          <p:nvPr/>
        </p:nvSpPr>
        <p:spPr>
          <a:xfrm>
            <a:off x="4345613" y="4160510"/>
            <a:ext cx="91242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black"/>
                </a:solidFill>
                <a:effectLst/>
                <a:uLnTx/>
                <a:uFillTx/>
                <a:latin typeface="Aaux Next Medium"/>
                <a:ea typeface="+mn-ea"/>
                <a:cs typeface="+mn-cs"/>
              </a:rPr>
              <a:t>Jan 2024</a:t>
            </a:r>
          </a:p>
        </p:txBody>
      </p:sp>
      <p:sp>
        <p:nvSpPr>
          <p:cNvPr id="21" name="textruta 20">
            <a:extLst>
              <a:ext uri="{FF2B5EF4-FFF2-40B4-BE49-F238E27FC236}">
                <a16:creationId xmlns:a16="http://schemas.microsoft.com/office/drawing/2014/main" id="{89663D1F-14A8-540C-8041-04DEDB3987DB}"/>
              </a:ext>
            </a:extLst>
          </p:cNvPr>
          <p:cNvSpPr txBox="1"/>
          <p:nvPr/>
        </p:nvSpPr>
        <p:spPr>
          <a:xfrm>
            <a:off x="6779306" y="4160509"/>
            <a:ext cx="122661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black"/>
                </a:solidFill>
                <a:effectLst/>
                <a:uLnTx/>
                <a:uFillTx/>
                <a:latin typeface="Aaux Next Medium"/>
                <a:ea typeface="+mn-ea"/>
                <a:cs typeface="+mn-cs"/>
              </a:rPr>
              <a:t>Feb-apr 2025</a:t>
            </a:r>
          </a:p>
        </p:txBody>
      </p:sp>
      <p:sp>
        <p:nvSpPr>
          <p:cNvPr id="22" name="textruta 21">
            <a:extLst>
              <a:ext uri="{FF2B5EF4-FFF2-40B4-BE49-F238E27FC236}">
                <a16:creationId xmlns:a16="http://schemas.microsoft.com/office/drawing/2014/main" id="{0DDCEBC4-2990-82B3-EDE2-51C11145EB6E}"/>
              </a:ext>
            </a:extLst>
          </p:cNvPr>
          <p:cNvSpPr txBox="1"/>
          <p:nvPr/>
        </p:nvSpPr>
        <p:spPr>
          <a:xfrm>
            <a:off x="9451739" y="4160509"/>
            <a:ext cx="104868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black"/>
                </a:solidFill>
                <a:effectLst/>
                <a:uLnTx/>
                <a:uFillTx/>
                <a:latin typeface="Aaux Next Medium"/>
                <a:ea typeface="+mn-ea"/>
                <a:cs typeface="+mn-cs"/>
              </a:rPr>
              <a:t>2025-2027</a:t>
            </a:r>
          </a:p>
        </p:txBody>
      </p:sp>
      <p:sp>
        <p:nvSpPr>
          <p:cNvPr id="23" name="textruta 22">
            <a:extLst>
              <a:ext uri="{FF2B5EF4-FFF2-40B4-BE49-F238E27FC236}">
                <a16:creationId xmlns:a16="http://schemas.microsoft.com/office/drawing/2014/main" id="{B570C31F-2FC9-D9B4-8973-C8FE4CCBF21E}"/>
              </a:ext>
            </a:extLst>
          </p:cNvPr>
          <p:cNvSpPr txBox="1"/>
          <p:nvPr/>
        </p:nvSpPr>
        <p:spPr>
          <a:xfrm>
            <a:off x="1140156" y="4714243"/>
            <a:ext cx="2149087" cy="1015663"/>
          </a:xfrm>
          <a:prstGeom prst="rect">
            <a:avLst/>
          </a:prstGeom>
          <a:noFill/>
          <a:ln w="25400" cap="flat">
            <a:solidFill>
              <a:schemeClr val="accent2">
                <a:lumMod val="60000"/>
                <a:lumOff val="40000"/>
              </a:schemeClr>
            </a:solidFill>
            <a:roun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500" b="0" i="0" u="none" strike="noStrike" kern="1200" cap="none" spc="0" normalizeH="0" baseline="0" noProof="0" dirty="0">
                <a:ln>
                  <a:noFill/>
                </a:ln>
                <a:solidFill>
                  <a:prstClr val="black"/>
                </a:solidFill>
                <a:effectLst/>
                <a:uLnTx/>
                <a:uFillTx/>
                <a:latin typeface="Aaux Next Medium"/>
                <a:ea typeface="+mn-ea"/>
                <a:cs typeface="+mn-cs"/>
              </a:rPr>
              <a:t>Kartläggning, budget och överenskommelse om samarbete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500" b="0" i="0" u="none" strike="noStrike" kern="1200" cap="none" spc="0" normalizeH="0" baseline="0" noProof="0" dirty="0">
              <a:ln>
                <a:noFill/>
              </a:ln>
              <a:solidFill>
                <a:prstClr val="black"/>
              </a:solidFill>
              <a:effectLst/>
              <a:uLnTx/>
              <a:uFillTx/>
              <a:latin typeface="Aaux Next Medium"/>
              <a:ea typeface="+mn-ea"/>
              <a:cs typeface="+mn-cs"/>
            </a:endParaRPr>
          </a:p>
        </p:txBody>
      </p:sp>
      <p:sp>
        <p:nvSpPr>
          <p:cNvPr id="24" name="textruta 23">
            <a:extLst>
              <a:ext uri="{FF2B5EF4-FFF2-40B4-BE49-F238E27FC236}">
                <a16:creationId xmlns:a16="http://schemas.microsoft.com/office/drawing/2014/main" id="{F88B5293-3D48-557F-8D00-2D1E4952870A}"/>
              </a:ext>
            </a:extLst>
          </p:cNvPr>
          <p:cNvSpPr txBox="1"/>
          <p:nvPr/>
        </p:nvSpPr>
        <p:spPr>
          <a:xfrm>
            <a:off x="3727283" y="4715621"/>
            <a:ext cx="2149087" cy="1015663"/>
          </a:xfrm>
          <a:prstGeom prst="rect">
            <a:avLst/>
          </a:prstGeom>
          <a:noFill/>
          <a:ln w="254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500" b="0" i="0" u="none" strike="noStrike" kern="1200" cap="none" spc="0" normalizeH="0" baseline="0" noProof="0" dirty="0">
                <a:ln>
                  <a:noFill/>
                </a:ln>
                <a:solidFill>
                  <a:prstClr val="black"/>
                </a:solidFill>
                <a:effectLst/>
                <a:uLnTx/>
                <a:uFillTx/>
                <a:latin typeface="Aaux Next Medium"/>
                <a:ea typeface="+mn-ea"/>
                <a:cs typeface="+mn-cs"/>
              </a:rPr>
              <a:t>Administration, systemstöd och stödmaterial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500" b="0" i="0" u="none" strike="noStrike" kern="1200" cap="none" spc="0" normalizeH="0" baseline="0" noProof="0" dirty="0">
              <a:ln>
                <a:noFill/>
              </a:ln>
              <a:solidFill>
                <a:prstClr val="black"/>
              </a:solidFill>
              <a:effectLst/>
              <a:uLnTx/>
              <a:uFillTx/>
              <a:latin typeface="Aaux Next Medium"/>
              <a:ea typeface="+mn-ea"/>
              <a:cs typeface="+mn-cs"/>
            </a:endParaRPr>
          </a:p>
        </p:txBody>
      </p:sp>
      <p:sp>
        <p:nvSpPr>
          <p:cNvPr id="25" name="textruta 24">
            <a:extLst>
              <a:ext uri="{FF2B5EF4-FFF2-40B4-BE49-F238E27FC236}">
                <a16:creationId xmlns:a16="http://schemas.microsoft.com/office/drawing/2014/main" id="{A2DDD1FB-823D-E6D7-D06D-104A12883486}"/>
              </a:ext>
            </a:extLst>
          </p:cNvPr>
          <p:cNvSpPr txBox="1"/>
          <p:nvPr/>
        </p:nvSpPr>
        <p:spPr>
          <a:xfrm>
            <a:off x="6314410" y="4714242"/>
            <a:ext cx="2149087" cy="1015663"/>
          </a:xfrm>
          <a:prstGeom prst="rect">
            <a:avLst/>
          </a:prstGeom>
          <a:noFill/>
          <a:ln w="254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500" b="0" i="0" u="none" strike="noStrike" kern="1200" cap="none" spc="0" normalizeH="0" baseline="0" noProof="0">
                <a:ln>
                  <a:noFill/>
                </a:ln>
                <a:solidFill>
                  <a:prstClr val="black"/>
                </a:solidFill>
                <a:effectLst/>
                <a:uLnTx/>
                <a:uFillTx/>
                <a:latin typeface="Aaux Next Medium"/>
                <a:ea typeface="+mn-ea"/>
                <a:cs typeface="+mn-cs"/>
              </a:rPr>
              <a:t>Start med deltagare, kompetenspåfyllning och implementering av </a:t>
            </a:r>
            <a:r>
              <a:rPr kumimoji="0" lang="sv-SE" sz="1500" b="0" i="0" u="none" strike="noStrike" kern="1200" cap="none" spc="0" normalizeH="0" baseline="0" noProof="0" err="1">
                <a:ln>
                  <a:noFill/>
                </a:ln>
                <a:solidFill>
                  <a:prstClr val="black"/>
                </a:solidFill>
                <a:effectLst/>
                <a:uLnTx/>
                <a:uFillTx/>
                <a:latin typeface="Aaux Next Medium"/>
                <a:ea typeface="+mn-ea"/>
                <a:cs typeface="+mn-cs"/>
              </a:rPr>
              <a:t>Aventus</a:t>
            </a:r>
            <a:endParaRPr kumimoji="0" lang="sv-SE" sz="1500" b="0" i="0" u="none" strike="noStrike" kern="1200" cap="none" spc="0" normalizeH="0" baseline="0" noProof="0">
              <a:ln>
                <a:noFill/>
              </a:ln>
              <a:solidFill>
                <a:prstClr val="black"/>
              </a:solidFill>
              <a:effectLst/>
              <a:uLnTx/>
              <a:uFillTx/>
              <a:latin typeface="Aaux Next Medium"/>
              <a:ea typeface="+mn-ea"/>
              <a:cs typeface="+mn-cs"/>
            </a:endParaRPr>
          </a:p>
        </p:txBody>
      </p:sp>
      <p:sp>
        <p:nvSpPr>
          <p:cNvPr id="26" name="textruta 25">
            <a:extLst>
              <a:ext uri="{FF2B5EF4-FFF2-40B4-BE49-F238E27FC236}">
                <a16:creationId xmlns:a16="http://schemas.microsoft.com/office/drawing/2014/main" id="{A8CFBDEF-CDC5-BE3F-68FF-ECC36898BE75}"/>
              </a:ext>
            </a:extLst>
          </p:cNvPr>
          <p:cNvSpPr txBox="1"/>
          <p:nvPr/>
        </p:nvSpPr>
        <p:spPr>
          <a:xfrm>
            <a:off x="8901537" y="4714243"/>
            <a:ext cx="2149087" cy="1015663"/>
          </a:xfrm>
          <a:prstGeom prst="rect">
            <a:avLst/>
          </a:prstGeom>
          <a:noFill/>
          <a:ln w="25400">
            <a:solidFill>
              <a:schemeClr val="accent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sv-SE" sz="1500" b="0" i="0" u="none" strike="noStrike" kern="1200" cap="none" spc="0" normalizeH="0" baseline="0" noProof="0">
                <a:ln>
                  <a:noFill/>
                </a:ln>
                <a:solidFill>
                  <a:prstClr val="black"/>
                </a:solidFill>
                <a:effectLst/>
                <a:uLnTx/>
                <a:uFillTx/>
                <a:latin typeface="Aaux Next Medium"/>
                <a:ea typeface="+mn-ea"/>
                <a:cs typeface="+mn-cs"/>
              </a:rPr>
            </a:br>
            <a:r>
              <a:rPr kumimoji="0" lang="sv-SE" sz="1500" b="0" i="0" u="none" strike="noStrike" kern="1200" cap="none" spc="0" normalizeH="0" baseline="0" noProof="0">
                <a:ln>
                  <a:noFill/>
                </a:ln>
                <a:solidFill>
                  <a:prstClr val="black"/>
                </a:solidFill>
                <a:effectLst/>
                <a:uLnTx/>
                <a:uFillTx/>
                <a:latin typeface="Aaux Next Medium"/>
                <a:ea typeface="+mn-ea"/>
                <a:cs typeface="+mn-cs"/>
              </a:rPr>
              <a:t>Uppföljning, utvärdering och spridning</a:t>
            </a:r>
            <a:br>
              <a:rPr kumimoji="0" lang="sv-SE" sz="1500" b="0" i="0" u="none" strike="noStrike" kern="1200" cap="none" spc="0" normalizeH="0" baseline="0" noProof="0">
                <a:ln>
                  <a:noFill/>
                </a:ln>
                <a:solidFill>
                  <a:prstClr val="black"/>
                </a:solidFill>
                <a:effectLst/>
                <a:uLnTx/>
                <a:uFillTx/>
                <a:latin typeface="Aaux Next Medium"/>
                <a:ea typeface="+mn-ea"/>
                <a:cs typeface="+mn-cs"/>
              </a:rPr>
            </a:br>
            <a:endParaRPr kumimoji="0" lang="sv-SE" sz="1500" b="0" i="0" u="none" strike="noStrike" kern="1200" cap="none" spc="0" normalizeH="0" baseline="0" noProof="0">
              <a:ln>
                <a:noFill/>
              </a:ln>
              <a:solidFill>
                <a:prstClr val="black"/>
              </a:solidFill>
              <a:effectLst/>
              <a:uLnTx/>
              <a:uFillTx/>
              <a:latin typeface="Aaux Next Medium"/>
              <a:ea typeface="+mn-ea"/>
              <a:cs typeface="+mn-cs"/>
            </a:endParaRPr>
          </a:p>
        </p:txBody>
      </p:sp>
      <p:sp>
        <p:nvSpPr>
          <p:cNvPr id="27" name="textruta 26">
            <a:extLst>
              <a:ext uri="{FF2B5EF4-FFF2-40B4-BE49-F238E27FC236}">
                <a16:creationId xmlns:a16="http://schemas.microsoft.com/office/drawing/2014/main" id="{0D61D603-BB8C-B52A-6767-A3E70D8CAE18}"/>
              </a:ext>
            </a:extLst>
          </p:cNvPr>
          <p:cNvSpPr txBox="1"/>
          <p:nvPr/>
        </p:nvSpPr>
        <p:spPr>
          <a:xfrm>
            <a:off x="1140156" y="6148694"/>
            <a:ext cx="9910468" cy="29238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300" b="0" i="0" u="none" strike="noStrike" kern="1200" cap="none" spc="0" normalizeH="0" baseline="0" noProof="0" dirty="0">
                <a:ln>
                  <a:noFill/>
                </a:ln>
                <a:solidFill>
                  <a:prstClr val="white"/>
                </a:solidFill>
                <a:effectLst/>
                <a:uLnTx/>
                <a:uFillTx/>
                <a:latin typeface="Aaux Next Medium"/>
                <a:ea typeface="+mn-ea"/>
                <a:cs typeface="+mn-cs"/>
              </a:rPr>
              <a:t>Löpande: månadsrapporter, workshops, verksamhetsanalyser, kollegialt lärande och utvärderingar</a:t>
            </a:r>
          </a:p>
        </p:txBody>
      </p:sp>
    </p:spTree>
    <p:extLst>
      <p:ext uri="{BB962C8B-B14F-4D97-AF65-F5344CB8AC3E}">
        <p14:creationId xmlns:p14="http://schemas.microsoft.com/office/powerpoint/2010/main" val="962611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E9FCD-BF69-D43C-659A-0EB1C402DECF}"/>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7F9678AA-3E4B-F6D0-5428-C57375EBC6FD}"/>
              </a:ext>
            </a:extLst>
          </p:cNvPr>
          <p:cNvSpPr>
            <a:spLocks noGrp="1"/>
          </p:cNvSpPr>
          <p:nvPr>
            <p:ph type="title"/>
          </p:nvPr>
        </p:nvSpPr>
        <p:spPr/>
        <p:txBody>
          <a:bodyPr/>
          <a:lstStyle/>
          <a:p>
            <a:r>
              <a:rPr lang="sv-SE"/>
              <a:t>Vad verksamheter behöver för att möta dessa grupper (Mucf)</a:t>
            </a:r>
            <a:br>
              <a:rPr lang="sv-SE"/>
            </a:br>
            <a:endParaRPr lang="sv-SE"/>
          </a:p>
        </p:txBody>
      </p:sp>
      <p:sp>
        <p:nvSpPr>
          <p:cNvPr id="4" name="Platshållare för text 3">
            <a:extLst>
              <a:ext uri="{FF2B5EF4-FFF2-40B4-BE49-F238E27FC236}">
                <a16:creationId xmlns:a16="http://schemas.microsoft.com/office/drawing/2014/main" id="{F7EEFFD6-A96D-565A-842C-F08983D6BC3B}"/>
              </a:ext>
            </a:extLst>
          </p:cNvPr>
          <p:cNvSpPr>
            <a:spLocks noGrp="1"/>
          </p:cNvSpPr>
          <p:nvPr>
            <p:ph sz="quarter" idx="13"/>
          </p:nvPr>
        </p:nvSpPr>
        <p:spPr/>
        <p:txBody>
          <a:bodyPr>
            <a:normAutofit/>
          </a:bodyPr>
          <a:lstStyle/>
          <a:p>
            <a:r>
              <a:rPr lang="sv-SE" b="1" dirty="0"/>
              <a:t>Flexibla</a:t>
            </a:r>
            <a:r>
              <a:rPr lang="sv-SE" dirty="0"/>
              <a:t> arbetssätt och brett utbud för att möta individuella behov</a:t>
            </a:r>
          </a:p>
          <a:p>
            <a:r>
              <a:rPr lang="sv-SE" b="1" dirty="0"/>
              <a:t>Kartläggning</a:t>
            </a:r>
            <a:r>
              <a:rPr lang="sv-SE" dirty="0"/>
              <a:t> av den unges historik och kompetenser – en helhetsbild från start</a:t>
            </a:r>
            <a:endParaRPr kumimoji="0" lang="sv-SE" sz="1600" b="0" i="0" u="none" strike="noStrike" kern="1200" cap="none" spc="0" normalizeH="0" baseline="0" noProof="0" dirty="0">
              <a:ln>
                <a:noFill/>
              </a:ln>
              <a:solidFill>
                <a:srgbClr val="910048"/>
              </a:solidFill>
              <a:effectLst/>
              <a:uLnTx/>
              <a:uFillTx/>
              <a:latin typeface="Aaux Next Medium"/>
              <a:ea typeface="+mn-ea"/>
              <a:cs typeface="+mn-cs"/>
            </a:endParaRPr>
          </a:p>
          <a:p>
            <a:r>
              <a:rPr lang="sv-SE" dirty="0"/>
              <a:t>Stöd och insatser </a:t>
            </a:r>
            <a:r>
              <a:rPr lang="sv-SE" b="1" dirty="0"/>
              <a:t>anpassade</a:t>
            </a:r>
            <a:r>
              <a:rPr lang="sv-SE" dirty="0"/>
              <a:t> efter individen, oavsett diagnos</a:t>
            </a:r>
            <a:endParaRPr kumimoji="0" lang="sv-SE" sz="1600" b="0" i="0" u="none" strike="noStrike" kern="1200" cap="none" spc="0" normalizeH="0" baseline="0" noProof="0" dirty="0">
              <a:ln>
                <a:noFill/>
              </a:ln>
              <a:solidFill>
                <a:srgbClr val="910048"/>
              </a:solidFill>
              <a:effectLst/>
              <a:uLnTx/>
              <a:uFillTx/>
              <a:latin typeface="Aaux Next Medium"/>
              <a:ea typeface="+mn-ea"/>
              <a:cs typeface="+mn-cs"/>
            </a:endParaRPr>
          </a:p>
          <a:p>
            <a:r>
              <a:rPr lang="sv-SE" b="1" dirty="0"/>
              <a:t>Trygg, respektfull </a:t>
            </a:r>
            <a:r>
              <a:rPr lang="sv-SE" dirty="0"/>
              <a:t>miljö fri från diskriminering och trakasserier</a:t>
            </a:r>
          </a:p>
          <a:p>
            <a:pPr marL="360000" marR="0" lvl="1" indent="0" algn="l" defTabSz="914400" rtl="0" eaLnBrk="1" fontAlgn="auto" latinLnBrk="0" hangingPunct="1">
              <a:lnSpc>
                <a:spcPct val="100000"/>
              </a:lnSpc>
              <a:spcBef>
                <a:spcPts val="1200"/>
              </a:spcBef>
              <a:spcAft>
                <a:spcPts val="0"/>
              </a:spcAft>
              <a:buClr>
                <a:srgbClr val="595959"/>
              </a:buClr>
              <a:buSzPct val="100000"/>
              <a:buNone/>
              <a:tabLst/>
              <a:defRPr/>
            </a:pPr>
            <a:endParaRPr lang="sv-SE" dirty="0">
              <a:highlight>
                <a:srgbClr val="FFFF00"/>
              </a:highlight>
            </a:endParaRPr>
          </a:p>
          <a:p>
            <a:endParaRPr lang="sv-SE" dirty="0"/>
          </a:p>
        </p:txBody>
      </p:sp>
      <p:sp>
        <p:nvSpPr>
          <p:cNvPr id="3" name="Platshållare för innehåll 2">
            <a:extLst>
              <a:ext uri="{FF2B5EF4-FFF2-40B4-BE49-F238E27FC236}">
                <a16:creationId xmlns:a16="http://schemas.microsoft.com/office/drawing/2014/main" id="{1B7E8445-EA1A-9068-E2D0-6B78FDA832BA}"/>
              </a:ext>
            </a:extLst>
          </p:cNvPr>
          <p:cNvSpPr>
            <a:spLocks noGrp="1"/>
          </p:cNvSpPr>
          <p:nvPr>
            <p:ph sz="quarter" idx="14"/>
          </p:nvPr>
        </p:nvSpPr>
        <p:spPr/>
        <p:txBody>
          <a:bodyPr>
            <a:normAutofit/>
          </a:bodyPr>
          <a:lstStyle/>
          <a:p>
            <a:r>
              <a:rPr lang="sv-SE" dirty="0"/>
              <a:t>Den unga är </a:t>
            </a:r>
            <a:r>
              <a:rPr lang="sv-SE" b="1" dirty="0"/>
              <a:t>delaktig</a:t>
            </a:r>
            <a:r>
              <a:rPr lang="sv-SE" dirty="0"/>
              <a:t> i sin egen insats</a:t>
            </a:r>
          </a:p>
          <a:p>
            <a:pPr marL="358775" marR="0" lvl="0" indent="-358775" algn="l" defTabSz="914400" rtl="0" eaLnBrk="1" fontAlgn="auto" latinLnBrk="0" hangingPunct="1">
              <a:lnSpc>
                <a:spcPct val="100000"/>
              </a:lnSpc>
              <a:spcBef>
                <a:spcPts val="1600"/>
              </a:spcBef>
              <a:spcAft>
                <a:spcPts val="0"/>
              </a:spcAft>
              <a:buClr>
                <a:srgbClr val="910048"/>
              </a:buClr>
              <a:buSzPct val="100000"/>
              <a:buFontTx/>
              <a:buBlip>
                <a:blip r:embed="rId3"/>
              </a:buBlip>
              <a:tabLst/>
              <a:defRPr/>
            </a:pPr>
            <a:r>
              <a:rPr kumimoji="0" lang="sv-SE" sz="2000" b="0" i="0" u="none" strike="noStrike" kern="1200" cap="none" spc="0" normalizeH="0" baseline="0" noProof="0" dirty="0">
                <a:ln>
                  <a:noFill/>
                </a:ln>
                <a:solidFill>
                  <a:srgbClr val="910048"/>
                </a:solidFill>
                <a:effectLst/>
                <a:uLnTx/>
                <a:uFillTx/>
                <a:latin typeface="Aaux Next Medium"/>
                <a:ea typeface="+mn-ea"/>
                <a:cs typeface="+mn-cs"/>
              </a:rPr>
              <a:t>Personal med rätt </a:t>
            </a:r>
            <a:r>
              <a:rPr kumimoji="0" lang="sv-SE" sz="2000" b="1" i="0" u="none" strike="noStrike" kern="1200" cap="none" spc="0" normalizeH="0" baseline="0" noProof="0" dirty="0">
                <a:ln>
                  <a:noFill/>
                </a:ln>
                <a:solidFill>
                  <a:srgbClr val="910048"/>
                </a:solidFill>
                <a:effectLst/>
                <a:uLnTx/>
                <a:uFillTx/>
                <a:latin typeface="Aaux Next Medium"/>
                <a:ea typeface="+mn-ea"/>
                <a:cs typeface="+mn-cs"/>
              </a:rPr>
              <a:t>kompetens</a:t>
            </a:r>
            <a:r>
              <a:rPr kumimoji="0" lang="sv-SE" sz="2000" b="0" i="0" u="none" strike="noStrike" kern="1200" cap="none" spc="0" normalizeH="0" baseline="0" noProof="0" dirty="0">
                <a:ln>
                  <a:noFill/>
                </a:ln>
                <a:solidFill>
                  <a:srgbClr val="910048"/>
                </a:solidFill>
                <a:effectLst/>
                <a:uLnTx/>
                <a:uFillTx/>
                <a:latin typeface="Aaux Next Medium"/>
                <a:ea typeface="+mn-ea"/>
                <a:cs typeface="+mn-cs"/>
              </a:rPr>
              <a:t> och ett gott bemötande</a:t>
            </a:r>
            <a:endParaRPr lang="sv-SE" dirty="0">
              <a:solidFill>
                <a:srgbClr val="910048"/>
              </a:solidFill>
              <a:latin typeface="Aaux Next Medium"/>
            </a:endParaRPr>
          </a:p>
          <a:p>
            <a:pPr marL="358775" marR="0" lvl="0" indent="-358775" algn="l" defTabSz="914400" rtl="0" eaLnBrk="1" fontAlgn="auto" latinLnBrk="0" hangingPunct="1">
              <a:lnSpc>
                <a:spcPct val="100000"/>
              </a:lnSpc>
              <a:spcBef>
                <a:spcPts val="1600"/>
              </a:spcBef>
              <a:spcAft>
                <a:spcPts val="0"/>
              </a:spcAft>
              <a:buClr>
                <a:srgbClr val="910048"/>
              </a:buClr>
              <a:buSzPct val="100000"/>
              <a:buFontTx/>
              <a:buBlip>
                <a:blip r:embed="rId3"/>
              </a:buBlip>
              <a:tabLst/>
              <a:defRPr/>
            </a:pPr>
            <a:r>
              <a:rPr kumimoji="0" lang="sv-SE" sz="2000" b="1" i="0" u="none" strike="noStrike" kern="1200" cap="none" spc="0" normalizeH="0" baseline="0" noProof="0" dirty="0">
                <a:ln>
                  <a:noFill/>
                </a:ln>
                <a:solidFill>
                  <a:srgbClr val="910048"/>
                </a:solidFill>
                <a:effectLst/>
                <a:uLnTx/>
                <a:uFillTx/>
                <a:latin typeface="Aaux Next Medium"/>
                <a:ea typeface="+mn-ea"/>
                <a:cs typeface="+mn-cs"/>
              </a:rPr>
              <a:t>Socialt</a:t>
            </a:r>
            <a:r>
              <a:rPr kumimoji="0" lang="sv-SE" sz="2000" b="0" i="0" u="none" strike="noStrike" kern="1200" cap="none" spc="0" normalizeH="0" baseline="0" noProof="0" dirty="0">
                <a:ln>
                  <a:noFill/>
                </a:ln>
                <a:solidFill>
                  <a:srgbClr val="910048"/>
                </a:solidFill>
                <a:effectLst/>
                <a:uLnTx/>
                <a:uFillTx/>
                <a:latin typeface="Aaux Next Medium"/>
                <a:ea typeface="+mn-ea"/>
                <a:cs typeface="+mn-cs"/>
              </a:rPr>
              <a:t> sammanhang – gemenskap med andra i liknande situation</a:t>
            </a:r>
          </a:p>
          <a:p>
            <a:pPr marL="358775" marR="0" lvl="0" indent="-358775" algn="l" defTabSz="914400" rtl="0" eaLnBrk="1" fontAlgn="auto" latinLnBrk="0" hangingPunct="1">
              <a:lnSpc>
                <a:spcPct val="100000"/>
              </a:lnSpc>
              <a:spcBef>
                <a:spcPts val="1600"/>
              </a:spcBef>
              <a:spcAft>
                <a:spcPts val="0"/>
              </a:spcAft>
              <a:buClr>
                <a:srgbClr val="910048"/>
              </a:buClr>
              <a:buSzPct val="100000"/>
              <a:buFontTx/>
              <a:buBlip>
                <a:blip r:embed="rId3"/>
              </a:buBlip>
              <a:tabLst/>
              <a:defRPr/>
            </a:pPr>
            <a:r>
              <a:rPr kumimoji="0" lang="sv-SE" sz="2000" b="1" i="0" u="none" strike="noStrike" kern="1200" cap="none" spc="0" normalizeH="0" baseline="0" noProof="0" dirty="0">
                <a:ln>
                  <a:noFill/>
                </a:ln>
                <a:solidFill>
                  <a:srgbClr val="910048"/>
                </a:solidFill>
                <a:effectLst/>
                <a:uLnTx/>
                <a:uFillTx/>
                <a:latin typeface="Aaux Next Medium"/>
                <a:ea typeface="+mn-ea"/>
                <a:cs typeface="+mn-cs"/>
              </a:rPr>
              <a:t>Kunskap</a:t>
            </a:r>
            <a:r>
              <a:rPr kumimoji="0" lang="sv-SE" sz="2000" b="0" i="0" u="none" strike="noStrike" kern="1200" cap="none" spc="0" normalizeH="0" baseline="0" noProof="0" dirty="0">
                <a:ln>
                  <a:noFill/>
                </a:ln>
                <a:solidFill>
                  <a:srgbClr val="910048"/>
                </a:solidFill>
                <a:effectLst/>
                <a:uLnTx/>
                <a:uFillTx/>
                <a:latin typeface="Aaux Next Medium"/>
                <a:ea typeface="+mn-ea"/>
                <a:cs typeface="+mn-cs"/>
              </a:rPr>
              <a:t> om NPF, psykisk hälsa och ohälsa i verksamheten</a:t>
            </a:r>
          </a:p>
          <a:p>
            <a:pPr marL="360000" marR="0" lvl="1" indent="0" algn="l" defTabSz="914400" rtl="0" eaLnBrk="1" fontAlgn="auto" latinLnBrk="0" hangingPunct="1">
              <a:lnSpc>
                <a:spcPct val="100000"/>
              </a:lnSpc>
              <a:spcBef>
                <a:spcPts val="1200"/>
              </a:spcBef>
              <a:spcAft>
                <a:spcPts val="0"/>
              </a:spcAft>
              <a:buClr>
                <a:srgbClr val="595959"/>
              </a:buClr>
              <a:buSzPct val="100000"/>
              <a:buNone/>
              <a:tabLst/>
              <a:defRPr/>
            </a:pPr>
            <a:endParaRPr kumimoji="0" lang="sv-SE" sz="1600" b="0" i="0" u="none" strike="noStrike" kern="1200" cap="none" spc="0" normalizeH="0" baseline="0" noProof="0" dirty="0">
              <a:ln>
                <a:noFill/>
              </a:ln>
              <a:solidFill>
                <a:srgbClr val="910048"/>
              </a:solidFill>
              <a:effectLst/>
              <a:uLnTx/>
              <a:uFillTx/>
              <a:latin typeface="Aaux Next Medium"/>
              <a:ea typeface="+mn-ea"/>
              <a:cs typeface="+mn-cs"/>
            </a:endParaRPr>
          </a:p>
          <a:p>
            <a:pPr marL="0" marR="0" lvl="0" indent="0" algn="l" defTabSz="914400" rtl="0" eaLnBrk="1" fontAlgn="auto" latinLnBrk="0" hangingPunct="1">
              <a:lnSpc>
                <a:spcPct val="100000"/>
              </a:lnSpc>
              <a:spcBef>
                <a:spcPts val="1600"/>
              </a:spcBef>
              <a:spcAft>
                <a:spcPts val="0"/>
              </a:spcAft>
              <a:buClr>
                <a:srgbClr val="910048"/>
              </a:buClr>
              <a:buSzPct val="100000"/>
              <a:buNone/>
              <a:tabLst/>
              <a:defRPr/>
            </a:pPr>
            <a:endParaRPr kumimoji="0" lang="sv-SE" sz="1600" b="1" i="0" u="none" strike="noStrike" kern="1200" cap="none" spc="0" normalizeH="0" baseline="0" noProof="0" dirty="0">
              <a:ln>
                <a:noFill/>
              </a:ln>
              <a:solidFill>
                <a:srgbClr val="910048"/>
              </a:solidFill>
              <a:effectLst/>
              <a:uLnTx/>
              <a:uFillTx/>
              <a:latin typeface="Aaux Next Medium"/>
              <a:ea typeface="+mn-ea"/>
              <a:cs typeface="+mn-cs"/>
            </a:endParaRPr>
          </a:p>
          <a:p>
            <a:pPr marL="360000" marR="0" lvl="1" indent="0" algn="l" defTabSz="914400" rtl="0" eaLnBrk="1" fontAlgn="auto" latinLnBrk="0" hangingPunct="1">
              <a:lnSpc>
                <a:spcPct val="100000"/>
              </a:lnSpc>
              <a:spcBef>
                <a:spcPts val="1200"/>
              </a:spcBef>
              <a:spcAft>
                <a:spcPts val="0"/>
              </a:spcAft>
              <a:buClr>
                <a:srgbClr val="595959"/>
              </a:buClr>
              <a:buSzPct val="100000"/>
              <a:buNone/>
              <a:tabLst/>
              <a:defRPr/>
            </a:pPr>
            <a:endParaRPr kumimoji="0" lang="sv-SE" sz="1600" b="0" i="0" u="none" strike="noStrike" kern="1200" cap="none" spc="0" normalizeH="0" baseline="0" noProof="0" dirty="0">
              <a:ln>
                <a:noFill/>
              </a:ln>
              <a:solidFill>
                <a:srgbClr val="910048"/>
              </a:solidFill>
              <a:effectLst/>
              <a:uLnTx/>
              <a:uFillTx/>
              <a:latin typeface="Aaux Next Medium"/>
              <a:ea typeface="+mn-ea"/>
              <a:cs typeface="+mn-cs"/>
            </a:endParaRPr>
          </a:p>
          <a:p>
            <a:pPr marL="360000" marR="0" lvl="1" indent="0" algn="l" defTabSz="914400" rtl="0" eaLnBrk="1" fontAlgn="auto" latinLnBrk="0" hangingPunct="1">
              <a:lnSpc>
                <a:spcPct val="100000"/>
              </a:lnSpc>
              <a:spcBef>
                <a:spcPts val="1200"/>
              </a:spcBef>
              <a:spcAft>
                <a:spcPts val="0"/>
              </a:spcAft>
              <a:buClr>
                <a:srgbClr val="595959"/>
              </a:buClr>
              <a:buSzPct val="100000"/>
              <a:buNone/>
              <a:tabLst/>
              <a:defRPr/>
            </a:pPr>
            <a:endParaRPr lang="sv-SE" dirty="0">
              <a:solidFill>
                <a:srgbClr val="910048"/>
              </a:solidFill>
              <a:latin typeface="Aaux Next Medium"/>
            </a:endParaRPr>
          </a:p>
          <a:p>
            <a:pPr marL="360000" marR="0" lvl="1" indent="0" algn="l" defTabSz="914400" rtl="0" eaLnBrk="1" fontAlgn="auto" latinLnBrk="0" hangingPunct="1">
              <a:lnSpc>
                <a:spcPct val="100000"/>
              </a:lnSpc>
              <a:spcBef>
                <a:spcPts val="1200"/>
              </a:spcBef>
              <a:spcAft>
                <a:spcPts val="0"/>
              </a:spcAft>
              <a:buClr>
                <a:srgbClr val="595959"/>
              </a:buClr>
              <a:buSzPct val="100000"/>
              <a:buNone/>
              <a:tabLst/>
              <a:defRPr/>
            </a:pPr>
            <a:endParaRPr kumimoji="0" lang="sv-SE" sz="1600" b="0" i="0" u="none" strike="noStrike" kern="1200" cap="none" spc="0" normalizeH="0" baseline="0" noProof="0" dirty="0">
              <a:ln>
                <a:noFill/>
              </a:ln>
              <a:solidFill>
                <a:srgbClr val="910048"/>
              </a:solidFill>
              <a:effectLst/>
              <a:uLnTx/>
              <a:uFillTx/>
              <a:latin typeface="Aaux Next Medium"/>
              <a:ea typeface="+mn-ea"/>
              <a:cs typeface="+mn-cs"/>
            </a:endParaRPr>
          </a:p>
          <a:p>
            <a:pPr marL="0" marR="0" lvl="0" indent="0" algn="l" defTabSz="914400" rtl="0" eaLnBrk="1" fontAlgn="auto" latinLnBrk="0" hangingPunct="1">
              <a:lnSpc>
                <a:spcPct val="100000"/>
              </a:lnSpc>
              <a:spcBef>
                <a:spcPts val="1600"/>
              </a:spcBef>
              <a:spcAft>
                <a:spcPts val="0"/>
              </a:spcAft>
              <a:buClr>
                <a:srgbClr val="910048"/>
              </a:buClr>
              <a:buSzPct val="100000"/>
              <a:buNone/>
              <a:tabLst/>
              <a:defRPr/>
            </a:pPr>
            <a:endParaRPr kumimoji="0" lang="sv-SE" sz="2000" b="0" i="0" u="none" strike="noStrike" kern="1200" cap="none" spc="0" normalizeH="0" baseline="0" noProof="0" dirty="0">
              <a:ln>
                <a:noFill/>
              </a:ln>
              <a:solidFill>
                <a:srgbClr val="910048"/>
              </a:solidFill>
              <a:effectLst/>
              <a:uLnTx/>
              <a:uFillTx/>
              <a:latin typeface="Aaux Next Medium"/>
              <a:ea typeface="+mn-ea"/>
              <a:cs typeface="+mn-cs"/>
            </a:endParaRPr>
          </a:p>
          <a:p>
            <a:pPr marL="360000" lvl="1" indent="0">
              <a:buNone/>
            </a:pPr>
            <a:endParaRPr lang="sv-SE" dirty="0"/>
          </a:p>
        </p:txBody>
      </p:sp>
    </p:spTree>
    <p:extLst>
      <p:ext uri="{BB962C8B-B14F-4D97-AF65-F5344CB8AC3E}">
        <p14:creationId xmlns:p14="http://schemas.microsoft.com/office/powerpoint/2010/main" val="3380964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DB013B-915F-9976-0A28-229238A35114}"/>
              </a:ext>
            </a:extLst>
          </p:cNvPr>
          <p:cNvSpPr>
            <a:spLocks noGrp="1"/>
          </p:cNvSpPr>
          <p:nvPr>
            <p:ph type="title"/>
          </p:nvPr>
        </p:nvSpPr>
        <p:spPr>
          <a:xfrm>
            <a:off x="1620000" y="1152000"/>
            <a:ext cx="10258056" cy="936000"/>
          </a:xfrm>
        </p:spPr>
        <p:txBody>
          <a:bodyPr/>
          <a:lstStyle/>
          <a:p>
            <a:r>
              <a:rPr lang="sv-SE" dirty="0"/>
              <a:t>Skurup och Fridhems story - samhällsproblemet vi ville lösa</a:t>
            </a:r>
          </a:p>
        </p:txBody>
      </p:sp>
      <p:sp>
        <p:nvSpPr>
          <p:cNvPr id="4" name="Ellips 3">
            <a:extLst>
              <a:ext uri="{FF2B5EF4-FFF2-40B4-BE49-F238E27FC236}">
                <a16:creationId xmlns:a16="http://schemas.microsoft.com/office/drawing/2014/main" id="{A56027EF-3D6E-9CC9-766C-154698CCF5AB}"/>
              </a:ext>
            </a:extLst>
          </p:cNvPr>
          <p:cNvSpPr/>
          <p:nvPr/>
        </p:nvSpPr>
        <p:spPr>
          <a:xfrm>
            <a:off x="1938465" y="2217289"/>
            <a:ext cx="3544711" cy="348871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Varför påbörjar vissa unga med migrantbakgrund aldrig sina </a:t>
            </a:r>
            <a:r>
              <a:rPr lang="sv-SE" dirty="0" err="1"/>
              <a:t>sfi-studier</a:t>
            </a:r>
            <a:r>
              <a:rPr lang="sv-SE" dirty="0"/>
              <a:t>? </a:t>
            </a:r>
          </a:p>
        </p:txBody>
      </p:sp>
      <p:sp>
        <p:nvSpPr>
          <p:cNvPr id="7" name="Ellips 6">
            <a:extLst>
              <a:ext uri="{FF2B5EF4-FFF2-40B4-BE49-F238E27FC236}">
                <a16:creationId xmlns:a16="http://schemas.microsoft.com/office/drawing/2014/main" id="{977BC0B5-8AC5-E0DA-9BED-0E44E64FA0FF}"/>
              </a:ext>
            </a:extLst>
          </p:cNvPr>
          <p:cNvSpPr/>
          <p:nvPr/>
        </p:nvSpPr>
        <p:spPr>
          <a:xfrm>
            <a:off x="6708826" y="2257022"/>
            <a:ext cx="3544711" cy="340924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Varför hoppar vissa unga av sina </a:t>
            </a:r>
            <a:r>
              <a:rPr lang="sv-SE" dirty="0" err="1"/>
              <a:t>sfi-studier</a:t>
            </a:r>
            <a:r>
              <a:rPr lang="sv-SE" dirty="0"/>
              <a:t>?</a:t>
            </a:r>
          </a:p>
        </p:txBody>
      </p:sp>
    </p:spTree>
    <p:extLst>
      <p:ext uri="{BB962C8B-B14F-4D97-AF65-F5344CB8AC3E}">
        <p14:creationId xmlns:p14="http://schemas.microsoft.com/office/powerpoint/2010/main" val="974116314"/>
      </p:ext>
    </p:extLst>
  </p:cSld>
  <p:clrMapOvr>
    <a:masterClrMapping/>
  </p:clrMapOvr>
</p:sld>
</file>

<file path=ppt/theme/theme1.xml><?xml version="1.0" encoding="utf-8"?>
<a:theme xmlns:a="http://schemas.openxmlformats.org/drawingml/2006/main" name="Folkbildningsrådet">
  <a:themeElements>
    <a:clrScheme name="FBR">
      <a:dk1>
        <a:sysClr val="windowText" lastClr="000000"/>
      </a:dk1>
      <a:lt1>
        <a:sysClr val="window" lastClr="FFFFFF"/>
      </a:lt1>
      <a:dk2>
        <a:srgbClr val="44546A"/>
      </a:dk2>
      <a:lt2>
        <a:srgbClr val="E7E6E6"/>
      </a:lt2>
      <a:accent1>
        <a:srgbClr val="910048"/>
      </a:accent1>
      <a:accent2>
        <a:srgbClr val="FF8200"/>
      </a:accent2>
      <a:accent3>
        <a:srgbClr val="595959"/>
      </a:accent3>
      <a:accent4>
        <a:srgbClr val="CE0058"/>
      </a:accent4>
      <a:accent5>
        <a:srgbClr val="FFCD99"/>
      </a:accent5>
      <a:accent6>
        <a:srgbClr val="BFBFBF"/>
      </a:accent6>
      <a:hlink>
        <a:srgbClr val="0563C1"/>
      </a:hlink>
      <a:folHlink>
        <a:srgbClr val="954F72"/>
      </a:folHlink>
    </a:clrScheme>
    <a:fontScheme name="FBR_PPT">
      <a:majorFont>
        <a:latin typeface="Aaux Next Medium"/>
        <a:ea typeface=""/>
        <a:cs typeface=""/>
      </a:majorFont>
      <a:minorFont>
        <a:latin typeface="Aaux Next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1DAE022-3747-4974-88A5-8D0B95D249F9}" vid="{DB1B4C12-A127-4467-99CB-F58CC114B6E8}"/>
    </a:ext>
  </a:extLst>
</a:theme>
</file>

<file path=ppt/theme/theme2.xml><?xml version="1.0" encoding="utf-8"?>
<a:theme xmlns:a="http://schemas.openxmlformats.org/drawingml/2006/main" name="1_Folkbildningsrådet">
  <a:themeElements>
    <a:clrScheme name="FBR">
      <a:dk1>
        <a:sysClr val="windowText" lastClr="000000"/>
      </a:dk1>
      <a:lt1>
        <a:sysClr val="window" lastClr="FFFFFF"/>
      </a:lt1>
      <a:dk2>
        <a:srgbClr val="44546A"/>
      </a:dk2>
      <a:lt2>
        <a:srgbClr val="E7E6E6"/>
      </a:lt2>
      <a:accent1>
        <a:srgbClr val="910048"/>
      </a:accent1>
      <a:accent2>
        <a:srgbClr val="FF8200"/>
      </a:accent2>
      <a:accent3>
        <a:srgbClr val="595959"/>
      </a:accent3>
      <a:accent4>
        <a:srgbClr val="CE0058"/>
      </a:accent4>
      <a:accent5>
        <a:srgbClr val="FFCD99"/>
      </a:accent5>
      <a:accent6>
        <a:srgbClr val="BFBFBF"/>
      </a:accent6>
      <a:hlink>
        <a:srgbClr val="0563C1"/>
      </a:hlink>
      <a:folHlink>
        <a:srgbClr val="954F72"/>
      </a:folHlink>
    </a:clrScheme>
    <a:fontScheme name="FBR_PPT">
      <a:majorFont>
        <a:latin typeface="Aaux Next Medium"/>
        <a:ea typeface=""/>
        <a:cs typeface=""/>
      </a:majorFont>
      <a:minorFont>
        <a:latin typeface="Aaux Next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1DAE022-3747-4974-88A5-8D0B95D249F9}" vid="{DB1B4C12-A127-4467-99CB-F58CC114B6E8}"/>
    </a:ext>
  </a:extLst>
</a:theme>
</file>

<file path=ppt/theme/theme3.xml><?xml version="1.0" encoding="utf-8"?>
<a:theme xmlns:a="http://schemas.openxmlformats.org/drawingml/2006/main" name="Office-tema">
  <a:themeElements>
    <a:clrScheme name="FBR">
      <a:dk1>
        <a:sysClr val="windowText" lastClr="000000"/>
      </a:dk1>
      <a:lt1>
        <a:sysClr val="window" lastClr="FFFFFF"/>
      </a:lt1>
      <a:dk2>
        <a:srgbClr val="44546A"/>
      </a:dk2>
      <a:lt2>
        <a:srgbClr val="E7E6E6"/>
      </a:lt2>
      <a:accent1>
        <a:srgbClr val="910048"/>
      </a:accent1>
      <a:accent2>
        <a:srgbClr val="FF8200"/>
      </a:accent2>
      <a:accent3>
        <a:srgbClr val="595959"/>
      </a:accent3>
      <a:accent4>
        <a:srgbClr val="CE0058"/>
      </a:accent4>
      <a:accent5>
        <a:srgbClr val="FFCD99"/>
      </a:accent5>
      <a:accent6>
        <a:srgbClr val="BFBFBF"/>
      </a:accent6>
      <a:hlink>
        <a:srgbClr val="0563C1"/>
      </a:hlink>
      <a:folHlink>
        <a:srgbClr val="954F72"/>
      </a:folHlink>
    </a:clrScheme>
    <a:fontScheme name="FBR_PPT">
      <a:majorFont>
        <a:latin typeface="Aaux Next Medium"/>
        <a:ea typeface=""/>
        <a:cs typeface=""/>
      </a:majorFont>
      <a:minorFont>
        <a:latin typeface="Aaux Next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FBR">
      <a:dk1>
        <a:sysClr val="windowText" lastClr="000000"/>
      </a:dk1>
      <a:lt1>
        <a:sysClr val="window" lastClr="FFFFFF"/>
      </a:lt1>
      <a:dk2>
        <a:srgbClr val="44546A"/>
      </a:dk2>
      <a:lt2>
        <a:srgbClr val="E7E6E6"/>
      </a:lt2>
      <a:accent1>
        <a:srgbClr val="910048"/>
      </a:accent1>
      <a:accent2>
        <a:srgbClr val="FF8200"/>
      </a:accent2>
      <a:accent3>
        <a:srgbClr val="595959"/>
      </a:accent3>
      <a:accent4>
        <a:srgbClr val="CE0058"/>
      </a:accent4>
      <a:accent5>
        <a:srgbClr val="FFCD99"/>
      </a:accent5>
      <a:accent6>
        <a:srgbClr val="BFBFBF"/>
      </a:accent6>
      <a:hlink>
        <a:srgbClr val="0563C1"/>
      </a:hlink>
      <a:folHlink>
        <a:srgbClr val="954F72"/>
      </a:folHlink>
    </a:clrScheme>
    <a:fontScheme name="FBR_PPT">
      <a:majorFont>
        <a:latin typeface="Aaux Next Medium"/>
        <a:ea typeface=""/>
        <a:cs typeface=""/>
      </a:majorFont>
      <a:minorFont>
        <a:latin typeface="Aaux Next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BR">
    <a:dk1>
      <a:sysClr val="windowText" lastClr="000000"/>
    </a:dk1>
    <a:lt1>
      <a:sysClr val="window" lastClr="FFFFFF"/>
    </a:lt1>
    <a:dk2>
      <a:srgbClr val="44546A"/>
    </a:dk2>
    <a:lt2>
      <a:srgbClr val="E7E6E6"/>
    </a:lt2>
    <a:accent1>
      <a:srgbClr val="910048"/>
    </a:accent1>
    <a:accent2>
      <a:srgbClr val="FF8200"/>
    </a:accent2>
    <a:accent3>
      <a:srgbClr val="595959"/>
    </a:accent3>
    <a:accent4>
      <a:srgbClr val="CE0058"/>
    </a:accent4>
    <a:accent5>
      <a:srgbClr val="FFCD99"/>
    </a:accent5>
    <a:accent6>
      <a:srgbClr val="BFBFBF"/>
    </a:accent6>
    <a:hlink>
      <a:srgbClr val="0563C1"/>
    </a:hlink>
    <a:folHlink>
      <a:srgbClr val="954F72"/>
    </a:folHlink>
  </a:clrScheme>
  <a:fontScheme name="KAS">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94591A9B072DC94F97DD69DDA0EFC2EB" ma:contentTypeVersion="11" ma:contentTypeDescription="Skapa ett nytt dokument." ma:contentTypeScope="" ma:versionID="732674806b40419f5848517681afcfb0">
  <xsd:schema xmlns:xsd="http://www.w3.org/2001/XMLSchema" xmlns:xs="http://www.w3.org/2001/XMLSchema" xmlns:p="http://schemas.microsoft.com/office/2006/metadata/properties" xmlns:ns2="d21f5caa-07ae-4674-a0f5-1cfe1ac02f52" xmlns:ns3="139d162d-5d58-4c54-9a0f-3dec27f9c33b" targetNamespace="http://schemas.microsoft.com/office/2006/metadata/properties" ma:root="true" ma:fieldsID="4a1aaea47a1687e1727f2a3959dcff6e" ns2:_="" ns3:_="">
    <xsd:import namespace="d21f5caa-07ae-4674-a0f5-1cfe1ac02f52"/>
    <xsd:import namespace="139d162d-5d58-4c54-9a0f-3dec27f9c33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1f5caa-07ae-4674-a0f5-1cfe1ac02f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Bildmarkeringar" ma:readOnly="false" ma:fieldId="{5cf76f15-5ced-4ddc-b409-7134ff3c332f}" ma:taxonomyMulti="true" ma:sspId="4b0c0711-5731-4304-bd98-f5850b35dc80"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9d162d-5d58-4c54-9a0f-3dec27f9c33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d816c89-8fc2-4f73-9476-951b9a22c0ca}" ma:internalName="TaxCatchAll" ma:showField="CatchAllData" ma:web="139d162d-5d58-4c54-9a0f-3dec27f9c3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21f5caa-07ae-4674-a0f5-1cfe1ac02f52">
      <Terms xmlns="http://schemas.microsoft.com/office/infopath/2007/PartnerControls"/>
    </lcf76f155ced4ddcb4097134ff3c332f>
    <TaxCatchAll xmlns="139d162d-5d58-4c54-9a0f-3dec27f9c33b" xsi:nil="true"/>
  </documentManagement>
</p:properties>
</file>

<file path=customXml/itemProps1.xml><?xml version="1.0" encoding="utf-8"?>
<ds:datastoreItem xmlns:ds="http://schemas.openxmlformats.org/officeDocument/2006/customXml" ds:itemID="{7AA8DA0F-6305-43A7-AF17-806C17A612EA}">
  <ds:schemaRefs>
    <ds:schemaRef ds:uri="http://schemas.microsoft.com/sharepoint/v3/contenttype/forms"/>
  </ds:schemaRefs>
</ds:datastoreItem>
</file>

<file path=customXml/itemProps2.xml><?xml version="1.0" encoding="utf-8"?>
<ds:datastoreItem xmlns:ds="http://schemas.openxmlformats.org/officeDocument/2006/customXml" ds:itemID="{A8C47EB9-9F78-4EC2-A4E6-936A18CFC8F9}">
  <ds:schemaRefs>
    <ds:schemaRef ds:uri="139d162d-5d58-4c54-9a0f-3dec27f9c33b"/>
    <ds:schemaRef ds:uri="d21f5caa-07ae-4674-a0f5-1cfe1ac02f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A7594D6-12C2-476B-9717-5B492751AC48}">
  <ds:schemaRefs>
    <ds:schemaRef ds:uri="139d162d-5d58-4c54-9a0f-3dec27f9c33b"/>
    <ds:schemaRef ds:uri="43c535ec-d082-4e72-a11c-c164b0c348dc"/>
    <ds:schemaRef ds:uri="d21f5caa-07ae-4674-a0f5-1cfe1ac02f5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FolkisUng_PPT</Template>
  <TotalTime>108</TotalTime>
  <Words>3900</Words>
  <Application>Microsoft Office PowerPoint</Application>
  <PresentationFormat>Widescreen</PresentationFormat>
  <Paragraphs>622</Paragraphs>
  <Slides>47</Slides>
  <Notes>37</Notes>
  <HiddenSlides>0</HiddenSlides>
  <MMClips>0</MMClips>
  <ScaleCrop>false</ScaleCrop>
  <HeadingPairs>
    <vt:vector size="4" baseType="variant">
      <vt:variant>
        <vt:lpstr>Theme</vt:lpstr>
      </vt:variant>
      <vt:variant>
        <vt:i4>2</vt:i4>
      </vt:variant>
      <vt:variant>
        <vt:lpstr>Slide Titles</vt:lpstr>
      </vt:variant>
      <vt:variant>
        <vt:i4>47</vt:i4>
      </vt:variant>
    </vt:vector>
  </HeadingPairs>
  <TitlesOfParts>
    <vt:vector size="49" baseType="lpstr">
      <vt:lpstr>Folkbildningsrådet</vt:lpstr>
      <vt:lpstr>1_Folkbildningsrådet</vt:lpstr>
      <vt:lpstr>Vi som är här idag - FolkisUng </vt:lpstr>
      <vt:lpstr>PowerPoint Presentation</vt:lpstr>
      <vt:lpstr>Om ett pågående samhällsproblem  </vt:lpstr>
      <vt:lpstr>När unik miljö och pedagogik möter målgruppernas behov – idén om FolkisUng</vt:lpstr>
      <vt:lpstr>FolkisUng – tre perspektiv</vt:lpstr>
      <vt:lpstr>Nationellt projekt – urvalet av sökande   </vt:lpstr>
      <vt:lpstr>Projektets faser</vt:lpstr>
      <vt:lpstr>Vad verksamheter behöver för att möta dessa grupper (Mucf) </vt:lpstr>
      <vt:lpstr>Skurup och Fridhems story - samhällsproblemet vi ville lösa</vt:lpstr>
      <vt:lpstr>Vad är sfi?</vt:lpstr>
      <vt:lpstr>Varför denna målgrupp? </vt:lpstr>
      <vt:lpstr>Vilka behov finns? </vt:lpstr>
      <vt:lpstr>Mousa 22 år  </vt:lpstr>
      <vt:lpstr>Rama 27 år </vt:lpstr>
      <vt:lpstr>En utmanande och komplex målgrupp </vt:lpstr>
      <vt:lpstr>Hur har vi lagt upp projektet </vt:lpstr>
      <vt:lpstr>Jämställdhet, icke-diskriminering och tillgänglighet </vt:lpstr>
      <vt:lpstr>PowerPoint Presentation</vt:lpstr>
      <vt:lpstr>Örebros story - samhällsproblemet vi ville lösa</vt:lpstr>
      <vt:lpstr>Hur har vi byggt upp FolkisUng? </vt:lpstr>
      <vt:lpstr>Hur arbetar vi i FolkisUng - struktur och flexibilitet</vt:lpstr>
      <vt:lpstr>Hur arbetar vi med deltagaren i FolkisUng?</vt:lpstr>
      <vt:lpstr>Studiebesök på riksdagen och Byrsta brandkår</vt:lpstr>
      <vt:lpstr>Vad vi ser i målgruppen när de startar FolkisUng</vt:lpstr>
      <vt:lpstr>PowerPoint Presentation</vt:lpstr>
      <vt:lpstr>Individuell plan och progression</vt:lpstr>
      <vt:lpstr>Huvudmål och beskrivning</vt:lpstr>
      <vt:lpstr>Underliggande mål för att nå huvudmål </vt:lpstr>
      <vt:lpstr>Underliggande mål för att nå huvudmål </vt:lpstr>
      <vt:lpstr>Underliggande mål för att nå huvudmål </vt:lpstr>
      <vt:lpstr>PowerPoint Presentation</vt:lpstr>
      <vt:lpstr>Lärdomar längs vägen - Skurup och Fridhem</vt:lpstr>
      <vt:lpstr>Vilka resultat ser vi? </vt:lpstr>
      <vt:lpstr>Resursstarkt projektteam en förutsättning  </vt:lpstr>
      <vt:lpstr>Studiebesök och utflykter</vt:lpstr>
      <vt:lpstr>Lärdomar längs vägen - Örebro</vt:lpstr>
      <vt:lpstr>Jämställdhet, icke-diskriminering och tillgänglighet</vt:lpstr>
      <vt:lpstr>Arbetet med horisontella principer syns i våra resultat </vt:lpstr>
      <vt:lpstr>Resan fortsätter för var och en</vt:lpstr>
      <vt:lpstr>Resultat hittills av inskrivna deltagare</vt:lpstr>
      <vt:lpstr>Utmaningar, nya behov och lärdomar </vt:lpstr>
      <vt:lpstr>Framtiden om FolkisUng  </vt:lpstr>
      <vt:lpstr>FolkisUng - Vad händer sen?</vt:lpstr>
      <vt:lpstr>Fortsatt behov av att möta UVAS i Malmö </vt:lpstr>
      <vt:lpstr>Syns du inte, finns du inte</vt:lpstr>
      <vt:lpstr>PowerPoint Presentation</vt:lpstr>
      <vt:lpstr>Brev från en ung tjej i FolkisUng Örebro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Beatrice Gustafsson</dc:creator>
  <cp:lastModifiedBy>Lisa Hult</cp:lastModifiedBy>
  <cp:revision>2</cp:revision>
  <dcterms:created xsi:type="dcterms:W3CDTF">2025-09-24T12:57:42Z</dcterms:created>
  <dcterms:modified xsi:type="dcterms:W3CDTF">2026-05-29T07:03:30Z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0x01010094591A9B072DC94F97DD69DDA0EFC2EB</vt:lpwstr>
  </property>
  <property fmtid="{D5CDD505-2E9C-101B-9397-08002B2CF9AE}" pid="3" name="Order">
    <vt:r8>622800</vt:r8>
  </property>
  <property fmtid="{D5CDD505-2E9C-101B-9397-08002B2CF9AE}" pid="4" name="MediaServiceImageTags">
    <vt:lpwstr/>
  </property>
</Properties>
</file>