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16"/>
  </p:notesMasterIdLst>
  <p:sldIdLst>
    <p:sldId id="256" r:id="rId8"/>
    <p:sldId id="558" r:id="rId9"/>
    <p:sldId id="617" r:id="rId10"/>
    <p:sldId id="698" r:id="rId11"/>
    <p:sldId id="708" r:id="rId12"/>
    <p:sldId id="2147478166" r:id="rId13"/>
    <p:sldId id="2147478167" r:id="rId14"/>
    <p:sldId id="706" r:id="rId15"/>
  </p:sldIdLst>
  <p:sldSz cx="12192000" cy="6858000"/>
  <p:notesSz cx="6669088" cy="9926638"/>
  <p:custDataLst>
    <p:tags r:id="rId17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46866" autoAdjust="0"/>
  </p:normalViewPr>
  <p:slideViewPr>
    <p:cSldViewPr snapToGrid="0">
      <p:cViewPr varScale="1">
        <p:scale>
          <a:sx n="29" d="100"/>
          <a:sy n="29" d="100"/>
        </p:scale>
        <p:origin x="2072" y="72"/>
      </p:cViewPr>
      <p:guideLst/>
    </p:cSldViewPr>
  </p:slideViewPr>
  <p:outlineViewPr>
    <p:cViewPr>
      <p:scale>
        <a:sx n="33" d="100"/>
        <a:sy n="33" d="100"/>
      </p:scale>
      <p:origin x="0" y="-157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E7CA7D-E6D7-4C32-B932-0B8FBCAB8A8F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v-SE"/>
        </a:p>
      </dgm:t>
    </dgm:pt>
    <dgm:pt modelId="{78337915-B686-4ADB-A343-DE913B1269DD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Rubrik 1</a:t>
          </a:r>
          <a:br>
            <a:rPr lang="sv-SE" dirty="0">
              <a:latin typeface="TradeGothic CondEighteen" panose="00000400000000000000" pitchFamily="2" charset="0"/>
            </a:rPr>
          </a:br>
          <a:r>
            <a:rPr lang="sv-SE" dirty="0">
              <a:latin typeface="TradeGothic CondEighteen" panose="00000400000000000000" pitchFamily="2" charset="0"/>
            </a:rPr>
            <a:t>Landkuvert</a:t>
          </a:r>
        </a:p>
      </dgm:t>
    </dgm:pt>
    <dgm:pt modelId="{D556B86E-1CEA-4048-AECF-A248890C4080}" type="parTrans" cxnId="{53E4532E-C56A-4BD0-80BA-9516A73D91AE}">
      <dgm:prSet/>
      <dgm:spPr/>
      <dgm:t>
        <a:bodyPr/>
        <a:lstStyle/>
        <a:p>
          <a:endParaRPr lang="sv-SE"/>
        </a:p>
      </dgm:t>
    </dgm:pt>
    <dgm:pt modelId="{2CF9C8BF-ABE0-4AD6-975E-C8F931ABEF49}" type="sibTrans" cxnId="{53E4532E-C56A-4BD0-80BA-9516A73D91AE}">
      <dgm:prSet/>
      <dgm:spPr/>
      <dgm:t>
        <a:bodyPr/>
        <a:lstStyle/>
        <a:p>
          <a:endParaRPr lang="sv-SE"/>
        </a:p>
      </dgm:t>
    </dgm:pt>
    <dgm:pt modelId="{400B84AB-0F80-45E7-B99E-815BCA55230B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Rubrik 3</a:t>
          </a:r>
          <a:br>
            <a:rPr lang="sv-SE" dirty="0">
              <a:latin typeface="TradeGothic CondEighteen" panose="00000400000000000000" pitchFamily="2" charset="0"/>
            </a:rPr>
          </a:br>
          <a:r>
            <a:rPr lang="sv-SE" dirty="0">
              <a:latin typeface="TradeGothic CondEighteen" panose="00000400000000000000" pitchFamily="2" charset="0"/>
            </a:rPr>
            <a:t>Utrikes</a:t>
          </a:r>
        </a:p>
      </dgm:t>
    </dgm:pt>
    <dgm:pt modelId="{3B01F69A-A7D2-4CFE-B1C3-D8DCF44486B3}" type="parTrans" cxnId="{C086C625-0F9F-4596-9295-AB81B1A43B40}">
      <dgm:prSet/>
      <dgm:spPr/>
      <dgm:t>
        <a:bodyPr/>
        <a:lstStyle/>
        <a:p>
          <a:endParaRPr lang="sv-SE"/>
        </a:p>
      </dgm:t>
    </dgm:pt>
    <dgm:pt modelId="{1AC15C7F-4D08-4657-A999-08B2FD614050}" type="sibTrans" cxnId="{C086C625-0F9F-4596-9295-AB81B1A43B40}">
      <dgm:prSet/>
      <dgm:spPr/>
      <dgm:t>
        <a:bodyPr/>
        <a:lstStyle/>
        <a:p>
          <a:endParaRPr lang="sv-SE"/>
        </a:p>
      </dgm:t>
    </dgm:pt>
    <dgm:pt modelId="{61E1FAB5-6186-439A-A1A8-74F5F976E9A9}">
      <dgm:prSet phldrT="[Text]" custT="1"/>
      <dgm:spPr/>
      <dgm:t>
        <a:bodyPr/>
        <a:lstStyle/>
        <a:p>
          <a:r>
            <a:rPr lang="sv-SE" sz="1500" kern="1200" dirty="0">
              <a:latin typeface="TradeGothic CondEighteen" panose="00000400000000000000" pitchFamily="2" charset="0"/>
            </a:rPr>
            <a:t>Sammanhållningspolitik, Jordbrukspolitik, migration och säkerhet</a:t>
          </a:r>
          <a:br>
            <a:rPr lang="sv-SE" sz="1500" kern="1200" dirty="0">
              <a:latin typeface="TradeGothic CondEighteen" panose="00000400000000000000" pitchFamily="2" charset="0"/>
            </a:rPr>
          </a:br>
          <a:r>
            <a:rPr lang="sv-SE" sz="1500" kern="1200" dirty="0" err="1">
              <a:latin typeface="TradeGothic CondEighteen" panose="00000400000000000000" pitchFamily="2" charset="0"/>
            </a:rPr>
            <a:t>Next</a:t>
          </a:r>
          <a:r>
            <a:rPr lang="sv-SE" sz="1500" kern="1200" dirty="0">
              <a:latin typeface="TradeGothic CondEighteen" panose="00000400000000000000" pitchFamily="2" charset="0"/>
            </a:rPr>
            <a:t> Generation EU</a:t>
          </a:r>
        </a:p>
      </dgm:t>
    </dgm:pt>
    <dgm:pt modelId="{4E21CCF7-C9CB-4E73-B314-3E9F02F5F8ED}" type="parTrans" cxnId="{9747B93D-B9AA-49DA-90EE-A6918E7C8938}">
      <dgm:prSet/>
      <dgm:spPr/>
      <dgm:t>
        <a:bodyPr/>
        <a:lstStyle/>
        <a:p>
          <a:endParaRPr lang="sv-SE"/>
        </a:p>
      </dgm:t>
    </dgm:pt>
    <dgm:pt modelId="{496507C5-C95A-435F-B18B-943D74AAC5D0}" type="sibTrans" cxnId="{9747B93D-B9AA-49DA-90EE-A6918E7C8938}">
      <dgm:prSet/>
      <dgm:spPr/>
      <dgm:t>
        <a:bodyPr/>
        <a:lstStyle/>
        <a:p>
          <a:endParaRPr lang="sv-SE"/>
        </a:p>
      </dgm:t>
    </dgm:pt>
    <dgm:pt modelId="{322952B2-583A-46C2-A6FF-8F7029B92543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Rubrik 2</a:t>
          </a:r>
          <a:br>
            <a:rPr lang="sv-SE" dirty="0">
              <a:latin typeface="TradeGothic CondEighteen" panose="00000400000000000000" pitchFamily="2" charset="0"/>
            </a:rPr>
          </a:br>
          <a:r>
            <a:rPr lang="sv-SE" dirty="0">
              <a:latin typeface="TradeGothic CondEighteen" panose="00000400000000000000" pitchFamily="2" charset="0"/>
            </a:rPr>
            <a:t>Konkurrenskraft</a:t>
          </a:r>
        </a:p>
      </dgm:t>
    </dgm:pt>
    <dgm:pt modelId="{E1AF7E51-89B7-4295-9EF0-ACAB39EAFB04}" type="parTrans" cxnId="{CB1C38C1-8104-41B5-9E18-305CECAB06B4}">
      <dgm:prSet/>
      <dgm:spPr/>
      <dgm:t>
        <a:bodyPr/>
        <a:lstStyle/>
        <a:p>
          <a:endParaRPr lang="sv-SE"/>
        </a:p>
      </dgm:t>
    </dgm:pt>
    <dgm:pt modelId="{640F33E5-1833-48FF-A47B-1C4327BA27C4}" type="sibTrans" cxnId="{CB1C38C1-8104-41B5-9E18-305CECAB06B4}">
      <dgm:prSet/>
      <dgm:spPr/>
      <dgm:t>
        <a:bodyPr/>
        <a:lstStyle/>
        <a:p>
          <a:endParaRPr lang="sv-SE"/>
        </a:p>
      </dgm:t>
    </dgm:pt>
    <dgm:pt modelId="{07A83115-BDF7-473F-99F5-B86249EC7FE9}">
      <dgm:prSet phldrT="[Text]" custT="1"/>
      <dgm:spPr>
        <a:solidFill>
          <a:srgbClr val="1A3050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7630" tIns="87630" rIns="87630" bIns="87630" numCol="1" spcCol="1270" anchor="ctr" anchorCtr="0"/>
        <a:lstStyle/>
        <a:p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  <a:ea typeface="+mn-ea"/>
              <a:cs typeface="+mn-cs"/>
            </a:rPr>
            <a:t>Rubrik</a:t>
          </a:r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  <a:t> 4</a:t>
          </a:r>
          <a:b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</a:br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  <a:t>Administration</a:t>
          </a:r>
        </a:p>
      </dgm:t>
    </dgm:pt>
    <dgm:pt modelId="{8649B35B-4872-4A68-8E45-8698F771A319}" type="parTrans" cxnId="{C72D717D-78F8-4686-9CC8-404101DD392F}">
      <dgm:prSet/>
      <dgm:spPr/>
      <dgm:t>
        <a:bodyPr/>
        <a:lstStyle/>
        <a:p>
          <a:endParaRPr lang="sv-SE"/>
        </a:p>
      </dgm:t>
    </dgm:pt>
    <dgm:pt modelId="{683622ED-9511-471B-8353-E2B696E8A697}" type="sibTrans" cxnId="{C72D717D-78F8-4686-9CC8-404101DD392F}">
      <dgm:prSet/>
      <dgm:spPr/>
      <dgm:t>
        <a:bodyPr/>
        <a:lstStyle/>
        <a:p>
          <a:endParaRPr lang="sv-SE"/>
        </a:p>
      </dgm:t>
    </dgm:pt>
    <dgm:pt modelId="{2F069242-1C8D-4FDB-9F05-3535BF816E99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Konkurrenskraftsfonden</a:t>
          </a:r>
          <a:br>
            <a:rPr lang="sv-SE" dirty="0">
              <a:latin typeface="TradeGothic CondEighteen" panose="00000400000000000000" pitchFamily="2" charset="0"/>
            </a:rPr>
          </a:br>
          <a:r>
            <a:rPr lang="sv-SE" dirty="0">
              <a:latin typeface="TradeGothic CondEighteen" panose="00000400000000000000" pitchFamily="2" charset="0"/>
            </a:rPr>
            <a:t>Horisont</a:t>
          </a:r>
        </a:p>
      </dgm:t>
    </dgm:pt>
    <dgm:pt modelId="{EB1BFBEB-911B-4BB6-BA83-A60DC64BC9DE}" type="parTrans" cxnId="{4B7D3ADB-58D6-4C83-A9FA-9DBAAE9B35BB}">
      <dgm:prSet/>
      <dgm:spPr/>
      <dgm:t>
        <a:bodyPr/>
        <a:lstStyle/>
        <a:p>
          <a:endParaRPr lang="sv-SE"/>
        </a:p>
      </dgm:t>
    </dgm:pt>
    <dgm:pt modelId="{957355FE-3BC4-4414-B962-622E5F79B6B2}" type="sibTrans" cxnId="{4B7D3ADB-58D6-4C83-A9FA-9DBAAE9B35BB}">
      <dgm:prSet/>
      <dgm:spPr/>
      <dgm:t>
        <a:bodyPr/>
        <a:lstStyle/>
        <a:p>
          <a:endParaRPr lang="sv-SE"/>
        </a:p>
      </dgm:t>
    </dgm:pt>
    <dgm:pt modelId="{39DC2A77-AE2F-4B64-9C90-274D9B7161E7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Bistånd, utvidgning, säkerhetspolitik, partnerskap</a:t>
          </a:r>
        </a:p>
      </dgm:t>
    </dgm:pt>
    <dgm:pt modelId="{E3A3EC26-623C-41D5-A8CD-53FD6BC6313D}" type="parTrans" cxnId="{C50DEA34-5952-46EA-B67D-309AA1394733}">
      <dgm:prSet/>
      <dgm:spPr/>
      <dgm:t>
        <a:bodyPr/>
        <a:lstStyle/>
        <a:p>
          <a:endParaRPr lang="sv-SE"/>
        </a:p>
      </dgm:t>
    </dgm:pt>
    <dgm:pt modelId="{2B0B8305-EFF9-49AB-97DC-B6F9F03DBE49}" type="sibTrans" cxnId="{C50DEA34-5952-46EA-B67D-309AA1394733}">
      <dgm:prSet/>
      <dgm:spPr/>
      <dgm:t>
        <a:bodyPr/>
        <a:lstStyle/>
        <a:p>
          <a:endParaRPr lang="sv-SE"/>
        </a:p>
      </dgm:t>
    </dgm:pt>
    <dgm:pt modelId="{D858CBDD-685D-4DD6-B49B-58107269D341}" type="pres">
      <dgm:prSet presAssocID="{28E7CA7D-E6D7-4C32-B932-0B8FBCAB8A8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F3B4EE-12F7-4038-A5F8-6BEE345A57AA}" type="pres">
      <dgm:prSet presAssocID="{78337915-B686-4ADB-A343-DE913B1269DD}" presName="vertOne" presStyleCnt="0"/>
      <dgm:spPr/>
    </dgm:pt>
    <dgm:pt modelId="{3D3B0A04-648B-4E40-B3F4-CB6B5DD90557}" type="pres">
      <dgm:prSet presAssocID="{78337915-B686-4ADB-A343-DE913B1269DD}" presName="txOne" presStyleLbl="node0" presStyleIdx="0" presStyleCnt="4">
        <dgm:presLayoutVars>
          <dgm:chPref val="3"/>
        </dgm:presLayoutVars>
      </dgm:prSet>
      <dgm:spPr/>
    </dgm:pt>
    <dgm:pt modelId="{B611D71A-20A0-4E21-9D30-0D5C280842B7}" type="pres">
      <dgm:prSet presAssocID="{78337915-B686-4ADB-A343-DE913B1269DD}" presName="parTransOne" presStyleCnt="0"/>
      <dgm:spPr/>
    </dgm:pt>
    <dgm:pt modelId="{868819FE-5E56-488C-ABE2-7A2358E27DEF}" type="pres">
      <dgm:prSet presAssocID="{78337915-B686-4ADB-A343-DE913B1269DD}" presName="horzOne" presStyleCnt="0"/>
      <dgm:spPr/>
    </dgm:pt>
    <dgm:pt modelId="{C37D40F0-556B-4780-ACF3-13092F002F8D}" type="pres">
      <dgm:prSet presAssocID="{61E1FAB5-6186-439A-A1A8-74F5F976E9A9}" presName="vertTwo" presStyleCnt="0"/>
      <dgm:spPr/>
    </dgm:pt>
    <dgm:pt modelId="{99B54D12-AE67-434E-A62E-42D8AA2EB6D5}" type="pres">
      <dgm:prSet presAssocID="{61E1FAB5-6186-439A-A1A8-74F5F976E9A9}" presName="txTwo" presStyleLbl="node2" presStyleIdx="0" presStyleCnt="3">
        <dgm:presLayoutVars>
          <dgm:chPref val="3"/>
        </dgm:presLayoutVars>
      </dgm:prSet>
      <dgm:spPr/>
    </dgm:pt>
    <dgm:pt modelId="{5B224F11-FCFE-467F-AAB7-F8B1D3CFA284}" type="pres">
      <dgm:prSet presAssocID="{61E1FAB5-6186-439A-A1A8-74F5F976E9A9}" presName="horzTwo" presStyleCnt="0"/>
      <dgm:spPr/>
    </dgm:pt>
    <dgm:pt modelId="{742418FA-731C-4033-9222-809775B71208}" type="pres">
      <dgm:prSet presAssocID="{2CF9C8BF-ABE0-4AD6-975E-C8F931ABEF49}" presName="sibSpaceOne" presStyleCnt="0"/>
      <dgm:spPr/>
    </dgm:pt>
    <dgm:pt modelId="{2AAF8A92-8A21-4205-9769-AAA5AAEEE725}" type="pres">
      <dgm:prSet presAssocID="{322952B2-583A-46C2-A6FF-8F7029B92543}" presName="vertOne" presStyleCnt="0"/>
      <dgm:spPr/>
    </dgm:pt>
    <dgm:pt modelId="{F82501C1-05EA-4087-98C0-B41D043A349F}" type="pres">
      <dgm:prSet presAssocID="{322952B2-583A-46C2-A6FF-8F7029B92543}" presName="txOne" presStyleLbl="node0" presStyleIdx="1" presStyleCnt="4">
        <dgm:presLayoutVars>
          <dgm:chPref val="3"/>
        </dgm:presLayoutVars>
      </dgm:prSet>
      <dgm:spPr/>
    </dgm:pt>
    <dgm:pt modelId="{10F5C31F-B2F2-4EEF-BF9D-A540C7F32F92}" type="pres">
      <dgm:prSet presAssocID="{322952B2-583A-46C2-A6FF-8F7029B92543}" presName="parTransOne" presStyleCnt="0"/>
      <dgm:spPr/>
    </dgm:pt>
    <dgm:pt modelId="{EEBB7A1D-728F-43FA-A54C-A6750A652B0C}" type="pres">
      <dgm:prSet presAssocID="{322952B2-583A-46C2-A6FF-8F7029B92543}" presName="horzOne" presStyleCnt="0"/>
      <dgm:spPr/>
    </dgm:pt>
    <dgm:pt modelId="{72FC6BC8-5702-42D8-A202-98F57FF278D8}" type="pres">
      <dgm:prSet presAssocID="{2F069242-1C8D-4FDB-9F05-3535BF816E99}" presName="vertTwo" presStyleCnt="0"/>
      <dgm:spPr/>
    </dgm:pt>
    <dgm:pt modelId="{8C67A499-1A64-4768-A2B2-4F1E222B3ABB}" type="pres">
      <dgm:prSet presAssocID="{2F069242-1C8D-4FDB-9F05-3535BF816E99}" presName="txTwo" presStyleLbl="node2" presStyleIdx="1" presStyleCnt="3">
        <dgm:presLayoutVars>
          <dgm:chPref val="3"/>
        </dgm:presLayoutVars>
      </dgm:prSet>
      <dgm:spPr/>
    </dgm:pt>
    <dgm:pt modelId="{4245F73E-5E11-41D6-97C4-3F2EBECE7E0B}" type="pres">
      <dgm:prSet presAssocID="{2F069242-1C8D-4FDB-9F05-3535BF816E99}" presName="horzTwo" presStyleCnt="0"/>
      <dgm:spPr/>
    </dgm:pt>
    <dgm:pt modelId="{959AAE9D-DF3A-492B-A339-46B643AE12E3}" type="pres">
      <dgm:prSet presAssocID="{640F33E5-1833-48FF-A47B-1C4327BA27C4}" presName="sibSpaceOne" presStyleCnt="0"/>
      <dgm:spPr/>
    </dgm:pt>
    <dgm:pt modelId="{1D9A7928-7090-41FC-84C5-E13E17929B01}" type="pres">
      <dgm:prSet presAssocID="{400B84AB-0F80-45E7-B99E-815BCA55230B}" presName="vertOne" presStyleCnt="0"/>
      <dgm:spPr/>
    </dgm:pt>
    <dgm:pt modelId="{9D23B370-D3FC-4F4E-93D9-9105157C76EC}" type="pres">
      <dgm:prSet presAssocID="{400B84AB-0F80-45E7-B99E-815BCA55230B}" presName="txOne" presStyleLbl="node0" presStyleIdx="2" presStyleCnt="4">
        <dgm:presLayoutVars>
          <dgm:chPref val="3"/>
        </dgm:presLayoutVars>
      </dgm:prSet>
      <dgm:spPr/>
    </dgm:pt>
    <dgm:pt modelId="{239D927B-496F-44EF-8A60-14BB92770B50}" type="pres">
      <dgm:prSet presAssocID="{400B84AB-0F80-45E7-B99E-815BCA55230B}" presName="parTransOne" presStyleCnt="0"/>
      <dgm:spPr/>
    </dgm:pt>
    <dgm:pt modelId="{8F8ABA52-D0AE-4F8D-9E6C-03702969086E}" type="pres">
      <dgm:prSet presAssocID="{400B84AB-0F80-45E7-B99E-815BCA55230B}" presName="horzOne" presStyleCnt="0"/>
      <dgm:spPr/>
    </dgm:pt>
    <dgm:pt modelId="{CB93EE9B-B863-45FE-B8F8-757F1700971F}" type="pres">
      <dgm:prSet presAssocID="{39DC2A77-AE2F-4B64-9C90-274D9B7161E7}" presName="vertTwo" presStyleCnt="0"/>
      <dgm:spPr/>
    </dgm:pt>
    <dgm:pt modelId="{D8A49BCE-5185-49A8-A596-9F1EDF2877F3}" type="pres">
      <dgm:prSet presAssocID="{39DC2A77-AE2F-4B64-9C90-274D9B7161E7}" presName="txTwo" presStyleLbl="node2" presStyleIdx="2" presStyleCnt="3">
        <dgm:presLayoutVars>
          <dgm:chPref val="3"/>
        </dgm:presLayoutVars>
      </dgm:prSet>
      <dgm:spPr/>
    </dgm:pt>
    <dgm:pt modelId="{A6124A72-66A2-4BCE-B97B-7EE73FF37CE5}" type="pres">
      <dgm:prSet presAssocID="{39DC2A77-AE2F-4B64-9C90-274D9B7161E7}" presName="horzTwo" presStyleCnt="0"/>
      <dgm:spPr/>
    </dgm:pt>
    <dgm:pt modelId="{09292ECF-19B3-426D-AE59-7F1847970681}" type="pres">
      <dgm:prSet presAssocID="{1AC15C7F-4D08-4657-A999-08B2FD614050}" presName="sibSpaceOne" presStyleCnt="0"/>
      <dgm:spPr/>
    </dgm:pt>
    <dgm:pt modelId="{09B8523F-5122-4094-8950-301953F3B115}" type="pres">
      <dgm:prSet presAssocID="{07A83115-BDF7-473F-99F5-B86249EC7FE9}" presName="vertOne" presStyleCnt="0"/>
      <dgm:spPr/>
    </dgm:pt>
    <dgm:pt modelId="{F1A10410-9A05-4D71-825F-E50C1D98D88A}" type="pres">
      <dgm:prSet presAssocID="{07A83115-BDF7-473F-99F5-B86249EC7FE9}" presName="txOne" presStyleLbl="node0" presStyleIdx="3" presStyleCnt="4">
        <dgm:presLayoutVars>
          <dgm:chPref val="3"/>
        </dgm:presLayoutVars>
      </dgm:prSet>
      <dgm:spPr>
        <a:xfrm>
          <a:off x="6766782" y="1387"/>
          <a:ext cx="1930594" cy="1233380"/>
        </a:xfrm>
        <a:prstGeom prst="roundRect">
          <a:avLst>
            <a:gd name="adj" fmla="val 10000"/>
          </a:avLst>
        </a:prstGeom>
      </dgm:spPr>
    </dgm:pt>
    <dgm:pt modelId="{2F7228EE-E4C3-453D-B55F-915CCA35F86E}" type="pres">
      <dgm:prSet presAssocID="{07A83115-BDF7-473F-99F5-B86249EC7FE9}" presName="horzOne" presStyleCnt="0"/>
      <dgm:spPr/>
    </dgm:pt>
  </dgm:ptLst>
  <dgm:cxnLst>
    <dgm:cxn modelId="{1982C516-AAAC-4D0F-A7EB-BC8D31B68329}" type="presOf" srcId="{2F069242-1C8D-4FDB-9F05-3535BF816E99}" destId="{8C67A499-1A64-4768-A2B2-4F1E222B3ABB}" srcOrd="0" destOrd="0" presId="urn:microsoft.com/office/officeart/2005/8/layout/hierarchy4"/>
    <dgm:cxn modelId="{C086C625-0F9F-4596-9295-AB81B1A43B40}" srcId="{28E7CA7D-E6D7-4C32-B932-0B8FBCAB8A8F}" destId="{400B84AB-0F80-45E7-B99E-815BCA55230B}" srcOrd="2" destOrd="0" parTransId="{3B01F69A-A7D2-4CFE-B1C3-D8DCF44486B3}" sibTransId="{1AC15C7F-4D08-4657-A999-08B2FD614050}"/>
    <dgm:cxn modelId="{53E4532E-C56A-4BD0-80BA-9516A73D91AE}" srcId="{28E7CA7D-E6D7-4C32-B932-0B8FBCAB8A8F}" destId="{78337915-B686-4ADB-A343-DE913B1269DD}" srcOrd="0" destOrd="0" parTransId="{D556B86E-1CEA-4048-AECF-A248890C4080}" sibTransId="{2CF9C8BF-ABE0-4AD6-975E-C8F931ABEF49}"/>
    <dgm:cxn modelId="{C50DEA34-5952-46EA-B67D-309AA1394733}" srcId="{400B84AB-0F80-45E7-B99E-815BCA55230B}" destId="{39DC2A77-AE2F-4B64-9C90-274D9B7161E7}" srcOrd="0" destOrd="0" parTransId="{E3A3EC26-623C-41D5-A8CD-53FD6BC6313D}" sibTransId="{2B0B8305-EFF9-49AB-97DC-B6F9F03DBE49}"/>
    <dgm:cxn modelId="{9747B93D-B9AA-49DA-90EE-A6918E7C8938}" srcId="{78337915-B686-4ADB-A343-DE913B1269DD}" destId="{61E1FAB5-6186-439A-A1A8-74F5F976E9A9}" srcOrd="0" destOrd="0" parTransId="{4E21CCF7-C9CB-4E73-B314-3E9F02F5F8ED}" sibTransId="{496507C5-C95A-435F-B18B-943D74AAC5D0}"/>
    <dgm:cxn modelId="{BE42A94F-C492-489C-84E0-BA09FF8F0D04}" type="presOf" srcId="{28E7CA7D-E6D7-4C32-B932-0B8FBCAB8A8F}" destId="{D858CBDD-685D-4DD6-B49B-58107269D341}" srcOrd="0" destOrd="0" presId="urn:microsoft.com/office/officeart/2005/8/layout/hierarchy4"/>
    <dgm:cxn modelId="{C72D717D-78F8-4686-9CC8-404101DD392F}" srcId="{28E7CA7D-E6D7-4C32-B932-0B8FBCAB8A8F}" destId="{07A83115-BDF7-473F-99F5-B86249EC7FE9}" srcOrd="3" destOrd="0" parTransId="{8649B35B-4872-4A68-8E45-8698F771A319}" sibTransId="{683622ED-9511-471B-8353-E2B696E8A697}"/>
    <dgm:cxn modelId="{CC389D81-E5F7-435A-8971-89830F99F10E}" type="presOf" srcId="{400B84AB-0F80-45E7-B99E-815BCA55230B}" destId="{9D23B370-D3FC-4F4E-93D9-9105157C76EC}" srcOrd="0" destOrd="0" presId="urn:microsoft.com/office/officeart/2005/8/layout/hierarchy4"/>
    <dgm:cxn modelId="{3A74AE8A-8F42-4FCE-85BE-E6E0FD86B239}" type="presOf" srcId="{39DC2A77-AE2F-4B64-9C90-274D9B7161E7}" destId="{D8A49BCE-5185-49A8-A596-9F1EDF2877F3}" srcOrd="0" destOrd="0" presId="urn:microsoft.com/office/officeart/2005/8/layout/hierarchy4"/>
    <dgm:cxn modelId="{C238BA8E-EBA1-4E3D-ACE7-849309DE7ED0}" type="presOf" srcId="{61E1FAB5-6186-439A-A1A8-74F5F976E9A9}" destId="{99B54D12-AE67-434E-A62E-42D8AA2EB6D5}" srcOrd="0" destOrd="0" presId="urn:microsoft.com/office/officeart/2005/8/layout/hierarchy4"/>
    <dgm:cxn modelId="{CB1C38C1-8104-41B5-9E18-305CECAB06B4}" srcId="{28E7CA7D-E6D7-4C32-B932-0B8FBCAB8A8F}" destId="{322952B2-583A-46C2-A6FF-8F7029B92543}" srcOrd="1" destOrd="0" parTransId="{E1AF7E51-89B7-4295-9EF0-ACAB39EAFB04}" sibTransId="{640F33E5-1833-48FF-A47B-1C4327BA27C4}"/>
    <dgm:cxn modelId="{4B7D3ADB-58D6-4C83-A9FA-9DBAAE9B35BB}" srcId="{322952B2-583A-46C2-A6FF-8F7029B92543}" destId="{2F069242-1C8D-4FDB-9F05-3535BF816E99}" srcOrd="0" destOrd="0" parTransId="{EB1BFBEB-911B-4BB6-BA83-A60DC64BC9DE}" sibTransId="{957355FE-3BC4-4414-B962-622E5F79B6B2}"/>
    <dgm:cxn modelId="{8BE193DB-F57D-4C6E-BFE0-86F99163725A}" type="presOf" srcId="{07A83115-BDF7-473F-99F5-B86249EC7FE9}" destId="{F1A10410-9A05-4D71-825F-E50C1D98D88A}" srcOrd="0" destOrd="0" presId="urn:microsoft.com/office/officeart/2005/8/layout/hierarchy4"/>
    <dgm:cxn modelId="{9165D6EA-1029-424C-A4BF-90F595831595}" type="presOf" srcId="{322952B2-583A-46C2-A6FF-8F7029B92543}" destId="{F82501C1-05EA-4087-98C0-B41D043A349F}" srcOrd="0" destOrd="0" presId="urn:microsoft.com/office/officeart/2005/8/layout/hierarchy4"/>
    <dgm:cxn modelId="{BF91DAF8-151B-4C72-8166-0FDA42C979BE}" type="presOf" srcId="{78337915-B686-4ADB-A343-DE913B1269DD}" destId="{3D3B0A04-648B-4E40-B3F4-CB6B5DD90557}" srcOrd="0" destOrd="0" presId="urn:microsoft.com/office/officeart/2005/8/layout/hierarchy4"/>
    <dgm:cxn modelId="{63DF2FDA-4632-4535-8FF5-FF70ABD13834}" type="presParOf" srcId="{D858CBDD-685D-4DD6-B49B-58107269D341}" destId="{43F3B4EE-12F7-4038-A5F8-6BEE345A57AA}" srcOrd="0" destOrd="0" presId="urn:microsoft.com/office/officeart/2005/8/layout/hierarchy4"/>
    <dgm:cxn modelId="{9F6EC916-621D-49F9-AA13-1EC21D4154D1}" type="presParOf" srcId="{43F3B4EE-12F7-4038-A5F8-6BEE345A57AA}" destId="{3D3B0A04-648B-4E40-B3F4-CB6B5DD90557}" srcOrd="0" destOrd="0" presId="urn:microsoft.com/office/officeart/2005/8/layout/hierarchy4"/>
    <dgm:cxn modelId="{E8E0A649-593F-45AE-A31D-8B24FC569375}" type="presParOf" srcId="{43F3B4EE-12F7-4038-A5F8-6BEE345A57AA}" destId="{B611D71A-20A0-4E21-9D30-0D5C280842B7}" srcOrd="1" destOrd="0" presId="urn:microsoft.com/office/officeart/2005/8/layout/hierarchy4"/>
    <dgm:cxn modelId="{9FA8F333-C75D-4889-81E1-70EAAA784622}" type="presParOf" srcId="{43F3B4EE-12F7-4038-A5F8-6BEE345A57AA}" destId="{868819FE-5E56-488C-ABE2-7A2358E27DEF}" srcOrd="2" destOrd="0" presId="urn:microsoft.com/office/officeart/2005/8/layout/hierarchy4"/>
    <dgm:cxn modelId="{AF9F71CC-F374-414D-BB10-A9F274A3CA79}" type="presParOf" srcId="{868819FE-5E56-488C-ABE2-7A2358E27DEF}" destId="{C37D40F0-556B-4780-ACF3-13092F002F8D}" srcOrd="0" destOrd="0" presId="urn:microsoft.com/office/officeart/2005/8/layout/hierarchy4"/>
    <dgm:cxn modelId="{EE39D931-913A-49DB-B593-54100BD96824}" type="presParOf" srcId="{C37D40F0-556B-4780-ACF3-13092F002F8D}" destId="{99B54D12-AE67-434E-A62E-42D8AA2EB6D5}" srcOrd="0" destOrd="0" presId="urn:microsoft.com/office/officeart/2005/8/layout/hierarchy4"/>
    <dgm:cxn modelId="{C4AD8D0D-4F7C-4FE1-9865-992DE09598F3}" type="presParOf" srcId="{C37D40F0-556B-4780-ACF3-13092F002F8D}" destId="{5B224F11-FCFE-467F-AAB7-F8B1D3CFA284}" srcOrd="1" destOrd="0" presId="urn:microsoft.com/office/officeart/2005/8/layout/hierarchy4"/>
    <dgm:cxn modelId="{27397F70-B48A-476F-9147-11A5216A61BD}" type="presParOf" srcId="{D858CBDD-685D-4DD6-B49B-58107269D341}" destId="{742418FA-731C-4033-9222-809775B71208}" srcOrd="1" destOrd="0" presId="urn:microsoft.com/office/officeart/2005/8/layout/hierarchy4"/>
    <dgm:cxn modelId="{C8D0E825-A2CE-44B7-85BA-9CCE33DB9B7A}" type="presParOf" srcId="{D858CBDD-685D-4DD6-B49B-58107269D341}" destId="{2AAF8A92-8A21-4205-9769-AAA5AAEEE725}" srcOrd="2" destOrd="0" presId="urn:microsoft.com/office/officeart/2005/8/layout/hierarchy4"/>
    <dgm:cxn modelId="{F2CAA1F4-58A5-4E80-A60C-21F1C34EE108}" type="presParOf" srcId="{2AAF8A92-8A21-4205-9769-AAA5AAEEE725}" destId="{F82501C1-05EA-4087-98C0-B41D043A349F}" srcOrd="0" destOrd="0" presId="urn:microsoft.com/office/officeart/2005/8/layout/hierarchy4"/>
    <dgm:cxn modelId="{89838452-54D5-43E0-9E47-A89B09015299}" type="presParOf" srcId="{2AAF8A92-8A21-4205-9769-AAA5AAEEE725}" destId="{10F5C31F-B2F2-4EEF-BF9D-A540C7F32F92}" srcOrd="1" destOrd="0" presId="urn:microsoft.com/office/officeart/2005/8/layout/hierarchy4"/>
    <dgm:cxn modelId="{23B80801-FE66-4BB1-AFB3-7C3BECC67EC1}" type="presParOf" srcId="{2AAF8A92-8A21-4205-9769-AAA5AAEEE725}" destId="{EEBB7A1D-728F-43FA-A54C-A6750A652B0C}" srcOrd="2" destOrd="0" presId="urn:microsoft.com/office/officeart/2005/8/layout/hierarchy4"/>
    <dgm:cxn modelId="{07D8F810-8F64-4A2C-9102-9935BCC23205}" type="presParOf" srcId="{EEBB7A1D-728F-43FA-A54C-A6750A652B0C}" destId="{72FC6BC8-5702-42D8-A202-98F57FF278D8}" srcOrd="0" destOrd="0" presId="urn:microsoft.com/office/officeart/2005/8/layout/hierarchy4"/>
    <dgm:cxn modelId="{D4F16E9F-94C7-4D4F-A8C7-CE1A89EEF593}" type="presParOf" srcId="{72FC6BC8-5702-42D8-A202-98F57FF278D8}" destId="{8C67A499-1A64-4768-A2B2-4F1E222B3ABB}" srcOrd="0" destOrd="0" presId="urn:microsoft.com/office/officeart/2005/8/layout/hierarchy4"/>
    <dgm:cxn modelId="{D34EDAB6-AC45-4FBD-84F2-401CA2901C14}" type="presParOf" srcId="{72FC6BC8-5702-42D8-A202-98F57FF278D8}" destId="{4245F73E-5E11-41D6-97C4-3F2EBECE7E0B}" srcOrd="1" destOrd="0" presId="urn:microsoft.com/office/officeart/2005/8/layout/hierarchy4"/>
    <dgm:cxn modelId="{7795F4DA-20AC-4243-9DF8-A9B31F5D0731}" type="presParOf" srcId="{D858CBDD-685D-4DD6-B49B-58107269D341}" destId="{959AAE9D-DF3A-492B-A339-46B643AE12E3}" srcOrd="3" destOrd="0" presId="urn:microsoft.com/office/officeart/2005/8/layout/hierarchy4"/>
    <dgm:cxn modelId="{29D56072-C67B-4EC8-AA38-526ED2CAFF33}" type="presParOf" srcId="{D858CBDD-685D-4DD6-B49B-58107269D341}" destId="{1D9A7928-7090-41FC-84C5-E13E17929B01}" srcOrd="4" destOrd="0" presId="urn:microsoft.com/office/officeart/2005/8/layout/hierarchy4"/>
    <dgm:cxn modelId="{39BB3785-773E-4081-B259-87F69804EFB2}" type="presParOf" srcId="{1D9A7928-7090-41FC-84C5-E13E17929B01}" destId="{9D23B370-D3FC-4F4E-93D9-9105157C76EC}" srcOrd="0" destOrd="0" presId="urn:microsoft.com/office/officeart/2005/8/layout/hierarchy4"/>
    <dgm:cxn modelId="{8039BA71-C42A-4110-9DEA-E861EEC7D5BA}" type="presParOf" srcId="{1D9A7928-7090-41FC-84C5-E13E17929B01}" destId="{239D927B-496F-44EF-8A60-14BB92770B50}" srcOrd="1" destOrd="0" presId="urn:microsoft.com/office/officeart/2005/8/layout/hierarchy4"/>
    <dgm:cxn modelId="{47A02CC9-34D5-482C-8B6C-764EFBB14B0B}" type="presParOf" srcId="{1D9A7928-7090-41FC-84C5-E13E17929B01}" destId="{8F8ABA52-D0AE-4F8D-9E6C-03702969086E}" srcOrd="2" destOrd="0" presId="urn:microsoft.com/office/officeart/2005/8/layout/hierarchy4"/>
    <dgm:cxn modelId="{7BEA12D5-15B5-485E-81FA-5ADDF7AA8D33}" type="presParOf" srcId="{8F8ABA52-D0AE-4F8D-9E6C-03702969086E}" destId="{CB93EE9B-B863-45FE-B8F8-757F1700971F}" srcOrd="0" destOrd="0" presId="urn:microsoft.com/office/officeart/2005/8/layout/hierarchy4"/>
    <dgm:cxn modelId="{A5162A5D-D0C1-47E9-95F4-79F46C129B6A}" type="presParOf" srcId="{CB93EE9B-B863-45FE-B8F8-757F1700971F}" destId="{D8A49BCE-5185-49A8-A596-9F1EDF2877F3}" srcOrd="0" destOrd="0" presId="urn:microsoft.com/office/officeart/2005/8/layout/hierarchy4"/>
    <dgm:cxn modelId="{F9D2D770-AE32-4575-9441-C774B1FB361A}" type="presParOf" srcId="{CB93EE9B-B863-45FE-B8F8-757F1700971F}" destId="{A6124A72-66A2-4BCE-B97B-7EE73FF37CE5}" srcOrd="1" destOrd="0" presId="urn:microsoft.com/office/officeart/2005/8/layout/hierarchy4"/>
    <dgm:cxn modelId="{5B02C122-DC41-48C8-A139-7B09FE192F44}" type="presParOf" srcId="{D858CBDD-685D-4DD6-B49B-58107269D341}" destId="{09292ECF-19B3-426D-AE59-7F1847970681}" srcOrd="5" destOrd="0" presId="urn:microsoft.com/office/officeart/2005/8/layout/hierarchy4"/>
    <dgm:cxn modelId="{0AD1ACA9-FE9C-489B-954C-1ADAAD13E801}" type="presParOf" srcId="{D858CBDD-685D-4DD6-B49B-58107269D341}" destId="{09B8523F-5122-4094-8950-301953F3B115}" srcOrd="6" destOrd="0" presId="urn:microsoft.com/office/officeart/2005/8/layout/hierarchy4"/>
    <dgm:cxn modelId="{27060230-5920-4762-86E8-4FCAE9A83883}" type="presParOf" srcId="{09B8523F-5122-4094-8950-301953F3B115}" destId="{F1A10410-9A05-4D71-825F-E50C1D98D88A}" srcOrd="0" destOrd="0" presId="urn:microsoft.com/office/officeart/2005/8/layout/hierarchy4"/>
    <dgm:cxn modelId="{9FDCA6BF-E8C8-4D8A-B3A4-1D8420C4D3A1}" type="presParOf" srcId="{09B8523F-5122-4094-8950-301953F3B115}" destId="{2F7228EE-E4C3-453D-B55F-915CCA35F86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C4172E-ACE6-41C7-B409-F2052261F7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B56B0F8-5613-4C4A-AD1A-323E2EF34B8B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Budgetens volym</a:t>
          </a:r>
        </a:p>
      </dgm:t>
    </dgm:pt>
    <dgm:pt modelId="{E005BF18-3DEA-43A3-B2AC-245E4AFCC431}" type="parTrans" cxnId="{AD0B484A-17C9-4BC6-8FB9-7A4D694A3A5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2342B744-5A06-46C1-BE98-2336B5FA5FF5}" type="sibTrans" cxnId="{AD0B484A-17C9-4BC6-8FB9-7A4D694A3A5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A5ED90B-0429-499F-86CF-7F0CE24222B0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Rabatten</a:t>
          </a:r>
        </a:p>
      </dgm:t>
    </dgm:pt>
    <dgm:pt modelId="{A03BE76B-08D7-49DA-865F-D8F752515E1B}" type="parTrans" cxnId="{97B45CC4-29AD-4D71-BF01-6360FB405D4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50B58D22-8817-4B11-80A5-89E62C54AD26}" type="sibTrans" cxnId="{97B45CC4-29AD-4D71-BF01-6360FB405D4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ECB83A59-0C74-42BC-906C-90FBC1113FA7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Rättsstatens principer</a:t>
          </a:r>
        </a:p>
      </dgm:t>
    </dgm:pt>
    <dgm:pt modelId="{01C2CDA1-BD65-4ECA-9F26-196944AF1BBC}" type="parTrans" cxnId="{AC482699-B8BC-4D2B-AC0F-DF0D99265C0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3974C5E-91E7-4C0B-A67E-000597FA59A6}" type="sibTrans" cxnId="{AC482699-B8BC-4D2B-AC0F-DF0D99265C0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B29A9D60-0A82-4D1D-A04E-3E757DD66F83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Nya egna medel</a:t>
          </a:r>
        </a:p>
      </dgm:t>
    </dgm:pt>
    <dgm:pt modelId="{2879AEF9-E7EC-46CE-A4F9-17103F8D9D92}" type="parTrans" cxnId="{31A85CFA-C7F0-4F0A-9A19-760201D40E5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1B13AEDF-CEA9-49CC-BD03-FA46D1DF88FE}" type="sibTrans" cxnId="{31A85CFA-C7F0-4F0A-9A19-760201D40E5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3ACC6C58-4B8A-4518-856A-04C724ACE6C3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Ramen ska bygga på hållbara offentliga finanser. </a:t>
          </a:r>
        </a:p>
      </dgm:t>
    </dgm:pt>
    <dgm:pt modelId="{326AC056-79FC-4257-8CEB-01789B88F30B}" type="parTrans" cxnId="{5CC1E2B9-D8E8-4626-84E8-D136261D1B8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AF4383DB-1FC3-4949-9A11-927D419CE7F3}" type="sibTrans" cxnId="{5CC1E2B9-D8E8-4626-84E8-D136261D1B80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EE3F35A0-DA9D-4D2E-B0FE-F31F2CF2EF37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EU budget omkring 1%</a:t>
          </a:r>
        </a:p>
      </dgm:t>
    </dgm:pt>
    <dgm:pt modelId="{B7510D96-0658-4325-B722-535F8C56DBFF}" type="parTrans" cxnId="{F67789E6-BC21-4C2E-84FA-4964B5942AA6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06A50945-ABBF-4DAB-92E4-DAD6A30A4ABE}" type="sibTrans" cxnId="{F67789E6-BC21-4C2E-84FA-4964B5942AA6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944FDB5E-24A0-490D-8FED-F5A4CB165FA2}">
      <dgm:prSet phldrT="[Text]"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Nya prioriteringar ska finansieras via omprioriteringar.</a:t>
          </a:r>
        </a:p>
      </dgm:t>
    </dgm:pt>
    <dgm:pt modelId="{135C04F6-4889-4F66-AD7B-3D27A4F48379}" type="parTrans" cxnId="{EDF33B5D-9C86-4F16-B4F5-A5C96ECAB9CA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D491B18A-23FB-41CA-B983-6B53869E3C34}" type="sibTrans" cxnId="{EDF33B5D-9C86-4F16-B4F5-A5C96ECAB9CA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2A9DF59C-DEC5-4712-A9EA-161ADDBA5FAA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En förutsättning.</a:t>
          </a:r>
        </a:p>
      </dgm:t>
    </dgm:pt>
    <dgm:pt modelId="{761ED946-AF1A-4D88-80EA-8CFCA4C00A16}" type="parTrans" cxnId="{CE7DF5FA-5C9A-4463-B783-A14063107C4E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691884FE-3283-4F23-90A4-911839807ABC}" type="sibTrans" cxnId="{CE7DF5FA-5C9A-4463-B783-A14063107C4E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C8CE033D-023A-4A93-9AF3-44D6E383F3C8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Ska bevaras och anpassas till den nya budgetramen.</a:t>
          </a:r>
        </a:p>
      </dgm:t>
    </dgm:pt>
    <dgm:pt modelId="{401C92FB-4B9F-4F47-9317-A49ACAE1A9B3}" type="parTrans" cxnId="{10977070-3AEC-4408-BEA5-3D4921C2964A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283B5D9-C3C9-47D5-9AA9-61CDDD089FE5}" type="sibTrans" cxnId="{10977070-3AEC-4408-BEA5-3D4921C2964A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15BCBAEB-C906-4E88-ACC4-109B404612EF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Medel från EU ska kopplas till efterlevnad av rättsstatens principer. </a:t>
          </a:r>
        </a:p>
      </dgm:t>
    </dgm:pt>
    <dgm:pt modelId="{B6129148-ECDD-4DC1-BEBA-50BF1DEE87A2}" type="parTrans" cxnId="{BD599A9C-B7C0-462B-9B50-9E25E637C725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9BC9351-B05A-4F93-AA35-45C1FB6628DB}" type="sibTrans" cxnId="{BD599A9C-B7C0-462B-9B50-9E25E637C725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A88399B0-3258-474E-BEE8-B807B0CA1ACB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Starkt motstånd.</a:t>
          </a:r>
        </a:p>
      </dgm:t>
    </dgm:pt>
    <dgm:pt modelId="{9C59E662-3764-4E3E-A401-96609DB5D636}" type="parTrans" cxnId="{7886C646-F687-4540-BD85-A51723A6C4CE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CDDC2324-F318-4A85-BA17-B126629FD46A}" type="sibTrans" cxnId="{7886C646-F687-4540-BD85-A51723A6C4CE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32966734-D19D-4BBE-A7E6-FBD9584F53AA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Befintliga medel kan justeras för effektivitet.</a:t>
          </a:r>
        </a:p>
      </dgm:t>
    </dgm:pt>
    <dgm:pt modelId="{A6111921-65B4-4810-9FF3-48E9FBA226AB}" type="parTrans" cxnId="{42845560-2229-4CE1-AFF8-A996727F8BE2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4467D63-5578-4740-956B-5A457A90FAF8}" type="sibTrans" cxnId="{42845560-2229-4CE1-AFF8-A996727F8BE2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24E94FEF-D2FA-439F-92AB-9CF4891D172E}">
      <dgm:prSet/>
      <dgm:spPr/>
      <dgm:t>
        <a:bodyPr/>
        <a:lstStyle/>
        <a:p>
          <a:r>
            <a:rPr lang="sv-SE" dirty="0">
              <a:latin typeface="TradeGothic CondEighteen" panose="00000400000000000000" pitchFamily="2" charset="0"/>
            </a:rPr>
            <a:t>Finansieringsfrågan löses främst genom lägre utgifter – inte genom ökade intäkter.</a:t>
          </a:r>
        </a:p>
      </dgm:t>
    </dgm:pt>
    <dgm:pt modelId="{048D27AC-8548-44EC-9E30-D2879275F286}" type="parTrans" cxnId="{D5B5848E-99C0-41D4-9CA8-0ED6FBCEF6C6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A84FD177-9128-47C7-AD76-DB34684CB92F}" type="sibTrans" cxnId="{D5B5848E-99C0-41D4-9CA8-0ED6FBCEF6C6}">
      <dgm:prSet/>
      <dgm:spPr/>
      <dgm:t>
        <a:bodyPr/>
        <a:lstStyle/>
        <a:p>
          <a:endParaRPr lang="sv-SE">
            <a:latin typeface="TradeGothic CondEighteen" panose="00000400000000000000" pitchFamily="2" charset="0"/>
          </a:endParaRPr>
        </a:p>
      </dgm:t>
    </dgm:pt>
    <dgm:pt modelId="{44A2BE3E-4F80-4788-8490-CDC8A7F3D040}" type="pres">
      <dgm:prSet presAssocID="{02C4172E-ACE6-41C7-B409-F2052261F705}" presName="Name0" presStyleCnt="0">
        <dgm:presLayoutVars>
          <dgm:dir/>
          <dgm:animLvl val="lvl"/>
          <dgm:resizeHandles val="exact"/>
        </dgm:presLayoutVars>
      </dgm:prSet>
      <dgm:spPr/>
    </dgm:pt>
    <dgm:pt modelId="{4F276BAF-24A5-4797-B805-5F094F261C74}" type="pres">
      <dgm:prSet presAssocID="{1B56B0F8-5613-4C4A-AD1A-323E2EF34B8B}" presName="composite" presStyleCnt="0"/>
      <dgm:spPr/>
    </dgm:pt>
    <dgm:pt modelId="{5B9EE00C-59CB-4F09-8BB9-0D318B085668}" type="pres">
      <dgm:prSet presAssocID="{1B56B0F8-5613-4C4A-AD1A-323E2EF34B8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390150B1-81BA-4AB0-B16D-E975E0C5C8F4}" type="pres">
      <dgm:prSet presAssocID="{1B56B0F8-5613-4C4A-AD1A-323E2EF34B8B}" presName="desTx" presStyleLbl="alignAccFollowNode1" presStyleIdx="0" presStyleCnt="4">
        <dgm:presLayoutVars>
          <dgm:bulletEnabled val="1"/>
        </dgm:presLayoutVars>
      </dgm:prSet>
      <dgm:spPr/>
    </dgm:pt>
    <dgm:pt modelId="{8B5B9151-0C12-43DD-BDEC-1B3274F1E821}" type="pres">
      <dgm:prSet presAssocID="{2342B744-5A06-46C1-BE98-2336B5FA5FF5}" presName="space" presStyleCnt="0"/>
      <dgm:spPr/>
    </dgm:pt>
    <dgm:pt modelId="{762E6FFB-E3A1-462C-9775-000D03D9A401}" type="pres">
      <dgm:prSet presAssocID="{4A5ED90B-0429-499F-86CF-7F0CE24222B0}" presName="composite" presStyleCnt="0"/>
      <dgm:spPr/>
    </dgm:pt>
    <dgm:pt modelId="{9CC66AEC-59BE-4DB5-A5F7-00C42557C8CE}" type="pres">
      <dgm:prSet presAssocID="{4A5ED90B-0429-499F-86CF-7F0CE24222B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68FA5C27-1C2D-436E-9DF4-8FCC904A19C4}" type="pres">
      <dgm:prSet presAssocID="{4A5ED90B-0429-499F-86CF-7F0CE24222B0}" presName="desTx" presStyleLbl="alignAccFollowNode1" presStyleIdx="1" presStyleCnt="4">
        <dgm:presLayoutVars>
          <dgm:bulletEnabled val="1"/>
        </dgm:presLayoutVars>
      </dgm:prSet>
      <dgm:spPr/>
    </dgm:pt>
    <dgm:pt modelId="{CCA6472D-DC28-40B3-951A-F9FA10710367}" type="pres">
      <dgm:prSet presAssocID="{50B58D22-8817-4B11-80A5-89E62C54AD26}" presName="space" presStyleCnt="0"/>
      <dgm:spPr/>
    </dgm:pt>
    <dgm:pt modelId="{B7249614-7F47-4150-97EE-A53E21CE0D79}" type="pres">
      <dgm:prSet presAssocID="{ECB83A59-0C74-42BC-906C-90FBC1113FA7}" presName="composite" presStyleCnt="0"/>
      <dgm:spPr/>
    </dgm:pt>
    <dgm:pt modelId="{B6353533-B51C-42AC-B35D-4039D32D82E5}" type="pres">
      <dgm:prSet presAssocID="{ECB83A59-0C74-42BC-906C-90FBC1113FA7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4BD45DB2-7315-45AE-9B4E-01039C3ED572}" type="pres">
      <dgm:prSet presAssocID="{ECB83A59-0C74-42BC-906C-90FBC1113FA7}" presName="desTx" presStyleLbl="alignAccFollowNode1" presStyleIdx="2" presStyleCnt="4">
        <dgm:presLayoutVars>
          <dgm:bulletEnabled val="1"/>
        </dgm:presLayoutVars>
      </dgm:prSet>
      <dgm:spPr/>
    </dgm:pt>
    <dgm:pt modelId="{601C5CA8-FE57-4612-80CB-B110BC494A7F}" type="pres">
      <dgm:prSet presAssocID="{43974C5E-91E7-4C0B-A67E-000597FA59A6}" presName="space" presStyleCnt="0"/>
      <dgm:spPr/>
    </dgm:pt>
    <dgm:pt modelId="{70A1E655-CF24-4A5C-9D05-F2F1170DFE7C}" type="pres">
      <dgm:prSet presAssocID="{B29A9D60-0A82-4D1D-A04E-3E757DD66F83}" presName="composite" presStyleCnt="0"/>
      <dgm:spPr/>
    </dgm:pt>
    <dgm:pt modelId="{C4FAEAF5-A9CA-400E-B7BF-ECBBE4410DEE}" type="pres">
      <dgm:prSet presAssocID="{B29A9D60-0A82-4D1D-A04E-3E757DD66F83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0EDEA298-3FB6-4904-9975-B8B879CCE5DF}" type="pres">
      <dgm:prSet presAssocID="{B29A9D60-0A82-4D1D-A04E-3E757DD66F83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F57B7C01-A7CA-4B63-A8A8-8A733E65FCC3}" type="presOf" srcId="{ECB83A59-0C74-42BC-906C-90FBC1113FA7}" destId="{B6353533-B51C-42AC-B35D-4039D32D82E5}" srcOrd="0" destOrd="0" presId="urn:microsoft.com/office/officeart/2005/8/layout/hList1"/>
    <dgm:cxn modelId="{FEE98D12-9E89-44EE-A5F4-4F3D4FF56A72}" type="presOf" srcId="{02C4172E-ACE6-41C7-B409-F2052261F705}" destId="{44A2BE3E-4F80-4788-8490-CDC8A7F3D040}" srcOrd="0" destOrd="0" presId="urn:microsoft.com/office/officeart/2005/8/layout/hList1"/>
    <dgm:cxn modelId="{209E0638-F244-4C19-A4F7-2D924ADEC534}" type="presOf" srcId="{B29A9D60-0A82-4D1D-A04E-3E757DD66F83}" destId="{C4FAEAF5-A9CA-400E-B7BF-ECBBE4410DEE}" srcOrd="0" destOrd="0" presId="urn:microsoft.com/office/officeart/2005/8/layout/hList1"/>
    <dgm:cxn modelId="{C2F7943F-BCA8-48E9-8A14-423BC761CCCE}" type="presOf" srcId="{15BCBAEB-C906-4E88-ACC4-109B404612EF}" destId="{4BD45DB2-7315-45AE-9B4E-01039C3ED572}" srcOrd="0" destOrd="0" presId="urn:microsoft.com/office/officeart/2005/8/layout/hList1"/>
    <dgm:cxn modelId="{EDF33B5D-9C86-4F16-B4F5-A5C96ECAB9CA}" srcId="{1B56B0F8-5613-4C4A-AD1A-323E2EF34B8B}" destId="{944FDB5E-24A0-490D-8FED-F5A4CB165FA2}" srcOrd="2" destOrd="0" parTransId="{135C04F6-4889-4F66-AD7B-3D27A4F48379}" sibTransId="{D491B18A-23FB-41CA-B983-6B53869E3C34}"/>
    <dgm:cxn modelId="{42845560-2229-4CE1-AFF8-A996727F8BE2}" srcId="{B29A9D60-0A82-4D1D-A04E-3E757DD66F83}" destId="{32966734-D19D-4BBE-A7E6-FBD9584F53AA}" srcOrd="1" destOrd="0" parTransId="{A6111921-65B4-4810-9FF3-48E9FBA226AB}" sibTransId="{44467D63-5578-4740-956B-5A457A90FAF8}"/>
    <dgm:cxn modelId="{4F40C765-D90D-48B6-830A-38517335498F}" type="presOf" srcId="{C8CE033D-023A-4A93-9AF3-44D6E383F3C8}" destId="{68FA5C27-1C2D-436E-9DF4-8FCC904A19C4}" srcOrd="0" destOrd="1" presId="urn:microsoft.com/office/officeart/2005/8/layout/hList1"/>
    <dgm:cxn modelId="{7886C646-F687-4540-BD85-A51723A6C4CE}" srcId="{B29A9D60-0A82-4D1D-A04E-3E757DD66F83}" destId="{A88399B0-3258-474E-BEE8-B807B0CA1ACB}" srcOrd="0" destOrd="0" parTransId="{9C59E662-3764-4E3E-A401-96609DB5D636}" sibTransId="{CDDC2324-F318-4A85-BA17-B126629FD46A}"/>
    <dgm:cxn modelId="{AD0B484A-17C9-4BC6-8FB9-7A4D694A3A50}" srcId="{02C4172E-ACE6-41C7-B409-F2052261F705}" destId="{1B56B0F8-5613-4C4A-AD1A-323E2EF34B8B}" srcOrd="0" destOrd="0" parTransId="{E005BF18-3DEA-43A3-B2AC-245E4AFCC431}" sibTransId="{2342B744-5A06-46C1-BE98-2336B5FA5FF5}"/>
    <dgm:cxn modelId="{58CFE74B-68FA-41B8-B68C-8FCD9FFA0CFD}" type="presOf" srcId="{3ACC6C58-4B8A-4518-856A-04C724ACE6C3}" destId="{390150B1-81BA-4AB0-B16D-E975E0C5C8F4}" srcOrd="0" destOrd="1" presId="urn:microsoft.com/office/officeart/2005/8/layout/hList1"/>
    <dgm:cxn modelId="{10977070-3AEC-4408-BEA5-3D4921C2964A}" srcId="{4A5ED90B-0429-499F-86CF-7F0CE24222B0}" destId="{C8CE033D-023A-4A93-9AF3-44D6E383F3C8}" srcOrd="1" destOrd="0" parTransId="{401C92FB-4B9F-4F47-9317-A49ACAE1A9B3}" sibTransId="{4283B5D9-C3C9-47D5-9AA9-61CDDD089FE5}"/>
    <dgm:cxn modelId="{23819173-9867-41BF-B642-7379B85F2D66}" type="presOf" srcId="{32966734-D19D-4BBE-A7E6-FBD9584F53AA}" destId="{0EDEA298-3FB6-4904-9975-B8B879CCE5DF}" srcOrd="0" destOrd="1" presId="urn:microsoft.com/office/officeart/2005/8/layout/hList1"/>
    <dgm:cxn modelId="{7084D986-055E-4E0D-B108-13A76644496B}" type="presOf" srcId="{944FDB5E-24A0-490D-8FED-F5A4CB165FA2}" destId="{390150B1-81BA-4AB0-B16D-E975E0C5C8F4}" srcOrd="0" destOrd="2" presId="urn:microsoft.com/office/officeart/2005/8/layout/hList1"/>
    <dgm:cxn modelId="{D5B5848E-99C0-41D4-9CA8-0ED6FBCEF6C6}" srcId="{B29A9D60-0A82-4D1D-A04E-3E757DD66F83}" destId="{24E94FEF-D2FA-439F-92AB-9CF4891D172E}" srcOrd="2" destOrd="0" parTransId="{048D27AC-8548-44EC-9E30-D2879275F286}" sibTransId="{A84FD177-9128-47C7-AD76-DB34684CB92F}"/>
    <dgm:cxn modelId="{9C08A88F-C2C5-4F9D-B3C4-CDD4DBD78091}" type="presOf" srcId="{2A9DF59C-DEC5-4712-A9EA-161ADDBA5FAA}" destId="{68FA5C27-1C2D-436E-9DF4-8FCC904A19C4}" srcOrd="0" destOrd="0" presId="urn:microsoft.com/office/officeart/2005/8/layout/hList1"/>
    <dgm:cxn modelId="{AC482699-B8BC-4D2B-AC0F-DF0D99265C00}" srcId="{02C4172E-ACE6-41C7-B409-F2052261F705}" destId="{ECB83A59-0C74-42BC-906C-90FBC1113FA7}" srcOrd="2" destOrd="0" parTransId="{01C2CDA1-BD65-4ECA-9F26-196944AF1BBC}" sibTransId="{43974C5E-91E7-4C0B-A67E-000597FA59A6}"/>
    <dgm:cxn modelId="{BD599A9C-B7C0-462B-9B50-9E25E637C725}" srcId="{ECB83A59-0C74-42BC-906C-90FBC1113FA7}" destId="{15BCBAEB-C906-4E88-ACC4-109B404612EF}" srcOrd="0" destOrd="0" parTransId="{B6129148-ECDD-4DC1-BEBA-50BF1DEE87A2}" sibTransId="{49BC9351-B05A-4F93-AA35-45C1FB6628DB}"/>
    <dgm:cxn modelId="{5CC1E2B9-D8E8-4626-84E8-D136261D1B80}" srcId="{1B56B0F8-5613-4C4A-AD1A-323E2EF34B8B}" destId="{3ACC6C58-4B8A-4518-856A-04C724ACE6C3}" srcOrd="1" destOrd="0" parTransId="{326AC056-79FC-4257-8CEB-01789B88F30B}" sibTransId="{AF4383DB-1FC3-4949-9A11-927D419CE7F3}"/>
    <dgm:cxn modelId="{DD15AABD-DA36-4B35-A197-443F26CCAC73}" type="presOf" srcId="{A88399B0-3258-474E-BEE8-B807B0CA1ACB}" destId="{0EDEA298-3FB6-4904-9975-B8B879CCE5DF}" srcOrd="0" destOrd="0" presId="urn:microsoft.com/office/officeart/2005/8/layout/hList1"/>
    <dgm:cxn modelId="{97B45CC4-29AD-4D71-BF01-6360FB405D40}" srcId="{02C4172E-ACE6-41C7-B409-F2052261F705}" destId="{4A5ED90B-0429-499F-86CF-7F0CE24222B0}" srcOrd="1" destOrd="0" parTransId="{A03BE76B-08D7-49DA-865F-D8F752515E1B}" sibTransId="{50B58D22-8817-4B11-80A5-89E62C54AD26}"/>
    <dgm:cxn modelId="{FEA455D8-1B80-4EAF-BFED-8BD6365F016D}" type="presOf" srcId="{1B56B0F8-5613-4C4A-AD1A-323E2EF34B8B}" destId="{5B9EE00C-59CB-4F09-8BB9-0D318B085668}" srcOrd="0" destOrd="0" presId="urn:microsoft.com/office/officeart/2005/8/layout/hList1"/>
    <dgm:cxn modelId="{C94567DB-67F7-405E-8D1E-009C5DF24D45}" type="presOf" srcId="{24E94FEF-D2FA-439F-92AB-9CF4891D172E}" destId="{0EDEA298-3FB6-4904-9975-B8B879CCE5DF}" srcOrd="0" destOrd="2" presId="urn:microsoft.com/office/officeart/2005/8/layout/hList1"/>
    <dgm:cxn modelId="{F67789E6-BC21-4C2E-84FA-4964B5942AA6}" srcId="{1B56B0F8-5613-4C4A-AD1A-323E2EF34B8B}" destId="{EE3F35A0-DA9D-4D2E-B0FE-F31F2CF2EF37}" srcOrd="0" destOrd="0" parTransId="{B7510D96-0658-4325-B722-535F8C56DBFF}" sibTransId="{06A50945-ABBF-4DAB-92E4-DAD6A30A4ABE}"/>
    <dgm:cxn modelId="{767CB5E7-F78E-4E22-BAD8-CF03BE32D1C1}" type="presOf" srcId="{4A5ED90B-0429-499F-86CF-7F0CE24222B0}" destId="{9CC66AEC-59BE-4DB5-A5F7-00C42557C8CE}" srcOrd="0" destOrd="0" presId="urn:microsoft.com/office/officeart/2005/8/layout/hList1"/>
    <dgm:cxn modelId="{1DBD50EA-BE29-4374-9FA6-D4FD35571700}" type="presOf" srcId="{EE3F35A0-DA9D-4D2E-B0FE-F31F2CF2EF37}" destId="{390150B1-81BA-4AB0-B16D-E975E0C5C8F4}" srcOrd="0" destOrd="0" presId="urn:microsoft.com/office/officeart/2005/8/layout/hList1"/>
    <dgm:cxn modelId="{31A85CFA-C7F0-4F0A-9A19-760201D40E50}" srcId="{02C4172E-ACE6-41C7-B409-F2052261F705}" destId="{B29A9D60-0A82-4D1D-A04E-3E757DD66F83}" srcOrd="3" destOrd="0" parTransId="{2879AEF9-E7EC-46CE-A4F9-17103F8D9D92}" sibTransId="{1B13AEDF-CEA9-49CC-BD03-FA46D1DF88FE}"/>
    <dgm:cxn modelId="{CE7DF5FA-5C9A-4463-B783-A14063107C4E}" srcId="{4A5ED90B-0429-499F-86CF-7F0CE24222B0}" destId="{2A9DF59C-DEC5-4712-A9EA-161ADDBA5FAA}" srcOrd="0" destOrd="0" parTransId="{761ED946-AF1A-4D88-80EA-8CFCA4C00A16}" sibTransId="{691884FE-3283-4F23-90A4-911839807ABC}"/>
    <dgm:cxn modelId="{8D3A1C7A-FF7C-4A63-B170-3BE218F8A645}" type="presParOf" srcId="{44A2BE3E-4F80-4788-8490-CDC8A7F3D040}" destId="{4F276BAF-24A5-4797-B805-5F094F261C74}" srcOrd="0" destOrd="0" presId="urn:microsoft.com/office/officeart/2005/8/layout/hList1"/>
    <dgm:cxn modelId="{CA2A8DAF-E3DC-4B05-8186-D0396DB2C424}" type="presParOf" srcId="{4F276BAF-24A5-4797-B805-5F094F261C74}" destId="{5B9EE00C-59CB-4F09-8BB9-0D318B085668}" srcOrd="0" destOrd="0" presId="urn:microsoft.com/office/officeart/2005/8/layout/hList1"/>
    <dgm:cxn modelId="{DB160B26-A453-4168-96CD-73EBC3EA06AC}" type="presParOf" srcId="{4F276BAF-24A5-4797-B805-5F094F261C74}" destId="{390150B1-81BA-4AB0-B16D-E975E0C5C8F4}" srcOrd="1" destOrd="0" presId="urn:microsoft.com/office/officeart/2005/8/layout/hList1"/>
    <dgm:cxn modelId="{16619F51-0D6B-4D3F-B5EA-5E42D9751869}" type="presParOf" srcId="{44A2BE3E-4F80-4788-8490-CDC8A7F3D040}" destId="{8B5B9151-0C12-43DD-BDEC-1B3274F1E821}" srcOrd="1" destOrd="0" presId="urn:microsoft.com/office/officeart/2005/8/layout/hList1"/>
    <dgm:cxn modelId="{28E5DD60-3650-42F2-91B9-D88728A255F1}" type="presParOf" srcId="{44A2BE3E-4F80-4788-8490-CDC8A7F3D040}" destId="{762E6FFB-E3A1-462C-9775-000D03D9A401}" srcOrd="2" destOrd="0" presId="urn:microsoft.com/office/officeart/2005/8/layout/hList1"/>
    <dgm:cxn modelId="{CE6162B7-DE84-4845-BD26-1268A7C88632}" type="presParOf" srcId="{762E6FFB-E3A1-462C-9775-000D03D9A401}" destId="{9CC66AEC-59BE-4DB5-A5F7-00C42557C8CE}" srcOrd="0" destOrd="0" presId="urn:microsoft.com/office/officeart/2005/8/layout/hList1"/>
    <dgm:cxn modelId="{21FC3BDF-9410-4CD6-968C-E8C78ADF0C09}" type="presParOf" srcId="{762E6FFB-E3A1-462C-9775-000D03D9A401}" destId="{68FA5C27-1C2D-436E-9DF4-8FCC904A19C4}" srcOrd="1" destOrd="0" presId="urn:microsoft.com/office/officeart/2005/8/layout/hList1"/>
    <dgm:cxn modelId="{7517424B-8316-41AA-A322-557F7257A0E8}" type="presParOf" srcId="{44A2BE3E-4F80-4788-8490-CDC8A7F3D040}" destId="{CCA6472D-DC28-40B3-951A-F9FA10710367}" srcOrd="3" destOrd="0" presId="urn:microsoft.com/office/officeart/2005/8/layout/hList1"/>
    <dgm:cxn modelId="{1FD6F948-A4DB-4D60-A748-44660C3F16ED}" type="presParOf" srcId="{44A2BE3E-4F80-4788-8490-CDC8A7F3D040}" destId="{B7249614-7F47-4150-97EE-A53E21CE0D79}" srcOrd="4" destOrd="0" presId="urn:microsoft.com/office/officeart/2005/8/layout/hList1"/>
    <dgm:cxn modelId="{C8248428-64AB-4ECD-B356-E4FB62F7132C}" type="presParOf" srcId="{B7249614-7F47-4150-97EE-A53E21CE0D79}" destId="{B6353533-B51C-42AC-B35D-4039D32D82E5}" srcOrd="0" destOrd="0" presId="urn:microsoft.com/office/officeart/2005/8/layout/hList1"/>
    <dgm:cxn modelId="{7515C504-C5F2-49B6-9A7A-B22782EB35AC}" type="presParOf" srcId="{B7249614-7F47-4150-97EE-A53E21CE0D79}" destId="{4BD45DB2-7315-45AE-9B4E-01039C3ED572}" srcOrd="1" destOrd="0" presId="urn:microsoft.com/office/officeart/2005/8/layout/hList1"/>
    <dgm:cxn modelId="{039477ED-FEBF-42DD-A833-EE04AEF8646A}" type="presParOf" srcId="{44A2BE3E-4F80-4788-8490-CDC8A7F3D040}" destId="{601C5CA8-FE57-4612-80CB-B110BC494A7F}" srcOrd="5" destOrd="0" presId="urn:microsoft.com/office/officeart/2005/8/layout/hList1"/>
    <dgm:cxn modelId="{722AE3BF-FF6B-47B6-8054-E67DEB4C1EA7}" type="presParOf" srcId="{44A2BE3E-4F80-4788-8490-CDC8A7F3D040}" destId="{70A1E655-CF24-4A5C-9D05-F2F1170DFE7C}" srcOrd="6" destOrd="0" presId="urn:microsoft.com/office/officeart/2005/8/layout/hList1"/>
    <dgm:cxn modelId="{B95D141C-113D-4D5B-A582-0DBC094F230F}" type="presParOf" srcId="{70A1E655-CF24-4A5C-9D05-F2F1170DFE7C}" destId="{C4FAEAF5-A9CA-400E-B7BF-ECBBE4410DEE}" srcOrd="0" destOrd="0" presId="urn:microsoft.com/office/officeart/2005/8/layout/hList1"/>
    <dgm:cxn modelId="{C1212067-7584-4638-A8E2-336694E37C4A}" type="presParOf" srcId="{70A1E655-CF24-4A5C-9D05-F2F1170DFE7C}" destId="{0EDEA298-3FB6-4904-9975-B8B879CCE5D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3B0A04-648B-4E40-B3F4-CB6B5DD90557}">
      <dsp:nvSpPr>
        <dsp:cNvPr id="0" name=""/>
        <dsp:cNvSpPr/>
      </dsp:nvSpPr>
      <dsp:spPr>
        <a:xfrm>
          <a:off x="1979" y="550"/>
          <a:ext cx="1930594" cy="1886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latin typeface="TradeGothic CondEighteen" panose="00000400000000000000" pitchFamily="2" charset="0"/>
            </a:rPr>
            <a:t>Rubrik 1</a:t>
          </a:r>
          <a:br>
            <a:rPr lang="sv-SE" sz="2300" kern="1200" dirty="0">
              <a:latin typeface="TradeGothic CondEighteen" panose="00000400000000000000" pitchFamily="2" charset="0"/>
            </a:rPr>
          </a:br>
          <a:r>
            <a:rPr lang="sv-SE" sz="2300" kern="1200" dirty="0">
              <a:latin typeface="TradeGothic CondEighteen" panose="00000400000000000000" pitchFamily="2" charset="0"/>
            </a:rPr>
            <a:t>Landkuvert</a:t>
          </a:r>
        </a:p>
      </dsp:txBody>
      <dsp:txXfrm>
        <a:off x="57225" y="55796"/>
        <a:ext cx="1820102" cy="1775739"/>
      </dsp:txXfrm>
    </dsp:sp>
    <dsp:sp modelId="{99B54D12-AE67-434E-A62E-42D8AA2EB6D5}">
      <dsp:nvSpPr>
        <dsp:cNvPr id="0" name=""/>
        <dsp:cNvSpPr/>
      </dsp:nvSpPr>
      <dsp:spPr>
        <a:xfrm>
          <a:off x="1979" y="2116329"/>
          <a:ext cx="1930594" cy="188623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>
              <a:latin typeface="TradeGothic CondEighteen" panose="00000400000000000000" pitchFamily="2" charset="0"/>
            </a:rPr>
            <a:t>Sammanhållningspolitik, Jordbrukspolitik, migration och säkerhet</a:t>
          </a:r>
          <a:br>
            <a:rPr lang="sv-SE" sz="1500" kern="1200" dirty="0">
              <a:latin typeface="TradeGothic CondEighteen" panose="00000400000000000000" pitchFamily="2" charset="0"/>
            </a:rPr>
          </a:br>
          <a:r>
            <a:rPr lang="sv-SE" sz="1500" kern="1200" dirty="0" err="1">
              <a:latin typeface="TradeGothic CondEighteen" panose="00000400000000000000" pitchFamily="2" charset="0"/>
            </a:rPr>
            <a:t>Next</a:t>
          </a:r>
          <a:r>
            <a:rPr lang="sv-SE" sz="1500" kern="1200" dirty="0">
              <a:latin typeface="TradeGothic CondEighteen" panose="00000400000000000000" pitchFamily="2" charset="0"/>
            </a:rPr>
            <a:t> Generation EU</a:t>
          </a:r>
        </a:p>
      </dsp:txBody>
      <dsp:txXfrm>
        <a:off x="57225" y="2171575"/>
        <a:ext cx="1820102" cy="1775739"/>
      </dsp:txXfrm>
    </dsp:sp>
    <dsp:sp modelId="{F82501C1-05EA-4087-98C0-B41D043A349F}">
      <dsp:nvSpPr>
        <dsp:cNvPr id="0" name=""/>
        <dsp:cNvSpPr/>
      </dsp:nvSpPr>
      <dsp:spPr>
        <a:xfrm>
          <a:off x="2256913" y="550"/>
          <a:ext cx="1930594" cy="1886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latin typeface="TradeGothic CondEighteen" panose="00000400000000000000" pitchFamily="2" charset="0"/>
            </a:rPr>
            <a:t>Rubrik 2</a:t>
          </a:r>
          <a:br>
            <a:rPr lang="sv-SE" sz="2300" kern="1200" dirty="0">
              <a:latin typeface="TradeGothic CondEighteen" panose="00000400000000000000" pitchFamily="2" charset="0"/>
            </a:rPr>
          </a:br>
          <a:r>
            <a:rPr lang="sv-SE" sz="2300" kern="1200" dirty="0">
              <a:latin typeface="TradeGothic CondEighteen" panose="00000400000000000000" pitchFamily="2" charset="0"/>
            </a:rPr>
            <a:t>Konkurrenskraft</a:t>
          </a:r>
        </a:p>
      </dsp:txBody>
      <dsp:txXfrm>
        <a:off x="2312159" y="55796"/>
        <a:ext cx="1820102" cy="1775739"/>
      </dsp:txXfrm>
    </dsp:sp>
    <dsp:sp modelId="{8C67A499-1A64-4768-A2B2-4F1E222B3ABB}">
      <dsp:nvSpPr>
        <dsp:cNvPr id="0" name=""/>
        <dsp:cNvSpPr/>
      </dsp:nvSpPr>
      <dsp:spPr>
        <a:xfrm>
          <a:off x="2256913" y="2116329"/>
          <a:ext cx="1930594" cy="188623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>
              <a:latin typeface="TradeGothic CondEighteen" panose="00000400000000000000" pitchFamily="2" charset="0"/>
            </a:rPr>
            <a:t>Konkurrenskraftsfonden</a:t>
          </a:r>
          <a:br>
            <a:rPr lang="sv-SE" sz="1600" kern="1200" dirty="0">
              <a:latin typeface="TradeGothic CondEighteen" panose="00000400000000000000" pitchFamily="2" charset="0"/>
            </a:rPr>
          </a:br>
          <a:r>
            <a:rPr lang="sv-SE" sz="1600" kern="1200" dirty="0">
              <a:latin typeface="TradeGothic CondEighteen" panose="00000400000000000000" pitchFamily="2" charset="0"/>
            </a:rPr>
            <a:t>Horisont</a:t>
          </a:r>
        </a:p>
      </dsp:txBody>
      <dsp:txXfrm>
        <a:off x="2312159" y="2171575"/>
        <a:ext cx="1820102" cy="1775739"/>
      </dsp:txXfrm>
    </dsp:sp>
    <dsp:sp modelId="{9D23B370-D3FC-4F4E-93D9-9105157C76EC}">
      <dsp:nvSpPr>
        <dsp:cNvPr id="0" name=""/>
        <dsp:cNvSpPr/>
      </dsp:nvSpPr>
      <dsp:spPr>
        <a:xfrm>
          <a:off x="4511847" y="550"/>
          <a:ext cx="1930594" cy="1886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latin typeface="TradeGothic CondEighteen" panose="00000400000000000000" pitchFamily="2" charset="0"/>
            </a:rPr>
            <a:t>Rubrik 3</a:t>
          </a:r>
          <a:br>
            <a:rPr lang="sv-SE" sz="2300" kern="1200" dirty="0">
              <a:latin typeface="TradeGothic CondEighteen" panose="00000400000000000000" pitchFamily="2" charset="0"/>
            </a:rPr>
          </a:br>
          <a:r>
            <a:rPr lang="sv-SE" sz="2300" kern="1200" dirty="0">
              <a:latin typeface="TradeGothic CondEighteen" panose="00000400000000000000" pitchFamily="2" charset="0"/>
            </a:rPr>
            <a:t>Utrikes</a:t>
          </a:r>
        </a:p>
      </dsp:txBody>
      <dsp:txXfrm>
        <a:off x="4567093" y="55796"/>
        <a:ext cx="1820102" cy="1775739"/>
      </dsp:txXfrm>
    </dsp:sp>
    <dsp:sp modelId="{D8A49BCE-5185-49A8-A596-9F1EDF2877F3}">
      <dsp:nvSpPr>
        <dsp:cNvPr id="0" name=""/>
        <dsp:cNvSpPr/>
      </dsp:nvSpPr>
      <dsp:spPr>
        <a:xfrm>
          <a:off x="4511847" y="2116329"/>
          <a:ext cx="1930594" cy="188623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>
              <a:latin typeface="TradeGothic CondEighteen" panose="00000400000000000000" pitchFamily="2" charset="0"/>
            </a:rPr>
            <a:t>Bistånd, utvidgning, säkerhetspolitik, partnerskap</a:t>
          </a:r>
        </a:p>
      </dsp:txBody>
      <dsp:txXfrm>
        <a:off x="4567093" y="2171575"/>
        <a:ext cx="1820102" cy="1775739"/>
      </dsp:txXfrm>
    </dsp:sp>
    <dsp:sp modelId="{F1A10410-9A05-4D71-825F-E50C1D98D88A}">
      <dsp:nvSpPr>
        <dsp:cNvPr id="0" name=""/>
        <dsp:cNvSpPr/>
      </dsp:nvSpPr>
      <dsp:spPr>
        <a:xfrm>
          <a:off x="6766782" y="550"/>
          <a:ext cx="1930594" cy="1886231"/>
        </a:xfrm>
        <a:prstGeom prst="roundRect">
          <a:avLst>
            <a:gd name="adj" fmla="val 10000"/>
          </a:avLst>
        </a:prstGeom>
        <a:solidFill>
          <a:srgbClr val="1A3050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  <a:ea typeface="+mn-ea"/>
              <a:cs typeface="+mn-cs"/>
            </a:rPr>
            <a:t>Rubrik</a:t>
          </a:r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  <a:t> 4</a:t>
          </a:r>
          <a:b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</a:br>
          <a:r>
            <a:rPr lang="sv-SE" sz="2300" kern="1200" dirty="0">
              <a:solidFill>
                <a:schemeClr val="bg1"/>
              </a:solidFill>
              <a:latin typeface="TradeGothic CondEighteen" panose="00000400000000000000" pitchFamily="2" charset="0"/>
            </a:rPr>
            <a:t>Administration</a:t>
          </a:r>
        </a:p>
      </dsp:txBody>
      <dsp:txXfrm>
        <a:off x="6822028" y="55796"/>
        <a:ext cx="1820102" cy="17757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EE00C-59CB-4F09-8BB9-0D318B085668}">
      <dsp:nvSpPr>
        <dsp:cNvPr id="0" name=""/>
        <dsp:cNvSpPr/>
      </dsp:nvSpPr>
      <dsp:spPr>
        <a:xfrm>
          <a:off x="4115" y="688021"/>
          <a:ext cx="2474564" cy="767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latin typeface="TradeGothic CondEighteen" panose="00000400000000000000" pitchFamily="2" charset="0"/>
            </a:rPr>
            <a:t>Budgetens volym</a:t>
          </a:r>
        </a:p>
      </dsp:txBody>
      <dsp:txXfrm>
        <a:off x="4115" y="688021"/>
        <a:ext cx="2474564" cy="767184"/>
      </dsp:txXfrm>
    </dsp:sp>
    <dsp:sp modelId="{390150B1-81BA-4AB0-B16D-E975E0C5C8F4}">
      <dsp:nvSpPr>
        <dsp:cNvPr id="0" name=""/>
        <dsp:cNvSpPr/>
      </dsp:nvSpPr>
      <dsp:spPr>
        <a:xfrm>
          <a:off x="4115" y="1455205"/>
          <a:ext cx="2474564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EU budget omkring 1%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Ramen ska bygga på hållbara offentliga finanser.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Nya prioriteringar ska finansieras via omprioriteringar.</a:t>
          </a:r>
        </a:p>
      </dsp:txBody>
      <dsp:txXfrm>
        <a:off x="4115" y="1455205"/>
        <a:ext cx="2474564" cy="3038371"/>
      </dsp:txXfrm>
    </dsp:sp>
    <dsp:sp modelId="{9CC66AEC-59BE-4DB5-A5F7-00C42557C8CE}">
      <dsp:nvSpPr>
        <dsp:cNvPr id="0" name=""/>
        <dsp:cNvSpPr/>
      </dsp:nvSpPr>
      <dsp:spPr>
        <a:xfrm>
          <a:off x="2825119" y="688021"/>
          <a:ext cx="2474564" cy="767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latin typeface="TradeGothic CondEighteen" panose="00000400000000000000" pitchFamily="2" charset="0"/>
            </a:rPr>
            <a:t>Rabatten</a:t>
          </a:r>
        </a:p>
      </dsp:txBody>
      <dsp:txXfrm>
        <a:off x="2825119" y="688021"/>
        <a:ext cx="2474564" cy="767184"/>
      </dsp:txXfrm>
    </dsp:sp>
    <dsp:sp modelId="{68FA5C27-1C2D-436E-9DF4-8FCC904A19C4}">
      <dsp:nvSpPr>
        <dsp:cNvPr id="0" name=""/>
        <dsp:cNvSpPr/>
      </dsp:nvSpPr>
      <dsp:spPr>
        <a:xfrm>
          <a:off x="2825119" y="1455205"/>
          <a:ext cx="2474564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En förutsättning.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Ska bevaras och anpassas till den nya budgetramen.</a:t>
          </a:r>
        </a:p>
      </dsp:txBody>
      <dsp:txXfrm>
        <a:off x="2825119" y="1455205"/>
        <a:ext cx="2474564" cy="3038371"/>
      </dsp:txXfrm>
    </dsp:sp>
    <dsp:sp modelId="{B6353533-B51C-42AC-B35D-4039D32D82E5}">
      <dsp:nvSpPr>
        <dsp:cNvPr id="0" name=""/>
        <dsp:cNvSpPr/>
      </dsp:nvSpPr>
      <dsp:spPr>
        <a:xfrm>
          <a:off x="5646123" y="688021"/>
          <a:ext cx="2474564" cy="767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latin typeface="TradeGothic CondEighteen" panose="00000400000000000000" pitchFamily="2" charset="0"/>
            </a:rPr>
            <a:t>Rättsstatens principer</a:t>
          </a:r>
        </a:p>
      </dsp:txBody>
      <dsp:txXfrm>
        <a:off x="5646123" y="688021"/>
        <a:ext cx="2474564" cy="767184"/>
      </dsp:txXfrm>
    </dsp:sp>
    <dsp:sp modelId="{4BD45DB2-7315-45AE-9B4E-01039C3ED572}">
      <dsp:nvSpPr>
        <dsp:cNvPr id="0" name=""/>
        <dsp:cNvSpPr/>
      </dsp:nvSpPr>
      <dsp:spPr>
        <a:xfrm>
          <a:off x="5646123" y="1455205"/>
          <a:ext cx="2474564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Medel från EU ska kopplas till efterlevnad av rättsstatens principer. </a:t>
          </a:r>
        </a:p>
      </dsp:txBody>
      <dsp:txXfrm>
        <a:off x="5646123" y="1455205"/>
        <a:ext cx="2474564" cy="3038371"/>
      </dsp:txXfrm>
    </dsp:sp>
    <dsp:sp modelId="{C4FAEAF5-A9CA-400E-B7BF-ECBBE4410DEE}">
      <dsp:nvSpPr>
        <dsp:cNvPr id="0" name=""/>
        <dsp:cNvSpPr/>
      </dsp:nvSpPr>
      <dsp:spPr>
        <a:xfrm>
          <a:off x="8467127" y="688021"/>
          <a:ext cx="2474564" cy="767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latin typeface="TradeGothic CondEighteen" panose="00000400000000000000" pitchFamily="2" charset="0"/>
            </a:rPr>
            <a:t>Nya egna medel</a:t>
          </a:r>
        </a:p>
      </dsp:txBody>
      <dsp:txXfrm>
        <a:off x="8467127" y="688021"/>
        <a:ext cx="2474564" cy="767184"/>
      </dsp:txXfrm>
    </dsp:sp>
    <dsp:sp modelId="{0EDEA298-3FB6-4904-9975-B8B879CCE5DF}">
      <dsp:nvSpPr>
        <dsp:cNvPr id="0" name=""/>
        <dsp:cNvSpPr/>
      </dsp:nvSpPr>
      <dsp:spPr>
        <a:xfrm>
          <a:off x="8467127" y="1455205"/>
          <a:ext cx="2474564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Starkt motstånd.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Befintliga medel kan justeras för effektivitet.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200" kern="1200" dirty="0">
              <a:latin typeface="TradeGothic CondEighteen" panose="00000400000000000000" pitchFamily="2" charset="0"/>
            </a:rPr>
            <a:t>Finansieringsfrågan löses främst genom lägre utgifter – inte genom ökade intäkter.</a:t>
          </a:r>
        </a:p>
      </dsp:txBody>
      <dsp:txXfrm>
        <a:off x="8467127" y="1455205"/>
        <a:ext cx="2474564" cy="3038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EC20E-AD80-4E2E-8870-D28B15F894C6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2C012-6D5E-4EFC-BA16-CA13425055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66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C012-6D5E-4EFC-BA16-CA134250553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585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357203" defTabSz="952543">
              <a:lnSpc>
                <a:spcPct val="90000"/>
              </a:lnSpc>
              <a:spcAft>
                <a:spcPts val="625"/>
              </a:spcAft>
              <a:buFont typeface="Arial" panose="020B0604020202020204" pitchFamily="34" charset="0"/>
              <a:buChar char="•"/>
            </a:pPr>
            <a:endParaRPr lang="sv-SE" sz="1200" dirty="0">
              <a:latin typeface="Aptos (Brödtext)"/>
              <a:ea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E3825-213C-4000-B0C7-93FC7B4DCB1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936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4C8C4-480C-448C-93EA-E845D9AFF225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9733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C012-6D5E-4EFC-BA16-CA134250553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3673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C012-6D5E-4EFC-BA16-CA1342505533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002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34C8C4-480C-448C-93EA-E845D9AFF22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9733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C012-6D5E-4EFC-BA16-CA134250553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5389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C012-6D5E-4EFC-BA16-CA1342505533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959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23FE2435-154E-2DEE-EE48-5C9DFB4C6E9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CAC32318-C73D-756F-5B1A-E2FB787467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8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75243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1B19E931-D473-47D6-5CAB-C0DDE2ED6478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8" y="1890000"/>
            <a:ext cx="5338800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22800" y="5486401"/>
            <a:ext cx="5338800" cy="532800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890000"/>
            <a:ext cx="5337668" cy="4125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A7819D3F-4D70-70CD-9894-BD1B455D623B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8" y="1890000"/>
            <a:ext cx="5338800" cy="41256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890000"/>
            <a:ext cx="5337668" cy="4125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7FC376B9-6565-77FC-262D-65635849C4D5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E18E8DDC-7AF4-D251-E109-F718E48B732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0896488B-1EA1-0CC0-8ECC-A717A01E17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254782E0-8B17-D3D7-615A-C5473A6DE2D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RK Logga VIT">
            <a:extLst>
              <a:ext uri="{FF2B5EF4-FFF2-40B4-BE49-F238E27FC236}">
                <a16:creationId xmlns:a16="http://schemas.microsoft.com/office/drawing/2014/main" id="{6C3B57DA-4A9E-CAFB-AD28-2F7222DB7D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2800" y="6160946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64A0F01-AF92-89F6-EB77-C67A00D4ADE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4FC2E000-F273-876E-D8F2-F8ECB49A51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185E38F2-A5D5-7472-1674-12BD6898EB6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AE5E6B2B-0E53-BF85-27B8-8AEDFE7642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
             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4FFABBAB-90A7-4242-2D1C-EEB9105373D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ACE57F77-FDFF-EE86-44F1-2BEA492687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C5BE212E-70F2-2F1B-421D-DDC4E8FADFCE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38EDD022-7910-C9F7-E3EA-ECFF83263119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9925EF87-6ABD-079B-845A-B7B97976456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44000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44000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C4C8F86C-EC7E-0A36-BE48-D3EAF8451F5A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507AFA29-27C3-EBC6-537B-47B0F7DA123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8" y="1890000"/>
            <a:ext cx="5338800" cy="4127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890000"/>
            <a:ext cx="53388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4ED691D8-704E-152A-0062-9E34456BA98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8" y="1499927"/>
            <a:ext cx="5338800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8" y="2426462"/>
            <a:ext cx="53388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38800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30900" y="2426400"/>
            <a:ext cx="53388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9B6903BB-872F-14A7-4FC3-87B70FBBE36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252B543E-E106-18CE-7E3F-8CC295BA6502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2F193671-8979-75C5-C4D4-A32D7DECBED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5808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46901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90532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2026-05-20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12123" y="6304768"/>
            <a:ext cx="8064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D2EF4462-DF8A-F9BC-44F7-2274E732DBEA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B4236FEB-B430-7FB0-DBFD-FA44DB86F877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rcRect/>
          <a:stretch>
            <a:fillRect/>
          </a:stretch>
        </p:blipFill>
        <p:spPr>
          <a:xfrm>
            <a:off x="623392" y="6159720"/>
            <a:ext cx="174372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793" userDrawn="1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93" userDrawn="1">
          <p15:clr>
            <a:srgbClr val="F26B43"/>
          </p15:clr>
        </p15:guide>
        <p15:guide id="6" pos="72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64F82-F15F-4E4E-AEDE-C95586DA9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267" y="729566"/>
            <a:ext cx="11496099" cy="3641712"/>
          </a:xfrm>
        </p:spPr>
        <p:txBody>
          <a:bodyPr/>
          <a:lstStyle/>
          <a:p>
            <a:r>
              <a:rPr lang="sv-SE" sz="4400" dirty="0"/>
              <a:t>Information från Arbetsmarknadsdepartementet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26BF03-1687-4BB9-BB2B-EDC30E728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267" y="4371278"/>
            <a:ext cx="8898044" cy="664069"/>
          </a:xfrm>
        </p:spPr>
        <p:txBody>
          <a:bodyPr/>
          <a:lstStyle/>
          <a:p>
            <a:endParaRPr lang="sv-SE" dirty="0"/>
          </a:p>
          <a:p>
            <a:r>
              <a:rPr lang="sv-SE" dirty="0"/>
              <a:t>Övervakningskommittén för ESF+</a:t>
            </a:r>
          </a:p>
          <a:p>
            <a:r>
              <a:rPr lang="sv-SE" dirty="0"/>
              <a:t>3 juni 2026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3EE14-EB51-42AD-AA4F-CF1A6C42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Arbetsmarknadsdepartementet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148412-DB00-45EF-9F8E-63ECE64D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E593CC65-F9F7-E13A-433A-5D73CF6A93B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15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641B612-9033-4D21-BB98-BA6E23D4B681}"/>
              </a:ext>
            </a:extLst>
          </p:cNvPr>
          <p:cNvCxnSpPr>
            <a:cxnSpLocks/>
          </p:cNvCxnSpPr>
          <p:nvPr/>
        </p:nvCxnSpPr>
        <p:spPr>
          <a:xfrm flipV="1">
            <a:off x="252919" y="1964987"/>
            <a:ext cx="11070077" cy="680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BF8903F-022C-4BBE-9035-0DC74D85CE24}"/>
              </a:ext>
            </a:extLst>
          </p:cNvPr>
          <p:cNvSpPr txBox="1"/>
          <p:nvPr/>
        </p:nvSpPr>
        <p:spPr>
          <a:xfrm>
            <a:off x="414392" y="1598924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TradeGothic CondEighteen" panose="00000400000000000000" pitchFamily="2" charset="0"/>
              </a:rPr>
              <a:t>MFF-</a:t>
            </a:r>
            <a:r>
              <a:rPr lang="en-GB" sz="2000" dirty="0" err="1">
                <a:latin typeface="TradeGothic CondEighteen" panose="00000400000000000000" pitchFamily="2" charset="0"/>
              </a:rPr>
              <a:t>tak</a:t>
            </a:r>
            <a:endParaRPr lang="fr-BE" sz="2000" dirty="0">
              <a:latin typeface="TradeGothic CondEighteen" panose="00000400000000000000" pitchFamily="2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3CB4E43-ADA2-2173-152C-61134C59253B}"/>
              </a:ext>
            </a:extLst>
          </p:cNvPr>
          <p:cNvGraphicFramePr/>
          <p:nvPr/>
        </p:nvGraphicFramePr>
        <p:xfrm>
          <a:off x="1746322" y="2033081"/>
          <a:ext cx="8699356" cy="4003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ubrik 1">
            <a:extLst>
              <a:ext uri="{FF2B5EF4-FFF2-40B4-BE49-F238E27FC236}">
                <a16:creationId xmlns:a16="http://schemas.microsoft.com/office/drawing/2014/main" id="{97AB51EF-CD58-2815-1AEF-92E0E50C1863}"/>
              </a:ext>
            </a:extLst>
          </p:cNvPr>
          <p:cNvSpPr txBox="1">
            <a:spLocks/>
          </p:cNvSpPr>
          <p:nvPr/>
        </p:nvSpPr>
        <p:spPr>
          <a:xfrm>
            <a:off x="622800" y="189460"/>
            <a:ext cx="11569200" cy="10297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 dirty="0"/>
              <a:t>Fyra rubriker</a:t>
            </a:r>
          </a:p>
        </p:txBody>
      </p:sp>
      <p:sp>
        <p:nvSpPr>
          <p:cNvPr id="2" name="Flödesschema: Koppling 1">
            <a:extLst>
              <a:ext uri="{FF2B5EF4-FFF2-40B4-BE49-F238E27FC236}">
                <a16:creationId xmlns:a16="http://schemas.microsoft.com/office/drawing/2014/main" id="{4E92E714-7FA7-2F7F-C994-E50E4D85056C}"/>
              </a:ext>
            </a:extLst>
          </p:cNvPr>
          <p:cNvSpPr/>
          <p:nvPr/>
        </p:nvSpPr>
        <p:spPr>
          <a:xfrm>
            <a:off x="10208115" y="791715"/>
            <a:ext cx="1569493" cy="117327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/>
              <a:t>Ukrainastöd</a:t>
            </a:r>
          </a:p>
        </p:txBody>
      </p:sp>
    </p:spTree>
    <p:extLst>
      <p:ext uri="{BB962C8B-B14F-4D97-AF65-F5344CB8AC3E}">
        <p14:creationId xmlns:p14="http://schemas.microsoft.com/office/powerpoint/2010/main" val="245945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D3B0A04-648B-4E40-B3F4-CB6B5DD90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82501C1-05EA-4087-98C0-B41D043A34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D23B370-D3FC-4F4E-93D9-9105157C7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A10410-9A05-4D71-825F-E50C1D98D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9B54D12-AE67-434E-A62E-42D8AA2EB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67A499-1A64-4768-A2B2-4F1E222B3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8A49BCE-5185-49A8-A596-9F1EDF287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AtOnc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0C0D9F-9059-31C8-C85D-F27C3933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Förhandlingen kretsar kring några avgörande frågor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4B648D7-EF8B-FF84-CC83-4F18BC0A4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Statsrådsberedningen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482807-1626-A79E-DA87-73C7A281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4231A50-E152-1E38-8B00-13429CD04A15}"/>
              </a:ext>
            </a:extLst>
          </p:cNvPr>
          <p:cNvGraphicFramePr/>
          <p:nvPr/>
        </p:nvGraphicFramePr>
        <p:xfrm>
          <a:off x="618747" y="857251"/>
          <a:ext cx="10945808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268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30104A-BE08-191C-9DBB-1F0435A23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Och processen går nu in i en mer intensiv fas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949810-4CC5-AE87-D6E3-168A9DF2E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389740"/>
            <a:ext cx="12595896" cy="4129082"/>
          </a:xfrm>
        </p:spPr>
        <p:txBody>
          <a:bodyPr/>
          <a:lstStyle/>
          <a:p>
            <a:r>
              <a:rPr lang="sv-SE" sz="2800" dirty="0"/>
              <a:t>Siffersatt förhandlingsbox inför ER i juni</a:t>
            </a:r>
          </a:p>
          <a:p>
            <a:endParaRPr lang="sv-SE" sz="2800" dirty="0"/>
          </a:p>
          <a:p>
            <a:r>
              <a:rPr lang="sv-SE" sz="2800" dirty="0"/>
              <a:t>Eventuellt ytterligare en box under IE ordförandeskap i höst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/>
              <a:t>Europeiska rådets ordförande tar över – mest sannolikt hösten 2026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/>
              <a:t>Ambition att nå förhandlingsavslut före årets slut men kan fortsätta över årsskiftet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7398A52-0514-1705-88A3-BEC4DDF6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Statsrådsberedningen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B61EAD5-26A1-6ECC-8769-9C2314EB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8440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941428-25E4-E5C7-A17A-BB812074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5808" cy="2383200"/>
          </a:xfrm>
        </p:spPr>
        <p:txBody>
          <a:bodyPr/>
          <a:lstStyle/>
          <a:p>
            <a:r>
              <a:rPr lang="sv-SE" sz="4000" dirty="0"/>
              <a:t>Rubrik 1: Ekonomisk, social och territoriell sammanhållning, jordbruk, välstånd i landsbygdsområden och marina områden och säkerhet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251D59-FE6D-5291-B96D-0059BCB2A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99" y="2943921"/>
            <a:ext cx="12491035" cy="307587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sv-SE" sz="2400" dirty="0"/>
              <a:t>946 miljarder euro (fasta priser)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En nationell och regional partnerskapsplan</a:t>
            </a:r>
          </a:p>
          <a:p>
            <a:pPr lvl="1">
              <a:spcAft>
                <a:spcPts val="600"/>
              </a:spcAft>
            </a:pPr>
            <a:r>
              <a:rPr lang="sv-SE" dirty="0"/>
              <a:t>Jordbruk</a:t>
            </a:r>
          </a:p>
          <a:p>
            <a:pPr lvl="1">
              <a:spcAft>
                <a:spcPts val="600"/>
              </a:spcAft>
            </a:pPr>
            <a:r>
              <a:rPr lang="sv-SE" dirty="0"/>
              <a:t>Fiske</a:t>
            </a:r>
          </a:p>
          <a:p>
            <a:pPr lvl="1">
              <a:spcAft>
                <a:spcPts val="600"/>
              </a:spcAft>
            </a:pPr>
            <a:r>
              <a:rPr lang="sv-SE" dirty="0"/>
              <a:t>Sammanhållningspolitik </a:t>
            </a:r>
          </a:p>
          <a:p>
            <a:pPr lvl="1">
              <a:spcAft>
                <a:spcPts val="600"/>
              </a:spcAft>
            </a:pPr>
            <a:r>
              <a:rPr lang="sv-SE" dirty="0"/>
              <a:t>Stöd till inre säkerhet, asyl och migration samt gränsförvaltning</a:t>
            </a:r>
            <a:endParaRPr lang="sv-SE" b="1" dirty="0"/>
          </a:p>
          <a:p>
            <a:pPr>
              <a:spcAft>
                <a:spcPts val="600"/>
              </a:spcAft>
            </a:pPr>
            <a:r>
              <a:rPr lang="sv-SE" sz="2400" dirty="0"/>
              <a:t>NGEU räntor och återbetalning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5C5881-6877-0505-D893-F5B25DBA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863167B-35B5-241F-39A2-9B7B69EA0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9095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0C0D9F-9059-31C8-C85D-F27C3933B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5808" cy="1217494"/>
          </a:xfrm>
        </p:spPr>
        <p:txBody>
          <a:bodyPr/>
          <a:lstStyle/>
          <a:p>
            <a:r>
              <a:rPr lang="sv-SE" sz="4000" dirty="0"/>
              <a:t>Sveriges ståndpunkter om ”</a:t>
            </a:r>
            <a:r>
              <a:rPr lang="sv-SE" sz="4000"/>
              <a:t>NRP-förordningen”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AFC39A-EE62-0C40-C951-F7A284EA5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828800"/>
            <a:ext cx="13830620" cy="42246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sv-SE" sz="2400" dirty="0"/>
              <a:t>Positivt med enklare struktur och färre program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Krav på reformer i medlemsstaterna kan ge positiva långsiktiga effekter 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Mindre detaljstyrt regelverk förenklar för mottagare och myndigheter 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En prestationsbaserad budgetmodell kan gynna fokus på resultat och måluppfyllelse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Nationell medfinansiering och strikta återtaganderegler främjar regionalt ägarskap och effektivt genomförande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Välkomnar satsningar på försvar men vill även se ett tydligt fokus på   konkurrenskraft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Stöd till glesbefolkade regioner fortsatt viktig prioritering</a:t>
            </a:r>
          </a:p>
          <a:p>
            <a:pPr>
              <a:spcAft>
                <a:spcPts val="600"/>
              </a:spcAft>
            </a:pPr>
            <a:endParaRPr lang="sv-SE" sz="26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4B648D7-EF8B-FF84-CC83-4F18BC0A4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Landsbygds- och infrastrukturdepartementet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482807-1626-A79E-DA87-73C7A281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D4D15-3887-47F3-AC8F-B99C7C44B5C5}" type="slidenum">
              <a:rPr kumimoji="0" lang="sv-S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328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A78FB-45BD-6322-29E2-AF150D069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59999"/>
            <a:ext cx="10945808" cy="1530713"/>
          </a:xfrm>
        </p:spPr>
        <p:txBody>
          <a:bodyPr/>
          <a:lstStyle/>
          <a:p>
            <a:r>
              <a:rPr lang="sv-SE" sz="4000" dirty="0"/>
              <a:t>Läget i förhandlingarna om ESF-förslaget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A1E114-7555-515C-AEDC-CA5D51F0F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Relationen ESF-förordning-NRP-förordningen och dess Bilaga VI</a:t>
            </a:r>
            <a:br>
              <a:rPr lang="sv-SE" sz="2400" dirty="0"/>
            </a:br>
            <a:endParaRPr lang="sv-SE" sz="2400" dirty="0"/>
          </a:p>
          <a:p>
            <a:r>
              <a:rPr lang="sv-SE" sz="2400" dirty="0"/>
              <a:t>Begrepp, jämställdhet</a:t>
            </a:r>
            <a:br>
              <a:rPr lang="sv-SE" sz="2400" dirty="0"/>
            </a:br>
            <a:endParaRPr lang="sv-SE" sz="2400" dirty="0"/>
          </a:p>
          <a:p>
            <a:r>
              <a:rPr lang="sv-SE" sz="2400" dirty="0"/>
              <a:t>Skäl 12 om koncentration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0781E0-004D-1B6E-B064-AA6034B67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6F94F4F-2554-376E-A2AF-30D0E1DF5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871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5A3E0-CC60-F23E-8980-5F0C4A6C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sz="40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64BF170-6DD3-27B5-C7D8-F16067A9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25FF8B-E1D8-147C-B968-7EB17044A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B3FDEB6-D1FB-F66E-9129-3ED2FFCD7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/>
              <a:t>Tack!</a:t>
            </a:r>
          </a:p>
        </p:txBody>
      </p:sp>
    </p:spTree>
    <p:extLst>
      <p:ext uri="{BB962C8B-B14F-4D97-AF65-F5344CB8AC3E}">
        <p14:creationId xmlns:p14="http://schemas.microsoft.com/office/powerpoint/2010/main" val="19342766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39,7765350341797"/>
  <p:tag name="RK LOGGAWIDTH" val="137,30094909668"/>
  <p:tag name="RK LOGGALEFT" val="49,0859832763672"/>
  <p:tag name="RK LOGGATOP" val="485,017333984375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0393714904785"/>
  <p:tag name="RK LOGGA VITTOP" val="485,113861083984"/>
  <p:tag name="RK LOGGA VITCROPLEFT" val="0"/>
  <p:tag name="RK LOGGA VITCROPRIGHT" val="0"/>
  <p:tag name="RK LOGGA VITCROPTOP" val="0"/>
  <p:tag name="RK LOGGA VITCROPBOTTO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gskansliet svenska test2.potx" id="{4EBAB17A-9426-49C6-BACD-5E2542AC1E79}" vid="{B07C2EC0-43B9-40ED-8E06-759364FEDD1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625d36-bb37-4650-91b9-0c96159295ba"/>
    <edbe0b5c82304c8e847ab7b8c02a77c3 xmlns="cc625d36-bb37-4650-91b9-0c96159295ba">
      <Terms xmlns="http://schemas.microsoft.com/office/infopath/2007/PartnerControls"/>
    </edbe0b5c82304c8e847ab7b8c02a77c3>
    <DirtyMigration xmlns="4e9c2f0c-7bf8-49af-8356-cbf363fc78a7">false</DirtyMigration>
    <RecordNumber xmlns="4e9c2f0c-7bf8-49af-8356-cbf363fc78a7" xsi:nil="true"/>
    <RKNyckelord xmlns="18f3d968-6251-40b0-9f11-012b293496c2" xsi:nil="true"/>
    <k46d94c0acf84ab9a79866a9d8b1905f xmlns="cc625d36-bb37-4650-91b9-0c96159295ba">
      <Terms xmlns="http://schemas.microsoft.com/office/infopath/2007/PartnerControls"/>
    </k46d94c0acf84ab9a79866a9d8b1905f>
    <_dlc_DocId xmlns="418f9d99-8a95-4e17-b002-6f0eb5542577">PVVC7NFJTUQE-432709717-44216</_dlc_DocId>
    <_dlc_DocIdUrl xmlns="418f9d99-8a95-4e17-b002-6f0eb5542577">
      <Url>https://dhs.sp.regeringskansliet.se/yta/a-a/_layouts/15/DocIdRedir.aspx?ID=PVVC7NFJTUQE-432709717-44216</Url>
      <Description>PVVC7NFJTUQE-432709717-44216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RK Word" ma:contentTypeID="0x010100BBA312BF02777149882D207184EC35C032002867B85A6C99C943AE66EF10F360BD8F" ma:contentTypeVersion="74" ma:contentTypeDescription="Skapa nytt dokument med möjlighet att välja RK-mall" ma:contentTypeScope="" ma:versionID="68e257c1359d8c988b46426dec84647f">
  <xsd:schema xmlns:xsd="http://www.w3.org/2001/XMLSchema" xmlns:xs="http://www.w3.org/2001/XMLSchema" xmlns:p="http://schemas.microsoft.com/office/2006/metadata/properties" xmlns:ns2="4e9c2f0c-7bf8-49af-8356-cbf363fc78a7" xmlns:ns3="cc625d36-bb37-4650-91b9-0c96159295ba" xmlns:ns4="18f3d968-6251-40b0-9f11-012b293496c2" xmlns:ns6="9c9941df-7074-4a92-bf99-225d24d78d61" xmlns:ns7="418f9d99-8a95-4e17-b002-6f0eb5542577" targetNamespace="http://schemas.microsoft.com/office/2006/metadata/properties" ma:root="true" ma:fieldsID="e66b0a463004c60e6aea9ea788cf62e4" ns2:_="" ns3:_="" ns4:_="" ns6:_="" ns7:_="">
    <xsd:import namespace="4e9c2f0c-7bf8-49af-8356-cbf363fc78a7"/>
    <xsd:import namespace="cc625d36-bb37-4650-91b9-0c96159295ba"/>
    <xsd:import namespace="18f3d968-6251-40b0-9f11-012b293496c2"/>
    <xsd:import namespace="9c9941df-7074-4a92-bf99-225d24d78d61"/>
    <xsd:import namespace="418f9d99-8a95-4e17-b002-6f0eb5542577"/>
    <xsd:element name="properties">
      <xsd:complexType>
        <xsd:sequence>
          <xsd:element name="documentManagement">
            <xsd:complexType>
              <xsd:all>
                <xsd:element ref="ns2:RecordNumber" minOccurs="0"/>
                <xsd:element ref="ns2:DirtyMigration" minOccurs="0"/>
                <xsd:element ref="ns3:TaxCatchAllLabel" minOccurs="0"/>
                <xsd:element ref="ns3:k46d94c0acf84ab9a79866a9d8b1905f" minOccurs="0"/>
                <xsd:element ref="ns3:TaxCatchAll" minOccurs="0"/>
                <xsd:element ref="ns3:edbe0b5c82304c8e847ab7b8c02a77c3" minOccurs="0"/>
                <xsd:element ref="ns4:RKNyckelord" minOccurs="0"/>
                <xsd:element ref="ns6:SharedWithUsers" minOccurs="0"/>
                <xsd:element ref="ns7:_dlc_DocId" minOccurs="0"/>
                <xsd:element ref="ns7:_dlc_DocIdUrl" minOccurs="0"/>
                <xsd:element ref="ns7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c2f0c-7bf8-49af-8356-cbf363fc78a7" elementFormDefault="qualified">
    <xsd:import namespace="http://schemas.microsoft.com/office/2006/documentManagement/types"/>
    <xsd:import namespace="http://schemas.microsoft.com/office/infopath/2007/PartnerControls"/>
    <xsd:element name="RecordNumber" ma:index="3" nillable="true" ma:displayName="Diarienummer" ma:internalName="RecordNumber">
      <xsd:simpleType>
        <xsd:restriction base="dms:Text">
          <xsd:maxLength value="255"/>
        </xsd:restriction>
      </xsd:simpleType>
    </xsd:element>
    <xsd:element name="DirtyMigration" ma:index="5" nillable="true" ma:displayName="Migrerad inte uppdaterad" ma:default="0" ma:internalName="DirtyMigration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25d36-bb37-4650-91b9-0c96159295ba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f0b1e351-9478-40ab-b6a2-516bf56f6905}" ma:internalName="TaxCatchAllLabel" ma:readOnly="true" ma:showField="CatchAllDataLabel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46d94c0acf84ab9a79866a9d8b1905f" ma:index="11" nillable="true" ma:taxonomy="true" ma:internalName="k46d94c0acf84ab9a79866a9d8b1905f" ma:taxonomyFieldName="Organisation" ma:displayName="Organisatorisk enhet" ma:fieldId="{446d94c0-acf8-4ab9-a798-66a9d8b1905f}" ma:sspId="d07acfae-4dfa-4949-99a8-259efd31a6ae" ma:termSetId="8c1436be-a8c9-4c8f-93bb-07dc2d5595b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b1e351-9478-40ab-b6a2-516bf56f6905}" ma:internalName="TaxCatchAll" ma:showField="CatchAllData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be0b5c82304c8e847ab7b8c02a77c3" ma:index="14" nillable="true" ma:taxonomy="true" ma:internalName="edbe0b5c82304c8e847ab7b8c02a77c3" ma:taxonomyFieldName="ActivityCategory" ma:displayName="Aktivitetskategori" ma:default="" ma:fieldId="{edbe0b5c-8230-4c8e-847a-b7b8c02a77c3}" ma:sspId="d07acfae-4dfa-4949-99a8-259efd31a6ae" ma:termSetId="8bf97125-e7b6-456b-9da4-c0e62cf3e5a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d968-6251-40b0-9f11-012b293496c2" elementFormDefault="qualified">
    <xsd:import namespace="http://schemas.microsoft.com/office/2006/documentManagement/types"/>
    <xsd:import namespace="http://schemas.microsoft.com/office/infopath/2007/PartnerControls"/>
    <xsd:element name="RKNyckelord" ma:index="16" nillable="true" ma:displayName="Nyckelord" ma:internalName="RKNyckel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9941df-7074-4a92-bf99-225d24d78d6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8f9d99-8a95-4e17-b002-6f0eb5542577" elementFormDefault="qualified">
    <xsd:import namespace="http://schemas.microsoft.com/office/2006/documentManagement/types"/>
    <xsd:import namespace="http://schemas.microsoft.com/office/infopath/2007/PartnerControls"/>
    <xsd:element name="_dlc_DocId" ma:index="1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2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?mso-contentType ?>
<SharedContentType xmlns="Microsoft.SharePoint.Taxonomy.ContentTypeSync" SourceId="d07acfae-4dfa-4949-99a8-259efd31a6ae" ContentTypeId="0x010100BBA312BF02777149882D207184EC35C032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AA0CD-806F-4062-AE40-C9C48E88DA4F}">
  <ds:schemaRefs>
    <ds:schemaRef ds:uri="http://purl.org/dc/elements/1.1/"/>
    <ds:schemaRef ds:uri="cc625d36-bb37-4650-91b9-0c96159295ba"/>
    <ds:schemaRef ds:uri="http://schemas.microsoft.com/office/infopath/2007/PartnerControls"/>
    <ds:schemaRef ds:uri="9c9941df-7074-4a92-bf99-225d24d78d61"/>
    <ds:schemaRef ds:uri="4e9c2f0c-7bf8-49af-8356-cbf363fc78a7"/>
    <ds:schemaRef ds:uri="http://purl.org/dc/terms/"/>
    <ds:schemaRef ds:uri="http://schemas.openxmlformats.org/package/2006/metadata/core-properties"/>
    <ds:schemaRef ds:uri="418f9d99-8a95-4e17-b002-6f0eb5542577"/>
    <ds:schemaRef ds:uri="http://schemas.microsoft.com/office/2006/documentManagement/types"/>
    <ds:schemaRef ds:uri="18f3d968-6251-40b0-9f11-012b293496c2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84A66E5-D8F8-4714-906D-8777D22FDA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c2f0c-7bf8-49af-8356-cbf363fc78a7"/>
    <ds:schemaRef ds:uri="cc625d36-bb37-4650-91b9-0c96159295ba"/>
    <ds:schemaRef ds:uri="18f3d968-6251-40b0-9f11-012b293496c2"/>
    <ds:schemaRef ds:uri="9c9941df-7074-4a92-bf99-225d24d78d61"/>
    <ds:schemaRef ds:uri="418f9d99-8a95-4e17-b002-6f0eb55425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3C0792-98F9-43CB-B6D5-A1B003D51559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31E6C6CF-4D5B-40F1-BEBC-C2DACE5DA145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52BDE05F-4D1B-4FD7-A760-D72D941E9300}">
  <ds:schemaRefs>
    <ds:schemaRef ds:uri="http://schemas.microsoft.com/sharepoint/events"/>
  </ds:schemaRefs>
</ds:datastoreItem>
</file>

<file path=customXml/itemProps6.xml><?xml version="1.0" encoding="utf-8"?>
<ds:datastoreItem xmlns:ds="http://schemas.openxmlformats.org/officeDocument/2006/customXml" ds:itemID="{F2316131-7C2E-4FF1-9F9C-244CE423A8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Regeringskansliet svenska</Template>
  <TotalTime>0</TotalTime>
  <Words>345</Words>
  <Application>Microsoft Office PowerPoint</Application>
  <PresentationFormat>Bredbild</PresentationFormat>
  <Paragraphs>80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Aptos</vt:lpstr>
      <vt:lpstr>Aptos (Brödtext)</vt:lpstr>
      <vt:lpstr>Arial</vt:lpstr>
      <vt:lpstr>Calibri</vt:lpstr>
      <vt:lpstr>TradeGothic CondEighteen</vt:lpstr>
      <vt:lpstr>RK PPT</vt:lpstr>
      <vt:lpstr>Information från Arbetsmarknadsdepartementet</vt:lpstr>
      <vt:lpstr>PowerPoint-presentation</vt:lpstr>
      <vt:lpstr>Förhandlingen kretsar kring några avgörande frågor</vt:lpstr>
      <vt:lpstr>Och processen går nu in i en mer intensiv fas</vt:lpstr>
      <vt:lpstr>Rubrik 1: Ekonomisk, social och territoriell sammanhållning, jordbruk, välstånd i landsbygdsområden och marina områden och säkerhet</vt:lpstr>
      <vt:lpstr>Sveriges ståndpunkter om ”NRP-förordningen” </vt:lpstr>
      <vt:lpstr>Läget i förhandlingarna om ESF-förslaget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Cecilia Eng</dc:creator>
  <cp:lastModifiedBy>Cecilia Eng</cp:lastModifiedBy>
  <cp:revision>3</cp:revision>
  <cp:lastPrinted>2026-05-15T08:54:10Z</cp:lastPrinted>
  <dcterms:created xsi:type="dcterms:W3CDTF">2025-10-16T09:05:23Z</dcterms:created>
  <dcterms:modified xsi:type="dcterms:W3CDTF">2026-05-20T07:55:14Z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  <property fmtid="{D5CDD505-2E9C-101B-9397-08002B2CF9AE}" pid="4" name="ContentTypeId">
    <vt:lpwstr>0x010100BBA312BF02777149882D207184EC35C032002867B85A6C99C943AE66EF10F360BD8F</vt:lpwstr>
  </property>
  <property fmtid="{D5CDD505-2E9C-101B-9397-08002B2CF9AE}" pid="5" name="ActivityCategory">
    <vt:lpwstr/>
  </property>
  <property fmtid="{D5CDD505-2E9C-101B-9397-08002B2CF9AE}" pid="6" name="Organisation">
    <vt:lpwstr/>
  </property>
  <property fmtid="{D5CDD505-2E9C-101B-9397-08002B2CF9AE}" pid="7" name="_dlc_DocIdItemGuid">
    <vt:lpwstr>febc9756-6a84-4906-afef-b0c9f38e785b</vt:lpwstr>
  </property>
</Properties>
</file>