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7"/>
  </p:sldMasterIdLst>
  <p:notesMasterIdLst>
    <p:notesMasterId r:id="rId13"/>
  </p:notesMasterIdLst>
  <p:sldIdLst>
    <p:sldId id="260" r:id="rId8"/>
    <p:sldId id="261" r:id="rId9"/>
    <p:sldId id="262" r:id="rId10"/>
    <p:sldId id="257" r:id="rId11"/>
    <p:sldId id="259" r:id="rId12"/>
  </p:sldIdLst>
  <p:sldSz cx="12192000" cy="6858000"/>
  <p:notesSz cx="6797675" cy="9926638"/>
  <p:custDataLst>
    <p:tags r:id="rId14"/>
  </p:custDataLst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3394" userDrawn="1">
          <p15:clr>
            <a:srgbClr val="A4A3A4"/>
          </p15:clr>
        </p15:guide>
        <p15:guide id="2" pos="212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5" d="100"/>
          <a:sy n="55" d="100"/>
        </p:scale>
        <p:origin x="2803" y="62"/>
      </p:cViewPr>
      <p:guideLst>
        <p:guide orient="horz" pos="3394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1.xml"/><Relationship Id="rId12" Type="http://schemas.openxmlformats.org/officeDocument/2006/relationships/slide" Target="slides/slide5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slide" Target="slides/slide4.xml"/><Relationship Id="rId5" Type="http://schemas.openxmlformats.org/officeDocument/2006/relationships/customXml" Target="../customXml/item5.xml"/><Relationship Id="rId15" Type="http://schemas.openxmlformats.org/officeDocument/2006/relationships/presProps" Target="presProps.xml"/><Relationship Id="rId10" Type="http://schemas.openxmlformats.org/officeDocument/2006/relationships/slide" Target="slides/slide3.xml"/><Relationship Id="rId4" Type="http://schemas.openxmlformats.org/officeDocument/2006/relationships/customXml" Target="../customXml/item4.xml"/><Relationship Id="rId9" Type="http://schemas.openxmlformats.org/officeDocument/2006/relationships/slide" Target="slides/slide2.xml"/><Relationship Id="rId14" Type="http://schemas.openxmlformats.org/officeDocument/2006/relationships/tags" Target="tags/tag1.xml"/></Relationships>
</file>

<file path=ppt/diagrams/_rels/data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egeringen.se/contentassets/05d20656136c46adab1b7bf076743ef8/erbjudande-till-regionerna-och-gotlands-kommun-att-ta-fram-underlag-infor-framtagandet-av-sveriges-nationella-och-regionala-partnerskapsplan-for-perioden-2028-2034.pdf" TargetMode="External"/><Relationship Id="rId1" Type="http://schemas.openxmlformats.org/officeDocument/2006/relationships/hyperlink" Target="https://www.regeringen.se/regeringsuppdrag/2026/01/uppdrag-att-foresla-atgarder-som-kan-inga-i-sveriges-nationella-och-regionala-partnerskapsplan-for-perioden-20282034/" TargetMode="External"/></Relationships>
</file>

<file path=ppt/diagrams/_rels/drawing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egeringen.se/contentassets/05d20656136c46adab1b7bf076743ef8/erbjudande-till-regionerna-och-gotlands-kommun-att-ta-fram-underlag-infor-framtagandet-av-sveriges-nationella-och-regionala-partnerskapsplan-for-perioden-2028-2034.pdf" TargetMode="External"/><Relationship Id="rId1" Type="http://schemas.openxmlformats.org/officeDocument/2006/relationships/hyperlink" Target="https://www.regeringen.se/regeringsuppdrag/2026/01/uppdrag-att-foresla-atgarder-som-kan-inga-i-sveriges-nationella-och-regionala-partnerskapsplan-for-perioden-20282034/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9A1D601-92F4-4056-BC40-071F4148556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v-SE"/>
        </a:p>
      </dgm:t>
    </dgm:pt>
    <dgm:pt modelId="{D2394B58-0EDE-4361-B19C-296E8EACFF03}">
      <dgm:prSet phldrT="[Text]" custT="1"/>
      <dgm:spPr/>
      <dgm:t>
        <a:bodyPr/>
        <a:lstStyle/>
        <a:p>
          <a:pPr>
            <a:buNone/>
          </a:pPr>
          <a:r>
            <a:rPr lang="sv-SE" sz="2900" kern="1200" dirty="0">
              <a:solidFill>
                <a:schemeClr val="bg1"/>
              </a:solidFill>
              <a:latin typeface="Arial"/>
              <a:ea typeface="+mn-ea"/>
              <a:cs typeface="+mn-cs"/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Uppdrag att föreslå åtgärder som kan ingå i Sveriges nationella och regionala partnerskapsplan för perioden 2028–2034</a:t>
          </a:r>
          <a:endParaRPr lang="sv-SE" sz="2900" kern="1200" dirty="0">
            <a:solidFill>
              <a:schemeClr val="bg1"/>
            </a:solidFill>
            <a:latin typeface="Arial"/>
            <a:ea typeface="+mn-ea"/>
            <a:cs typeface="+mn-cs"/>
          </a:endParaRPr>
        </a:p>
      </dgm:t>
    </dgm:pt>
    <dgm:pt modelId="{F5853F68-32B7-475B-A023-16FE6236B53E}" type="parTrans" cxnId="{72E4F33D-8D1F-42D2-AB82-61EDF7D930A0}">
      <dgm:prSet/>
      <dgm:spPr/>
      <dgm:t>
        <a:bodyPr/>
        <a:lstStyle/>
        <a:p>
          <a:endParaRPr lang="sv-SE"/>
        </a:p>
      </dgm:t>
    </dgm:pt>
    <dgm:pt modelId="{C87C75A3-7C5C-4EE2-803C-2A2761409C6F}" type="sibTrans" cxnId="{72E4F33D-8D1F-42D2-AB82-61EDF7D930A0}">
      <dgm:prSet/>
      <dgm:spPr/>
      <dgm:t>
        <a:bodyPr/>
        <a:lstStyle/>
        <a:p>
          <a:endParaRPr lang="sv-SE"/>
        </a:p>
      </dgm:t>
    </dgm:pt>
    <dgm:pt modelId="{57DE46C9-77E7-4157-9D26-8E300C1C7D3C}">
      <dgm:prSet phldrT="[Text]" custT="1"/>
      <dgm:spPr/>
      <dgm:t>
        <a:bodyPr/>
        <a:lstStyle/>
        <a:p>
          <a:r>
            <a:rPr lang="sv-SE" sz="2900" kern="1200" dirty="0">
              <a:solidFill>
                <a:schemeClr val="bg1"/>
              </a:solidFill>
              <a:latin typeface="Arial"/>
              <a:ea typeface="+mn-ea"/>
              <a:cs typeface="+mn-cs"/>
              <a:hlinkClick xmlns:r="http://schemas.openxmlformats.org/officeDocument/2006/relationships"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Erbjudande till regionerna och Gotlands kommun att ta fram underlag inför framtagandet </a:t>
          </a:r>
          <a:r>
            <a:rPr lang="sv-SE" sz="2900" kern="1200">
              <a:solidFill>
                <a:schemeClr val="bg1"/>
              </a:solidFill>
              <a:latin typeface="Arial"/>
              <a:ea typeface="+mn-ea"/>
              <a:cs typeface="+mn-cs"/>
              <a:hlinkClick xmlns:r="http://schemas.openxmlformats.org/officeDocument/2006/relationships"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av partnerskapsplanen</a:t>
          </a:r>
          <a:endParaRPr lang="sv-SE" sz="2900" kern="1200" dirty="0">
            <a:solidFill>
              <a:schemeClr val="bg1"/>
            </a:solidFill>
            <a:latin typeface="Arial"/>
            <a:ea typeface="+mn-ea"/>
            <a:cs typeface="+mn-cs"/>
          </a:endParaRPr>
        </a:p>
      </dgm:t>
    </dgm:pt>
    <dgm:pt modelId="{2F2F7229-17EB-4FC6-849A-70E0082E5C4E}" type="parTrans" cxnId="{BCCB266E-531E-405C-A7B1-E2B36A06E10C}">
      <dgm:prSet/>
      <dgm:spPr/>
      <dgm:t>
        <a:bodyPr/>
        <a:lstStyle/>
        <a:p>
          <a:endParaRPr lang="sv-SE"/>
        </a:p>
      </dgm:t>
    </dgm:pt>
    <dgm:pt modelId="{6D5A34AA-08DA-4332-B401-4675DBE9E58D}" type="sibTrans" cxnId="{BCCB266E-531E-405C-A7B1-E2B36A06E10C}">
      <dgm:prSet/>
      <dgm:spPr/>
      <dgm:t>
        <a:bodyPr/>
        <a:lstStyle/>
        <a:p>
          <a:endParaRPr lang="sv-SE"/>
        </a:p>
      </dgm:t>
    </dgm:pt>
    <dgm:pt modelId="{232BB155-E034-41B3-90A1-FFAD0E2BBE6E}">
      <dgm:prSet phldrT="[Text]" custT="1"/>
      <dgm:spPr/>
      <dgm:t>
        <a:bodyPr/>
        <a:lstStyle/>
        <a:p>
          <a:r>
            <a:rPr lang="sv-SE" sz="18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/>
              <a:ea typeface="+mn-ea"/>
              <a:cs typeface="+mn-cs"/>
            </a:rPr>
            <a:t>Regionerna erbjuds ta fram underlag om regionens viktigaste utmaningar och lämna förslag på investeringar och interventioner som möter dessa utmaningar.</a:t>
          </a:r>
        </a:p>
      </dgm:t>
    </dgm:pt>
    <dgm:pt modelId="{62427C3D-269F-44D3-AD31-6F1FAA075654}" type="parTrans" cxnId="{EBF3626E-AD3D-4ECD-AFE1-D7C4F494E09E}">
      <dgm:prSet/>
      <dgm:spPr/>
      <dgm:t>
        <a:bodyPr/>
        <a:lstStyle/>
        <a:p>
          <a:endParaRPr lang="sv-SE"/>
        </a:p>
      </dgm:t>
    </dgm:pt>
    <dgm:pt modelId="{194CE503-F821-43D4-9AB6-03BD8CFB7238}" type="sibTrans" cxnId="{EBF3626E-AD3D-4ECD-AFE1-D7C4F494E09E}">
      <dgm:prSet/>
      <dgm:spPr/>
      <dgm:t>
        <a:bodyPr/>
        <a:lstStyle/>
        <a:p>
          <a:endParaRPr lang="sv-SE"/>
        </a:p>
      </dgm:t>
    </dgm:pt>
    <dgm:pt modelId="{1CD5A853-0388-484B-B3BC-730F3F483B02}">
      <dgm:prSet phldrT="[Text]" custT="1"/>
      <dgm:spPr/>
      <dgm:t>
        <a:bodyPr/>
        <a:lstStyle/>
        <a:p>
          <a:r>
            <a:rPr lang="sv-SE" sz="1800" dirty="0"/>
            <a:t>Uppdraget har lämnats till T</a:t>
          </a:r>
          <a:r>
            <a:rPr lang="sv-SE" sz="1800" b="0" i="0" dirty="0"/>
            <a:t>illväxtverket (samordnande), Migrationsverket, Polismyndigheten, Svenska ESF-rådet och Jordbruksverket.</a:t>
          </a:r>
          <a:endParaRPr lang="sv-SE" sz="1800" dirty="0"/>
        </a:p>
      </dgm:t>
    </dgm:pt>
    <dgm:pt modelId="{1C229679-CBF3-4681-AC14-C6D9ECC9456B}" type="parTrans" cxnId="{CB262F63-9302-4329-B3DF-856CE44AAD4A}">
      <dgm:prSet/>
      <dgm:spPr/>
      <dgm:t>
        <a:bodyPr/>
        <a:lstStyle/>
        <a:p>
          <a:endParaRPr lang="sv-SE"/>
        </a:p>
      </dgm:t>
    </dgm:pt>
    <dgm:pt modelId="{F95779B6-0BD2-494F-AC8E-642AC079E1C1}" type="sibTrans" cxnId="{CB262F63-9302-4329-B3DF-856CE44AAD4A}">
      <dgm:prSet/>
      <dgm:spPr/>
      <dgm:t>
        <a:bodyPr/>
        <a:lstStyle/>
        <a:p>
          <a:endParaRPr lang="sv-SE"/>
        </a:p>
      </dgm:t>
    </dgm:pt>
    <dgm:pt modelId="{4E73D6DD-8FE9-494E-AA3F-C13665D7ABEB}">
      <dgm:prSet phldrT="[Text]" custT="1"/>
      <dgm:spPr/>
      <dgm:t>
        <a:bodyPr/>
        <a:lstStyle/>
        <a:p>
          <a:r>
            <a:rPr lang="sv-SE" sz="1800" b="0" i="0" dirty="0"/>
            <a:t>Varje myndighet ansvarar för de delar som ligger inom dess ordinarie verksamhetsområde och kompetens, inklusive att hämta in synpunkter från berörda aktörer.</a:t>
          </a:r>
          <a:endParaRPr lang="sv-SE" sz="1800" dirty="0"/>
        </a:p>
      </dgm:t>
    </dgm:pt>
    <dgm:pt modelId="{B8117971-0EAC-49A1-B16A-33FF016E9186}" type="parTrans" cxnId="{1CA35E6F-5149-42F8-948C-73FC51BEE5B7}">
      <dgm:prSet/>
      <dgm:spPr/>
      <dgm:t>
        <a:bodyPr/>
        <a:lstStyle/>
        <a:p>
          <a:endParaRPr lang="sv-SE"/>
        </a:p>
      </dgm:t>
    </dgm:pt>
    <dgm:pt modelId="{0C0D2817-2FE5-44E2-9599-58471C7BE5C2}" type="sibTrans" cxnId="{1CA35E6F-5149-42F8-948C-73FC51BEE5B7}">
      <dgm:prSet/>
      <dgm:spPr/>
      <dgm:t>
        <a:bodyPr/>
        <a:lstStyle/>
        <a:p>
          <a:endParaRPr lang="sv-SE"/>
        </a:p>
      </dgm:t>
    </dgm:pt>
    <dgm:pt modelId="{21715925-E80D-4C74-A603-835970E2B4BA}">
      <dgm:prSet phldrT="[Text]" custT="1"/>
      <dgm:spPr/>
      <dgm:t>
        <a:bodyPr/>
        <a:lstStyle/>
        <a:p>
          <a:r>
            <a:rPr lang="sv-SE" sz="1800" dirty="0"/>
            <a:t>Myndigheterna ska redovisa uppdraget senast den 30 oktober 2026.</a:t>
          </a:r>
        </a:p>
      </dgm:t>
    </dgm:pt>
    <dgm:pt modelId="{59750386-BABC-42E7-BAC0-187AE896335C}" type="parTrans" cxnId="{449D2B87-0620-4D5D-AFA3-4C4C8C067BEE}">
      <dgm:prSet/>
      <dgm:spPr/>
      <dgm:t>
        <a:bodyPr/>
        <a:lstStyle/>
        <a:p>
          <a:endParaRPr lang="sv-SE"/>
        </a:p>
      </dgm:t>
    </dgm:pt>
    <dgm:pt modelId="{76206D27-7E6F-49E5-BE76-50E5104EBE31}" type="sibTrans" cxnId="{449D2B87-0620-4D5D-AFA3-4C4C8C067BEE}">
      <dgm:prSet/>
      <dgm:spPr/>
      <dgm:t>
        <a:bodyPr/>
        <a:lstStyle/>
        <a:p>
          <a:endParaRPr lang="sv-SE"/>
        </a:p>
      </dgm:t>
    </dgm:pt>
    <dgm:pt modelId="{6BDDF4DF-9A06-462B-8A4A-F229D3456651}">
      <dgm:prSet phldrT="[Text]" custT="1"/>
      <dgm:spPr/>
      <dgm:t>
        <a:bodyPr/>
        <a:lstStyle/>
        <a:p>
          <a:r>
            <a:rPr lang="sv-SE" sz="18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/>
              <a:ea typeface="+mn-ea"/>
              <a:cs typeface="+mn-cs"/>
            </a:rPr>
            <a:t>Dialog bör ske med Tillväxtverket som samordnar uppdraget till myndigheterna. </a:t>
          </a:r>
        </a:p>
      </dgm:t>
    </dgm:pt>
    <dgm:pt modelId="{18F648F0-65BD-45C8-98B8-B7053BE053B2}" type="parTrans" cxnId="{0CF3D409-613E-454A-BE34-157187926529}">
      <dgm:prSet/>
      <dgm:spPr/>
      <dgm:t>
        <a:bodyPr/>
        <a:lstStyle/>
        <a:p>
          <a:endParaRPr lang="sv-SE"/>
        </a:p>
      </dgm:t>
    </dgm:pt>
    <dgm:pt modelId="{CC1D7CCC-3674-428D-A098-7AB27DA1174C}" type="sibTrans" cxnId="{0CF3D409-613E-454A-BE34-157187926529}">
      <dgm:prSet/>
      <dgm:spPr/>
      <dgm:t>
        <a:bodyPr/>
        <a:lstStyle/>
        <a:p>
          <a:endParaRPr lang="sv-SE"/>
        </a:p>
      </dgm:t>
    </dgm:pt>
    <dgm:pt modelId="{8A8B99C8-06A6-4094-988D-D36414AFB670}">
      <dgm:prSet phldrT="[Text]" custT="1"/>
      <dgm:spPr/>
      <dgm:t>
        <a:bodyPr/>
        <a:lstStyle/>
        <a:p>
          <a:r>
            <a:rPr lang="sv-SE" sz="18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/>
              <a:ea typeface="+mn-ea"/>
              <a:cs typeface="+mn-cs"/>
            </a:rPr>
            <a:t>Regionerna och Gotlands kommun ska redovisa underlagen senast den 12 juni 2026.</a:t>
          </a:r>
        </a:p>
      </dgm:t>
    </dgm:pt>
    <dgm:pt modelId="{85D29144-6EAE-499A-B2F8-49836896AD94}" type="parTrans" cxnId="{FD4A29C3-597A-4A8D-A8EB-6C30B4E4600D}">
      <dgm:prSet/>
      <dgm:spPr/>
    </dgm:pt>
    <dgm:pt modelId="{3C9627CB-C12F-4169-84E0-004CF3C4AD6B}" type="sibTrans" cxnId="{FD4A29C3-597A-4A8D-A8EB-6C30B4E4600D}">
      <dgm:prSet/>
      <dgm:spPr/>
    </dgm:pt>
    <dgm:pt modelId="{93C0D411-5F52-4888-8566-12CFA6269FFF}" type="pres">
      <dgm:prSet presAssocID="{A9A1D601-92F4-4056-BC40-071F41485569}" presName="linear" presStyleCnt="0">
        <dgm:presLayoutVars>
          <dgm:animLvl val="lvl"/>
          <dgm:resizeHandles val="exact"/>
        </dgm:presLayoutVars>
      </dgm:prSet>
      <dgm:spPr/>
    </dgm:pt>
    <dgm:pt modelId="{B6EA4FC0-EE71-4346-9B08-A846A31D7946}" type="pres">
      <dgm:prSet presAssocID="{D2394B58-0EDE-4361-B19C-296E8EACFF03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9A67A2E3-35B7-4282-8767-C53E1AE5CBC2}" type="pres">
      <dgm:prSet presAssocID="{D2394B58-0EDE-4361-B19C-296E8EACFF03}" presName="childText" presStyleLbl="revTx" presStyleIdx="0" presStyleCnt="2">
        <dgm:presLayoutVars>
          <dgm:bulletEnabled val="1"/>
        </dgm:presLayoutVars>
      </dgm:prSet>
      <dgm:spPr/>
    </dgm:pt>
    <dgm:pt modelId="{D74CFA6D-AD84-428E-9FEE-868C977C615A}" type="pres">
      <dgm:prSet presAssocID="{57DE46C9-77E7-4157-9D26-8E300C1C7D3C}" presName="parentText" presStyleLbl="node1" presStyleIdx="1" presStyleCnt="2" custLinFactNeighborX="-34971">
        <dgm:presLayoutVars>
          <dgm:chMax val="0"/>
          <dgm:bulletEnabled val="1"/>
        </dgm:presLayoutVars>
      </dgm:prSet>
      <dgm:spPr/>
    </dgm:pt>
    <dgm:pt modelId="{A04A430E-781E-4B88-AA4D-DFEC8D1BD954}" type="pres">
      <dgm:prSet presAssocID="{57DE46C9-77E7-4157-9D26-8E300C1C7D3C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0CF3D409-613E-454A-BE34-157187926529}" srcId="{57DE46C9-77E7-4157-9D26-8E300C1C7D3C}" destId="{6BDDF4DF-9A06-462B-8A4A-F229D3456651}" srcOrd="1" destOrd="0" parTransId="{18F648F0-65BD-45C8-98B8-B7053BE053B2}" sibTransId="{CC1D7CCC-3674-428D-A098-7AB27DA1174C}"/>
    <dgm:cxn modelId="{457EA41B-E77A-496C-A168-0815C505068C}" type="presOf" srcId="{6BDDF4DF-9A06-462B-8A4A-F229D3456651}" destId="{A04A430E-781E-4B88-AA4D-DFEC8D1BD954}" srcOrd="0" destOrd="1" presId="urn:microsoft.com/office/officeart/2005/8/layout/vList2"/>
    <dgm:cxn modelId="{793CBB22-B39F-49CA-96A9-646DAEBE8986}" type="presOf" srcId="{1CD5A853-0388-484B-B3BC-730F3F483B02}" destId="{9A67A2E3-35B7-4282-8767-C53E1AE5CBC2}" srcOrd="0" destOrd="0" presId="urn:microsoft.com/office/officeart/2005/8/layout/vList2"/>
    <dgm:cxn modelId="{65529531-34AA-4B35-8FA8-823B99CC96F4}" type="presOf" srcId="{A9A1D601-92F4-4056-BC40-071F41485569}" destId="{93C0D411-5F52-4888-8566-12CFA6269FFF}" srcOrd="0" destOrd="0" presId="urn:microsoft.com/office/officeart/2005/8/layout/vList2"/>
    <dgm:cxn modelId="{72E4F33D-8D1F-42D2-AB82-61EDF7D930A0}" srcId="{A9A1D601-92F4-4056-BC40-071F41485569}" destId="{D2394B58-0EDE-4361-B19C-296E8EACFF03}" srcOrd="0" destOrd="0" parTransId="{F5853F68-32B7-475B-A023-16FE6236B53E}" sibTransId="{C87C75A3-7C5C-4EE2-803C-2A2761409C6F}"/>
    <dgm:cxn modelId="{C437A23E-0283-40AA-8440-DA3D892D0818}" type="presOf" srcId="{57DE46C9-77E7-4157-9D26-8E300C1C7D3C}" destId="{D74CFA6D-AD84-428E-9FEE-868C977C615A}" srcOrd="0" destOrd="0" presId="urn:microsoft.com/office/officeart/2005/8/layout/vList2"/>
    <dgm:cxn modelId="{CB262F63-9302-4329-B3DF-856CE44AAD4A}" srcId="{D2394B58-0EDE-4361-B19C-296E8EACFF03}" destId="{1CD5A853-0388-484B-B3BC-730F3F483B02}" srcOrd="0" destOrd="0" parTransId="{1C229679-CBF3-4681-AC14-C6D9ECC9456B}" sibTransId="{F95779B6-0BD2-494F-AC8E-642AC079E1C1}"/>
    <dgm:cxn modelId="{BCCB266E-531E-405C-A7B1-E2B36A06E10C}" srcId="{A9A1D601-92F4-4056-BC40-071F41485569}" destId="{57DE46C9-77E7-4157-9D26-8E300C1C7D3C}" srcOrd="1" destOrd="0" parTransId="{2F2F7229-17EB-4FC6-849A-70E0082E5C4E}" sibTransId="{6D5A34AA-08DA-4332-B401-4675DBE9E58D}"/>
    <dgm:cxn modelId="{EBF3626E-AD3D-4ECD-AFE1-D7C4F494E09E}" srcId="{57DE46C9-77E7-4157-9D26-8E300C1C7D3C}" destId="{232BB155-E034-41B3-90A1-FFAD0E2BBE6E}" srcOrd="0" destOrd="0" parTransId="{62427C3D-269F-44D3-AD31-6F1FAA075654}" sibTransId="{194CE503-F821-43D4-9AB6-03BD8CFB7238}"/>
    <dgm:cxn modelId="{1CA35E6F-5149-42F8-948C-73FC51BEE5B7}" srcId="{D2394B58-0EDE-4361-B19C-296E8EACFF03}" destId="{4E73D6DD-8FE9-494E-AA3F-C13665D7ABEB}" srcOrd="1" destOrd="0" parTransId="{B8117971-0EAC-49A1-B16A-33FF016E9186}" sibTransId="{0C0D2817-2FE5-44E2-9599-58471C7BE5C2}"/>
    <dgm:cxn modelId="{DD85CF56-094E-4B20-9679-086B610A1590}" type="presOf" srcId="{4E73D6DD-8FE9-494E-AA3F-C13665D7ABEB}" destId="{9A67A2E3-35B7-4282-8767-C53E1AE5CBC2}" srcOrd="0" destOrd="1" presId="urn:microsoft.com/office/officeart/2005/8/layout/vList2"/>
    <dgm:cxn modelId="{8C92C885-F6AC-4373-82DF-A0703E6859D4}" type="presOf" srcId="{232BB155-E034-41B3-90A1-FFAD0E2BBE6E}" destId="{A04A430E-781E-4B88-AA4D-DFEC8D1BD954}" srcOrd="0" destOrd="0" presId="urn:microsoft.com/office/officeart/2005/8/layout/vList2"/>
    <dgm:cxn modelId="{449D2B87-0620-4D5D-AFA3-4C4C8C067BEE}" srcId="{D2394B58-0EDE-4361-B19C-296E8EACFF03}" destId="{21715925-E80D-4C74-A603-835970E2B4BA}" srcOrd="2" destOrd="0" parTransId="{59750386-BABC-42E7-BAC0-187AE896335C}" sibTransId="{76206D27-7E6F-49E5-BE76-50E5104EBE31}"/>
    <dgm:cxn modelId="{8444A6AE-B90C-4F9F-917C-7D06002824F9}" type="presOf" srcId="{8A8B99C8-06A6-4094-988D-D36414AFB670}" destId="{A04A430E-781E-4B88-AA4D-DFEC8D1BD954}" srcOrd="0" destOrd="2" presId="urn:microsoft.com/office/officeart/2005/8/layout/vList2"/>
    <dgm:cxn modelId="{FD4A29C3-597A-4A8D-A8EB-6C30B4E4600D}" srcId="{57DE46C9-77E7-4157-9D26-8E300C1C7D3C}" destId="{8A8B99C8-06A6-4094-988D-D36414AFB670}" srcOrd="2" destOrd="0" parTransId="{85D29144-6EAE-499A-B2F8-49836896AD94}" sibTransId="{3C9627CB-C12F-4169-84E0-004CF3C4AD6B}"/>
    <dgm:cxn modelId="{F6F94BC4-25C3-4B5B-87CB-9815B45E5CDE}" type="presOf" srcId="{D2394B58-0EDE-4361-B19C-296E8EACFF03}" destId="{B6EA4FC0-EE71-4346-9B08-A846A31D7946}" srcOrd="0" destOrd="0" presId="urn:microsoft.com/office/officeart/2005/8/layout/vList2"/>
    <dgm:cxn modelId="{92BEB6F9-D3FF-491C-B0CF-95E7272955E9}" type="presOf" srcId="{21715925-E80D-4C74-A603-835970E2B4BA}" destId="{9A67A2E3-35B7-4282-8767-C53E1AE5CBC2}" srcOrd="0" destOrd="2" presId="urn:microsoft.com/office/officeart/2005/8/layout/vList2"/>
    <dgm:cxn modelId="{F5D32326-63D2-4753-BFCE-7EA669BB5D20}" type="presParOf" srcId="{93C0D411-5F52-4888-8566-12CFA6269FFF}" destId="{B6EA4FC0-EE71-4346-9B08-A846A31D7946}" srcOrd="0" destOrd="0" presId="urn:microsoft.com/office/officeart/2005/8/layout/vList2"/>
    <dgm:cxn modelId="{77E9E4E7-F705-40E7-930F-786E1A0B613C}" type="presParOf" srcId="{93C0D411-5F52-4888-8566-12CFA6269FFF}" destId="{9A67A2E3-35B7-4282-8767-C53E1AE5CBC2}" srcOrd="1" destOrd="0" presId="urn:microsoft.com/office/officeart/2005/8/layout/vList2"/>
    <dgm:cxn modelId="{4F304F05-055F-4623-BB35-597892C232BC}" type="presParOf" srcId="{93C0D411-5F52-4888-8566-12CFA6269FFF}" destId="{D74CFA6D-AD84-428E-9FEE-868C977C615A}" srcOrd="2" destOrd="0" presId="urn:microsoft.com/office/officeart/2005/8/layout/vList2"/>
    <dgm:cxn modelId="{5BEE0BA1-1687-479B-A324-3F11F0FD260B}" type="presParOf" srcId="{93C0D411-5F52-4888-8566-12CFA6269FFF}" destId="{A04A430E-781E-4B88-AA4D-DFEC8D1BD954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EA4FC0-EE71-4346-9B08-A846A31D7946}">
      <dsp:nvSpPr>
        <dsp:cNvPr id="0" name=""/>
        <dsp:cNvSpPr/>
      </dsp:nvSpPr>
      <dsp:spPr>
        <a:xfrm>
          <a:off x="0" y="3469"/>
          <a:ext cx="10956925" cy="10515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900" kern="1200" dirty="0">
              <a:solidFill>
                <a:schemeClr val="bg1"/>
              </a:solidFill>
              <a:latin typeface="Arial"/>
              <a:ea typeface="+mn-ea"/>
              <a:cs typeface="+mn-cs"/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Uppdrag att föreslå åtgärder som kan ingå i Sveriges nationella och regionala partnerskapsplan för perioden 2028–2034</a:t>
          </a:r>
          <a:endParaRPr lang="sv-SE" sz="2900" kern="1200" dirty="0">
            <a:solidFill>
              <a:schemeClr val="bg1"/>
            </a:solidFill>
            <a:latin typeface="Arial"/>
            <a:ea typeface="+mn-ea"/>
            <a:cs typeface="+mn-cs"/>
          </a:endParaRPr>
        </a:p>
      </dsp:txBody>
      <dsp:txXfrm>
        <a:off x="51331" y="54800"/>
        <a:ext cx="10854263" cy="948853"/>
      </dsp:txXfrm>
    </dsp:sp>
    <dsp:sp modelId="{9A67A2E3-35B7-4282-8767-C53E1AE5CBC2}">
      <dsp:nvSpPr>
        <dsp:cNvPr id="0" name=""/>
        <dsp:cNvSpPr/>
      </dsp:nvSpPr>
      <dsp:spPr>
        <a:xfrm>
          <a:off x="0" y="1054984"/>
          <a:ext cx="10956925" cy="13062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7882" tIns="22860" rIns="128016" bIns="2286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sv-SE" sz="1800" kern="1200" dirty="0"/>
            <a:t>Uppdraget har lämnats till T</a:t>
          </a:r>
          <a:r>
            <a:rPr lang="sv-SE" sz="1800" b="0" i="0" kern="1200" dirty="0"/>
            <a:t>illväxtverket (samordnande), Migrationsverket, Polismyndigheten, Svenska ESF-rådet och Jordbruksverket.</a:t>
          </a:r>
          <a:endParaRPr lang="sv-SE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sv-SE" sz="1800" b="0" i="0" kern="1200" dirty="0"/>
            <a:t>Varje myndighet ansvarar för de delar som ligger inom dess ordinarie verksamhetsområde och kompetens, inklusive att hämta in synpunkter från berörda aktörer.</a:t>
          </a:r>
          <a:endParaRPr lang="sv-SE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sv-SE" sz="1800" kern="1200" dirty="0"/>
            <a:t>Myndigheterna ska redovisa uppdraget senast den 30 oktober 2026.</a:t>
          </a:r>
        </a:p>
      </dsp:txBody>
      <dsp:txXfrm>
        <a:off x="0" y="1054984"/>
        <a:ext cx="10956925" cy="1306219"/>
      </dsp:txXfrm>
    </dsp:sp>
    <dsp:sp modelId="{D74CFA6D-AD84-428E-9FEE-868C977C615A}">
      <dsp:nvSpPr>
        <dsp:cNvPr id="0" name=""/>
        <dsp:cNvSpPr/>
      </dsp:nvSpPr>
      <dsp:spPr>
        <a:xfrm>
          <a:off x="0" y="2361204"/>
          <a:ext cx="10956925" cy="10515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900" kern="1200" dirty="0">
              <a:solidFill>
                <a:schemeClr val="bg1"/>
              </a:solidFill>
              <a:latin typeface="Arial"/>
              <a:ea typeface="+mn-ea"/>
              <a:cs typeface="+mn-cs"/>
              <a:hlinkClick xmlns:r="http://schemas.openxmlformats.org/officeDocument/2006/relationships"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Erbjudande till regionerna och Gotlands kommun att ta fram underlag inför framtagandet </a:t>
          </a:r>
          <a:r>
            <a:rPr lang="sv-SE" sz="2900" kern="1200">
              <a:solidFill>
                <a:schemeClr val="bg1"/>
              </a:solidFill>
              <a:latin typeface="Arial"/>
              <a:ea typeface="+mn-ea"/>
              <a:cs typeface="+mn-cs"/>
              <a:hlinkClick xmlns:r="http://schemas.openxmlformats.org/officeDocument/2006/relationships"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av partnerskapsplanen</a:t>
          </a:r>
          <a:endParaRPr lang="sv-SE" sz="2900" kern="1200" dirty="0">
            <a:solidFill>
              <a:schemeClr val="bg1"/>
            </a:solidFill>
            <a:latin typeface="Arial"/>
            <a:ea typeface="+mn-ea"/>
            <a:cs typeface="+mn-cs"/>
          </a:endParaRPr>
        </a:p>
      </dsp:txBody>
      <dsp:txXfrm>
        <a:off x="51331" y="2412535"/>
        <a:ext cx="10854263" cy="948853"/>
      </dsp:txXfrm>
    </dsp:sp>
    <dsp:sp modelId="{A04A430E-781E-4B88-AA4D-DFEC8D1BD954}">
      <dsp:nvSpPr>
        <dsp:cNvPr id="0" name=""/>
        <dsp:cNvSpPr/>
      </dsp:nvSpPr>
      <dsp:spPr>
        <a:xfrm>
          <a:off x="0" y="3412719"/>
          <a:ext cx="10956925" cy="10687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7882" tIns="22860" rIns="128016" bIns="2286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sv-SE" sz="18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/>
              <a:ea typeface="+mn-ea"/>
              <a:cs typeface="+mn-cs"/>
            </a:rPr>
            <a:t>Regionerna erbjuds ta fram underlag om regionens viktigaste utmaningar och lämna förslag på investeringar och interventioner som möter dessa utmaningar.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sv-SE" sz="18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/>
              <a:ea typeface="+mn-ea"/>
              <a:cs typeface="+mn-cs"/>
            </a:rPr>
            <a:t>Dialog bör ske med Tillväxtverket som samordnar uppdraget till myndigheterna. 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sv-SE" sz="18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/>
              <a:ea typeface="+mn-ea"/>
              <a:cs typeface="+mn-cs"/>
            </a:rPr>
            <a:t>Regionerna och Gotlands kommun ska redovisa underlagen senast den 12 juni 2026.</a:t>
          </a:r>
        </a:p>
      </dsp:txBody>
      <dsp:txXfrm>
        <a:off x="0" y="3412719"/>
        <a:ext cx="10956925" cy="10687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311E28-D591-4EC4-B597-519A8B4F2D6C}" type="datetimeFigureOut">
              <a:rPr lang="sv-SE" smtClean="0"/>
              <a:t>2026-02-25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E0760B-64E2-4858-A6CA-03D4207881E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214532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993268" y="729566"/>
            <a:ext cx="8893350" cy="2151531"/>
          </a:xfrm>
        </p:spPr>
        <p:txBody>
          <a:bodyPr lIns="0" rIns="0" anchor="t">
            <a:noAutofit/>
          </a:bodyPr>
          <a:lstStyle>
            <a:lvl1pPr algn="l">
              <a:defRPr sz="6400" baseline="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för att lägga till rubrik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988574" y="2900578"/>
            <a:ext cx="8898044" cy="1655762"/>
          </a:xfrm>
        </p:spPr>
        <p:txBody>
          <a:bodyPr lIns="0" rIns="0"/>
          <a:lstStyle>
            <a:lvl1pPr marL="0" indent="0" algn="l">
              <a:buNone/>
              <a:defRPr sz="28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sv-SE" dirty="0"/>
          </a:p>
        </p:txBody>
      </p:sp>
      <p:sp>
        <p:nvSpPr>
          <p:cNvPr id="10" name="Rektangel 9"/>
          <p:cNvSpPr/>
          <p:nvPr/>
        </p:nvSpPr>
        <p:spPr>
          <a:xfrm>
            <a:off x="622800" y="548807"/>
            <a:ext cx="10943791" cy="54738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E429F-ADA7-446B-8B9C-BBD5CDD6AD30}" type="datetime1">
              <a:rPr lang="sv-SE" smtClean="0"/>
              <a:t>2026-02-25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Arbetsmarknadsdepartementet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7" name="Rektangel 6" descr="TagShape">
            <a:extLst>
              <a:ext uri="{FF2B5EF4-FFF2-40B4-BE49-F238E27FC236}">
                <a16:creationId xmlns:a16="http://schemas.microsoft.com/office/drawing/2014/main" id="{292A51E4-5C7C-C2D3-203E-5C2D522B0B9D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1" name="Bildobjekt 10" descr="RK Logga VIT">
            <a:extLst>
              <a:ext uri="{FF2B5EF4-FFF2-40B4-BE49-F238E27FC236}">
                <a16:creationId xmlns:a16="http://schemas.microsoft.com/office/drawing/2014/main" id="{B5257832-52B0-D598-3C42-B69896CF2B5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26501" y="6159719"/>
            <a:ext cx="1746767" cy="503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181940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re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22799" y="1893600"/>
            <a:ext cx="3405601" cy="41292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351843" y="1893600"/>
            <a:ext cx="3452400" cy="41292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innehåll 3"/>
          <p:cNvSpPr>
            <a:spLocks noGrp="1"/>
          </p:cNvSpPr>
          <p:nvPr>
            <p:ph sz="half" idx="13"/>
          </p:nvPr>
        </p:nvSpPr>
        <p:spPr>
          <a:xfrm>
            <a:off x="8127687" y="1893600"/>
            <a:ext cx="3450828" cy="41292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9" name="Platshållare för datum 8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12F3F3F-D4CD-4C78-B476-8DD550FFE88E}" type="datetime1">
              <a:rPr lang="sv-SE" smtClean="0"/>
              <a:t>2026-02-25</a:t>
            </a:fld>
            <a:endParaRPr lang="sv-SE" dirty="0"/>
          </a:p>
        </p:txBody>
      </p:sp>
      <p:sp>
        <p:nvSpPr>
          <p:cNvPr id="10" name="Platshållare för sidfot 9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Arbetsmarknadsdepartementet</a:t>
            </a:r>
            <a:endParaRPr lang="sv-SE" dirty="0"/>
          </a:p>
        </p:txBody>
      </p:sp>
      <p:sp>
        <p:nvSpPr>
          <p:cNvPr id="11" name="Platshållare för bildnummer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5" name="Rektangel 4" descr="TagShape">
            <a:extLst>
              <a:ext uri="{FF2B5EF4-FFF2-40B4-BE49-F238E27FC236}">
                <a16:creationId xmlns:a16="http://schemas.microsoft.com/office/drawing/2014/main" id="{415E293D-5817-1A52-DC2A-0D15CA003D2B}"/>
              </a:ext>
            </a:extLst>
          </p:cNvPr>
          <p:cNvSpPr/>
          <p:nvPr userDrawn="1"/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46494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med två bildtext/kä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ubrik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22799" y="1908063"/>
            <a:ext cx="5306401" cy="3421021"/>
          </a:xfrm>
        </p:spPr>
        <p:txBody>
          <a:bodyPr>
            <a:noAutofit/>
          </a:bodyPr>
          <a:lstStyle>
            <a:lvl1pPr marL="0" indent="0">
              <a:spcAft>
                <a:spcPts val="1000"/>
              </a:spcAft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9" name="Platshållare för text 8"/>
          <p:cNvSpPr>
            <a:spLocks noGrp="1"/>
          </p:cNvSpPr>
          <p:nvPr>
            <p:ph type="body" sz="quarter" idx="13" hasCustomPrompt="1"/>
          </p:nvPr>
        </p:nvSpPr>
        <p:spPr>
          <a:xfrm>
            <a:off x="617565" y="5486400"/>
            <a:ext cx="5311635" cy="550863"/>
          </a:xfrm>
        </p:spPr>
        <p:txBody>
          <a:bodyPr anchor="b"/>
          <a:lstStyle>
            <a:lvl1pPr marL="0" indent="0" algn="r">
              <a:buNone/>
              <a:defRPr sz="9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sv-SE" dirty="0"/>
              <a:t>Bildtext/källa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6226887" y="1908063"/>
            <a:ext cx="5337668" cy="41292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77A0106-448D-4074-8D09-F6351A6A1C03}" type="datetime1">
              <a:rPr lang="sv-SE" smtClean="0"/>
              <a:t>2026-02-25</a:t>
            </a:fld>
            <a:endParaRPr lang="sv-SE" dirty="0"/>
          </a:p>
        </p:txBody>
      </p:sp>
      <p:sp>
        <p:nvSpPr>
          <p:cNvPr id="10" name="Platshållare för sidfot 9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Arbetsmarknadsdepartementet</a:t>
            </a:r>
            <a:endParaRPr lang="sv-SE" dirty="0"/>
          </a:p>
        </p:txBody>
      </p:sp>
      <p:sp>
        <p:nvSpPr>
          <p:cNvPr id="11" name="Platshållare för bildnummer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5" name="Rektangel 4" descr="TagShape">
            <a:extLst>
              <a:ext uri="{FF2B5EF4-FFF2-40B4-BE49-F238E27FC236}">
                <a16:creationId xmlns:a16="http://schemas.microsoft.com/office/drawing/2014/main" id="{335DD8B4-693E-CB5B-E396-C58057413A94}"/>
              </a:ext>
            </a:extLst>
          </p:cNvPr>
          <p:cNvSpPr/>
          <p:nvPr userDrawn="1"/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940845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ubrik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22799" y="1908063"/>
            <a:ext cx="5306401" cy="4129200"/>
          </a:xfrm>
        </p:spPr>
        <p:txBody>
          <a:bodyPr>
            <a:noAutofit/>
          </a:bodyPr>
          <a:lstStyle>
            <a:lvl1pPr marL="0" indent="0">
              <a:spcAft>
                <a:spcPts val="1000"/>
              </a:spcAft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6226887" y="1908063"/>
            <a:ext cx="5337668" cy="41292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DA5FC-2B4E-4F40-B466-24D3BD765199}" type="datetime1">
              <a:rPr lang="sv-SE" smtClean="0"/>
              <a:t>2026-02-25</a:t>
            </a:fld>
            <a:endParaRPr lang="sv-SE" dirty="0"/>
          </a:p>
        </p:txBody>
      </p:sp>
      <p:sp>
        <p:nvSpPr>
          <p:cNvPr id="9" name="Platshållare för sidfo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Arbetsmarknadsdepartementet</a:t>
            </a:r>
            <a:endParaRPr lang="sv-SE" dirty="0"/>
          </a:p>
        </p:txBody>
      </p:sp>
      <p:sp>
        <p:nvSpPr>
          <p:cNvPr id="10" name="Platshållare för bild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5" name="Rektangel 4" descr="TagShape">
            <a:extLst>
              <a:ext uri="{FF2B5EF4-FFF2-40B4-BE49-F238E27FC236}">
                <a16:creationId xmlns:a16="http://schemas.microsoft.com/office/drawing/2014/main" id="{D75F5735-717A-DC8A-DB3E-8F4867F7CB9A}"/>
              </a:ext>
            </a:extLst>
          </p:cNvPr>
          <p:cNvSpPr/>
          <p:nvPr userDrawn="1"/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52797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 blå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1004154" y="729566"/>
            <a:ext cx="8893350" cy="2151531"/>
          </a:xfrm>
        </p:spPr>
        <p:txBody>
          <a:bodyPr lIns="0" rIns="0" anchor="t">
            <a:noAutofit/>
          </a:bodyPr>
          <a:lstStyle>
            <a:lvl1pPr algn="l">
              <a:defRPr sz="6400" baseline="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för att lägga till rubrik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999460" y="2900578"/>
            <a:ext cx="8898044" cy="1655762"/>
          </a:xfrm>
        </p:spPr>
        <p:txBody>
          <a:bodyPr lIns="0" rIns="0"/>
          <a:lstStyle>
            <a:lvl1pPr marL="0" indent="0" algn="l">
              <a:buNone/>
              <a:defRPr sz="28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sv-SE" dirty="0"/>
          </a:p>
        </p:txBody>
      </p:sp>
      <p:sp>
        <p:nvSpPr>
          <p:cNvPr id="10" name="Rektangel 9"/>
          <p:cNvSpPr/>
          <p:nvPr/>
        </p:nvSpPr>
        <p:spPr>
          <a:xfrm>
            <a:off x="622800" y="548807"/>
            <a:ext cx="10943791" cy="54738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E429F-ADA7-446B-8B9C-BBD5CDD6AD30}" type="datetime1">
              <a:rPr lang="sv-SE" smtClean="0"/>
              <a:t>2026-02-25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Arbetsmarknadsdepartementet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7" name="Rektangel 6" descr="TagShape">
            <a:extLst>
              <a:ext uri="{FF2B5EF4-FFF2-40B4-BE49-F238E27FC236}">
                <a16:creationId xmlns:a16="http://schemas.microsoft.com/office/drawing/2014/main" id="{6901FB1F-E7B2-A7AA-66CE-B70D42AD11D3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9" name="Bildobjekt 8" descr="RK Logga VIT">
            <a:extLst>
              <a:ext uri="{FF2B5EF4-FFF2-40B4-BE49-F238E27FC236}">
                <a16:creationId xmlns:a16="http://schemas.microsoft.com/office/drawing/2014/main" id="{11E07E1A-27FF-E314-294B-9119103A720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26501" y="6159719"/>
            <a:ext cx="1746767" cy="503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5450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vsnittsrubrik blå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ubrik 1"/>
          <p:cNvSpPr>
            <a:spLocks noGrp="1"/>
          </p:cNvSpPr>
          <p:nvPr>
            <p:ph type="title"/>
          </p:nvPr>
        </p:nvSpPr>
        <p:spPr>
          <a:xfrm>
            <a:off x="622800" y="359999"/>
            <a:ext cx="10952115" cy="1620001"/>
          </a:xfrm>
        </p:spPr>
        <p:txBody>
          <a:bodyPr anchor="t">
            <a:noAutofit/>
          </a:bodyPr>
          <a:lstStyle>
            <a:lvl1pPr>
              <a:defRPr sz="4800" baseline="0"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14" name="Platshållare för text 2"/>
          <p:cNvSpPr>
            <a:spLocks noGrp="1"/>
          </p:cNvSpPr>
          <p:nvPr>
            <p:ph type="body" idx="1"/>
          </p:nvPr>
        </p:nvSpPr>
        <p:spPr>
          <a:xfrm>
            <a:off x="622800" y="1980000"/>
            <a:ext cx="10952115" cy="1304925"/>
          </a:xfrm>
        </p:spPr>
        <p:txBody>
          <a:bodyPr/>
          <a:lstStyle>
            <a:lvl1pPr marL="0" indent="0">
              <a:buNone/>
              <a:defRPr sz="2800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F0C50-572B-47DC-A58B-CDFE5A030283}" type="datetime1">
              <a:rPr lang="sv-SE" smtClean="0"/>
              <a:t>2026-02-25</a:t>
            </a:fld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Arbetsmarknadsdepartementet</a:t>
            </a:r>
            <a:endParaRPr lang="sv-SE" dirty="0"/>
          </a:p>
        </p:txBody>
      </p:sp>
      <p:sp>
        <p:nvSpPr>
          <p:cNvPr id="10" name="Platshållare för bild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2" name="Rektangel 1" descr="TagShape">
            <a:extLst>
              <a:ext uri="{FF2B5EF4-FFF2-40B4-BE49-F238E27FC236}">
                <a16:creationId xmlns:a16="http://schemas.microsoft.com/office/drawing/2014/main" id="{3F253095-3696-0F51-EEE6-155AA74FA40A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4" name="Bildobjekt 3" descr="RK Logga VIT">
            <a:extLst>
              <a:ext uri="{FF2B5EF4-FFF2-40B4-BE49-F238E27FC236}">
                <a16:creationId xmlns:a16="http://schemas.microsoft.com/office/drawing/2014/main" id="{AE59787A-BABF-F03E-1E37-370E5F61B78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22800" y="6160946"/>
            <a:ext cx="1746767" cy="503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7838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mslag blå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623311" y="548807"/>
            <a:ext cx="10943791" cy="5473875"/>
          </a:xfrm>
        </p:spPr>
        <p:txBody>
          <a:bodyPr lIns="367200" tIns="223200" rIns="180000" anchor="t">
            <a:noAutofit/>
          </a:bodyPr>
          <a:lstStyle>
            <a:lvl1pPr algn="l">
              <a:defRPr sz="6400" baseline="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för att infoga text</a:t>
            </a:r>
          </a:p>
        </p:txBody>
      </p:sp>
      <p:sp>
        <p:nvSpPr>
          <p:cNvPr id="10" name="Rektangel 9"/>
          <p:cNvSpPr/>
          <p:nvPr/>
        </p:nvSpPr>
        <p:spPr>
          <a:xfrm>
            <a:off x="623311" y="548807"/>
            <a:ext cx="10943791" cy="54738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7200" tIns="223200" rIns="121917" bIns="60958" rtlCol="0" anchor="ctr">
            <a:noAutofit/>
          </a:bodyPr>
          <a:lstStyle/>
          <a:p>
            <a:pPr algn="ctr"/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4BA93-5507-47D4-BA73-9510C4CFB7E1}" type="datetime1">
              <a:rPr lang="sv-SE" smtClean="0"/>
              <a:t>2026-02-25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Arbetsmarknadsdepartementet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ektangel 5" descr="TagShape">
            <a:extLst>
              <a:ext uri="{FF2B5EF4-FFF2-40B4-BE49-F238E27FC236}">
                <a16:creationId xmlns:a16="http://schemas.microsoft.com/office/drawing/2014/main" id="{DF27D689-B734-5673-EB4C-9FC35974C66B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8" name="Bildobjekt 7" descr="RK Logga VIT">
            <a:extLst>
              <a:ext uri="{FF2B5EF4-FFF2-40B4-BE49-F238E27FC236}">
                <a16:creationId xmlns:a16="http://schemas.microsoft.com/office/drawing/2014/main" id="{3B60E58E-4EB6-CB92-7372-78322ADFB1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26501" y="6159719"/>
            <a:ext cx="1746767" cy="503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3706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mslag grå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623311" y="548807"/>
            <a:ext cx="10943791" cy="5473875"/>
          </a:xfrm>
        </p:spPr>
        <p:txBody>
          <a:bodyPr lIns="367200" tIns="223200" rIns="180000" anchor="t">
            <a:noAutofit/>
          </a:bodyPr>
          <a:lstStyle>
            <a:lvl1pPr algn="l">
              <a:defRPr sz="6400" baseline="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för att infoga text</a:t>
            </a:r>
          </a:p>
        </p:txBody>
      </p:sp>
      <p:sp>
        <p:nvSpPr>
          <p:cNvPr id="10" name="Rektangel 9"/>
          <p:cNvSpPr/>
          <p:nvPr/>
        </p:nvSpPr>
        <p:spPr>
          <a:xfrm>
            <a:off x="623311" y="548807"/>
            <a:ext cx="10943791" cy="54738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5BD43-795F-4C50-AF45-3CB157E8B4A8}" type="datetime1">
              <a:rPr lang="sv-SE" smtClean="0"/>
              <a:t>2026-02-25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Arbetsmarknadsdepartementet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ektangel 5" descr="TagShape">
            <a:extLst>
              <a:ext uri="{FF2B5EF4-FFF2-40B4-BE49-F238E27FC236}">
                <a16:creationId xmlns:a16="http://schemas.microsoft.com/office/drawing/2014/main" id="{CB008E3F-F46E-7C8C-B111-8E564FD8E8D0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8" name="Bildobjekt 7" descr="RK Logga VIT">
            <a:extLst>
              <a:ext uri="{FF2B5EF4-FFF2-40B4-BE49-F238E27FC236}">
                <a16:creationId xmlns:a16="http://schemas.microsoft.com/office/drawing/2014/main" id="{A6477864-C894-7E78-77C4-1F9E897DE69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26501" y="6159719"/>
            <a:ext cx="1746767" cy="503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95166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mslag med utfallande bi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bild 5"/>
          <p:cNvSpPr>
            <a:spLocks noGrp="1"/>
          </p:cNvSpPr>
          <p:nvPr>
            <p:ph type="pic" sz="quarter" idx="14" hasCustomPrompt="1"/>
          </p:nvPr>
        </p:nvSpPr>
        <p:spPr>
          <a:xfrm>
            <a:off x="1" y="0"/>
            <a:ext cx="12192000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sv-SE" dirty="0"/>
              <a:t>
              </a:t>
            </a:r>
          </a:p>
        </p:txBody>
      </p:sp>
      <p:sp>
        <p:nvSpPr>
          <p:cNvPr id="2" name="Rubrik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311" y="548807"/>
            <a:ext cx="10943791" cy="5473875"/>
          </a:xfrm>
          <a:ln w="19050">
            <a:solidFill>
              <a:schemeClr val="bg1"/>
            </a:solidFill>
          </a:ln>
        </p:spPr>
        <p:txBody>
          <a:bodyPr lIns="374400" tIns="223200" rIns="180000" anchor="t">
            <a:noAutofit/>
          </a:bodyPr>
          <a:lstStyle>
            <a:lvl1pPr algn="l">
              <a:defRPr sz="6400" baseline="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för att infoga text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20CC14C-A365-460A-878B-7590651A3474}" type="datetime1">
              <a:rPr lang="sv-SE" smtClean="0"/>
              <a:t>2026-02-25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Arbetsmarknadsdepartementet</a:t>
            </a:r>
            <a:endParaRPr lang="sv-SE" dirty="0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4" name="Rektangel 3" descr="TagShape">
            <a:extLst>
              <a:ext uri="{FF2B5EF4-FFF2-40B4-BE49-F238E27FC236}">
                <a16:creationId xmlns:a16="http://schemas.microsoft.com/office/drawing/2014/main" id="{C36DA35C-E171-52F8-2696-F67FEB53B4D4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0" name="Bildobjekt 9" descr="RK Logga VIT">
            <a:extLst>
              <a:ext uri="{FF2B5EF4-FFF2-40B4-BE49-F238E27FC236}">
                <a16:creationId xmlns:a16="http://schemas.microsoft.com/office/drawing/2014/main" id="{439A23D2-5ACA-F4B9-42A0-99D8506160E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26501" y="6159719"/>
            <a:ext cx="1746767" cy="503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23379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 rIns="288000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2AB80-E3F7-43B6-99B8-2CCF2C5AB7C1}" type="datetime1">
              <a:rPr lang="sv-SE" smtClean="0"/>
              <a:t>2026-02-25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Arbetsmarknadsdepartementet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2" name="Rektangel 1" descr="TagShape">
            <a:extLst>
              <a:ext uri="{FF2B5EF4-FFF2-40B4-BE49-F238E27FC236}">
                <a16:creationId xmlns:a16="http://schemas.microsoft.com/office/drawing/2014/main" id="{BBFB7D46-530E-0435-78D9-FF8F8366DF81}"/>
              </a:ext>
            </a:extLst>
          </p:cNvPr>
          <p:cNvSpPr/>
          <p:nvPr userDrawn="1"/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47769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 rIns="2880000"/>
          <a:lstStyle>
            <a:lvl1pPr marL="468000" indent="-468000">
              <a:buFont typeface="+mj-lt"/>
              <a:buAutoNum type="arabicPeriod"/>
              <a:defRPr/>
            </a:lvl1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AE482-D5BE-411A-B1B9-E63121B0B9A5}" type="datetime1">
              <a:rPr lang="sv-SE" smtClean="0"/>
              <a:t>2026-02-25</a:t>
            </a:fld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Arbetsmarknadsdepartementet</a:t>
            </a:r>
            <a:endParaRPr lang="sv-SE" dirty="0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4" name="Rektangel 3" descr="TagShape">
            <a:extLst>
              <a:ext uri="{FF2B5EF4-FFF2-40B4-BE49-F238E27FC236}">
                <a16:creationId xmlns:a16="http://schemas.microsoft.com/office/drawing/2014/main" id="{98E56FA0-E997-E38B-AF3E-547B20842CFC}"/>
              </a:ext>
            </a:extLst>
          </p:cNvPr>
          <p:cNvSpPr/>
          <p:nvPr userDrawn="1"/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83592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/>
          </p:nvPr>
        </p:nvSpPr>
        <p:spPr>
          <a:xfrm>
            <a:off x="622800" y="1890000"/>
            <a:ext cx="8074800" cy="4129200"/>
          </a:xfrm>
        </p:spPr>
        <p:txBody>
          <a:bodyPr rIns="0"/>
          <a:lstStyle>
            <a:lvl1pPr marL="0" indent="0">
              <a:buNone/>
              <a:defRPr/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E1235719-514E-4809-A146-B18FB1267448}" type="datetime1">
              <a:rPr lang="sv-SE" smtClean="0"/>
              <a:t>2026-02-25</a:t>
            </a:fld>
            <a:endParaRPr lang="sv-SE" dirty="0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Arbetsmarknadsdepartementet</a:t>
            </a:r>
            <a:endParaRPr lang="sv-SE" dirty="0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4" name="Rektangel 3" descr="TagShape">
            <a:extLst>
              <a:ext uri="{FF2B5EF4-FFF2-40B4-BE49-F238E27FC236}">
                <a16:creationId xmlns:a16="http://schemas.microsoft.com/office/drawing/2014/main" id="{44F5919F-D4A3-4FF1-BA4D-9C2371D45C59}"/>
              </a:ext>
            </a:extLst>
          </p:cNvPr>
          <p:cNvSpPr/>
          <p:nvPr userDrawn="1"/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36577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22800" y="359999"/>
            <a:ext cx="10952115" cy="1620001"/>
          </a:xfrm>
        </p:spPr>
        <p:txBody>
          <a:bodyPr anchor="t">
            <a:noAutofit/>
          </a:bodyPr>
          <a:lstStyle>
            <a:lvl1pPr>
              <a:defRPr sz="4800" baseline="0"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22800" y="1980000"/>
            <a:ext cx="10952115" cy="1304925"/>
          </a:xfrm>
        </p:spPr>
        <p:txBody>
          <a:bodyPr/>
          <a:lstStyle>
            <a:lvl1pPr marL="0" indent="0">
              <a:buNone/>
              <a:defRPr sz="2800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5AEC9-DCD9-42C2-AC7B-9AE0978E715F}" type="datetime1">
              <a:rPr lang="sv-SE" smtClean="0"/>
              <a:t>2026-02-25</a:t>
            </a:fld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Arbetsmarknadsdepartementet</a:t>
            </a:r>
            <a:endParaRPr lang="sv-SE" dirty="0"/>
          </a:p>
        </p:txBody>
      </p:sp>
      <p:sp>
        <p:nvSpPr>
          <p:cNvPr id="10" name="Platshållare för bild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4" name="Rektangel 3" descr="TagShape">
            <a:extLst>
              <a:ext uri="{FF2B5EF4-FFF2-40B4-BE49-F238E27FC236}">
                <a16:creationId xmlns:a16="http://schemas.microsoft.com/office/drawing/2014/main" id="{262FC85B-C6B5-A81D-0DFC-F525DAB55C01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6" name="Bildobjekt 5" descr="RK Logga VIT">
            <a:extLst>
              <a:ext uri="{FF2B5EF4-FFF2-40B4-BE49-F238E27FC236}">
                <a16:creationId xmlns:a16="http://schemas.microsoft.com/office/drawing/2014/main" id="{6129D49D-D594-A12B-95EB-7BF25C3496D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26501" y="6159719"/>
            <a:ext cx="1746767" cy="503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00235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22799" y="1893600"/>
            <a:ext cx="5306401" cy="41292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226887" y="1908063"/>
            <a:ext cx="5351628" cy="41292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EC056-EBF6-44F4-AA05-D318978CEEB2}" type="datetime1">
              <a:rPr lang="sv-SE" smtClean="0"/>
              <a:t>2026-02-25</a:t>
            </a:fld>
            <a:endParaRPr lang="sv-SE" dirty="0"/>
          </a:p>
        </p:txBody>
      </p:sp>
      <p:sp>
        <p:nvSpPr>
          <p:cNvPr id="9" name="Platshållare för sidfo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Arbetsmarknadsdepartementet</a:t>
            </a:r>
            <a:endParaRPr lang="sv-SE" dirty="0"/>
          </a:p>
        </p:txBody>
      </p:sp>
      <p:sp>
        <p:nvSpPr>
          <p:cNvPr id="10" name="Platshållare för bild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5" name="Rektangel 4" descr="TagShape">
            <a:extLst>
              <a:ext uri="{FF2B5EF4-FFF2-40B4-BE49-F238E27FC236}">
                <a16:creationId xmlns:a16="http://schemas.microsoft.com/office/drawing/2014/main" id="{38F1A082-1E93-1963-B1D1-EF1A96570CBF}"/>
              </a:ext>
            </a:extLst>
          </p:cNvPr>
          <p:cNvSpPr/>
          <p:nvPr userDrawn="1"/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48335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ubrik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22799" y="1499927"/>
            <a:ext cx="5306401" cy="823912"/>
          </a:xfrm>
        </p:spPr>
        <p:txBody>
          <a:bodyPr anchor="ctr"/>
          <a:lstStyle>
            <a:lvl1pPr marL="0" indent="0">
              <a:buNone/>
              <a:defRPr sz="3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22799" y="2426463"/>
            <a:ext cx="5306401" cy="36108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226887" y="1496145"/>
            <a:ext cx="5351628" cy="823912"/>
          </a:xfrm>
        </p:spPr>
        <p:txBody>
          <a:bodyPr anchor="ctr"/>
          <a:lstStyle>
            <a:lvl1pPr marL="0" indent="0">
              <a:buNone/>
              <a:defRPr sz="3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226887" y="2426006"/>
            <a:ext cx="5351628" cy="3611257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AD6F9-8485-4043-A67C-56589D32B672}" type="datetime1">
              <a:rPr lang="sv-SE" smtClean="0"/>
              <a:t>2026-02-25</a:t>
            </a:fld>
            <a:endParaRPr lang="sv-SE" dirty="0"/>
          </a:p>
        </p:txBody>
      </p:sp>
      <p:sp>
        <p:nvSpPr>
          <p:cNvPr id="11" name="Platshållare för sidfot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Arbetsmarknadsdepartementet</a:t>
            </a:r>
            <a:endParaRPr lang="sv-SE" dirty="0"/>
          </a:p>
        </p:txBody>
      </p:sp>
      <p:sp>
        <p:nvSpPr>
          <p:cNvPr id="12" name="Platshållare för bildnumm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7" name="Rektangel 6" descr="TagShape">
            <a:extLst>
              <a:ext uri="{FF2B5EF4-FFF2-40B4-BE49-F238E27FC236}">
                <a16:creationId xmlns:a16="http://schemas.microsoft.com/office/drawing/2014/main" id="{063992FC-C0E6-98E7-79E0-6B4061DA4DBA}"/>
              </a:ext>
            </a:extLst>
          </p:cNvPr>
          <p:cNvSpPr/>
          <p:nvPr userDrawn="1"/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62985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70CFB-13F3-48C0-BA62-2701E0DEAD43}" type="datetime1">
              <a:rPr lang="sv-SE" smtClean="0"/>
              <a:t>2026-02-25</a:t>
            </a:fld>
            <a:endParaRPr lang="sv-SE" dirty="0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Arbetsmarknadsdepartementet</a:t>
            </a:r>
            <a:endParaRPr lang="sv-SE" dirty="0"/>
          </a:p>
        </p:txBody>
      </p:sp>
      <p:sp>
        <p:nvSpPr>
          <p:cNvPr id="8" name="Platshållare för bildnumm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3" name="Rektangel 2" descr="TagShape">
            <a:extLst>
              <a:ext uri="{FF2B5EF4-FFF2-40B4-BE49-F238E27FC236}">
                <a16:creationId xmlns:a16="http://schemas.microsoft.com/office/drawing/2014/main" id="{42BD4C3B-25A1-B445-CB0D-C924723EC144}"/>
              </a:ext>
            </a:extLst>
          </p:cNvPr>
          <p:cNvSpPr/>
          <p:nvPr userDrawn="1"/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44295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28A3D-0DB0-43F7-B56E-F59C207974A1}" type="datetime1">
              <a:rPr lang="sv-SE" smtClean="0"/>
              <a:t>2026-02-25</a:t>
            </a:fld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Arbetsmarknadsdepartementet</a:t>
            </a:r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2" name="Rektangel 1" descr="TagShape">
            <a:extLst>
              <a:ext uri="{FF2B5EF4-FFF2-40B4-BE49-F238E27FC236}">
                <a16:creationId xmlns:a16="http://schemas.microsoft.com/office/drawing/2014/main" id="{C312D378-3E88-40AF-2DC3-63B5ED1B53F7}"/>
              </a:ext>
            </a:extLst>
          </p:cNvPr>
          <p:cNvSpPr/>
          <p:nvPr userDrawn="1"/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80647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2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622800" y="360000"/>
            <a:ext cx="10944804" cy="1029740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22799" y="1890713"/>
            <a:ext cx="10955715" cy="4129082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0576240" y="297899"/>
            <a:ext cx="977891" cy="216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 baseline="0">
                <a:solidFill>
                  <a:schemeClr val="tx1"/>
                </a:solidFill>
              </a:defRPr>
            </a:lvl1pPr>
          </a:lstStyle>
          <a:p>
            <a:fld id="{6C37EBDB-E3D6-441D-8D74-0BD88E948927}" type="datetime1">
              <a:rPr lang="sv-SE" smtClean="0"/>
              <a:t>2026-02-25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012123" y="6304768"/>
            <a:ext cx="8064000" cy="2160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200" b="1" baseline="0">
                <a:solidFill>
                  <a:schemeClr val="tx1"/>
                </a:solidFill>
              </a:defRPr>
            </a:lvl1pPr>
          </a:lstStyle>
          <a:p>
            <a:r>
              <a:rPr lang="sv-SE"/>
              <a:t>Arbetsmarknadsdepartementet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11082155" y="6304768"/>
            <a:ext cx="482400" cy="2160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900" b="0" baseline="0">
                <a:solidFill>
                  <a:schemeClr val="tx1"/>
                </a:solidFill>
              </a:defRPr>
            </a:lvl1pPr>
          </a:lstStyle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7" name="Rektangel 6" descr="TagShape">
            <a:extLst>
              <a:ext uri="{FF2B5EF4-FFF2-40B4-BE49-F238E27FC236}">
                <a16:creationId xmlns:a16="http://schemas.microsoft.com/office/drawing/2014/main" id="{0817D2E9-568A-9193-38B2-88910CA8751B}"/>
              </a:ext>
            </a:extLst>
          </p:cNvPr>
          <p:cNvSpPr/>
          <p:nvPr userDrawn="1">
            <p:custDataLst>
              <p:tags r:id="rId19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0" name="Bildobjekt 9" descr="RK Logga">
            <a:extLst>
              <a:ext uri="{FF2B5EF4-FFF2-40B4-BE49-F238E27FC236}">
                <a16:creationId xmlns:a16="http://schemas.microsoft.com/office/drawing/2014/main" id="{9DEE03EB-C8FD-DBA9-C720-51628F36380D}"/>
              </a:ext>
            </a:extLst>
          </p:cNvPr>
          <p:cNvPicPr>
            <a:picLocks noChangeAspect="1"/>
          </p:cNvPicPr>
          <p:nvPr userDrawn="1"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23392" y="6159720"/>
            <a:ext cx="1743722" cy="505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9420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2" r:id="rId10"/>
    <p:sldLayoutId id="2147483670" r:id="rId11"/>
    <p:sldLayoutId id="2147483674" r:id="rId12"/>
    <p:sldLayoutId id="2147483677" r:id="rId13"/>
    <p:sldLayoutId id="2147483676" r:id="rId14"/>
    <p:sldLayoutId id="2147483671" r:id="rId15"/>
    <p:sldLayoutId id="2147483675" r:id="rId16"/>
    <p:sldLayoutId id="2147483673" r:id="rId17"/>
  </p:sldLayoutIdLst>
  <p:hf hd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84400" indent="-284400" algn="l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17">
          <p15:clr>
            <a:srgbClr val="F26B43"/>
          </p15:clr>
        </p15:guide>
        <p15:guide id="2" orient="horz" pos="2160">
          <p15:clr>
            <a:srgbClr val="F26B43"/>
          </p15:clr>
        </p15:guide>
        <p15:guide id="3" orient="horz" pos="3803">
          <p15:clr>
            <a:srgbClr val="F26B43"/>
          </p15:clr>
        </p15:guide>
        <p15:guide id="4" orient="horz" pos="1191">
          <p15:clr>
            <a:srgbClr val="F26B43"/>
          </p15:clr>
        </p15:guide>
        <p15:guide id="5" pos="330">
          <p15:clr>
            <a:srgbClr val="F26B43"/>
          </p15:clr>
        </p15:guide>
        <p15:guide id="6" pos="7333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7EAF71F-FBEE-3D61-3D14-16D4CF99C9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93267" y="729566"/>
            <a:ext cx="9925103" cy="2151531"/>
          </a:xfrm>
        </p:spPr>
        <p:txBody>
          <a:bodyPr/>
          <a:lstStyle/>
          <a:p>
            <a:r>
              <a:rPr lang="sv-SE" sz="5400" dirty="0"/>
              <a:t>Information från Arbetsmarknadsdepartementet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19C4F206-F50E-897E-5BB3-52B13409C26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Möte den 4 mars 2026 i Övervakningskommittén för Europeiska socialfonden+ 2021-2027</a:t>
            </a:r>
          </a:p>
          <a:p>
            <a:r>
              <a:rPr lang="sv-SE" dirty="0"/>
              <a:t> 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787AAF91-169A-F28D-E503-933276D82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Arbetsmarknadsdepartementet</a:t>
            </a:r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27B87B8-3DDB-0417-641B-32AB76B54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1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45456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E8440A-7464-E523-EB8B-E70E215E6A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Information som rör perioden 2021-2027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488F948-432D-7384-3068-D980A649E7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Den senaste programändringen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2CAB687C-156F-F27A-94F3-6C6C9FC2A8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Arbetsmarknadsdepartementet</a:t>
            </a:r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74D443B-E14E-D91B-7660-53F867F5F8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2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24792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89923A1-FA61-1C2E-35AB-FB5A36968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Information som rör perioden 2028-2034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488DFFC-0E5C-28E1-7D0C-599B9568F2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Förhandlingsläget</a:t>
            </a:r>
          </a:p>
          <a:p>
            <a:pPr marL="0" indent="0">
              <a:buNone/>
            </a:pPr>
            <a:endParaRPr lang="sv-SE" dirty="0"/>
          </a:p>
          <a:p>
            <a:r>
              <a:rPr lang="sv-SE" dirty="0"/>
              <a:t>Uppdrag och erbjudande inför framtagande av Sveriges nationella och regionala partnerskapsplan 2028–2034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0FB1D4E0-3E9A-2357-3C38-882F5DD7B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Arbetsmarknadsdepartementet</a:t>
            </a:r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216C35-FEED-E699-9CC9-CA6B0E839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3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715761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3554AD8-D887-5D44-1F71-A177C7E355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Nationell och regional partnerskapsplan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FF400A2-82AA-3EEE-FA8C-AD2CD1135E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sz="2700" dirty="0"/>
              <a:t>Enligt Europeiska kommissionens förslag till förordning (KOM[2025] 565 slutlig) ska varje medlemsstat ta fram en nationell och regional handlingsplan för perioden 2028–2034.</a:t>
            </a:r>
            <a:br>
              <a:rPr lang="sv-SE" sz="2700" dirty="0"/>
            </a:br>
            <a:endParaRPr lang="sv-SE" sz="2700" dirty="0"/>
          </a:p>
          <a:p>
            <a:r>
              <a:rPr lang="sv-SE" sz="2700" dirty="0"/>
              <a:t>Regeringen ska lämna in planen till kommissionen senast den 31 januari 2028.</a:t>
            </a:r>
            <a:br>
              <a:rPr lang="sv-SE" sz="2700" dirty="0"/>
            </a:br>
            <a:endParaRPr lang="sv-SE" sz="2700" dirty="0"/>
          </a:p>
          <a:p>
            <a:r>
              <a:rPr lang="sv-SE" sz="2700" dirty="0"/>
              <a:t>För att förbereda detta behöver Regeringskansliet underlag.</a:t>
            </a:r>
          </a:p>
          <a:p>
            <a:endParaRPr lang="sv-SE" sz="2800" dirty="0"/>
          </a:p>
          <a:p>
            <a:endParaRPr lang="sv-SE" sz="2800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0E42B102-CA20-DDB6-A3EB-171CAFE9F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Arbetsmarknadsdepartementet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F614E16-9131-A741-CAAB-036047C0D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4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106584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CA5B9F3-0E7E-0EF1-8A9F-E26F104C52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Regeringsbeslut den 22 januari 2026</a:t>
            </a:r>
          </a:p>
        </p:txBody>
      </p:sp>
      <p:graphicFrame>
        <p:nvGraphicFramePr>
          <p:cNvPr id="6" name="Platshållare för innehåll 5">
            <a:extLst>
              <a:ext uri="{FF2B5EF4-FFF2-40B4-BE49-F238E27FC236}">
                <a16:creationId xmlns:a16="http://schemas.microsoft.com/office/drawing/2014/main" id="{667D29E1-2F32-2619-5216-C3228E76F7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28653"/>
              </p:ext>
            </p:extLst>
          </p:nvPr>
        </p:nvGraphicFramePr>
        <p:xfrm>
          <a:off x="622300" y="1534887"/>
          <a:ext cx="10956925" cy="44849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634BD4D1-3A13-BA66-E754-E86AFA6F3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Arbetsmarknadsdepartementet</a:t>
            </a:r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7E1DF0-D40B-BC1D-A5EC-ADD4ABE93E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5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6219780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MENUOPEN" val="Tru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K LOGGA" val="RK Logga"/>
  <p:tag name="RK LOGGAHEIGHT" val="39,7765350341797"/>
  <p:tag name="RK LOGGAWIDTH" val="137,30094909668"/>
  <p:tag name="RK LOGGALEFT" val="49,0859832763672"/>
  <p:tag name="RK LOGGATOP" val="485,017333984375"/>
  <p:tag name="RK LOGGACROPLEFT" val="0"/>
  <p:tag name="RK LOGGACROPRIGHT" val="0"/>
  <p:tag name="RK LOGGACROPTOP" val="0"/>
  <p:tag name="RK LOGGACROPBOTTOM" val="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K LOGGA VIT" val="RK Logga VIT"/>
  <p:tag name="RK LOGGA VITHEIGHT" val="39,6567726135254"/>
  <p:tag name="RK LOGGA VITWIDTH" val="137,540710449219"/>
  <p:tag name="RK LOGGA VITLEFT" val="49,3307876586914"/>
  <p:tag name="RK LOGGA VITTOP" val="485,017242431641"/>
  <p:tag name="RK LOGGA VITCROPLEFT" val="0"/>
  <p:tag name="RK LOGGA VITCROPRIGHT" val="0"/>
  <p:tag name="RK LOGGA VITCROPTOP" val="0"/>
  <p:tag name="RK LOGGA VITCROPBOTTOM" val="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K LOGGA VIT" val="RK Logga VIT"/>
  <p:tag name="RK LOGGA VITHEIGHT" val="39,6567726135254"/>
  <p:tag name="RK LOGGA VITWIDTH" val="137,540710449219"/>
  <p:tag name="RK LOGGA VITLEFT" val="49,3307876586914"/>
  <p:tag name="RK LOGGA VITTOP" val="485,017242431641"/>
  <p:tag name="RK LOGGA VITCROPLEFT" val="0"/>
  <p:tag name="RK LOGGA VITCROPRIGHT" val="0"/>
  <p:tag name="RK LOGGA VITCROPTOP" val="0"/>
  <p:tag name="RK LOGGA VITCROPBOTTOM" val="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K LOGGA VIT" val="RK Logga VIT"/>
  <p:tag name="RK LOGGA VITHEIGHT" val="39,6567726135254"/>
  <p:tag name="RK LOGGA VITWIDTH" val="137,540710449219"/>
  <p:tag name="RK LOGGA VITLEFT" val="49,3307876586914"/>
  <p:tag name="RK LOGGA VITTOP" val="485,017242431641"/>
  <p:tag name="RK LOGGA VITCROPLEFT" val="0"/>
  <p:tag name="RK LOGGA VITCROPRIGHT" val="0"/>
  <p:tag name="RK LOGGA VITCROPTOP" val="0"/>
  <p:tag name="RK LOGGA VITCROPBOTTOM" val="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K LOGGA VIT" val="RK Logga VIT"/>
  <p:tag name="RK LOGGA VITHEIGHT" val="39,6567726135254"/>
  <p:tag name="RK LOGGA VITWIDTH" val="137,540710449219"/>
  <p:tag name="RK LOGGA VITLEFT" val="49,0393714904785"/>
  <p:tag name="RK LOGGA VITTOP" val="485,113861083984"/>
  <p:tag name="RK LOGGA VITCROPLEFT" val="0"/>
  <p:tag name="RK LOGGA VITCROPRIGHT" val="0"/>
  <p:tag name="RK LOGGA VITCROPTOP" val="0"/>
  <p:tag name="RK LOGGA VITCROPBOTTOM" val="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K LOGGA VIT" val="RK Logga VIT"/>
  <p:tag name="RK LOGGA VITHEIGHT" val="39,6567726135254"/>
  <p:tag name="RK LOGGA VITWIDTH" val="137,540710449219"/>
  <p:tag name="RK LOGGA VITLEFT" val="49,3307876586914"/>
  <p:tag name="RK LOGGA VITTOP" val="485,017242431641"/>
  <p:tag name="RK LOGGA VITCROPLEFT" val="0"/>
  <p:tag name="RK LOGGA VITCROPRIGHT" val="0"/>
  <p:tag name="RK LOGGA VITCROPTOP" val="0"/>
  <p:tag name="RK LOGGA VITCROPBOTTOM" val="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K LOGGA VIT" val="RK Logga VIT"/>
  <p:tag name="RK LOGGA VITHEIGHT" val="39,6567726135254"/>
  <p:tag name="RK LOGGA VITWIDTH" val="137,540710449219"/>
  <p:tag name="RK LOGGA VITLEFT" val="49,3307876586914"/>
  <p:tag name="RK LOGGA VITTOP" val="485,017242431641"/>
  <p:tag name="RK LOGGA VITCROPLEFT" val="0"/>
  <p:tag name="RK LOGGA VITCROPRIGHT" val="0"/>
  <p:tag name="RK LOGGA VITCROPTOP" val="0"/>
  <p:tag name="RK LOGGA VITCROPBOTTOM" val="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K LOGGA VIT" val="RK Logga VIT"/>
  <p:tag name="RK LOGGA VITHEIGHT" val="39,6567726135254"/>
  <p:tag name="RK LOGGA VITWIDTH" val="137,540710449219"/>
  <p:tag name="RK LOGGA VITLEFT" val="49,3307876586914"/>
  <p:tag name="RK LOGGA VITTOP" val="485,017242431641"/>
  <p:tag name="RK LOGGA VITCROPLEFT" val="0"/>
  <p:tag name="RK LOGGA VITCROPRIGHT" val="0"/>
  <p:tag name="RK LOGGA VITCROPTOP" val="0"/>
  <p:tag name="RK LOGGA VITCROPBOTTOM" val="0"/>
</p:tagLst>
</file>

<file path=ppt/theme/theme1.xml><?xml version="1.0" encoding="utf-8"?>
<a:theme xmlns:a="http://schemas.openxmlformats.org/drawingml/2006/main" name="RK PPT">
  <a:themeElements>
    <a:clrScheme name="Regeringskansliet">
      <a:dk1>
        <a:sysClr val="windowText" lastClr="000000"/>
      </a:dk1>
      <a:lt1>
        <a:sysClr val="window" lastClr="FFFFFF"/>
      </a:lt1>
      <a:dk2>
        <a:srgbClr val="716B5F"/>
      </a:dk2>
      <a:lt2>
        <a:srgbClr val="DFDDD9"/>
      </a:lt2>
      <a:accent1>
        <a:srgbClr val="1A3050"/>
      </a:accent1>
      <a:accent2>
        <a:srgbClr val="DFDDD9"/>
      </a:accent2>
      <a:accent3>
        <a:srgbClr val="467199"/>
      </a:accent3>
      <a:accent4>
        <a:srgbClr val="A0B6C9"/>
      </a:accent4>
      <a:accent5>
        <a:srgbClr val="716B5F"/>
      </a:accent5>
      <a:accent6>
        <a:srgbClr val="E0E7EE"/>
      </a:accent6>
      <a:hlink>
        <a:srgbClr val="0563C1"/>
      </a:hlink>
      <a:folHlink>
        <a:srgbClr val="954F72"/>
      </a:folHlink>
    </a:clrScheme>
    <a:fontScheme name="Regeringskanslie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geringskansliet svenska.potx" id="{C0BAD222-9B03-44A9-949C-5DDA91238390}" vid="{55514459-31C3-46A2-B99A-3E90C2376021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customXsn xmlns="http://schemas.microsoft.com/office/2006/metadata/customXsn">
  <xsnLocation/>
  <cached>True</cached>
  <openByDefault>False</openByDefault>
  <xsnScope/>
</customXsn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haredContentType xmlns="Microsoft.SharePoint.Taxonomy.ContentTypeSync" SourceId="d07acfae-4dfa-4949-99a8-259efd31a6ae" ContentTypeId="0x010100BBA312BF02777149882D207184EC35C002" PreviousValue="false"/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RK PowerPoint" ma:contentTypeID="0x010100BBA312BF02777149882D207184EC35C00200DBD0E76993881340865BC77DD5C4E2D2" ma:contentTypeVersion="74" ma:contentTypeDescription="Skapa ny presentation" ma:contentTypeScope="" ma:versionID="1891569f3a06b0520bc7f89e3f19a9e5">
  <xsd:schema xmlns:xsd="http://www.w3.org/2001/XMLSchema" xmlns:xs="http://www.w3.org/2001/XMLSchema" xmlns:p="http://schemas.microsoft.com/office/2006/metadata/properties" xmlns:ns2="4e9c2f0c-7bf8-49af-8356-cbf363fc78a7" xmlns:ns3="cc625d36-bb37-4650-91b9-0c96159295ba" xmlns:ns4="18f3d968-6251-40b0-9f11-012b293496c2" xmlns:ns6="418f9d99-8a95-4e17-b002-6f0eb5542577" targetNamespace="http://schemas.microsoft.com/office/2006/metadata/properties" ma:root="true" ma:fieldsID="4e6396043b46c4e1777480b5029c42d3" ns2:_="" ns3:_="" ns4:_="" ns6:_="">
    <xsd:import namespace="4e9c2f0c-7bf8-49af-8356-cbf363fc78a7"/>
    <xsd:import namespace="cc625d36-bb37-4650-91b9-0c96159295ba"/>
    <xsd:import namespace="18f3d968-6251-40b0-9f11-012b293496c2"/>
    <xsd:import namespace="418f9d99-8a95-4e17-b002-6f0eb5542577"/>
    <xsd:element name="properties">
      <xsd:complexType>
        <xsd:sequence>
          <xsd:element name="documentManagement">
            <xsd:complexType>
              <xsd:all>
                <xsd:element ref="ns2:RecordNumber" minOccurs="0"/>
                <xsd:element ref="ns2:DirtyMigration" minOccurs="0"/>
                <xsd:element ref="ns3:TaxCatchAllLabel" minOccurs="0"/>
                <xsd:element ref="ns3:k46d94c0acf84ab9a79866a9d8b1905f" minOccurs="0"/>
                <xsd:element ref="ns3:TaxCatchAll" minOccurs="0"/>
                <xsd:element ref="ns3:edbe0b5c82304c8e847ab7b8c02a77c3" minOccurs="0"/>
                <xsd:element ref="ns4:RKNyckelord" minOccurs="0"/>
                <xsd:element ref="ns6:_dlc_DocId" minOccurs="0"/>
                <xsd:element ref="ns6:_dlc_DocIdUrl" minOccurs="0"/>
                <xsd:element ref="ns6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9c2f0c-7bf8-49af-8356-cbf363fc78a7" elementFormDefault="qualified">
    <xsd:import namespace="http://schemas.microsoft.com/office/2006/documentManagement/types"/>
    <xsd:import namespace="http://schemas.microsoft.com/office/infopath/2007/PartnerControls"/>
    <xsd:element name="RecordNumber" ma:index="3" nillable="true" ma:displayName="Diarienummer" ma:internalName="RecordNumber">
      <xsd:simpleType>
        <xsd:restriction base="dms:Text">
          <xsd:maxLength value="255"/>
        </xsd:restriction>
      </xsd:simpleType>
    </xsd:element>
    <xsd:element name="DirtyMigration" ma:index="5" nillable="true" ma:displayName="Migrerad inte uppdaterad" ma:default="0" ma:internalName="DirtyMigration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625d36-bb37-4650-91b9-0c96159295ba" elementFormDefault="qualified">
    <xsd:import namespace="http://schemas.microsoft.com/office/2006/documentManagement/types"/>
    <xsd:import namespace="http://schemas.microsoft.com/office/infopath/2007/PartnerControls"/>
    <xsd:element name="TaxCatchAllLabel" ma:index="6" nillable="true" ma:displayName="Taxonomy Catch All Column1" ma:hidden="true" ma:list="{f0b1e351-9478-40ab-b6a2-516bf56f6905}" ma:internalName="TaxCatchAllLabel" ma:readOnly="true" ma:showField="CatchAllDataLabel" ma:web="6702c5a5-0d00-4f63-863b-cabd4d98126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k46d94c0acf84ab9a79866a9d8b1905f" ma:index="11" nillable="true" ma:taxonomy="true" ma:internalName="k46d94c0acf84ab9a79866a9d8b1905f" ma:taxonomyFieldName="Organisation" ma:displayName="Organisatorisk enhet" ma:fieldId="{446d94c0-acf8-4ab9-a798-66a9d8b1905f}" ma:sspId="d07acfae-4dfa-4949-99a8-259efd31a6ae" ma:termSetId="8c1436be-a8c9-4c8f-93bb-07dc2d5595bf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TaxCatchAll" ma:index="13" nillable="true" ma:displayName="Taxonomy Catch All Column" ma:hidden="true" ma:list="{f0b1e351-9478-40ab-b6a2-516bf56f6905}" ma:internalName="TaxCatchAll" ma:showField="CatchAllData" ma:web="6702c5a5-0d00-4f63-863b-cabd4d98126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edbe0b5c82304c8e847ab7b8c02a77c3" ma:index="14" nillable="true" ma:taxonomy="true" ma:internalName="edbe0b5c82304c8e847ab7b8c02a77c3" ma:taxonomyFieldName="ActivityCategory" ma:displayName="Aktivitetskategori" ma:default="" ma:fieldId="{edbe0b5c-8230-4c8e-847a-b7b8c02a77c3}" ma:sspId="d07acfae-4dfa-4949-99a8-259efd31a6ae" ma:termSetId="8bf97125-e7b6-456b-9da4-c0e62cf3e5a7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f3d968-6251-40b0-9f11-012b293496c2" elementFormDefault="qualified">
    <xsd:import namespace="http://schemas.microsoft.com/office/2006/documentManagement/types"/>
    <xsd:import namespace="http://schemas.microsoft.com/office/infopath/2007/PartnerControls"/>
    <xsd:element name="RKNyckelord" ma:index="16" nillable="true" ma:displayName="Nyckelord" ma:internalName="RKNyckelord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8f9d99-8a95-4e17-b002-6f0eb5542577" elementFormDefault="qualified">
    <xsd:import namespace="http://schemas.microsoft.com/office/2006/documentManagement/types"/>
    <xsd:import namespace="http://schemas.microsoft.com/office/infopath/2007/PartnerControls"/>
    <xsd:element name="_dlc_DocId" ma:index="18" nillable="true" ma:displayName="Dokument-ID-värde" ma:description="Värdet för dokument-ID som tilldelats till det här objektet." ma:internalName="_dlc_DocId" ma:readOnly="true">
      <xsd:simpleType>
        <xsd:restriction base="dms:Text"/>
      </xsd:simpleType>
    </xsd:element>
    <xsd:element name="_dlc_DocIdUrl" ma:index="19" nillable="true" ma:displayName="Dokument-ID" ma:description="Permanent länk till det här dokumente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0" nillable="true" ma:displayName="Spara ID" ma:description="Behåll ID vid tillägg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7" ma:displayName="Innehållstyp"/>
        <xsd:element ref="dc:title" minOccurs="0" maxOccurs="1" ma:index="1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6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c625d36-bb37-4650-91b9-0c96159295ba"/>
    <edbe0b5c82304c8e847ab7b8c02a77c3 xmlns="cc625d36-bb37-4650-91b9-0c96159295ba">
      <Terms xmlns="http://schemas.microsoft.com/office/infopath/2007/PartnerControls"/>
    </edbe0b5c82304c8e847ab7b8c02a77c3>
    <DirtyMigration xmlns="4e9c2f0c-7bf8-49af-8356-cbf363fc78a7">false</DirtyMigration>
    <RecordNumber xmlns="4e9c2f0c-7bf8-49af-8356-cbf363fc78a7" xsi:nil="true"/>
    <RKNyckelord xmlns="18f3d968-6251-40b0-9f11-012b293496c2" xsi:nil="true"/>
    <k46d94c0acf84ab9a79866a9d8b1905f xmlns="cc625d36-bb37-4650-91b9-0c96159295ba">
      <Terms xmlns="http://schemas.microsoft.com/office/infopath/2007/PartnerControls"/>
    </k46d94c0acf84ab9a79866a9d8b1905f>
    <_dlc_DocId xmlns="418f9d99-8a95-4e17-b002-6f0eb5542577">PVVC7NFJTUQE-1551738204-96420</_dlc_DocId>
    <_dlc_DocIdUrl xmlns="418f9d99-8a95-4e17-b002-6f0eb5542577">
      <Url>https://dhs.sp.regeringskansliet.se/yta/a-a/_layouts/15/DocIdRedir.aspx?ID=PVVC7NFJTUQE-1551738204-96420</Url>
      <Description>PVVC7NFJTUQE-1551738204-96420</Description>
    </_dlc_DocIdUrl>
  </documentManagement>
</p:properties>
</file>

<file path=customXml/itemProps1.xml><?xml version="1.0" encoding="utf-8"?>
<ds:datastoreItem xmlns:ds="http://schemas.openxmlformats.org/officeDocument/2006/customXml" ds:itemID="{020E4253-FC7D-4CA1-BFB1-17A10952F64B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E653DCD5-516E-4565-BD88-24415B996EB6}">
  <ds:schemaRefs>
    <ds:schemaRef ds:uri="http://schemas.microsoft.com/office/2006/metadata/customXsn"/>
  </ds:schemaRefs>
</ds:datastoreItem>
</file>

<file path=customXml/itemProps3.xml><?xml version="1.0" encoding="utf-8"?>
<ds:datastoreItem xmlns:ds="http://schemas.openxmlformats.org/officeDocument/2006/customXml" ds:itemID="{305A2582-E759-49B0-9FE8-51ABBF6DA6F7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788BC3B2-20C2-4378-B2F2-B6EA18110332}">
  <ds:schemaRefs>
    <ds:schemaRef ds:uri="Microsoft.SharePoint.Taxonomy.ContentTypeSync"/>
  </ds:schemaRefs>
</ds:datastoreItem>
</file>

<file path=customXml/itemProps5.xml><?xml version="1.0" encoding="utf-8"?>
<ds:datastoreItem xmlns:ds="http://schemas.openxmlformats.org/officeDocument/2006/customXml" ds:itemID="{6FC858C0-2CEC-456E-8C1D-C4A4F2EB404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e9c2f0c-7bf8-49af-8356-cbf363fc78a7"/>
    <ds:schemaRef ds:uri="cc625d36-bb37-4650-91b9-0c96159295ba"/>
    <ds:schemaRef ds:uri="18f3d968-6251-40b0-9f11-012b293496c2"/>
    <ds:schemaRef ds:uri="418f9d99-8a95-4e17-b002-6f0eb55425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6.xml><?xml version="1.0" encoding="utf-8"?>
<ds:datastoreItem xmlns:ds="http://schemas.openxmlformats.org/officeDocument/2006/customXml" ds:itemID="{11372A3C-6B4C-4BA8-959D-A19925075CB7}">
  <ds:schemaRefs>
    <ds:schemaRef ds:uri="418f9d99-8a95-4e17-b002-6f0eb5542577"/>
    <ds:schemaRef ds:uri="http://purl.org/dc/elements/1.1/"/>
    <ds:schemaRef ds:uri="http://schemas.microsoft.com/office/2006/metadata/properties"/>
    <ds:schemaRef ds:uri="18f3d968-6251-40b0-9f11-012b293496c2"/>
    <ds:schemaRef ds:uri="cc625d36-bb37-4650-91b9-0c96159295ba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4e9c2f0c-7bf8-49af-8356-cbf363fc78a7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Regeringskansliet svenska</Template>
  <TotalTime>0</TotalTime>
  <Words>238</Words>
  <Application>Microsoft Office PowerPoint</Application>
  <PresentationFormat>Bredbild</PresentationFormat>
  <Paragraphs>32</Paragraphs>
  <Slides>5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5</vt:i4>
      </vt:variant>
    </vt:vector>
  </HeadingPairs>
  <TitlesOfParts>
    <vt:vector size="8" baseType="lpstr">
      <vt:lpstr>Arial</vt:lpstr>
      <vt:lpstr>Calibri</vt:lpstr>
      <vt:lpstr>RK PPT</vt:lpstr>
      <vt:lpstr>Information från Arbetsmarknadsdepartementet</vt:lpstr>
      <vt:lpstr>Information som rör perioden 2021-2027</vt:lpstr>
      <vt:lpstr>Information som rör perioden 2028-2034</vt:lpstr>
      <vt:lpstr>Nationell och regional partnerskapsplan</vt:lpstr>
      <vt:lpstr>Regeringsbeslut den 22 januari 2026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Aktuellt från Arbetsmarknadsdepartementet</dc:title>
  <dc:creator>Åsa Bergqvist</dc:creator>
  <cp:lastModifiedBy>Cecilia Eng</cp:lastModifiedBy>
  <cp:revision>9</cp:revision>
  <cp:lastPrinted>2024-05-20T11:38:27Z</cp:lastPrinted>
  <dcterms:created xsi:type="dcterms:W3CDTF">2023-03-05T14:02:31Z</dcterms:created>
  <dcterms:modified xsi:type="dcterms:W3CDTF">2026-02-25T12:11:44Z</dcterms:modified>
  <cp:version>2.0.0</cp:version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">
    <vt:lpwstr>RK</vt:lpwstr>
  </property>
  <property fmtid="{D5CDD505-2E9C-101B-9397-08002B2CF9AE}" pid="3" name="Language">
    <vt:lpwstr>1053</vt:lpwstr>
  </property>
  <property fmtid="{D5CDD505-2E9C-101B-9397-08002B2CF9AE}" pid="4" name="ContentTypeId">
    <vt:lpwstr>0x010100BBA312BF02777149882D207184EC35C00200DBD0E76993881340865BC77DD5C4E2D2</vt:lpwstr>
  </property>
  <property fmtid="{D5CDD505-2E9C-101B-9397-08002B2CF9AE}" pid="5" name="Organisation">
    <vt:lpwstr/>
  </property>
  <property fmtid="{D5CDD505-2E9C-101B-9397-08002B2CF9AE}" pid="6" name="ActivityCategory">
    <vt:lpwstr/>
  </property>
  <property fmtid="{D5CDD505-2E9C-101B-9397-08002B2CF9AE}" pid="7" name="_dlc_DocIdItemGuid">
    <vt:lpwstr>58d8a094-50d0-44f2-9d1e-be6856609576</vt:lpwstr>
  </property>
  <property fmtid="{D5CDD505-2E9C-101B-9397-08002B2CF9AE}" pid="8" name="_dlc_DocId">
    <vt:lpwstr>PVVC7NFJTUQE-1551738204-89442</vt:lpwstr>
  </property>
  <property fmtid="{D5CDD505-2E9C-101B-9397-08002B2CF9AE}" pid="9" name="_dlc_DocIdUrl">
    <vt:lpwstr>https://dhs.sp.regeringskansliet.se/yta/a-a/_layouts/15/DocIdRedir.aspx?ID=PVVC7NFJTUQE-1551738204-89442, PVVC7NFJTUQE-1551738204-89442</vt:lpwstr>
  </property>
</Properties>
</file>