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14"/>
  </p:notesMasterIdLst>
  <p:sldIdLst>
    <p:sldId id="256" r:id="rId3"/>
    <p:sldId id="258" r:id="rId4"/>
    <p:sldId id="259" r:id="rId5"/>
    <p:sldId id="980" r:id="rId6"/>
    <p:sldId id="601" r:id="rId7"/>
    <p:sldId id="986" r:id="rId8"/>
    <p:sldId id="568" r:id="rId9"/>
    <p:sldId id="571" r:id="rId10"/>
    <p:sldId id="985" r:id="rId11"/>
    <p:sldId id="988" r:id="rId12"/>
    <p:sldId id="98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86"/>
    <a:srgbClr val="124261"/>
    <a:srgbClr val="004062"/>
    <a:srgbClr val="8B475B"/>
    <a:srgbClr val="F6E3D2"/>
    <a:srgbClr val="723F4E"/>
    <a:srgbClr val="EABEA5"/>
    <a:srgbClr val="6299AE"/>
    <a:srgbClr val="F9E06C"/>
    <a:srgbClr val="A9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0484" autoAdjust="0"/>
  </p:normalViewPr>
  <p:slideViewPr>
    <p:cSldViewPr snapToGrid="0" snapToObjects="1">
      <p:cViewPr varScale="1">
        <p:scale>
          <a:sx n="56" d="100"/>
          <a:sy n="56" d="100"/>
        </p:scale>
        <p:origin x="27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9394-B095-D14F-9C64-9054C5F416E2}" type="datetimeFigureOut">
              <a:rPr lang="sv-SE" smtClean="0"/>
              <a:t>2026-03-03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6579-4CA0-484E-809B-B32E5DC99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  <a:p>
            <a:r>
              <a:rPr lang="sv-SE" b="1" dirty="0"/>
              <a:t>Rubrik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Typsnitt ska alltid vara: </a:t>
            </a:r>
            <a:r>
              <a:rPr lang="sv-SE" b="1" dirty="0" err="1"/>
              <a:t>Trebuchet</a:t>
            </a:r>
            <a:r>
              <a:rPr lang="sv-SE" b="1" dirty="0"/>
              <a:t> MS Fet i rubrik</a:t>
            </a:r>
            <a:br>
              <a:rPr lang="sv-SE" b="1" dirty="0"/>
            </a:br>
            <a:r>
              <a:rPr lang="sv-SE" dirty="0"/>
              <a:t>Max två rader (ca 45 tecken)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r>
              <a:rPr lang="sv-SE" b="1" dirty="0"/>
              <a:t>Underrubrik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Typsnitt ska alltid vara: </a:t>
            </a:r>
            <a:r>
              <a:rPr lang="sv-SE" b="0" dirty="0" err="1"/>
              <a:t>Trebuchet</a:t>
            </a:r>
            <a:r>
              <a:rPr lang="sv-SE" b="0" dirty="0"/>
              <a:t> MS (ej </a:t>
            </a:r>
            <a:r>
              <a:rPr lang="sv-SE" b="0" dirty="0" err="1"/>
              <a:t>fetad</a:t>
            </a:r>
            <a:r>
              <a:rPr lang="sv-SE" b="0" dirty="0"/>
              <a:t>)</a:t>
            </a:r>
            <a:endParaRPr lang="sv-SE" b="1" dirty="0"/>
          </a:p>
          <a:p>
            <a:r>
              <a:rPr lang="sv-SE" b="0" dirty="0"/>
              <a:t>Max två rader (ca 65 tecken)</a:t>
            </a:r>
          </a:p>
          <a:p>
            <a:endParaRPr lang="sv-SE" b="0" dirty="0"/>
          </a:p>
          <a:p>
            <a:r>
              <a:rPr lang="sv-SE" b="1" dirty="0"/>
              <a:t>Generellt om bilder</a:t>
            </a:r>
          </a:p>
          <a:p>
            <a:r>
              <a:rPr lang="sv-SE" b="0" dirty="0"/>
              <a:t>Använd gärna bilder och grafik för att lätt upp presentationen – ett riktmärke är var femte </a:t>
            </a:r>
            <a:r>
              <a:rPr lang="sv-SE" b="0" dirty="0" err="1"/>
              <a:t>slide</a:t>
            </a:r>
            <a:r>
              <a:rPr lang="sv-SE" b="0" dirty="0"/>
              <a:t> är med en bild.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18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03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Köpenhamn och Bryssel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79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Läget: </a:t>
            </a:r>
          </a:p>
          <a:p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Ordförande informerar kort om arbetet med MFF. Parlamentet är nu mer involverat och planerar att fatta ett beslut i maj. De kommer antagligen vara kritiska till MFF generellt och till NRP-planen specifikt. De kommer antagligen vilja ha en fristående ESF.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 tidplanen ska Europeiska rådet fatta beslut i november och förhandlingar kan börja i december. De beräknas vara klara innan sommaren, dvs tidigare än tidigare planerat.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ECA har kommit med två kritiska utlåtanden  – ett om 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nya fonden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ett om spårbarheten i finansieringen. Inga förenklingar för medlemsstaten, endast för kommissionen.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9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84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577BD-DB6A-4C46-98D9-C33E755D5177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84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3"/>
              </a:spcAft>
            </a:pPr>
            <a:endParaRPr lang="en-IE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84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577BD-DB6A-4C46-98D9-C33E755D5177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84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1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3"/>
              </a:spcAft>
            </a:pPr>
            <a:endParaRPr lang="en-IE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84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577BD-DB6A-4C46-98D9-C33E755D5177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84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1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2950"/>
            <a:ext cx="6615112" cy="37226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5988">
              <a:defRPr/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9" indent="-283633" defTabSz="936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884" indent="-225972" defTabSz="936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060" indent="-225972" defTabSz="936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679" indent="-225972" defTabSz="936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7506" indent="-225972" defTabSz="936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6331" indent="-225972" defTabSz="936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58" indent="-225972" defTabSz="936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3984" indent="-225972" defTabSz="936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F7ECD-CD22-46BB-BF47-1F7D3959F081}" type="slidenum">
              <a:rPr lang="en-GB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Andriana</a:t>
            </a:r>
            <a:r>
              <a:rPr lang="sv-SE" dirty="0"/>
              <a:t> </a:t>
            </a:r>
            <a:r>
              <a:rPr lang="sv-SE" dirty="0" err="1"/>
              <a:t>Sukova</a:t>
            </a:r>
            <a:r>
              <a:rPr lang="sv-SE" dirty="0"/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Kommissionen (DG EMPL) informerar om de delarna av förslaget till ny långtidsbudget som berör den sociala dimensionen.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ESF-förordningen kompletterar och pekar ut särskilda bestämmelser som för 21-27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innovation, demografisk rörlighet, materiell fattigdom, partnerskap och ESF-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kommitten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kritiska.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85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Kommissionen redogjorde för ett exempel på hur en nationell NRP-plan kan se ut. </a:t>
            </a:r>
          </a:p>
          <a:p>
            <a:endParaRPr lang="sv-SE" dirty="0"/>
          </a:p>
          <a:p>
            <a:r>
              <a:rPr lang="sv-SE" dirty="0"/>
              <a:t>Genomgång av finansiell allokering i planen. Väldigt tekniskt. Ska skrivas i mallen i annex till förordningen</a:t>
            </a:r>
          </a:p>
          <a:p>
            <a:endParaRPr lang="sv-SE" dirty="0"/>
          </a:p>
          <a:p>
            <a:r>
              <a:rPr lang="sv-SE" dirty="0"/>
              <a:t>Frågor på väldigt olika nivå, en del väldigt övergripande andra nere på väldigt teknisk detaljerad nivå. Fortfarande mycket kritik.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73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1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F8F117-E482-B548-86A9-089DD068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2BBD79D-617E-0C4E-8C8E-F40ECFB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A6F7AF-1600-3745-B44C-3759E7BD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0A94A70-77CA-7A4A-9A57-2F63C0D87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17873D5-62BF-154B-8C79-136C0BF69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C0ADD5B-E213-FE4F-9F25-F0B2241BB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datum</a:t>
            </a:r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AC448D61-B925-1744-B97E-1717E0038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2" name="Bildobjekt 1" descr="Medfinansieras av Europeiska unionen">
            <a:extLst>
              <a:ext uri="{FF2B5EF4-FFF2-40B4-BE49-F238E27FC236}">
                <a16:creationId xmlns:a16="http://schemas.microsoft.com/office/drawing/2014/main" id="{C9BB69D8-3B3D-3A4A-513D-36735D7E9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22" y="433288"/>
            <a:ext cx="3377967" cy="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62939" y="1595672"/>
            <a:ext cx="5429062" cy="5262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8416" y="457200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81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 med mön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4680" y="-7167"/>
            <a:ext cx="2164245" cy="2208413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2429" y="1330859"/>
            <a:ext cx="3711422" cy="3613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4469" y="4950958"/>
            <a:ext cx="1339382" cy="1339382"/>
          </a:xfrm>
          <a:prstGeom prst="rect">
            <a:avLst/>
          </a:prstGeom>
          <a:solidFill>
            <a:srgbClr val="A9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98925" y="2201246"/>
            <a:ext cx="989656" cy="1009853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3851" y="4186448"/>
            <a:ext cx="2694915" cy="267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33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9782" y="90087"/>
            <a:ext cx="3388945" cy="3426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0037" y="1731792"/>
            <a:ext cx="836672" cy="836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6462" y="5160475"/>
            <a:ext cx="1663575" cy="1697525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5861" y="4061125"/>
            <a:ext cx="1077363" cy="1099350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0037" y="2568464"/>
            <a:ext cx="2694915" cy="25920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5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9609" y="1595672"/>
            <a:ext cx="4831398" cy="4683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1349" y="1"/>
            <a:ext cx="1595672" cy="1595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1022" y="4237022"/>
            <a:ext cx="2620979" cy="2620979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17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068" y="543124"/>
            <a:ext cx="5326932" cy="5136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78466" y="5164057"/>
            <a:ext cx="1702652" cy="1693943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9981" y="-32371"/>
            <a:ext cx="2539844" cy="2551905"/>
          </a:xfrm>
          <a:prstGeom prst="rect">
            <a:avLst/>
          </a:prstGeom>
          <a:solidFill>
            <a:srgbClr val="12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91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9044" y="5482535"/>
            <a:ext cx="1375874" cy="1375874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14917" y="2605451"/>
            <a:ext cx="2877084" cy="2877084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A1B5B9E-0DAE-8247-8A6C-E1AFEB21F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9135" y="452927"/>
            <a:ext cx="3611562" cy="361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59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73677" y="457200"/>
            <a:ext cx="1153231" cy="1153231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7663" y="4311353"/>
            <a:ext cx="2546647" cy="2546647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BEE1651-5104-0C49-B498-D2207B4C1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6538" y="1609725"/>
            <a:ext cx="3065462" cy="3141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79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982" y="457201"/>
            <a:ext cx="5622201" cy="5925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1225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4629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4F6FA-2C7A-0F40-A68F-8B6D5356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20" y="516048"/>
            <a:ext cx="10385079" cy="526911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05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4E60E6F-E48C-8649-8FBF-B9F4EC38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465B3A2-FA99-B048-8364-C9B6EE7AF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BAFA08D-D8ED-9E43-9149-F165AFF23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rgbClr val="8B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1301CA2-F276-B14A-B0EA-CD7F6DD8D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</a:t>
            </a:r>
            <a:r>
              <a:rPr lang="sv-SE" dirty="0" err="1"/>
              <a:t>dqatum</a:t>
            </a:r>
            <a:endParaRPr lang="sv-SE" dirty="0"/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96A5E59D-08E1-B244-8AE3-D5A2C25C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4" name="Bildobjekt 3" descr="Medfinansieras av Europeiska unionen">
            <a:extLst>
              <a:ext uri="{FF2B5EF4-FFF2-40B4-BE49-F238E27FC236}">
                <a16:creationId xmlns:a16="http://schemas.microsoft.com/office/drawing/2014/main" id="{C5B995C1-10AA-1A58-1B1C-6119AAF0D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22" y="433288"/>
            <a:ext cx="3377967" cy="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7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8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7346-07D7-4616-83EE-89A103ECCAEB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1C9D4-B204-4E24-A3C5-B8A5FD6BB1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90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B190-3F76-4A60-9AF5-16AD8778D702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823F-8609-4F6C-A54E-689E653137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060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7EBC1-0259-47E3-8056-A73603CE908B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A081A-BEDE-4175-889F-48B935ED1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016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4347-1278-4B1C-B7EF-8DADFFBCEC6C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162CA-8DDA-4385-8BB0-05CCC63D2A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807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EA7B-2EF8-4359-9012-17B01BAD3D1E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D1BF3-1C9F-4EA1-AE8A-74C18B402B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708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BD40-F84F-4D1D-A6F2-265C31DF45A3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780A1-563B-42DA-9EDA-97366FACA6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210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7772C-D2B6-4F9E-9526-2E38F5441918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8A6AE-42CE-47C4-A6CF-4750BC66FA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730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34C4-CCE6-485C-9FCB-987CD206909F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0BF5C-480D-48E8-86E9-CB8D83BE07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7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– Blå">
    <p:bg>
      <p:bgPr>
        <a:solidFill>
          <a:srgbClr val="A9D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648"/>
            <a:ext cx="6516998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400" y="2961907"/>
            <a:ext cx="6516998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16A05F-22AB-9E4F-B3C8-1B6E31C3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9"/>
            <a:ext cx="4295196" cy="46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3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6347-025E-4C3E-AD27-C30BED8A86D4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368C2-A372-417D-B48E-84DAE32B95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64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268413"/>
            <a:ext cx="2745317" cy="475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268413"/>
            <a:ext cx="8039100" cy="475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B381-E28F-400E-93F3-C0DCD7060388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29AC5-D92A-4C35-8B5D-E58ED19031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769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3175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69089"/>
            <a:ext cx="79586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8969-6A48-406F-9D9B-75369C24EEC4}" type="datetime1">
              <a:rPr lang="en-US"/>
              <a:pPr>
                <a:defRPr/>
              </a:pPr>
              <a:t>3/3/2026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E9BD-EFD7-40EF-8B25-DA3DD093D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08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rön">
    <p:bg>
      <p:bgPr>
        <a:solidFill>
          <a:srgbClr val="B7C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308B08-3FA6-5A43-A747-111A29F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8"/>
            <a:ext cx="4295197" cy="46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ul">
    <p:bg>
      <p:bgPr>
        <a:solidFill>
          <a:srgbClr val="F9E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E0A9CF-BE89-104B-B30C-E144FDD3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2" y="2245258"/>
            <a:ext cx="4295198" cy="4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Rosa">
    <p:bg>
      <p:bgPr>
        <a:solidFill>
          <a:srgbClr val="EAB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E1E315-C437-6448-8579-A95E71D7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1" y="2245257"/>
            <a:ext cx="4295199" cy="4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11B47-16D8-9647-829B-D0786C52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563963"/>
            <a:ext cx="911371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4" y="1982709"/>
            <a:ext cx="9113718" cy="36485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–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D3FD9A2-49C0-3745-BDC1-0A45AC1D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3" y="563963"/>
            <a:ext cx="1033792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AB8240A-3D11-9144-B799-360BB7BBCA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07351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3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6190" y="457200"/>
            <a:ext cx="5555810" cy="5454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22202" y="4630847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7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9EF735-2EBE-7F49-82AA-336045B3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DD7512-FD86-934F-A2F4-DE5978D5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Svenska ESF-rådets logotyp">
            <a:extLst>
              <a:ext uri="{FF2B5EF4-FFF2-40B4-BE49-F238E27FC236}">
                <a16:creationId xmlns:a16="http://schemas.microsoft.com/office/drawing/2014/main" id="{21EF858C-87AF-67A4-FF2D-9D8722B4FDE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2109" y="6089636"/>
            <a:ext cx="1545142" cy="422413"/>
          </a:xfrm>
          <a:prstGeom prst="rect">
            <a:avLst/>
          </a:prstGeom>
        </p:spPr>
      </p:pic>
      <p:pic>
        <p:nvPicPr>
          <p:cNvPr id="9" name="Bildobjekt 8" descr="Medfinansieras av Europeiska unionen">
            <a:extLst>
              <a:ext uri="{FF2B5EF4-FFF2-40B4-BE49-F238E27FC236}">
                <a16:creationId xmlns:a16="http://schemas.microsoft.com/office/drawing/2014/main" id="{1BBFEBE1-2B72-D4AF-B8A6-BA2DD14C99A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08" y="6061158"/>
            <a:ext cx="2269869" cy="4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49" r:id="rId3"/>
    <p:sldLayoutId id="2147483661" r:id="rId4"/>
    <p:sldLayoutId id="2147483662" r:id="rId5"/>
    <p:sldLayoutId id="2147483658" r:id="rId6"/>
    <p:sldLayoutId id="2147483650" r:id="rId7"/>
    <p:sldLayoutId id="2147483660" r:id="rId8"/>
    <p:sldLayoutId id="2147483664" r:id="rId9"/>
    <p:sldLayoutId id="2147483666" r:id="rId10"/>
    <p:sldLayoutId id="2147483668" r:id="rId11"/>
    <p:sldLayoutId id="2147483667" r:id="rId12"/>
    <p:sldLayoutId id="2147483665" r:id="rId13"/>
    <p:sldLayoutId id="2147483669" r:id="rId14"/>
    <p:sldLayoutId id="2147483671" r:id="rId15"/>
    <p:sldLayoutId id="2147483672" r:id="rId16"/>
    <p:sldLayoutId id="2147483657" r:id="rId17"/>
    <p:sldLayoutId id="2147483663" r:id="rId18"/>
    <p:sldLayoutId id="2147483654" r:id="rId19"/>
    <p:sldLayoutId id="2147483655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12838" indent="-1984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6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4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1F4AEF0-4FE4-46CC-B4F3-0095B2C535AC}" type="datetime1">
              <a:rPr lang="en-US"/>
              <a:pPr>
                <a:defRPr/>
              </a:pPr>
              <a:t>3/3/2026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EA67B21-C7E9-4732-A9FE-67045D12D2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1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26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A4AE6B2-D74D-0C4C-9352-F4014B059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ESF-kommittén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E29FE30-760A-314E-9211-A9F23E4EE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52" y="2457360"/>
            <a:ext cx="5271530" cy="1163664"/>
          </a:xfrm>
        </p:spPr>
        <p:txBody>
          <a:bodyPr>
            <a:normAutofit/>
          </a:bodyPr>
          <a:lstStyle/>
          <a:p>
            <a:r>
              <a:rPr lang="sv-SE" sz="2500" dirty="0"/>
              <a:t>Övervakningskommittén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EC34E4-4A53-664E-9B19-2D58BE4EE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v-SE" dirty="0"/>
              <a:t>Maria Rönnbäck 260304</a:t>
            </a:r>
          </a:p>
        </p:txBody>
      </p:sp>
    </p:spTree>
    <p:extLst>
      <p:ext uri="{BB962C8B-B14F-4D97-AF65-F5344CB8AC3E}">
        <p14:creationId xmlns:p14="http://schemas.microsoft.com/office/powerpoint/2010/main" val="48519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E285C7-535F-0C87-CD8E-9A897D03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err="1"/>
              <a:t>Mockup</a:t>
            </a:r>
            <a:r>
              <a:rPr lang="sv-SE" sz="4000" dirty="0"/>
              <a:t> på NRP-plan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32405D-A468-5700-7B99-7D2ECD664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Finansiell allokering, hur räkna de 14 %</a:t>
            </a:r>
          </a:p>
          <a:p>
            <a:r>
              <a:rPr lang="sv-SE" dirty="0"/>
              <a:t>Exempel med regionala, nationella och specifika kapitel</a:t>
            </a:r>
          </a:p>
          <a:p>
            <a:r>
              <a:rPr lang="sv-SE" dirty="0"/>
              <a:t>Bidra till målen</a:t>
            </a:r>
          </a:p>
        </p:txBody>
      </p:sp>
    </p:spTree>
    <p:extLst>
      <p:ext uri="{BB962C8B-B14F-4D97-AF65-F5344CB8AC3E}">
        <p14:creationId xmlns:p14="http://schemas.microsoft.com/office/powerpoint/2010/main" val="240873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8AE08-4F63-FF47-CDDE-7FAEF10F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Aktuellt läge SCO och FNLC inom ESF+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F40B6A-51A4-C4E6-6A8B-EDDC3BDC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FNLC (resultatbaserad ersättning) 13 godkända och 7 pågående</a:t>
            </a:r>
          </a:p>
          <a:p>
            <a:r>
              <a:rPr lang="sv-SE" dirty="0"/>
              <a:t>SCOs (förenklade kostnadsalternativ) genomgång av modeller och principer</a:t>
            </a:r>
          </a:p>
          <a:p>
            <a:r>
              <a:rPr lang="sv-SE" dirty="0"/>
              <a:t>Revisionsfynd, </a:t>
            </a:r>
            <a:r>
              <a:rPr lang="sv-SE" dirty="0" err="1"/>
              <a:t>bl</a:t>
            </a:r>
            <a:r>
              <a:rPr lang="sv-SE" dirty="0"/>
              <a:t> a inkorrekt användning av 40 procentschablonen</a:t>
            </a:r>
          </a:p>
          <a:p>
            <a:r>
              <a:rPr lang="sv-SE" dirty="0"/>
              <a:t>Best </a:t>
            </a:r>
            <a:r>
              <a:rPr lang="sv-SE" dirty="0" err="1"/>
              <a:t>practice</a:t>
            </a:r>
            <a:r>
              <a:rPr lang="sv-SE" dirty="0"/>
              <a:t>, definiera kostnadskategorier, involvera revisionsmyndigheten, kommunikation</a:t>
            </a:r>
          </a:p>
        </p:txBody>
      </p:sp>
    </p:spTree>
    <p:extLst>
      <p:ext uri="{BB962C8B-B14F-4D97-AF65-F5344CB8AC3E}">
        <p14:creationId xmlns:p14="http://schemas.microsoft.com/office/powerpoint/2010/main" val="122625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69C05FD-98CF-DE47-8AE1-3DC7D559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0D100B-1731-F849-879A-BE308F23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ESF+ Technical Working Group</a:t>
            </a:r>
          </a:p>
          <a:p>
            <a:pPr lvl="1"/>
            <a:r>
              <a:rPr lang="en-US" dirty="0"/>
              <a:t>3-4 </a:t>
            </a:r>
            <a:r>
              <a:rPr lang="en-US" dirty="0" err="1"/>
              <a:t>december</a:t>
            </a:r>
            <a:endParaRPr lang="en-US" dirty="0"/>
          </a:p>
          <a:p>
            <a:pPr lvl="1"/>
            <a:r>
              <a:rPr lang="en-US" dirty="0"/>
              <a:t>26-27 </a:t>
            </a:r>
            <a:r>
              <a:rPr lang="en-US" dirty="0" err="1"/>
              <a:t>februari</a:t>
            </a:r>
            <a:endParaRPr lang="en-US" dirty="0"/>
          </a:p>
          <a:p>
            <a:r>
              <a:rPr lang="sv-SE" dirty="0"/>
              <a:t>ESF+ </a:t>
            </a:r>
            <a:r>
              <a:rPr lang="sv-SE" dirty="0" err="1"/>
              <a:t>Committee</a:t>
            </a:r>
            <a:endParaRPr lang="sv-SE" dirty="0"/>
          </a:p>
          <a:p>
            <a:pPr lvl="1"/>
            <a:r>
              <a:rPr lang="sv-SE" dirty="0"/>
              <a:t>5 december</a:t>
            </a:r>
          </a:p>
        </p:txBody>
      </p:sp>
    </p:spTree>
    <p:extLst>
      <p:ext uri="{BB962C8B-B14F-4D97-AF65-F5344CB8AC3E}">
        <p14:creationId xmlns:p14="http://schemas.microsoft.com/office/powerpoint/2010/main" val="260092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DF411-E36F-4CB3-198A-5C773108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Höjdpunkter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EEDE03-7E78-5216-3DCF-578574FF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Finansiellt genomförande</a:t>
            </a:r>
          </a:p>
          <a:p>
            <a:r>
              <a:rPr lang="sv-SE" dirty="0"/>
              <a:t>EU-kommissionens förslag till ny MFF, den sociala dimensionen</a:t>
            </a:r>
          </a:p>
          <a:p>
            <a:r>
              <a:rPr lang="sv-SE" dirty="0" err="1"/>
              <a:t>Mock-up</a:t>
            </a:r>
            <a:r>
              <a:rPr lang="sv-SE" dirty="0"/>
              <a:t> på en NRP-plan med fokus på den sociala dimensionen</a:t>
            </a:r>
          </a:p>
          <a:p>
            <a:r>
              <a:rPr lang="sv-SE" dirty="0"/>
              <a:t>State </a:t>
            </a:r>
            <a:r>
              <a:rPr lang="sv-SE" dirty="0" err="1"/>
              <a:t>of</a:t>
            </a:r>
            <a:r>
              <a:rPr lang="sv-SE" dirty="0"/>
              <a:t> play förenklade kostnadsalternativ (SCO) och finansiering som inte är länkad till kostnader (FNLC)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433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AFF515-4C5E-970C-6AA0-AE414F186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Finansiellt genomförande – 13 februari 2026</a:t>
            </a:r>
          </a:p>
        </p:txBody>
      </p:sp>
    </p:spTree>
    <p:extLst>
      <p:ext uri="{BB962C8B-B14F-4D97-AF65-F5344CB8AC3E}">
        <p14:creationId xmlns:p14="http://schemas.microsoft.com/office/powerpoint/2010/main" val="49946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CBE16-83B0-F028-B112-21054BEC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1C9D4-B204-4E24-A3C5-B8A5FD6BB16B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450A61-D362-E2E8-3F47-59A2A43C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31655"/>
            <a:ext cx="10972800" cy="3633788"/>
          </a:xfrm>
          <a:ln>
            <a:noFill/>
          </a:ln>
        </p:spPr>
        <p:txBody>
          <a:bodyPr vert="horz" lIns="144000" tIns="144000" rIns="144000" bIns="144000" rtlCol="0" anchor="t">
            <a:noAutofit/>
          </a:bodyPr>
          <a:lstStyle/>
          <a:p>
            <a:r>
              <a:rPr lang="fr-BE" sz="1600" b="1" i="0" dirty="0"/>
              <a:t>Total </a:t>
            </a:r>
            <a:r>
              <a:rPr lang="fr-BE" sz="1600" b="1" i="0" dirty="0" err="1"/>
              <a:t>OPs</a:t>
            </a:r>
            <a:r>
              <a:rPr lang="fr-BE" sz="1600" b="1" i="0" dirty="0"/>
              <a:t> to close = 216 (135 EMPL Lead DG)</a:t>
            </a:r>
          </a:p>
          <a:p>
            <a:endParaRPr lang="fr-BE" sz="1600" b="1" i="0" dirty="0"/>
          </a:p>
          <a:p>
            <a:r>
              <a:rPr lang="fr-BE" sz="1600" b="1" i="0" dirty="0" err="1"/>
              <a:t>Early</a:t>
            </a:r>
            <a:r>
              <a:rPr lang="fr-BE" sz="1600" b="1" i="0" dirty="0"/>
              <a:t> </a:t>
            </a:r>
            <a:r>
              <a:rPr lang="fr-BE" sz="1600" b="1" i="0" dirty="0" err="1"/>
              <a:t>closed</a:t>
            </a:r>
            <a:r>
              <a:rPr lang="fr-BE" sz="1600" b="1" i="0" dirty="0"/>
              <a:t>: 6 </a:t>
            </a:r>
            <a:r>
              <a:rPr lang="fr-BE" sz="1600" b="1" i="0" dirty="0" err="1"/>
              <a:t>OPs</a:t>
            </a:r>
            <a:r>
              <a:rPr lang="fr-BE" sz="1600" b="1" i="0" dirty="0"/>
              <a:t>  </a:t>
            </a:r>
            <a:r>
              <a:rPr lang="fr-BE" sz="1600" i="0" dirty="0"/>
              <a:t>(2 ESF + 4 FEAD)</a:t>
            </a:r>
            <a:endParaRPr lang="fr-BE" sz="1600" b="1" i="0" dirty="0"/>
          </a:p>
          <a:p>
            <a:endParaRPr lang="en-US" sz="1600" b="1" i="0" dirty="0"/>
          </a:p>
          <a:p>
            <a:r>
              <a:rPr lang="en-US" sz="1600" b="1" i="0" dirty="0"/>
              <a:t>In total - 47 Closure letters sent (EMPL Lead DG)</a:t>
            </a:r>
          </a:p>
          <a:p>
            <a:endParaRPr lang="en-US" sz="1600" b="1" i="0" dirty="0"/>
          </a:p>
          <a:p>
            <a:r>
              <a:rPr lang="en-US" sz="1600" b="1" i="0" dirty="0"/>
              <a:t>Payments made: EUR 31,4 mil </a:t>
            </a:r>
          </a:p>
          <a:p>
            <a:endParaRPr lang="en-US" sz="1600" b="1" i="0" dirty="0"/>
          </a:p>
          <a:p>
            <a:r>
              <a:rPr lang="en-US" sz="1600" b="1" i="0" dirty="0"/>
              <a:t>Recoveries made: EUR 18,3 mil</a:t>
            </a:r>
          </a:p>
          <a:p>
            <a:endParaRPr lang="en-US" sz="1600" b="1" i="0" dirty="0"/>
          </a:p>
          <a:p>
            <a:endParaRPr lang="fr-BE" sz="1600" b="1" dirty="0"/>
          </a:p>
          <a:p>
            <a:endParaRPr lang="fr-BE" b="1" dirty="0"/>
          </a:p>
          <a:p>
            <a:pPr marL="342900" indent="-342900">
              <a:buFontTx/>
              <a:buChar char="-"/>
            </a:pPr>
            <a:endParaRPr lang="fr-BE" dirty="0"/>
          </a:p>
          <a:p>
            <a:pPr>
              <a:buFontTx/>
            </a:pPr>
            <a:endParaRPr lang="fr-B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E567B1-A9F5-8A6C-AE51-344ECCCC9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172" y="150312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Closure 2014-2020  </a:t>
            </a:r>
          </a:p>
        </p:txBody>
      </p:sp>
    </p:spTree>
    <p:extLst>
      <p:ext uri="{BB962C8B-B14F-4D97-AF65-F5344CB8AC3E}">
        <p14:creationId xmlns:p14="http://schemas.microsoft.com/office/powerpoint/2010/main" val="30027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504CB5B-7698-5B57-1DC8-235C66732DA1}"/>
              </a:ext>
            </a:extLst>
          </p:cNvPr>
          <p:cNvSpPr txBox="1">
            <a:spLocks/>
          </p:cNvSpPr>
          <p:nvPr/>
        </p:nvSpPr>
        <p:spPr>
          <a:xfrm>
            <a:off x="1981200" y="1517723"/>
            <a:ext cx="8229600" cy="647401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ESF+ Financial Execution </a:t>
            </a: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7BF1D2-E25D-5BD9-4616-551B121016A9}"/>
              </a:ext>
            </a:extLst>
          </p:cNvPr>
          <p:cNvSpPr txBox="1">
            <a:spLocks/>
          </p:cNvSpPr>
          <p:nvPr/>
        </p:nvSpPr>
        <p:spPr bwMode="auto">
          <a:xfrm>
            <a:off x="8534400" y="6508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A0BC23-C5FE-4773-A043-D955CC53CF9E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36977E-C911-62AB-CE34-094F936BF9E3}"/>
              </a:ext>
            </a:extLst>
          </p:cNvPr>
          <p:cNvGraphicFramePr>
            <a:graphicFrameLocks noGrp="1"/>
          </p:cNvGraphicFramePr>
          <p:nvPr/>
        </p:nvGraphicFramePr>
        <p:xfrm>
          <a:off x="1831953" y="2275951"/>
          <a:ext cx="4104457" cy="3683330"/>
        </p:xfrm>
        <a:graphic>
          <a:graphicData uri="http://schemas.openxmlformats.org/drawingml/2006/table">
            <a:tbl>
              <a:tblPr/>
              <a:tblGrid>
                <a:gridCol w="201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9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Interim payments / </a:t>
                      </a:r>
                      <a:br>
                        <a:rPr lang="en-GB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Allocation </a:t>
                      </a:r>
                      <a:br>
                        <a:rPr lang="en-GB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Balgarija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19,19%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Belgique-België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10,86%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Česká</a:t>
                      </a: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republika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24,26%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Danmark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28,26%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17,39%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Eesti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Ellada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21,42%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España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Hrvatska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26,82%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Kypros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17,16%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Latvija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DC76CF-B31A-FAE6-F1C2-918D828B9086}"/>
              </a:ext>
            </a:extLst>
          </p:cNvPr>
          <p:cNvGraphicFramePr>
            <a:graphicFrameLocks noGrp="1"/>
          </p:cNvGraphicFramePr>
          <p:nvPr/>
        </p:nvGraphicFramePr>
        <p:xfrm>
          <a:off x="6219700" y="2276873"/>
          <a:ext cx="4268788" cy="3793662"/>
        </p:xfrm>
        <a:graphic>
          <a:graphicData uri="http://schemas.openxmlformats.org/drawingml/2006/table">
            <a:tbl>
              <a:tblPr/>
              <a:tblGrid>
                <a:gridCol w="213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9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Interim payments /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Allocation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Lietuva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 (Grand-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Duche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24,68%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Magyarország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16,74%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Nederland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14,53%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Österreich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15,13%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14,90%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România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15,52%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9,41%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Slovenská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republika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27,44%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Suomi/Finland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Sverige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I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22,59%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64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504CB5B-7698-5B57-1DC8-235C66732DA1}"/>
              </a:ext>
            </a:extLst>
          </p:cNvPr>
          <p:cNvSpPr txBox="1">
            <a:spLocks/>
          </p:cNvSpPr>
          <p:nvPr/>
        </p:nvSpPr>
        <p:spPr>
          <a:xfrm>
            <a:off x="1981200" y="1517723"/>
            <a:ext cx="8229600" cy="647401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ESF+ Financial Execution </a:t>
            </a: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7BF1D2-E25D-5BD9-4616-551B121016A9}"/>
              </a:ext>
            </a:extLst>
          </p:cNvPr>
          <p:cNvSpPr txBox="1">
            <a:spLocks/>
          </p:cNvSpPr>
          <p:nvPr/>
        </p:nvSpPr>
        <p:spPr bwMode="auto">
          <a:xfrm>
            <a:off x="8534400" y="6508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A0BC23-C5FE-4773-A043-D955CC53CF9E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36977E-C911-62AB-CE34-094F936BF9E3}"/>
              </a:ext>
            </a:extLst>
          </p:cNvPr>
          <p:cNvGraphicFramePr>
            <a:graphicFrameLocks noGrp="1"/>
          </p:cNvGraphicFramePr>
          <p:nvPr/>
        </p:nvGraphicFramePr>
        <p:xfrm>
          <a:off x="1775519" y="2276873"/>
          <a:ext cx="4104457" cy="4033479"/>
        </p:xfrm>
        <a:graphic>
          <a:graphicData uri="http://schemas.openxmlformats.org/drawingml/2006/table">
            <a:tbl>
              <a:tblPr/>
              <a:tblGrid>
                <a:gridCol w="201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Interim payments /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Allocation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Balgarija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Belgique-België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Česká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republika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17,91%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3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Danmark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18,17%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Eesti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11,30%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Ellada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Hrvatska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10,77%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Kypros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Latvija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DC76CF-B31A-FAE6-F1C2-918D828B9086}"/>
              </a:ext>
            </a:extLst>
          </p:cNvPr>
          <p:cNvGraphicFramePr>
            <a:graphicFrameLocks noGrp="1"/>
          </p:cNvGraphicFramePr>
          <p:nvPr/>
        </p:nvGraphicFramePr>
        <p:xfrm>
          <a:off x="6219700" y="2276873"/>
          <a:ext cx="4268788" cy="3793662"/>
        </p:xfrm>
        <a:graphic>
          <a:graphicData uri="http://schemas.openxmlformats.org/drawingml/2006/table">
            <a:tbl>
              <a:tblPr/>
              <a:tblGrid>
                <a:gridCol w="213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9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Interim payments /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Allocation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Lietuva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 (Grand-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Duche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16,16%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Magyarország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25,63%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Nederland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Österreich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9,61%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România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Slovenská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republika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13,60%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Suomi/Finland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Sverige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21,95%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93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24001" y="1268414"/>
            <a:ext cx="8950325" cy="936625"/>
          </a:xfrm>
        </p:spPr>
        <p:txBody>
          <a:bodyPr/>
          <a:lstStyle/>
          <a:p>
            <a:pPr algn="ctr"/>
            <a:r>
              <a:rPr lang="fr-BE" altLang="en-US" u="sng" dirty="0"/>
              <a:t>ESF+</a:t>
            </a:r>
            <a:r>
              <a:rPr lang="fr-BE" altLang="en-US" dirty="0"/>
              <a:t> </a:t>
            </a:r>
            <a:r>
              <a:rPr lang="fr-BE" altLang="en-US" dirty="0" err="1"/>
              <a:t>amounts</a:t>
            </a:r>
            <a:r>
              <a:rPr lang="fr-BE" altLang="en-US" dirty="0"/>
              <a:t> at </a:t>
            </a:r>
            <a:r>
              <a:rPr lang="fr-BE" altLang="en-US" dirty="0" err="1"/>
              <a:t>risk</a:t>
            </a:r>
            <a:r>
              <a:rPr lang="fr-BE" altLang="en-US" dirty="0"/>
              <a:t> of </a:t>
            </a:r>
            <a:r>
              <a:rPr lang="fr-BE" altLang="en-US" dirty="0" err="1"/>
              <a:t>decommitment</a:t>
            </a:r>
            <a:endParaRPr lang="en-GB" altLang="en-US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46286" y="2205036"/>
          <a:ext cx="3919538" cy="4348490"/>
        </p:xfrm>
        <a:graphic>
          <a:graphicData uri="http://schemas.openxmlformats.org/drawingml/2006/table">
            <a:tbl>
              <a:tblPr/>
              <a:tblGrid>
                <a:gridCol w="131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8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  <a:r>
                        <a:rPr lang="en-GB" sz="12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risk  (Target  31/12/2025)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  <a:r>
                        <a:rPr lang="en-GB" sz="12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risk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b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Committed </a:t>
                      </a:r>
                      <a:b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Balgarija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44.433.307,03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Belgique-België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123.040.465,23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53,82%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Česká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republika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Danmark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337.713.615,75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30,27%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Eesti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5.834.292,38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Ellada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43.825.522,10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1.501.609.953,09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77,82%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34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272.435.123,58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23,89%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Hrvatska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257.325.491,08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79,18%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11.441.205,14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13,17%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1.317.406.968,12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52,25%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Kypros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2.901.730,63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7,64%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33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Latvija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57.999.255,11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49,44%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56040" y="2204864"/>
          <a:ext cx="3672210" cy="438788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9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  <a:r>
                        <a:rPr lang="en-GB" sz="12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risk  (Target  31/12/2025)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  <a:r>
                        <a:rPr lang="en-GB" sz="12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risk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b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Committed </a:t>
                      </a:r>
                      <a:b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Lietuva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63.431.703,15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33,63%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 (Grand-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Duche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Magyarország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227.115.083,80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7.628.118,20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35,89%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Nederland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29.697.192,00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42,02%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Österreich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53.359.079,08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76,25%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503.818.630,61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24,42%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246.632.474,20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18,57%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România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214.170.187,70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36.879.194,15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39,52%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Slovenská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republika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Suomi/Finland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23.452.101,58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Sverige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8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5440" marR="5440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IE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.287.993.745,70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33,51%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5"/>
          <p:cNvSpPr txBox="1">
            <a:spLocks noGrp="1"/>
          </p:cNvSpPr>
          <p:nvPr/>
        </p:nvSpPr>
        <p:spPr bwMode="auto">
          <a:xfrm>
            <a:off x="10128250" y="6497638"/>
            <a:ext cx="539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090CB9-8292-4554-9548-E66D27400865}" type="slidenum">
              <a:rPr lang="en-GB" altLang="en-US" sz="1200" b="1" i="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200" b="1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4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F6563-6A98-1CE2-15A6-33A20C43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EU-kommissionens förslag till ny MFF, den sociala dimensionen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340D14-5820-51AE-7A09-3006F7D6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ESF-förordningen kompletterar NRP-förordningen</a:t>
            </a:r>
          </a:p>
          <a:p>
            <a:r>
              <a:rPr lang="sv-SE" dirty="0"/>
              <a:t>Resultatramverket, minst 14 % sociala mål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80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">
      <a:dk1>
        <a:srgbClr val="104161"/>
      </a:dk1>
      <a:lt1>
        <a:srgbClr val="F8F7F7"/>
      </a:lt1>
      <a:dk2>
        <a:srgbClr val="104161"/>
      </a:dk2>
      <a:lt2>
        <a:srgbClr val="F8F7F7"/>
      </a:lt2>
      <a:accent1>
        <a:srgbClr val="649AB3"/>
      </a:accent1>
      <a:accent2>
        <a:srgbClr val="A9D1DA"/>
      </a:accent2>
      <a:accent3>
        <a:srgbClr val="7C9259"/>
      </a:accent3>
      <a:accent4>
        <a:srgbClr val="B7CF83"/>
      </a:accent4>
      <a:accent5>
        <a:srgbClr val="7B485B"/>
      </a:accent5>
      <a:accent6>
        <a:srgbClr val="EABEA5"/>
      </a:accent6>
      <a:hlink>
        <a:srgbClr val="649AB3"/>
      </a:hlink>
      <a:folHlink>
        <a:srgbClr val="649A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rundmall med instruktioner SVENSKA2.pptx" id="{28B9AD8F-DAD1-45CF-AF3B-06F5655BC2D4}" vid="{6AF506F1-7716-4536-823A-E206BD1759FC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Grundmall med instruktioner_SVENSKA</Template>
  <TotalTime>1268</TotalTime>
  <Words>888</Words>
  <Application>Microsoft Office PowerPoint</Application>
  <PresentationFormat>Bredbild</PresentationFormat>
  <Paragraphs>299</Paragraphs>
  <Slides>11</Slides>
  <Notes>10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Verdana</vt:lpstr>
      <vt:lpstr>Office-tema</vt:lpstr>
      <vt:lpstr>1_Default Design</vt:lpstr>
      <vt:lpstr>ESF-kommittén</vt:lpstr>
      <vt:lpstr>Information</vt:lpstr>
      <vt:lpstr>Höjdpunkter</vt:lpstr>
      <vt:lpstr>Finansiellt genomförande – 13 februari 2026</vt:lpstr>
      <vt:lpstr>PowerPoint-presentation</vt:lpstr>
      <vt:lpstr>PowerPoint-presentation</vt:lpstr>
      <vt:lpstr>PowerPoint-presentation</vt:lpstr>
      <vt:lpstr>ESF+ amounts at risk of decommitment</vt:lpstr>
      <vt:lpstr>EU-kommissionens förslag till ny MFF, den sociala dimensionen</vt:lpstr>
      <vt:lpstr>Mockup på NRP-plan</vt:lpstr>
      <vt:lpstr>Aktuellt läge SCO och FNLC inom ESF+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Bergström Jonas</dc:creator>
  <cp:lastModifiedBy>Rönnbäck Maria</cp:lastModifiedBy>
  <cp:revision>7</cp:revision>
  <dcterms:created xsi:type="dcterms:W3CDTF">2025-10-07T12:14:43Z</dcterms:created>
  <dcterms:modified xsi:type="dcterms:W3CDTF">2026-03-03T16:43:16Z</dcterms:modified>
</cp:coreProperties>
</file>