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91" r:id="rId2"/>
    <p:sldId id="258" r:id="rId3"/>
    <p:sldId id="289" r:id="rId4"/>
    <p:sldId id="271" r:id="rId5"/>
    <p:sldId id="290" r:id="rId6"/>
    <p:sldId id="275" r:id="rId7"/>
    <p:sldId id="287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9886"/>
    <a:srgbClr val="124261"/>
    <a:srgbClr val="004062"/>
    <a:srgbClr val="8B475B"/>
    <a:srgbClr val="F6E3D2"/>
    <a:srgbClr val="723F4E"/>
    <a:srgbClr val="EABEA5"/>
    <a:srgbClr val="6299AE"/>
    <a:srgbClr val="F9E06C"/>
    <a:srgbClr val="A9D1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3" autoAdjust="0"/>
    <p:restoredTop sz="52920" autoAdjust="0"/>
  </p:normalViewPr>
  <p:slideViewPr>
    <p:cSldViewPr snapToGrid="0" snapToObjects="1">
      <p:cViewPr varScale="1">
        <p:scale>
          <a:sx n="59" d="100"/>
          <a:sy n="59" d="100"/>
        </p:scale>
        <p:origin x="2403" y="45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7D9394-B095-D14F-9C64-9054C5F416E2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36579-4CA0-484E-809B-B32E5DC9947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54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36579-4CA0-484E-809B-B32E5DC99479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763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b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36579-4CA0-484E-809B-B32E5DC9947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3792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657C27-C830-5941-844D-983AF4EC9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2EB90B07-3D68-6783-7B24-793C22F8B8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E9971E8F-EE90-F780-3BEE-9E47577EA9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b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CE4CAE8-DABD-D4BA-7883-3A6C87A4AF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36579-4CA0-484E-809B-B32E5DC99479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5478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EFE20-A721-1D2C-A450-258AEF034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7C4959B4-8A0B-FFFC-CC71-61F05EA603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1804356-2860-5399-8580-E0E2041213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b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4BF08DA-6A4A-2116-A118-F7FEC91C6C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36579-4CA0-484E-809B-B32E5DC99479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3657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2F15AB-8380-D1B7-89C0-0E9FE217C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3246EC19-9759-B6FC-0506-BECDF41E53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B2D6421D-1FD6-F4EC-B528-4671AC68AF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b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57C6145-0048-37C2-C1A4-05943A0D8C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36579-4CA0-484E-809B-B32E5DC99479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84456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36579-4CA0-484E-809B-B32E5DC99479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69213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="1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36579-4CA0-484E-809B-B32E5DC99479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108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1">
    <p:bg>
      <p:bgPr>
        <a:solidFill>
          <a:srgbClr val="F8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1F8F117-E482-B548-86A9-089DD068A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57360" y="2576471"/>
            <a:ext cx="941011" cy="941011"/>
          </a:xfrm>
          <a:prstGeom prst="rect">
            <a:avLst/>
          </a:prstGeom>
          <a:solidFill>
            <a:srgbClr val="0040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F2BBD79D-617E-0C4E-8C8E-F40ECFB52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5637" y="731217"/>
            <a:ext cx="6251293" cy="3717969"/>
          </a:xfrm>
          <a:prstGeom prst="rect">
            <a:avLst/>
          </a:prstGeom>
          <a:solidFill>
            <a:srgbClr val="F6E3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99A6F7AF-1600-3745-B44C-3759E7BDE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93952" y="3517482"/>
            <a:ext cx="1863408" cy="18634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80A94A70-77CA-7A4A-9A57-2F63C0D87F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151" y="1036705"/>
            <a:ext cx="5271531" cy="1257144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Välkomna till Svenska ESF-rådet</a:t>
            </a:r>
          </a:p>
        </p:txBody>
      </p:sp>
      <p:sp>
        <p:nvSpPr>
          <p:cNvPr id="10" name="Underrubrik 2">
            <a:extLst>
              <a:ext uri="{FF2B5EF4-FFF2-40B4-BE49-F238E27FC236}">
                <a16:creationId xmlns:a16="http://schemas.microsoft.com/office/drawing/2014/main" id="{517873D5-62BF-154B-8C79-136C0BF69C1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2152" y="2457360"/>
            <a:ext cx="5271530" cy="589215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DC0ADD5B-E213-FE4F-9F25-F0B2241BB34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151" y="3811425"/>
            <a:ext cx="5271737" cy="344031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sv-SE" dirty="0"/>
              <a:t>Skapare och datum</a:t>
            </a:r>
          </a:p>
        </p:txBody>
      </p:sp>
      <p:pic>
        <p:nvPicPr>
          <p:cNvPr id="13" name="Bildobjekt 12" descr="Svenska ESF-rådets logotyp">
            <a:extLst>
              <a:ext uri="{FF2B5EF4-FFF2-40B4-BE49-F238E27FC236}">
                <a16:creationId xmlns:a16="http://schemas.microsoft.com/office/drawing/2014/main" id="{AC448D61-B925-1744-B97E-1717E00386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14916" y="5776393"/>
            <a:ext cx="2375731" cy="648319"/>
          </a:xfrm>
          <a:prstGeom prst="rect">
            <a:avLst/>
          </a:prstGeom>
        </p:spPr>
      </p:pic>
      <p:pic>
        <p:nvPicPr>
          <p:cNvPr id="2" name="Bildobjekt 1" descr="Medfinansieras av Europeiska unionen">
            <a:extLst>
              <a:ext uri="{FF2B5EF4-FFF2-40B4-BE49-F238E27FC236}">
                <a16:creationId xmlns:a16="http://schemas.microsoft.com/office/drawing/2014/main" id="{C9BB69D8-3B3D-3A4A-513D-36735D7E91C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422" y="433288"/>
            <a:ext cx="3377967" cy="71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357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och bild med mönst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62939" y="1595672"/>
            <a:ext cx="5429062" cy="526232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658416" y="457200"/>
            <a:ext cx="2227153" cy="22271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98195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två bild med mönst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F8ED18B-6F59-9B4B-8D19-236A9DA5C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834680" y="-7167"/>
            <a:ext cx="2164245" cy="2208413"/>
          </a:xfrm>
          <a:prstGeom prst="rect">
            <a:avLst/>
          </a:prstGeom>
          <a:solidFill>
            <a:srgbClr val="6299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782429" y="1330859"/>
            <a:ext cx="3711422" cy="361340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54469" y="4950958"/>
            <a:ext cx="1339382" cy="1339382"/>
          </a:xfrm>
          <a:prstGeom prst="rect">
            <a:avLst/>
          </a:prstGeom>
          <a:solidFill>
            <a:srgbClr val="A9D1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F8CDA74-96A5-A641-B00B-1B55A4AE1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998925" y="2201246"/>
            <a:ext cx="989656" cy="1009853"/>
          </a:xfrm>
          <a:prstGeom prst="rect">
            <a:avLst/>
          </a:prstGeom>
          <a:solidFill>
            <a:srgbClr val="723F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2DAC763D-35B4-D94F-991C-53FB20BFBCD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493851" y="4186448"/>
            <a:ext cx="2694915" cy="26715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47333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bild med mönst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119782" y="90087"/>
            <a:ext cx="3388945" cy="34267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10037" y="1731792"/>
            <a:ext cx="836672" cy="836672"/>
          </a:xfrm>
          <a:prstGeom prst="rect">
            <a:avLst/>
          </a:prstGeom>
          <a:solidFill>
            <a:srgbClr val="EABE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8F8ED18B-6F59-9B4B-8D19-236A9DA5C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846462" y="5160475"/>
            <a:ext cx="1663575" cy="1697525"/>
          </a:xfrm>
          <a:prstGeom prst="rect">
            <a:avLst/>
          </a:prstGeom>
          <a:solidFill>
            <a:srgbClr val="6299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F8CDA74-96A5-A641-B00B-1B55A4AE1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765861" y="4061125"/>
            <a:ext cx="1077363" cy="1099350"/>
          </a:xfrm>
          <a:prstGeom prst="rect">
            <a:avLst/>
          </a:prstGeom>
          <a:solidFill>
            <a:srgbClr val="F9E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2DAC763D-35B4-D94F-991C-53FB20BFBCD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10037" y="2568464"/>
            <a:ext cx="2694915" cy="259201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656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och bild med mönst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29609" y="1595672"/>
            <a:ext cx="4831398" cy="468301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261349" y="1"/>
            <a:ext cx="1595672" cy="1595672"/>
          </a:xfrm>
          <a:prstGeom prst="rect">
            <a:avLst/>
          </a:prstGeom>
          <a:solidFill>
            <a:srgbClr val="EABE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8F8ED18B-6F59-9B4B-8D19-236A9DA5C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71022" y="4237022"/>
            <a:ext cx="2620979" cy="2620979"/>
          </a:xfrm>
          <a:prstGeom prst="rect">
            <a:avLst/>
          </a:prstGeom>
          <a:solidFill>
            <a:srgbClr val="6299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55170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bild med mönster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865068" y="543124"/>
            <a:ext cx="5326932" cy="5136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478466" y="5164057"/>
            <a:ext cx="1702652" cy="1693943"/>
          </a:xfrm>
          <a:prstGeom prst="rect">
            <a:avLst/>
          </a:prstGeom>
          <a:solidFill>
            <a:srgbClr val="F9E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8F8ED18B-6F59-9B4B-8D19-236A9DA5C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69981" y="-32371"/>
            <a:ext cx="2539844" cy="2551905"/>
          </a:xfrm>
          <a:prstGeom prst="rect">
            <a:avLst/>
          </a:prstGeom>
          <a:solidFill>
            <a:srgbClr val="1242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39150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text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6623406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6623406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7D4D8DBF-8444-804B-958C-8A5752B5E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39044" y="5482535"/>
            <a:ext cx="1375874" cy="1375874"/>
          </a:xfrm>
          <a:prstGeom prst="rect">
            <a:avLst/>
          </a:prstGeom>
          <a:solidFill>
            <a:srgbClr val="EABE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CBECD36E-DD4B-E344-8D02-17076226E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314917" y="2605451"/>
            <a:ext cx="2877084" cy="2877084"/>
          </a:xfrm>
          <a:prstGeom prst="rect">
            <a:avLst/>
          </a:prstGeom>
          <a:solidFill>
            <a:srgbClr val="723F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7A1B5B9E-0DAE-8247-8A6C-E1AFEB21F98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509135" y="452927"/>
            <a:ext cx="3611562" cy="3611563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8759272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text med 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6623406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6623406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7D4D8DBF-8444-804B-958C-8A5752B5E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73677" y="457200"/>
            <a:ext cx="1153231" cy="1153231"/>
          </a:xfrm>
          <a:prstGeom prst="rect">
            <a:avLst/>
          </a:prstGeom>
          <a:solidFill>
            <a:srgbClr val="F9E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CBECD36E-DD4B-E344-8D02-17076226E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97663" y="4311353"/>
            <a:ext cx="2546647" cy="2546647"/>
          </a:xfrm>
          <a:prstGeom prst="rect">
            <a:avLst/>
          </a:prstGeom>
          <a:solidFill>
            <a:srgbClr val="6299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EBEE1651-5104-0C49-B498-D2207B4C16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126538" y="1609725"/>
            <a:ext cx="3065462" cy="3141663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467991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2982" y="457201"/>
            <a:ext cx="5622201" cy="59254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5122566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4746292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54F6FA-2C7A-0F40-A68F-8B6D53564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720" y="516048"/>
            <a:ext cx="10385079" cy="5269116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640517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2">
    <p:bg>
      <p:bgPr>
        <a:solidFill>
          <a:srgbClr val="F8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>
            <a:extLst>
              <a:ext uri="{FF2B5EF4-FFF2-40B4-BE49-F238E27FC236}">
                <a16:creationId xmlns:a16="http://schemas.microsoft.com/office/drawing/2014/main" id="{34E60E6F-E48C-8649-8FBF-B9F4EC38AE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57360" y="2576471"/>
            <a:ext cx="941011" cy="941011"/>
          </a:xfrm>
          <a:prstGeom prst="rect">
            <a:avLst/>
          </a:prstGeom>
          <a:solidFill>
            <a:srgbClr val="0040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2465B3A2-FA99-B048-8364-C9B6EE7AF2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5637" y="731217"/>
            <a:ext cx="6251293" cy="371796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7BAFA08D-D8ED-9E43-9149-F165AFF23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93952" y="3517482"/>
            <a:ext cx="1863408" cy="1863408"/>
          </a:xfrm>
          <a:prstGeom prst="rect">
            <a:avLst/>
          </a:prstGeom>
          <a:solidFill>
            <a:srgbClr val="8B47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10D3E99-AA9F-3845-ABB1-825224196D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151" y="1036705"/>
            <a:ext cx="5271531" cy="1257144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Välkomna till Svenska ESF-rådet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6C8608-025E-FD41-AD6A-A35C723880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2152" y="2457360"/>
            <a:ext cx="5271530" cy="589215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endParaRPr lang="sv-SE" dirty="0"/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21301CA2-F276-B14A-B0EA-CD7F6DD8D43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151" y="3811425"/>
            <a:ext cx="5271737" cy="344031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sv-SE" dirty="0"/>
              <a:t>Skapare och </a:t>
            </a:r>
            <a:r>
              <a:rPr lang="sv-SE" dirty="0" err="1"/>
              <a:t>dqatum</a:t>
            </a:r>
            <a:endParaRPr lang="sv-SE" dirty="0"/>
          </a:p>
        </p:txBody>
      </p:sp>
      <p:pic>
        <p:nvPicPr>
          <p:cNvPr id="13" name="Bildobjekt 12" descr="Svenska ESF-rådets logotyp">
            <a:extLst>
              <a:ext uri="{FF2B5EF4-FFF2-40B4-BE49-F238E27FC236}">
                <a16:creationId xmlns:a16="http://schemas.microsoft.com/office/drawing/2014/main" id="{96A5E59D-08E1-B244-8AE3-D5A2C25C5B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14916" y="5776393"/>
            <a:ext cx="2375731" cy="648319"/>
          </a:xfrm>
          <a:prstGeom prst="rect">
            <a:avLst/>
          </a:prstGeom>
        </p:spPr>
      </p:pic>
      <p:pic>
        <p:nvPicPr>
          <p:cNvPr id="4" name="Bildobjekt 3" descr="Medfinansieras av Europeiska unionen">
            <a:extLst>
              <a:ext uri="{FF2B5EF4-FFF2-40B4-BE49-F238E27FC236}">
                <a16:creationId xmlns:a16="http://schemas.microsoft.com/office/drawing/2014/main" id="{C5B995C1-10AA-1A58-1B1C-6119AAF0DF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422" y="433288"/>
            <a:ext cx="3377967" cy="71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445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 sida">
    <p:bg>
      <p:bgPr>
        <a:solidFill>
          <a:srgbClr val="F8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8077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– Blå">
    <p:bg>
      <p:bgPr>
        <a:solidFill>
          <a:srgbClr val="A9D1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0D3E99-AA9F-3845-ABB1-825224196D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2400" y="1289648"/>
            <a:ext cx="6516998" cy="1655762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Avsnittstitel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6C8608-025E-FD41-AD6A-A35C723880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2400" y="2961907"/>
            <a:ext cx="6516998" cy="929322"/>
          </a:xfrm>
        </p:spPr>
        <p:txBody>
          <a:bodyPr>
            <a:normAutofit/>
          </a:bodyPr>
          <a:lstStyle>
            <a:lvl1pPr marL="0" indent="0" algn="l">
              <a:buNone/>
              <a:defRPr sz="2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EF16A05F-22AB-9E4F-B3C8-1B6E31C36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6804" y="2245259"/>
            <a:ext cx="4295196" cy="4612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513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apitelsida – Grön">
    <p:bg>
      <p:bgPr>
        <a:solidFill>
          <a:srgbClr val="B7CF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0D3E99-AA9F-3845-ABB1-825224196D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2400" y="1289913"/>
            <a:ext cx="5812325" cy="1655762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Avsnittstitel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6C8608-025E-FD41-AD6A-A35C723880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0903" y="2964339"/>
            <a:ext cx="5812325" cy="929322"/>
          </a:xfrm>
        </p:spPr>
        <p:txBody>
          <a:bodyPr>
            <a:normAutofit/>
          </a:bodyPr>
          <a:lstStyle>
            <a:lvl1pPr marL="0" indent="0" algn="l">
              <a:buNone/>
              <a:defRPr sz="2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A5308B08-3FA6-5A43-A747-111A29F6F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6804" y="2245258"/>
            <a:ext cx="4295197" cy="4612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772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apitelsida – Gul">
    <p:bg>
      <p:bgPr>
        <a:solidFill>
          <a:srgbClr val="F9E0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0D3E99-AA9F-3845-ABB1-825224196D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2400" y="1289913"/>
            <a:ext cx="5812325" cy="1655762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Avsnittstitel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6C8608-025E-FD41-AD6A-A35C723880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0903" y="2964339"/>
            <a:ext cx="5812325" cy="929322"/>
          </a:xfrm>
        </p:spPr>
        <p:txBody>
          <a:bodyPr>
            <a:normAutofit/>
          </a:bodyPr>
          <a:lstStyle>
            <a:lvl1pPr marL="0" indent="0" algn="l">
              <a:buNone/>
              <a:defRPr sz="2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07E0A9CF-BE89-104B-B30C-E144FDD36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6802" y="2245258"/>
            <a:ext cx="4295198" cy="4612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16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apitelsida – Rosa">
    <p:bg>
      <p:bgPr>
        <a:solidFill>
          <a:srgbClr val="EABE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0D3E99-AA9F-3845-ABB1-825224196D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2400" y="1289913"/>
            <a:ext cx="5812325" cy="1655762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Avsnittstitel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6C8608-025E-FD41-AD6A-A35C723880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0903" y="2964339"/>
            <a:ext cx="5812325" cy="929322"/>
          </a:xfrm>
        </p:spPr>
        <p:txBody>
          <a:bodyPr>
            <a:normAutofit/>
          </a:bodyPr>
          <a:lstStyle>
            <a:lvl1pPr marL="0" indent="0" algn="l">
              <a:buNone/>
              <a:defRPr sz="2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3BE1E315-C437-6448-8579-A95E71D78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6801" y="2245257"/>
            <a:ext cx="4295199" cy="4612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807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311B47-16D8-9647-829B-D0786C522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904" y="563963"/>
            <a:ext cx="9113718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A91644-805D-2647-A846-5647CFD87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04" y="1982709"/>
            <a:ext cx="9113718" cy="364854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4685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– 2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FD3FD9A2-49C0-3745-BDC1-0A45AC1DA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903" y="563963"/>
            <a:ext cx="10337925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A91644-805D-2647-A846-5647CFD87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03" y="2006694"/>
            <a:ext cx="4991477" cy="38418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3AB8240A-3D11-9144-B799-360BB7BBCAC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07351" y="2006694"/>
            <a:ext cx="4991477" cy="38418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7336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och bild med mönst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636190" y="457200"/>
            <a:ext cx="5555810" cy="54547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622202" y="4630847"/>
            <a:ext cx="2227153" cy="22271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59739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F9EF735-2EBE-7F49-82AA-336045B30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CDD7512-FD86-934F-A2F4-DE5978D53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1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8" name="Bild 7" descr="Svenska ESF-rådets logotyp">
            <a:extLst>
              <a:ext uri="{FF2B5EF4-FFF2-40B4-BE49-F238E27FC236}">
                <a16:creationId xmlns:a16="http://schemas.microsoft.com/office/drawing/2014/main" id="{21EF858C-87AF-67A4-FF2D-9D8722B4FDE0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312109" y="6089636"/>
            <a:ext cx="1545142" cy="422413"/>
          </a:xfrm>
          <a:prstGeom prst="rect">
            <a:avLst/>
          </a:prstGeom>
        </p:spPr>
      </p:pic>
      <p:pic>
        <p:nvPicPr>
          <p:cNvPr id="9" name="Bildobjekt 8" descr="Medfinansieras av Europeiska unionen">
            <a:extLst>
              <a:ext uri="{FF2B5EF4-FFF2-40B4-BE49-F238E27FC236}">
                <a16:creationId xmlns:a16="http://schemas.microsoft.com/office/drawing/2014/main" id="{1BBFEBE1-2B72-D4AF-B8A6-BA2DD14C99A4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108" y="6061158"/>
            <a:ext cx="2269869" cy="482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997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5" r:id="rId2"/>
    <p:sldLayoutId id="2147483649" r:id="rId3"/>
    <p:sldLayoutId id="2147483661" r:id="rId4"/>
    <p:sldLayoutId id="2147483662" r:id="rId5"/>
    <p:sldLayoutId id="2147483658" r:id="rId6"/>
    <p:sldLayoutId id="2147483650" r:id="rId7"/>
    <p:sldLayoutId id="2147483660" r:id="rId8"/>
    <p:sldLayoutId id="2147483664" r:id="rId9"/>
    <p:sldLayoutId id="2147483666" r:id="rId10"/>
    <p:sldLayoutId id="2147483668" r:id="rId11"/>
    <p:sldLayoutId id="2147483667" r:id="rId12"/>
    <p:sldLayoutId id="2147483665" r:id="rId13"/>
    <p:sldLayoutId id="2147483669" r:id="rId14"/>
    <p:sldLayoutId id="2147483671" r:id="rId15"/>
    <p:sldLayoutId id="2147483672" r:id="rId16"/>
    <p:sldLayoutId id="2147483657" r:id="rId17"/>
    <p:sldLayoutId id="2147483663" r:id="rId18"/>
    <p:sldLayoutId id="2147483654" r:id="rId19"/>
    <p:sldLayoutId id="2147483655" r:id="rId20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i="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27063" indent="-169863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40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12838" indent="-1984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00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558925" indent="-18732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006600" indent="-1778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8A4AE6B2-D74D-0C4C-9352-F4014B0596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2151" y="1036704"/>
            <a:ext cx="7525600" cy="2214496"/>
          </a:xfrm>
        </p:spPr>
        <p:txBody>
          <a:bodyPr>
            <a:normAutofit/>
          </a:bodyPr>
          <a:lstStyle/>
          <a:p>
            <a:r>
              <a:rPr lang="sv-SE" dirty="0"/>
              <a:t>Uppdrag att föreslå åtgärder som kan ingå i Sveriges NRP-plan 2028-2034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36EC34E4-4A53-664E-9B19-2D58BE4EE6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sv-SE" dirty="0"/>
              <a:t>Övervakningskommittén 2026-03-04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17192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369C05FD-98CF-DE47-8AE1-3DC7D559D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Uppdraget 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3A0D100B-1731-F849-879A-BE308F23E2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Föreslå åtgärder som kan ingå i NRP-planen</a:t>
            </a:r>
          </a:p>
          <a:p>
            <a:r>
              <a:rPr lang="sv-SE" dirty="0"/>
              <a:t>Uppdraget ska genomföras tillsammans med Tillväxtverket, Migrationsverket, Polismyndigheten och Jordbruksverket.</a:t>
            </a:r>
          </a:p>
          <a:p>
            <a:r>
              <a:rPr lang="sv-SE" dirty="0"/>
              <a:t>Tillväxtverket är samordnande myndighet för uppdraget</a:t>
            </a:r>
          </a:p>
          <a:p>
            <a:r>
              <a:rPr lang="sv-SE" dirty="0"/>
              <a:t>Redovisas senast 30 oktober 2026</a:t>
            </a:r>
          </a:p>
        </p:txBody>
      </p:sp>
    </p:spTree>
    <p:extLst>
      <p:ext uri="{BB962C8B-B14F-4D97-AF65-F5344CB8AC3E}">
        <p14:creationId xmlns:p14="http://schemas.microsoft.com/office/powerpoint/2010/main" val="2600920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29FF9-9F3A-454C-FBA2-178C0E79C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0D3DFA8C-3902-CC31-C1A0-4E484A83C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Förutsättningar för uppdraget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14C74589-E251-CB05-B11E-07881CE9F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04" y="1889526"/>
            <a:ext cx="9113718" cy="3741729"/>
          </a:xfrm>
        </p:spPr>
        <p:txBody>
          <a:bodyPr>
            <a:normAutofit/>
          </a:bodyPr>
          <a:lstStyle/>
          <a:p>
            <a:r>
              <a:rPr lang="sv-SE" dirty="0"/>
              <a:t>Åtgärderna ska bidra till att möta regionala och nationella utmaningar</a:t>
            </a:r>
          </a:p>
          <a:p>
            <a:r>
              <a:rPr lang="sv-SE" dirty="0"/>
              <a:t>Prestationsbaserat genomförande</a:t>
            </a:r>
          </a:p>
          <a:p>
            <a:r>
              <a:rPr lang="sv-SE" dirty="0"/>
              <a:t>Varje myndighet ansvarar för de delar som ligger inom deras ordinarie verksamhetsområde och kompetens</a:t>
            </a:r>
          </a:p>
          <a:p>
            <a:r>
              <a:rPr lang="sv-SE" dirty="0"/>
              <a:t>Utgå från kommissionens förslag till rättsakter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98235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18145E-2944-DCDF-73C0-B52E8CB12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0187ED8-58C5-145E-BEAB-1CF8617F0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Förutsättningar för uppdraget 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2CD870FE-8584-CAE0-4DF0-09680275CC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04" y="1889526"/>
            <a:ext cx="9113718" cy="3741729"/>
          </a:xfrm>
        </p:spPr>
        <p:txBody>
          <a:bodyPr>
            <a:normAutofit/>
          </a:bodyPr>
          <a:lstStyle/>
          <a:p>
            <a:r>
              <a:rPr lang="sv-SE" dirty="0"/>
              <a:t>Samråd med aktörer enligt partnerskapsprincipen</a:t>
            </a:r>
          </a:p>
          <a:p>
            <a:r>
              <a:rPr lang="sv-SE" dirty="0"/>
              <a:t>Samverkan med relevanta myndigheter</a:t>
            </a:r>
          </a:p>
          <a:p>
            <a:r>
              <a:rPr lang="sv-SE" dirty="0"/>
              <a:t>Beakta synergier med andra fonder</a:t>
            </a:r>
          </a:p>
          <a:p>
            <a:r>
              <a:rPr lang="sv-SE" dirty="0"/>
              <a:t>Ta tillvara erfarenheter från tidigare program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09416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6CF8E9-6CCC-D98F-E19B-CB1318129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7533BA1F-8982-9A6E-C9AB-E3E8BA2D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903" y="563963"/>
            <a:ext cx="10764181" cy="1325563"/>
          </a:xfrm>
        </p:spPr>
        <p:txBody>
          <a:bodyPr>
            <a:normAutofit/>
          </a:bodyPr>
          <a:lstStyle/>
          <a:p>
            <a:r>
              <a:rPr lang="sv-SE" dirty="0"/>
              <a:t>Målen inom det sociala området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98A232DC-442D-6852-FC95-43A5E9508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Kostnadseffektiva insatser</a:t>
            </a:r>
          </a:p>
          <a:p>
            <a:r>
              <a:rPr lang="sv-SE" dirty="0"/>
              <a:t>Förstärka och utveckla arbetsmarknads- och utbildningspolitiken för att möta strukturella utmaningar</a:t>
            </a:r>
          </a:p>
          <a:p>
            <a:r>
              <a:rPr lang="sv-SE" dirty="0"/>
              <a:t>Arbetssökande långt ifrån arbetsmarknaden</a:t>
            </a:r>
          </a:p>
          <a:p>
            <a:r>
              <a:rPr lang="sv-SE" dirty="0"/>
              <a:t>Öka och bibehålla anställningsbarhet</a:t>
            </a:r>
          </a:p>
          <a:p>
            <a:r>
              <a:rPr lang="sv-SE" dirty="0"/>
              <a:t>Förbättra kompetensförsörjningen</a:t>
            </a:r>
          </a:p>
          <a:p>
            <a:r>
              <a:rPr lang="sv-SE" dirty="0"/>
              <a:t>Förbättra integrationen</a:t>
            </a:r>
          </a:p>
          <a:p>
            <a:r>
              <a:rPr lang="sv-SE" dirty="0"/>
              <a:t>Minska ekonomisk utsatthet och utanförskap</a:t>
            </a:r>
          </a:p>
          <a:p>
            <a:r>
              <a:rPr lang="sv-SE" dirty="0"/>
              <a:t>Främja social inkludering och delaktighet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61070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0417EA-EC8E-3EB3-FCB9-9DD94C37D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F907039-376F-8FD3-099E-FCF684282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Preliminär tidplan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6571713-335D-2537-D79C-17505D8AF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Behovsanalys och framtagande av förslag på åtgärder, mars-april</a:t>
            </a:r>
          </a:p>
          <a:p>
            <a:r>
              <a:rPr lang="sv-SE" dirty="0"/>
              <a:t>Dialog med externa aktörer om förslag på åtgärder, maj-juni</a:t>
            </a:r>
          </a:p>
          <a:p>
            <a:r>
              <a:rPr lang="sv-SE" dirty="0"/>
              <a:t>Inlämnande av underlag till Tillväxtverket</a:t>
            </a:r>
          </a:p>
        </p:txBody>
      </p:sp>
    </p:spTree>
    <p:extLst>
      <p:ext uri="{BB962C8B-B14F-4D97-AF65-F5344CB8AC3E}">
        <p14:creationId xmlns:p14="http://schemas.microsoft.com/office/powerpoint/2010/main" val="2350671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307C8-DBCA-3A46-B510-4F737F95942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03287" y="672624"/>
            <a:ext cx="10385425" cy="5268912"/>
          </a:xfrm>
        </p:spPr>
        <p:txBody>
          <a:bodyPr/>
          <a:lstStyle/>
          <a:p>
            <a:pPr algn="ctr"/>
            <a:r>
              <a:rPr lang="sv-SE" dirty="0">
                <a:solidFill>
                  <a:schemeClr val="tx2"/>
                </a:solidFill>
              </a:rPr>
              <a:t>Tack!</a:t>
            </a:r>
          </a:p>
        </p:txBody>
      </p:sp>
    </p:spTree>
    <p:extLst>
      <p:ext uri="{BB962C8B-B14F-4D97-AF65-F5344CB8AC3E}">
        <p14:creationId xmlns:p14="http://schemas.microsoft.com/office/powerpoint/2010/main" val="3938428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Egen 1">
      <a:dk1>
        <a:srgbClr val="104161"/>
      </a:dk1>
      <a:lt1>
        <a:srgbClr val="F8F7F7"/>
      </a:lt1>
      <a:dk2>
        <a:srgbClr val="104161"/>
      </a:dk2>
      <a:lt2>
        <a:srgbClr val="F8F7F7"/>
      </a:lt2>
      <a:accent1>
        <a:srgbClr val="649AB3"/>
      </a:accent1>
      <a:accent2>
        <a:srgbClr val="A9D1DA"/>
      </a:accent2>
      <a:accent3>
        <a:srgbClr val="7C9259"/>
      </a:accent3>
      <a:accent4>
        <a:srgbClr val="B7CF83"/>
      </a:accent4>
      <a:accent5>
        <a:srgbClr val="7B485B"/>
      </a:accent5>
      <a:accent6>
        <a:srgbClr val="EABEA5"/>
      </a:accent6>
      <a:hlink>
        <a:srgbClr val="649AB3"/>
      </a:hlink>
      <a:folHlink>
        <a:srgbClr val="649AB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>
        <a:norm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Grundmall med instruktioner SVENSKA2.pptx" id="{28B9AD8F-DAD1-45CF-AF3B-06F5655BC2D4}" vid="{6AF506F1-7716-4536-823A-E206BD1759F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Grundmall med instruktioner_SVENSKA</Template>
  <TotalTime>3283</TotalTime>
  <Words>178</Words>
  <Application>Microsoft Office PowerPoint</Application>
  <PresentationFormat>Bredbild</PresentationFormat>
  <Paragraphs>42</Paragraphs>
  <Slides>7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Trebuchet MS</vt:lpstr>
      <vt:lpstr>Office-tema</vt:lpstr>
      <vt:lpstr>Uppdrag att föreslå åtgärder som kan ingå i Sveriges NRP-plan 2028-2034</vt:lpstr>
      <vt:lpstr>Uppdraget </vt:lpstr>
      <vt:lpstr>Förutsättningar för uppdraget</vt:lpstr>
      <vt:lpstr>Förutsättningar för uppdraget </vt:lpstr>
      <vt:lpstr>Målen inom det sociala området</vt:lpstr>
      <vt:lpstr>Preliminär tidplan</vt:lpstr>
      <vt:lpstr>Tack!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Holmgren Anna</dc:creator>
  <cp:lastModifiedBy>Helperin Sara</cp:lastModifiedBy>
  <cp:revision>27</cp:revision>
  <dcterms:created xsi:type="dcterms:W3CDTF">2025-11-13T09:38:53Z</dcterms:created>
  <dcterms:modified xsi:type="dcterms:W3CDTF">2026-03-04T11:06:36Z</dcterms:modified>
</cp:coreProperties>
</file>