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9" r:id="rId2"/>
    <p:sldId id="5931" r:id="rId3"/>
    <p:sldId id="5932" r:id="rId4"/>
    <p:sldId id="5883" r:id="rId5"/>
    <p:sldId id="5884" r:id="rId6"/>
    <p:sldId id="5880" r:id="rId7"/>
    <p:sldId id="5885" r:id="rId8"/>
    <p:sldId id="5886" r:id="rId9"/>
    <p:sldId id="5929" r:id="rId10"/>
    <p:sldId id="256" r:id="rId11"/>
    <p:sldId id="5920" r:id="rId12"/>
    <p:sldId id="5887" r:id="rId13"/>
    <p:sldId id="5888" r:id="rId14"/>
    <p:sldId id="5921" r:id="rId15"/>
    <p:sldId id="5892" r:id="rId16"/>
    <p:sldId id="5895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2C28D2-F7FD-FC48-B90E-1E2290C58A50}" v="9" dt="2026-03-03T15:31:23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07" d="100"/>
          <a:sy n="107" d="100"/>
        </p:scale>
        <p:origin x="7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unioffice.sharepoint.com/teams/msteams_0afea3/Delade%20dokument/General_Huvudmap/Modulmappar/MODUL%206/Deltagare%20per%20organisation/Am&#228;lda%20och%20godk&#228;nda%20per%20organisation%20&#8211;%20kopier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Antal anmälda respektive godkända per organisation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Totalt!$M$3</c:f>
              <c:strCache>
                <c:ptCount val="1"/>
                <c:pt idx="0">
                  <c:v>Antal anmälda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Totalt!$L$4:$L$15</c:f>
              <c:strCache>
                <c:ptCount val="12"/>
                <c:pt idx="0">
                  <c:v>Arbetsförmedlingen</c:v>
                </c:pt>
                <c:pt idx="1">
                  <c:v>Ekobrottsmyndigheten</c:v>
                </c:pt>
                <c:pt idx="2">
                  <c:v>Försäkringskassan</c:v>
                </c:pt>
                <c:pt idx="3">
                  <c:v>Kronofogden</c:v>
                </c:pt>
                <c:pt idx="4">
                  <c:v>LO</c:v>
                </c:pt>
                <c:pt idx="5">
                  <c:v>Migrationsverket</c:v>
                </c:pt>
                <c:pt idx="6">
                  <c:v>Polismyndigheten</c:v>
                </c:pt>
                <c:pt idx="7">
                  <c:v>Skatteverket</c:v>
                </c:pt>
                <c:pt idx="8">
                  <c:v>Stockholms Handelskammare</c:v>
                </c:pt>
                <c:pt idx="9">
                  <c:v>Svenskt Näringsliv</c:v>
                </c:pt>
                <c:pt idx="10">
                  <c:v>TCO</c:v>
                </c:pt>
                <c:pt idx="11">
                  <c:v>Tullverket</c:v>
                </c:pt>
              </c:strCache>
            </c:strRef>
          </c:cat>
          <c:val>
            <c:numRef>
              <c:f>Totalt!$M$4:$M$15</c:f>
              <c:numCache>
                <c:formatCode>General</c:formatCode>
                <c:ptCount val="12"/>
                <c:pt idx="0">
                  <c:v>68</c:v>
                </c:pt>
                <c:pt idx="1">
                  <c:v>20</c:v>
                </c:pt>
                <c:pt idx="2">
                  <c:v>43</c:v>
                </c:pt>
                <c:pt idx="3">
                  <c:v>36</c:v>
                </c:pt>
                <c:pt idx="4">
                  <c:v>0</c:v>
                </c:pt>
                <c:pt idx="5">
                  <c:v>131</c:v>
                </c:pt>
                <c:pt idx="6">
                  <c:v>627</c:v>
                </c:pt>
                <c:pt idx="7">
                  <c:v>109</c:v>
                </c:pt>
                <c:pt idx="8">
                  <c:v>0</c:v>
                </c:pt>
                <c:pt idx="9">
                  <c:v>14</c:v>
                </c:pt>
                <c:pt idx="10">
                  <c:v>0</c:v>
                </c:pt>
                <c:pt idx="1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5C-1F4C-BB02-0AB3AB1E0543}"/>
            </c:ext>
          </c:extLst>
        </c:ser>
        <c:ser>
          <c:idx val="1"/>
          <c:order val="1"/>
          <c:tx>
            <c:strRef>
              <c:f>Totalt!$N$3</c:f>
              <c:strCache>
                <c:ptCount val="1"/>
                <c:pt idx="0">
                  <c:v>Antal godkända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Totalt!$L$4:$L$15</c:f>
              <c:strCache>
                <c:ptCount val="12"/>
                <c:pt idx="0">
                  <c:v>Arbetsförmedlingen</c:v>
                </c:pt>
                <c:pt idx="1">
                  <c:v>Ekobrottsmyndigheten</c:v>
                </c:pt>
                <c:pt idx="2">
                  <c:v>Försäkringskassan</c:v>
                </c:pt>
                <c:pt idx="3">
                  <c:v>Kronofogden</c:v>
                </c:pt>
                <c:pt idx="4">
                  <c:v>LO</c:v>
                </c:pt>
                <c:pt idx="5">
                  <c:v>Migrationsverket</c:v>
                </c:pt>
                <c:pt idx="6">
                  <c:v>Polismyndigheten</c:v>
                </c:pt>
                <c:pt idx="7">
                  <c:v>Skatteverket</c:v>
                </c:pt>
                <c:pt idx="8">
                  <c:v>Stockholms Handelskammare</c:v>
                </c:pt>
                <c:pt idx="9">
                  <c:v>Svenskt Näringsliv</c:v>
                </c:pt>
                <c:pt idx="10">
                  <c:v>TCO</c:v>
                </c:pt>
                <c:pt idx="11">
                  <c:v>Tullverket</c:v>
                </c:pt>
              </c:strCache>
            </c:strRef>
          </c:cat>
          <c:val>
            <c:numRef>
              <c:f>Totalt!$N$4:$N$15</c:f>
              <c:numCache>
                <c:formatCode>General</c:formatCode>
                <c:ptCount val="12"/>
                <c:pt idx="0">
                  <c:v>25</c:v>
                </c:pt>
                <c:pt idx="1">
                  <c:v>2</c:v>
                </c:pt>
                <c:pt idx="2">
                  <c:v>26</c:v>
                </c:pt>
                <c:pt idx="3">
                  <c:v>22</c:v>
                </c:pt>
                <c:pt idx="4">
                  <c:v>0</c:v>
                </c:pt>
                <c:pt idx="5">
                  <c:v>53</c:v>
                </c:pt>
                <c:pt idx="6">
                  <c:v>202</c:v>
                </c:pt>
                <c:pt idx="7">
                  <c:v>55</c:v>
                </c:pt>
                <c:pt idx="8">
                  <c:v>0</c:v>
                </c:pt>
                <c:pt idx="9">
                  <c:v>7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5C-1F4C-BB02-0AB3AB1E0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5921928"/>
        <c:axId val="1076170760"/>
      </c:barChart>
      <c:catAx>
        <c:axId val="1075921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6170760"/>
        <c:crosses val="autoZero"/>
        <c:auto val="1"/>
        <c:lblAlgn val="ctr"/>
        <c:lblOffset val="100"/>
        <c:noMultiLvlLbl val="0"/>
      </c:catAx>
      <c:valAx>
        <c:axId val="1076170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5921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F70E5-9312-904B-BAC1-C845534E7EC7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B3B63-B8F4-AE48-BF82-E9D6BFC871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794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52E07-B406-C545-862B-AAC3B8451C8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808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A5A6D-A5D9-DC20-0B3C-37ACDA13B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7D9823D-9A7C-0ECB-E47B-E60763C730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90B0755-B068-0BE2-7B72-DB3BB1B31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004E2BE-5F71-47A0-02F0-603277EB2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A30C2-3EEE-43F8-A11F-6D800419B7F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17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437ED-DEF6-440E-524B-A9A5CBAFE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20A717F-E128-BDC9-178F-449BF9C2B3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7C31312-836D-774D-F9AB-C662F5994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B4D05DD-12FF-A41F-38D7-1FE5ED4C2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A30C2-3EEE-43F8-A11F-6D800419B7F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277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16A52-0C5D-650A-FBC8-EBA2134AE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E7BCD52-8547-A428-F006-970F1463B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2FCFBCE-6289-04EE-B545-E7272C6ED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C49E4D4-3340-A090-DF57-C8891B33F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86A00D-89B4-BB44-8206-3DA82DBEA81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000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AF2C6-1C26-48FE-C3AA-8D38B777D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CD1AF10-FB4A-670E-DC5D-EAABA2EE7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8C434C9-5CB6-64E4-D2B4-1F0F65658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C853EAD-834C-4EB7-E192-4044EF47D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86A00D-89B4-BB44-8206-3DA82DBEA81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33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71DC8-CAB4-5CA0-182C-50A52B7F0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08078A9-0841-BC56-9325-3786B2ECC6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9476AA4-914B-210E-8487-ED3BA7E63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7D41643-AEAD-C424-53A0-9E647C9113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86A00D-89B4-BB44-8206-3DA82DBEA81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4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6C489-21BA-98A7-5381-2777CD908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C02D815-2F27-A426-17A0-C06D3E3018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643E1A0-B92B-6E09-46F2-382EEA679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8F9CCBD-4F70-798E-DFAA-FB3FB3BA1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86A00D-89B4-BB44-8206-3DA82DBEA81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349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B5AB8-EDBF-DA60-7AB7-260D5211C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93D39D2-0B06-7C13-2D28-66AC9BBC3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CE749E5-F817-F771-5567-D32C2A8A1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F138293-EED0-E8E4-BC59-4FC06BE55A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86A00D-89B4-BB44-8206-3DA82DBEA81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86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46EDD-ED80-5724-8AF2-B8B0C6203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BB86790-B68B-F611-1671-983DFC51B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7FF3E38-4DDF-8C65-C541-8A3926D3E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5E8667C-BC3C-86CD-6C86-9501571E5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A30C2-3EEE-43F8-A11F-6D800419B7F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434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FF2CD-202C-962C-BFB7-32EDB8518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6DA49B9-C8CE-64D0-3C1A-100375C34B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39B0103-30A9-C96A-7A93-B677D9D4D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03EDE3B-CDD6-F8E7-8B7E-426C4A2F1E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A30C2-3EEE-43F8-A11F-6D800419B7F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09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EED00-4643-6AEE-6610-8B69C6211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E893BAC-72B8-708E-E3D3-D88C24CBC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6FD8A2A-052E-181C-A2EE-FC13A429FD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0C7E3FE-622F-CFA3-A1A6-9B6B7FBD0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A30C2-3EEE-43F8-A11F-6D800419B7F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6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E55819-42B5-363E-717E-AA3157674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F9B9F01-7C04-B3B7-5B6F-D5A069B91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84DEB6-3B7C-1CCA-038C-B2926933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0197-06C0-8C46-975E-88BC7E68812C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DC69178-DD63-F5FD-9153-2CCD420C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7F95E78-C8B4-B20B-3E68-A822F165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F54-709F-8D4F-B0CB-EF0BA1987F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069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1DA8E8-22D9-2A03-460E-00406228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5DBC160-D991-0013-A641-2C0892BFF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0FA81F-3F2F-8BEA-E07F-C3D2171B8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0197-06C0-8C46-975E-88BC7E68812C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9EE73D9-4308-E9FF-F241-56DCE420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D4D2F0C-7D20-C515-A4BC-F8A72E16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F54-709F-8D4F-B0CB-EF0BA1987F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424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126FDEC-1428-FA33-3750-7519D93F7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9EF0D8E-29F8-6A2B-DB9E-D1F6FF895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7CA316-90AD-72FA-6FBC-F366EC547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0197-06C0-8C46-975E-88BC7E68812C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A9B38A2-C693-B13A-7E7E-061E35C8C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5558CC5-2244-A705-F510-0C3B333B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F54-709F-8D4F-B0CB-EF0BA1987F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6454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- och 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401376C-0106-4AD4-7E0D-44860A8333F0}"/>
              </a:ext>
            </a:extLst>
          </p:cNvPr>
          <p:cNvSpPr/>
          <p:nvPr userDrawn="1"/>
        </p:nvSpPr>
        <p:spPr>
          <a:xfrm>
            <a:off x="838200" y="899160"/>
            <a:ext cx="10515600" cy="45719"/>
          </a:xfrm>
          <a:prstGeom prst="rect">
            <a:avLst/>
          </a:prstGeom>
          <a:solidFill>
            <a:srgbClr val="9E2F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3805D735-8EFF-1611-DF8F-7122AB3977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032" y="400886"/>
            <a:ext cx="10579768" cy="6739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9E2F37"/>
                </a:solidFill>
                <a:latin typeface="Trade Gothic Next" panose="020B0503040303020004" pitchFamily="34" charset="0"/>
              </a:defRPr>
            </a:lvl1pPr>
          </a:lstStyle>
          <a:p>
            <a:pPr lvl="0"/>
            <a:r>
              <a:rPr lang="sv-SE" dirty="0"/>
              <a:t>Klicka för att lägga till rubrik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F06B86D7-F03F-3964-159B-6279B39A1D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4700" y="1219200"/>
            <a:ext cx="10326688" cy="4298950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Trade Gothic Next" panose="020B0503040303020004" pitchFamily="34" charset="0"/>
              </a:defRPr>
            </a:lvl1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49675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BF2B98-1C0F-204F-2377-ABE1CA7F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58ACDF3-37F4-293B-55D7-FFFE22A6C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F3CB3AC-5886-7137-60DC-1DCF7259F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0197-06C0-8C46-975E-88BC7E68812C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441655C-0FC5-9D6A-FA93-38C79855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0BB478-9F5C-79B1-023E-3AAAC562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F54-709F-8D4F-B0CB-EF0BA1987F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018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A46BD5-6899-CF08-9A1D-02A6E624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F3CB7BC-63B9-6250-C428-DD2AE034A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F469A94-E7BD-FECE-B70C-7805D7AE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0197-06C0-8C46-975E-88BC7E68812C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8C7F986-E4CD-1E15-9351-8B6002673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CD4C5BC-9288-180C-0A5C-04962615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F54-709F-8D4F-B0CB-EF0BA1987F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792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662F6C-A2CE-2077-65DC-A83565A5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24EA288-6B10-F847-012F-2EF798006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D3569CF-4CDA-F6FE-7A14-BAB6C47CC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DB332F4-E9A4-2EA8-8345-394310AAB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0197-06C0-8C46-975E-88BC7E68812C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AB1FE10-0D51-F307-7A83-198FF74B8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FEBA8BD-461D-0A43-71E5-34B6EF07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F54-709F-8D4F-B0CB-EF0BA1987F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9587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989EE-C335-EAD2-AA29-6DF682760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00A778-7FFD-048E-458B-01208FCC2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7496F4C-C838-BA74-E7FF-9F00B7B95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6CB5A7C-B881-9369-F750-665A2C0E2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EDD81D6-69D2-9E3E-0416-D1B78EE93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81A2F6E-524A-389A-1FB2-240D0456C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0197-06C0-8C46-975E-88BC7E68812C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5546645-5DEC-44FF-1CE5-411EDFC1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F7E35AF-0135-DB4E-1C35-AC236DF4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F54-709F-8D4F-B0CB-EF0BA1987F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928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6B9A52-A893-8036-E99B-7D6E35C9D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15859BA-6DE2-C108-6367-E8F5EE7B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0197-06C0-8C46-975E-88BC7E68812C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7CEAA1B-E373-7F41-F971-49235DC5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A4AF886-3FFB-DCFE-24A8-D61F8A92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F54-709F-8D4F-B0CB-EF0BA1987F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91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809064C-096E-58DA-6F8D-7741C83A3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0197-06C0-8C46-975E-88BC7E68812C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52FF8D6-84D2-0CC5-8889-5F2687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08ECB1F-BBAA-63D5-AF2F-0C5F9F9E7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F54-709F-8D4F-B0CB-EF0BA1987F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939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19E781-931E-1ACF-85EB-B939063F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C3A7B7-5177-450C-1440-F2E1E2C3C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B89F71-F1B6-2474-722F-D82374380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306B880-D883-42DA-35A3-58BD66C6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0197-06C0-8C46-975E-88BC7E68812C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23CFBDF-4920-8738-BFC0-9EAF3C3B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DCE9440-241B-B6D3-E5B8-AC6803DE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F54-709F-8D4F-B0CB-EF0BA1987F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5355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95EAB8-77F6-E3FE-AEF0-5B59F782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FCBA3AC-4E14-DE06-9D4A-116865AC0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8E10A0-BE98-1859-D24D-94381F18F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D062E43-B3E4-FAC0-A442-AC7ADBD5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0197-06C0-8C46-975E-88BC7E68812C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87C317C-6640-09DA-62C2-9102669D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67B4729-54EB-459C-4018-D4511079E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F54-709F-8D4F-B0CB-EF0BA1987F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726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20C663A-50CD-FEB5-0C34-53C5708FB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03738D9-C9CD-1915-266D-10D7C32F4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1E22BC7-8F1C-6CB5-574E-0F9BFA015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DE0197-06C0-8C46-975E-88BC7E68812C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CAD4ED3-DADC-F9DB-4F0E-E89E10B0C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FAF646-0540-D065-D068-F74BB48EB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CDF54-709F-8D4F-B0CB-EF0BA1987F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646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hyperlink" Target="https://www.csmob.s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mob.se/evidenskarta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4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rubrik 2">
            <a:extLst>
              <a:ext uri="{FF2B5EF4-FFF2-40B4-BE49-F238E27FC236}">
                <a16:creationId xmlns:a16="http://schemas.microsoft.com/office/drawing/2014/main" id="{395C2434-8E3A-3384-A616-E586741939D1}"/>
              </a:ext>
            </a:extLst>
          </p:cNvPr>
          <p:cNvSpPr txBox="1">
            <a:spLocks/>
          </p:cNvSpPr>
          <p:nvPr/>
        </p:nvSpPr>
        <p:spPr>
          <a:xfrm>
            <a:off x="643467" y="5524606"/>
            <a:ext cx="4973563" cy="861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Rak 4">
            <a:extLst>
              <a:ext uri="{FF2B5EF4-FFF2-40B4-BE49-F238E27FC236}">
                <a16:creationId xmlns:a16="http://schemas.microsoft.com/office/drawing/2014/main" id="{F4497D69-D6D6-2E14-90A7-B912ACE59FB6}"/>
              </a:ext>
            </a:extLst>
          </p:cNvPr>
          <p:cNvCxnSpPr>
            <a:cxnSpLocks/>
          </p:cNvCxnSpPr>
          <p:nvPr/>
        </p:nvCxnSpPr>
        <p:spPr>
          <a:xfrm>
            <a:off x="2371105" y="4425332"/>
            <a:ext cx="7505205" cy="0"/>
          </a:xfrm>
          <a:prstGeom prst="line">
            <a:avLst/>
          </a:prstGeom>
          <a:ln w="50800">
            <a:solidFill>
              <a:srgbClr val="0D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5D77EC3-C1AC-B5B5-2D26-C7627C814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534" y="6114200"/>
            <a:ext cx="2516510" cy="503302"/>
          </a:xfrm>
          <a:prstGeom prst="rect">
            <a:avLst/>
          </a:prstGeom>
        </p:spPr>
      </p:pic>
      <p:pic>
        <p:nvPicPr>
          <p:cNvPr id="6" name="Bildobjekt 5" descr="En bild som visar Teckensnitt, Grafik, logotyp, text&#10;&#10;Automatiskt genererad beskrivning">
            <a:extLst>
              <a:ext uri="{FF2B5EF4-FFF2-40B4-BE49-F238E27FC236}">
                <a16:creationId xmlns:a16="http://schemas.microsoft.com/office/drawing/2014/main" id="{6FCBE26A-70A0-31E2-2D32-5F584FC43E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63" y="2784466"/>
            <a:ext cx="4308701" cy="138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5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78C030E-BBB0-C1A5-08C4-8A4005FFBD9C}"/>
              </a:ext>
            </a:extLst>
          </p:cNvPr>
          <p:cNvSpPr txBox="1">
            <a:spLocks noChangeArrowheads="1"/>
          </p:cNvSpPr>
          <p:nvPr/>
        </p:nvSpPr>
        <p:spPr>
          <a:xfrm>
            <a:off x="4542933" y="3338418"/>
            <a:ext cx="7648734" cy="226508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altLang="sv-SE" sz="1800" dirty="0">
                <a:solidFill>
                  <a:srgbClr val="9E2F37"/>
                </a:solidFill>
                <a:latin typeface="+mj-lt"/>
                <a:ea typeface="+mj-ea"/>
                <a:cs typeface="+mj-cs"/>
              </a:rPr>
              <a:t>Amir Rostami – </a:t>
            </a:r>
            <a:r>
              <a:rPr lang="sv-SE" sz="1800" dirty="0">
                <a:solidFill>
                  <a:srgbClr val="9E2F37"/>
                </a:solidFill>
                <a:latin typeface="+mj-lt"/>
                <a:ea typeface="+mj-ea"/>
                <a:cs typeface="+mj-cs"/>
              </a:rPr>
              <a:t>Södertörns </a:t>
            </a:r>
            <a:r>
              <a:rPr lang="sv-SE" sz="1800">
                <a:solidFill>
                  <a:srgbClr val="9E2F37"/>
                </a:solidFill>
                <a:latin typeface="+mj-lt"/>
                <a:ea typeface="+mj-ea"/>
                <a:cs typeface="+mj-cs"/>
              </a:rPr>
              <a:t>högskola</a:t>
            </a:r>
            <a:r>
              <a:rPr lang="sv-SE" sz="1800" dirty="0">
                <a:solidFill>
                  <a:srgbClr val="9E2F37"/>
                </a:solidFill>
                <a:latin typeface="+mj-lt"/>
                <a:ea typeface="+mj-ea"/>
                <a:cs typeface="+mj-cs"/>
              </a:rPr>
              <a:t>, SMOB, Institutet för framtidsstudier</a:t>
            </a:r>
          </a:p>
          <a:p>
            <a:pPr marL="0" indent="0">
              <a:buNone/>
            </a:pPr>
            <a:r>
              <a:rPr lang="sv-SE" altLang="sv-SE" sz="1800" dirty="0">
                <a:solidFill>
                  <a:srgbClr val="9E2F37"/>
                </a:solidFill>
                <a:latin typeface="+mj-lt"/>
                <a:ea typeface="+mj-ea"/>
                <a:cs typeface="+mj-cs"/>
              </a:rPr>
              <a:t>Hernan Mondani – </a:t>
            </a:r>
            <a:r>
              <a:rPr lang="sv-SE" sz="1800" dirty="0">
                <a:solidFill>
                  <a:srgbClr val="9E2F37"/>
                </a:solidFill>
                <a:latin typeface="+mj-lt"/>
                <a:ea typeface="+mj-ea"/>
                <a:cs typeface="+mj-cs"/>
              </a:rPr>
              <a:t>Södertörns </a:t>
            </a:r>
            <a:r>
              <a:rPr lang="sv-SE" sz="1800">
                <a:solidFill>
                  <a:srgbClr val="9E2F37"/>
                </a:solidFill>
                <a:latin typeface="+mj-lt"/>
                <a:ea typeface="+mj-ea"/>
                <a:cs typeface="+mj-cs"/>
              </a:rPr>
              <a:t>högskola</a:t>
            </a:r>
            <a:r>
              <a:rPr lang="sv-SE" sz="1800" dirty="0">
                <a:solidFill>
                  <a:srgbClr val="9E2F37"/>
                </a:solidFill>
                <a:latin typeface="+mj-lt"/>
                <a:ea typeface="+mj-ea"/>
                <a:cs typeface="+mj-cs"/>
              </a:rPr>
              <a:t>, SMOB, Institutet för framtidsstudier</a:t>
            </a:r>
          </a:p>
          <a:p>
            <a:pPr marL="0" indent="0">
              <a:buNone/>
            </a:pPr>
            <a:r>
              <a:rPr lang="sv-SE" altLang="sv-SE" sz="1800" dirty="0">
                <a:solidFill>
                  <a:srgbClr val="9E2F37"/>
                </a:solidFill>
                <a:latin typeface="+mj-lt"/>
                <a:ea typeface="+mj-ea"/>
                <a:cs typeface="+mj-cs"/>
              </a:rPr>
              <a:t>Johan Mellberg – </a:t>
            </a:r>
            <a:r>
              <a:rPr lang="sv-SE" sz="1800" dirty="0">
                <a:solidFill>
                  <a:srgbClr val="9E2F37"/>
                </a:solidFill>
                <a:latin typeface="+mj-lt"/>
                <a:ea typeface="+mj-ea"/>
                <a:cs typeface="+mj-cs"/>
              </a:rPr>
              <a:t>Institutet för framtidsstudier, Skatteverket, SMOB</a:t>
            </a:r>
          </a:p>
          <a:p>
            <a:pPr marL="0" indent="0">
              <a:buNone/>
            </a:pPr>
            <a:r>
              <a:rPr lang="sv-SE" sz="1800" dirty="0">
                <a:solidFill>
                  <a:srgbClr val="9E2F37"/>
                </a:solidFill>
                <a:latin typeface="+mj-lt"/>
                <a:ea typeface="+mj-ea"/>
                <a:cs typeface="+mj-cs"/>
              </a:rPr>
              <a:t>Jesper Roine</a:t>
            </a:r>
            <a:r>
              <a:rPr lang="sv-SE" altLang="sv-SE" sz="1800" dirty="0">
                <a:solidFill>
                  <a:srgbClr val="9E2F37"/>
                </a:solidFill>
                <a:latin typeface="+mj-lt"/>
                <a:ea typeface="+mj-ea"/>
                <a:cs typeface="+mj-cs"/>
              </a:rPr>
              <a:t> – SITE, Handelshögskolan i Stockholm, Institutet för framtidsstudier </a:t>
            </a:r>
            <a:endParaRPr lang="sv-SE" altLang="sv-SE" sz="2400" dirty="0"/>
          </a:p>
        </p:txBody>
      </p:sp>
      <p:pic>
        <p:nvPicPr>
          <p:cNvPr id="7" name="Bildobjekt 6" descr="En bild som visar text, skärmbild, grafisk design, design&#10;&#10;AI-genererat innehåll kan vara felaktigt.">
            <a:extLst>
              <a:ext uri="{FF2B5EF4-FFF2-40B4-BE49-F238E27FC236}">
                <a16:creationId xmlns:a16="http://schemas.microsoft.com/office/drawing/2014/main" id="{9598A921-4C11-E959-115A-1855756E78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31" y="377067"/>
            <a:ext cx="4215799" cy="6209881"/>
          </a:xfrm>
          <a:prstGeom prst="rect">
            <a:avLst/>
          </a:prstGeom>
        </p:spPr>
      </p:pic>
      <p:cxnSp>
        <p:nvCxnSpPr>
          <p:cNvPr id="9" name="Rak 8">
            <a:extLst>
              <a:ext uri="{FF2B5EF4-FFF2-40B4-BE49-F238E27FC236}">
                <a16:creationId xmlns:a16="http://schemas.microsoft.com/office/drawing/2014/main" id="{B7766D9C-2BF6-6C15-41D2-9AA74FBCF46B}"/>
              </a:ext>
            </a:extLst>
          </p:cNvPr>
          <p:cNvCxnSpPr>
            <a:cxnSpLocks/>
          </p:cNvCxnSpPr>
          <p:nvPr/>
        </p:nvCxnSpPr>
        <p:spPr>
          <a:xfrm>
            <a:off x="4635699" y="4992691"/>
            <a:ext cx="7488000" cy="0"/>
          </a:xfrm>
          <a:prstGeom prst="line">
            <a:avLst/>
          </a:prstGeom>
          <a:ln w="50800">
            <a:solidFill>
              <a:srgbClr val="9E2F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91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54191-A424-7548-6141-8E49980D7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62B3800-8F99-1691-11A2-1A060C1930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4032" y="451128"/>
            <a:ext cx="11165720" cy="673936"/>
          </a:xfrm>
        </p:spPr>
        <p:txBody>
          <a:bodyPr/>
          <a:lstStyle/>
          <a:p>
            <a:r>
              <a:rPr lang="sv-SE" dirty="0"/>
              <a:t>Återkommande nationella skattningar av den kriminella ekonomin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F30FEF8-3A11-D72B-DA00-49242B5B698E}"/>
              </a:ext>
            </a:extLst>
          </p:cNvPr>
          <p:cNvSpPr txBox="1"/>
          <p:nvPr/>
        </p:nvSpPr>
        <p:spPr>
          <a:xfrm>
            <a:off x="8349130" y="6447284"/>
            <a:ext cx="2085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rgbClr val="46788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https://www.csmob.</a:t>
            </a:r>
            <a:r>
              <a:rPr lang="sv-SE" sz="140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</a:t>
            </a:r>
            <a:r>
              <a:rPr lang="sv-SE" sz="14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7" name="Bildobjekt 6" descr="En bild som visar text&#10;&#10;AI-genererat innehåll kan vara felaktigt.">
            <a:extLst>
              <a:ext uri="{FF2B5EF4-FFF2-40B4-BE49-F238E27FC236}">
                <a16:creationId xmlns:a16="http://schemas.microsoft.com/office/drawing/2014/main" id="{AF95C846-57A4-A684-0183-FE74AF17FA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1209" y="5631843"/>
            <a:ext cx="901123" cy="1152432"/>
          </a:xfrm>
          <a:prstGeom prst="rect">
            <a:avLst/>
          </a:prstGeom>
        </p:spPr>
      </p:pic>
      <p:pic>
        <p:nvPicPr>
          <p:cNvPr id="8" name="Bildobjekt 7" descr="En bild som visar text, skärmbild, boll, ägg&#10;&#10;AI-genererat innehåll kan vara felaktigt.">
            <a:extLst>
              <a:ext uri="{FF2B5EF4-FFF2-40B4-BE49-F238E27FC236}">
                <a16:creationId xmlns:a16="http://schemas.microsoft.com/office/drawing/2014/main" id="{1DDAC9E9-5595-3A26-5768-61B1543952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3584" y="5631843"/>
            <a:ext cx="892779" cy="1152432"/>
          </a:xfrm>
          <a:prstGeom prst="rect">
            <a:avLst/>
          </a:prstGeom>
        </p:spPr>
      </p:pic>
      <p:pic>
        <p:nvPicPr>
          <p:cNvPr id="3" name="KEK Karta.mov">
            <a:hlinkClick r:id="" action="ppaction://media"/>
            <a:extLst>
              <a:ext uri="{FF2B5EF4-FFF2-40B4-BE49-F238E27FC236}">
                <a16:creationId xmlns:a16="http://schemas.microsoft.com/office/drawing/2014/main" id="{FF3F4F61-0863-F4D5-B728-3A680BD909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3742" y="1329952"/>
            <a:ext cx="8997467" cy="470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FD9F4-636C-D52A-38F9-5278C3F54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programvara, nummer, Graf&#10;&#10;AI-genererat innehåll kan vara felaktigt.">
            <a:extLst>
              <a:ext uri="{FF2B5EF4-FFF2-40B4-BE49-F238E27FC236}">
                <a16:creationId xmlns:a16="http://schemas.microsoft.com/office/drawing/2014/main" id="{63F3D1B4-4F40-DAB9-6D00-44518CC6C8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7"/>
          <a:stretch>
            <a:fillRect/>
          </a:stretch>
        </p:blipFill>
        <p:spPr>
          <a:xfrm>
            <a:off x="761999" y="1777136"/>
            <a:ext cx="8239497" cy="4067444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AA19A6A9-E5F5-94DA-66C6-A884911ABE5E}"/>
              </a:ext>
            </a:extLst>
          </p:cNvPr>
          <p:cNvSpPr txBox="1"/>
          <p:nvPr/>
        </p:nvSpPr>
        <p:spPr>
          <a:xfrm>
            <a:off x="639617" y="6453984"/>
            <a:ext cx="3865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https://www.csmob.se/evidenskarta/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pic>
        <p:nvPicPr>
          <p:cNvPr id="5" name="Bildobjekt 4" descr="En bild som visar text&#10;&#10;AI-genererat innehåll kan vara felaktigt.">
            <a:extLst>
              <a:ext uri="{FF2B5EF4-FFF2-40B4-BE49-F238E27FC236}">
                <a16:creationId xmlns:a16="http://schemas.microsoft.com/office/drawing/2014/main" id="{EED2BCA1-4774-0348-E651-082D681758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1209" y="5621204"/>
            <a:ext cx="901123" cy="1152432"/>
          </a:xfrm>
          <a:prstGeom prst="rect">
            <a:avLst/>
          </a:prstGeom>
        </p:spPr>
      </p:pic>
      <p:pic>
        <p:nvPicPr>
          <p:cNvPr id="8" name="Bildobjekt 7" descr="En bild som visar text, skärmbild, boll, ägg&#10;&#10;AI-genererat innehåll kan vara felaktigt.">
            <a:extLst>
              <a:ext uri="{FF2B5EF4-FFF2-40B4-BE49-F238E27FC236}">
                <a16:creationId xmlns:a16="http://schemas.microsoft.com/office/drawing/2014/main" id="{E7C92EE7-146C-B051-3BE5-24931C8FD5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3584" y="5621204"/>
            <a:ext cx="892779" cy="1152432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9940F413-6A92-5E75-1305-91A06725BA89}"/>
              </a:ext>
            </a:extLst>
          </p:cNvPr>
          <p:cNvSpPr>
            <a:spLocks noChangeAspect="1"/>
          </p:cNvSpPr>
          <p:nvPr/>
        </p:nvSpPr>
        <p:spPr>
          <a:xfrm>
            <a:off x="10773446" y="254891"/>
            <a:ext cx="1207044" cy="328739"/>
          </a:xfrm>
          <a:custGeom>
            <a:avLst/>
            <a:gdLst/>
            <a:ahLst/>
            <a:cxnLst/>
            <a:rect l="l" t="t" r="r" b="b"/>
            <a:pathLst>
              <a:path w="2898990" h="789548">
                <a:moveTo>
                  <a:pt x="0" y="0"/>
                </a:moveTo>
                <a:lnTo>
                  <a:pt x="2898990" y="0"/>
                </a:lnTo>
                <a:lnTo>
                  <a:pt x="2898990" y="789548"/>
                </a:lnTo>
                <a:lnTo>
                  <a:pt x="0" y="78954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70BB75B-CBB3-1FF8-F54F-C55AAEF0659F}"/>
              </a:ext>
            </a:extLst>
          </p:cNvPr>
          <p:cNvSpPr txBox="1"/>
          <p:nvPr/>
        </p:nvSpPr>
        <p:spPr>
          <a:xfrm>
            <a:off x="479686" y="511517"/>
            <a:ext cx="1084489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-235" normalizeH="0" baseline="0" noProof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Evidenskarta</a:t>
            </a: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0D48006F-1219-385F-C466-D9CF9A6CEF14}"/>
              </a:ext>
            </a:extLst>
          </p:cNvPr>
          <p:cNvSpPr/>
          <p:nvPr/>
        </p:nvSpPr>
        <p:spPr>
          <a:xfrm>
            <a:off x="479685" y="1318311"/>
            <a:ext cx="10250227" cy="24713"/>
          </a:xfrm>
          <a:prstGeom prst="line">
            <a:avLst/>
          </a:prstGeom>
          <a:ln w="38100" cap="flat">
            <a:solidFill>
              <a:srgbClr val="0E41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02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165E7-3AB5-2F64-94B4-E44A47471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videnskarta låg.mov">
            <a:hlinkClick r:id="" action="ppaction://media"/>
            <a:extLst>
              <a:ext uri="{FF2B5EF4-FFF2-40B4-BE49-F238E27FC236}">
                <a16:creationId xmlns:a16="http://schemas.microsoft.com/office/drawing/2014/main" id="{F8FFEA56-FBB8-953A-877A-F8A4741D00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077" y="148281"/>
            <a:ext cx="11818059" cy="65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3CBFB-67E0-CB14-775B-48B4E44A9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7E829BD3-890A-F941-29B1-29F7829EF15B}"/>
              </a:ext>
            </a:extLst>
          </p:cNvPr>
          <p:cNvSpPr>
            <a:spLocks noChangeAspect="1"/>
          </p:cNvSpPr>
          <p:nvPr/>
        </p:nvSpPr>
        <p:spPr>
          <a:xfrm>
            <a:off x="10773446" y="254891"/>
            <a:ext cx="1207044" cy="328739"/>
          </a:xfrm>
          <a:custGeom>
            <a:avLst/>
            <a:gdLst/>
            <a:ahLst/>
            <a:cxnLst/>
            <a:rect l="l" t="t" r="r" b="b"/>
            <a:pathLst>
              <a:path w="2898990" h="789548">
                <a:moveTo>
                  <a:pt x="0" y="0"/>
                </a:moveTo>
                <a:lnTo>
                  <a:pt x="2898990" y="0"/>
                </a:lnTo>
                <a:lnTo>
                  <a:pt x="2898990" y="789548"/>
                </a:lnTo>
                <a:lnTo>
                  <a:pt x="0" y="7895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sv-SE" sz="12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A8C70EF-3A6E-7B3E-3952-85374B433B82}"/>
              </a:ext>
            </a:extLst>
          </p:cNvPr>
          <p:cNvSpPr txBox="1"/>
          <p:nvPr/>
        </p:nvSpPr>
        <p:spPr>
          <a:xfrm>
            <a:off x="479686" y="511517"/>
            <a:ext cx="1084489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872"/>
              </a:lnSpc>
            </a:pPr>
            <a:r>
              <a:rPr lang="sv-SE" sz="4800" spc="-235" dirty="0">
                <a:solidFill>
                  <a:srgbClr val="0E4194"/>
                </a:solidFill>
                <a:latin typeface="Aptos" panose="020B0004020202020204" pitchFamily="34" charset="0"/>
              </a:rPr>
              <a:t>SMOB AI-</a:t>
            </a:r>
            <a:r>
              <a:rPr lang="sv-SE" sz="4800" spc="-235" dirty="0" err="1">
                <a:solidFill>
                  <a:srgbClr val="0E4194"/>
                </a:solidFill>
                <a:latin typeface="Aptos" panose="020B0004020202020204" pitchFamily="34" charset="0"/>
              </a:rPr>
              <a:t>chat</a:t>
            </a:r>
            <a:endParaRPr lang="sv-SE" sz="4800" spc="-235" dirty="0">
              <a:solidFill>
                <a:srgbClr val="0E4194"/>
              </a:solidFill>
              <a:latin typeface="Aptos" panose="020B0004020202020204" pitchFamily="34" charset="0"/>
            </a:endParaRP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F3C84E48-FDAC-6D59-6BD8-A67E2E12AFA0}"/>
              </a:ext>
            </a:extLst>
          </p:cNvPr>
          <p:cNvSpPr/>
          <p:nvPr/>
        </p:nvSpPr>
        <p:spPr>
          <a:xfrm>
            <a:off x="479685" y="1318311"/>
            <a:ext cx="10250227" cy="24713"/>
          </a:xfrm>
          <a:prstGeom prst="line">
            <a:avLst/>
          </a:prstGeom>
          <a:ln w="38100" cap="flat">
            <a:solidFill>
              <a:srgbClr val="0E41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>
              <a:defRPr/>
            </a:pPr>
            <a:endParaRPr lang="sv-SE" sz="120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6" name="AI chat låg.mov">
            <a:hlinkClick r:id="" action="ppaction://media"/>
            <a:extLst>
              <a:ext uri="{FF2B5EF4-FFF2-40B4-BE49-F238E27FC236}">
                <a16:creationId xmlns:a16="http://schemas.microsoft.com/office/drawing/2014/main" id="{A65E53C3-5388-C073-98A5-8E02782AF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9070" y="1411859"/>
            <a:ext cx="9763529" cy="53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9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4A2C9-9644-0D7F-CC12-6DBD1C6C6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E135BBF2-BBDB-AD06-8991-3795893DA0C6}"/>
              </a:ext>
            </a:extLst>
          </p:cNvPr>
          <p:cNvSpPr txBox="1"/>
          <p:nvPr/>
        </p:nvSpPr>
        <p:spPr>
          <a:xfrm>
            <a:off x="1664044" y="238897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9A6704C-AFF1-F8AE-CB68-429AD6D32CFE}"/>
              </a:ext>
            </a:extLst>
          </p:cNvPr>
          <p:cNvSpPr txBox="1"/>
          <p:nvPr/>
        </p:nvSpPr>
        <p:spPr>
          <a:xfrm>
            <a:off x="414855" y="1741500"/>
            <a:ext cx="10838289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Styrgrupp: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Övergripande ansvar för strategisk inriktning, prioriteringar och uppföljning; projektorganisationen ansvarar för genomförande och daglig drift.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Tvärsektoriella arbetsgrupper: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Operativ samverkan för gemensam analys, utveckling och genomförande.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Samhällsråd: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Nationellt strategiskt forum för att utveckla en integrerad och sektorsövergripande strategi mot organiserad brottslighet och stärka samhällets långsiktiga motståndskraft.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EB5ACA5-960D-FC55-BBF8-E983EDEEC0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020" y="5371767"/>
            <a:ext cx="1066447" cy="135195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EF547D6-42DE-0564-5B7C-E7534A7BED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409" y="4928424"/>
            <a:ext cx="3406460" cy="1795296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A510BD5F-8B86-23B9-C2B2-4F53D191CAFB}"/>
              </a:ext>
            </a:extLst>
          </p:cNvPr>
          <p:cNvSpPr>
            <a:spLocks noChangeAspect="1"/>
          </p:cNvSpPr>
          <p:nvPr/>
        </p:nvSpPr>
        <p:spPr>
          <a:xfrm>
            <a:off x="10773446" y="254891"/>
            <a:ext cx="1207044" cy="328739"/>
          </a:xfrm>
          <a:custGeom>
            <a:avLst/>
            <a:gdLst/>
            <a:ahLst/>
            <a:cxnLst/>
            <a:rect l="l" t="t" r="r" b="b"/>
            <a:pathLst>
              <a:path w="2898990" h="789548">
                <a:moveTo>
                  <a:pt x="0" y="0"/>
                </a:moveTo>
                <a:lnTo>
                  <a:pt x="2898990" y="0"/>
                </a:lnTo>
                <a:lnTo>
                  <a:pt x="2898990" y="789548"/>
                </a:lnTo>
                <a:lnTo>
                  <a:pt x="0" y="78954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8C655F30-E277-A9F9-5B3E-60977215D2A9}"/>
              </a:ext>
            </a:extLst>
          </p:cNvPr>
          <p:cNvSpPr txBox="1"/>
          <p:nvPr/>
        </p:nvSpPr>
        <p:spPr>
          <a:xfrm>
            <a:off x="479686" y="511517"/>
            <a:ext cx="1084489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-235" normalizeH="0" baseline="0" noProof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Tvärsektoriell samverkan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D46F2EAE-B3E8-40FD-B833-856EB46790E0}"/>
              </a:ext>
            </a:extLst>
          </p:cNvPr>
          <p:cNvSpPr/>
          <p:nvPr/>
        </p:nvSpPr>
        <p:spPr>
          <a:xfrm>
            <a:off x="479685" y="1318311"/>
            <a:ext cx="10250227" cy="24713"/>
          </a:xfrm>
          <a:prstGeom prst="line">
            <a:avLst/>
          </a:prstGeom>
          <a:ln w="38100" cap="flat">
            <a:solidFill>
              <a:srgbClr val="0E41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34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83CF4-8231-9774-7B56-64B76ADD1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Bildobjekt 108">
            <a:extLst>
              <a:ext uri="{FF2B5EF4-FFF2-40B4-BE49-F238E27FC236}">
                <a16:creationId xmlns:a16="http://schemas.microsoft.com/office/drawing/2014/main" id="{408EEE6B-F9A8-9F67-405F-3CC650C127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390" y="5515167"/>
            <a:ext cx="1008000" cy="930764"/>
          </a:xfrm>
          <a:prstGeom prst="rect">
            <a:avLst/>
          </a:prstGeom>
        </p:spPr>
      </p:pic>
      <p:pic>
        <p:nvPicPr>
          <p:cNvPr id="110" name="Bildobjekt 109">
            <a:extLst>
              <a:ext uri="{FF2B5EF4-FFF2-40B4-BE49-F238E27FC236}">
                <a16:creationId xmlns:a16="http://schemas.microsoft.com/office/drawing/2014/main" id="{ED11C874-9B4E-B09A-6354-EAF7F56A6C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858" y="5519099"/>
            <a:ext cx="1008000" cy="930764"/>
          </a:xfrm>
          <a:prstGeom prst="rect">
            <a:avLst/>
          </a:prstGeom>
        </p:spPr>
      </p:pic>
      <p:pic>
        <p:nvPicPr>
          <p:cNvPr id="113" name="Bildobjekt 112">
            <a:extLst>
              <a:ext uri="{FF2B5EF4-FFF2-40B4-BE49-F238E27FC236}">
                <a16:creationId xmlns:a16="http://schemas.microsoft.com/office/drawing/2014/main" id="{521E778E-AC1C-AB6C-E473-4E79181425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845" y="5515589"/>
            <a:ext cx="1008000" cy="930764"/>
          </a:xfrm>
          <a:prstGeom prst="rect">
            <a:avLst/>
          </a:prstGeom>
        </p:spPr>
      </p:pic>
      <p:pic>
        <p:nvPicPr>
          <p:cNvPr id="114" name="Bildobjekt 113">
            <a:extLst>
              <a:ext uri="{FF2B5EF4-FFF2-40B4-BE49-F238E27FC236}">
                <a16:creationId xmlns:a16="http://schemas.microsoft.com/office/drawing/2014/main" id="{F9DAAF17-4ECF-1420-5692-D92FFB18DB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499" y="5521011"/>
            <a:ext cx="1008000" cy="930764"/>
          </a:xfrm>
          <a:prstGeom prst="rect">
            <a:avLst/>
          </a:prstGeom>
        </p:spPr>
      </p:pic>
      <p:pic>
        <p:nvPicPr>
          <p:cNvPr id="115" name="Bildobjekt 114">
            <a:extLst>
              <a:ext uri="{FF2B5EF4-FFF2-40B4-BE49-F238E27FC236}">
                <a16:creationId xmlns:a16="http://schemas.microsoft.com/office/drawing/2014/main" id="{2310F4B4-EA66-F5A0-A852-2D5686AC4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462" y="5521011"/>
            <a:ext cx="1008000" cy="930764"/>
          </a:xfrm>
          <a:prstGeom prst="rect">
            <a:avLst/>
          </a:prstGeom>
        </p:spPr>
      </p:pic>
      <p:sp>
        <p:nvSpPr>
          <p:cNvPr id="116" name="textruta 115">
            <a:extLst>
              <a:ext uri="{FF2B5EF4-FFF2-40B4-BE49-F238E27FC236}">
                <a16:creationId xmlns:a16="http://schemas.microsoft.com/office/drawing/2014/main" id="{2DD327A1-4C36-F41B-E208-1C600981F4C1}"/>
              </a:ext>
            </a:extLst>
          </p:cNvPr>
          <p:cNvSpPr txBox="1"/>
          <p:nvPr/>
        </p:nvSpPr>
        <p:spPr>
          <a:xfrm>
            <a:off x="907612" y="6109892"/>
            <a:ext cx="212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D419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Samhällskänsliga yrken</a:t>
            </a:r>
          </a:p>
        </p:txBody>
      </p:sp>
      <p:sp>
        <p:nvSpPr>
          <p:cNvPr id="117" name="textruta 116">
            <a:extLst>
              <a:ext uri="{FF2B5EF4-FFF2-40B4-BE49-F238E27FC236}">
                <a16:creationId xmlns:a16="http://schemas.microsoft.com/office/drawing/2014/main" id="{5A509C33-CB91-4833-5479-46AC9ABC87E9}"/>
              </a:ext>
            </a:extLst>
          </p:cNvPr>
          <p:cNvSpPr txBox="1"/>
          <p:nvPr/>
        </p:nvSpPr>
        <p:spPr>
          <a:xfrm>
            <a:off x="1875496" y="5332293"/>
            <a:ext cx="212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D419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Företagsengagemang</a:t>
            </a:r>
          </a:p>
        </p:txBody>
      </p:sp>
      <p:sp>
        <p:nvSpPr>
          <p:cNvPr id="118" name="textruta 117">
            <a:extLst>
              <a:ext uri="{FF2B5EF4-FFF2-40B4-BE49-F238E27FC236}">
                <a16:creationId xmlns:a16="http://schemas.microsoft.com/office/drawing/2014/main" id="{F2A060AB-7D7E-7787-FF7C-32A62B4439EF}"/>
              </a:ext>
            </a:extLst>
          </p:cNvPr>
          <p:cNvSpPr txBox="1"/>
          <p:nvPr/>
        </p:nvSpPr>
        <p:spPr>
          <a:xfrm>
            <a:off x="4325508" y="5332293"/>
            <a:ext cx="163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D419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Riskbranscher </a:t>
            </a:r>
          </a:p>
        </p:txBody>
      </p:sp>
      <p:sp>
        <p:nvSpPr>
          <p:cNvPr id="119" name="textruta 118">
            <a:extLst>
              <a:ext uri="{FF2B5EF4-FFF2-40B4-BE49-F238E27FC236}">
                <a16:creationId xmlns:a16="http://schemas.microsoft.com/office/drawing/2014/main" id="{C4250857-B8A6-7C6E-F29F-08F0990C7189}"/>
              </a:ext>
            </a:extLst>
          </p:cNvPr>
          <p:cNvSpPr txBox="1"/>
          <p:nvPr/>
        </p:nvSpPr>
        <p:spPr>
          <a:xfrm>
            <a:off x="6055158" y="53445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D419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Politik</a:t>
            </a:r>
          </a:p>
        </p:txBody>
      </p:sp>
      <p:sp>
        <p:nvSpPr>
          <p:cNvPr id="123" name="textruta 122">
            <a:extLst>
              <a:ext uri="{FF2B5EF4-FFF2-40B4-BE49-F238E27FC236}">
                <a16:creationId xmlns:a16="http://schemas.microsoft.com/office/drawing/2014/main" id="{5F731C53-D2C9-C27C-89DF-CF4EA049D9FC}"/>
              </a:ext>
            </a:extLst>
          </p:cNvPr>
          <p:cNvSpPr txBox="1"/>
          <p:nvPr/>
        </p:nvSpPr>
        <p:spPr>
          <a:xfrm>
            <a:off x="755199" y="5621204"/>
            <a:ext cx="1250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D419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Tema m.m.</a:t>
            </a:r>
          </a:p>
        </p:txBody>
      </p:sp>
      <p:sp>
        <p:nvSpPr>
          <p:cNvPr id="124" name="textruta 123">
            <a:extLst>
              <a:ext uri="{FF2B5EF4-FFF2-40B4-BE49-F238E27FC236}">
                <a16:creationId xmlns:a16="http://schemas.microsoft.com/office/drawing/2014/main" id="{60C25770-1A5C-29BC-6F19-50AF4FEC422C}"/>
              </a:ext>
            </a:extLst>
          </p:cNvPr>
          <p:cNvSpPr txBox="1"/>
          <p:nvPr/>
        </p:nvSpPr>
        <p:spPr>
          <a:xfrm>
            <a:off x="8972550" y="5379314"/>
            <a:ext cx="1576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D419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Brottslighet  m.m. </a:t>
            </a:r>
          </a:p>
        </p:txBody>
      </p:sp>
      <p:cxnSp>
        <p:nvCxnSpPr>
          <p:cNvPr id="130" name="Rak 129">
            <a:extLst>
              <a:ext uri="{FF2B5EF4-FFF2-40B4-BE49-F238E27FC236}">
                <a16:creationId xmlns:a16="http://schemas.microsoft.com/office/drawing/2014/main" id="{AD2327DB-0ACC-1FCA-7A21-424DA9B9D1E3}"/>
              </a:ext>
            </a:extLst>
          </p:cNvPr>
          <p:cNvCxnSpPr/>
          <p:nvPr/>
        </p:nvCxnSpPr>
        <p:spPr>
          <a:xfrm>
            <a:off x="2997200" y="6477000"/>
            <a:ext cx="6719776" cy="0"/>
          </a:xfrm>
          <a:prstGeom prst="line">
            <a:avLst/>
          </a:prstGeom>
          <a:ln w="47625" cap="rnd">
            <a:solidFill>
              <a:srgbClr val="0D4194"/>
            </a:solidFill>
            <a:prstDash val="dash"/>
            <a:miter lim="800000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ruta 130">
            <a:extLst>
              <a:ext uri="{FF2B5EF4-FFF2-40B4-BE49-F238E27FC236}">
                <a16:creationId xmlns:a16="http://schemas.microsoft.com/office/drawing/2014/main" id="{B002B33B-BED6-6DB9-7684-9AFA4976DC42}"/>
              </a:ext>
            </a:extLst>
          </p:cNvPr>
          <p:cNvSpPr txBox="1"/>
          <p:nvPr/>
        </p:nvSpPr>
        <p:spPr>
          <a:xfrm>
            <a:off x="7344049" y="5351849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D419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Diagnoser</a:t>
            </a:r>
          </a:p>
        </p:txBody>
      </p:sp>
      <p:pic>
        <p:nvPicPr>
          <p:cNvPr id="5" name="Bildobjekt 4" descr="En bild som visar växel, bestick, transport, hjul&#10;&#10;AI-genererat innehåll kan vara felaktigt.">
            <a:extLst>
              <a:ext uri="{FF2B5EF4-FFF2-40B4-BE49-F238E27FC236}">
                <a16:creationId xmlns:a16="http://schemas.microsoft.com/office/drawing/2014/main" id="{F5E58DC5-B5FD-D3FE-5F6A-37F5B2C241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5838" y="2903578"/>
            <a:ext cx="2656547" cy="2495513"/>
          </a:xfrm>
          <a:prstGeom prst="rect">
            <a:avLst/>
          </a:prstGeom>
        </p:spPr>
      </p:pic>
      <p:pic>
        <p:nvPicPr>
          <p:cNvPr id="8" name="Bildobjekt 7" descr="En bild som visar hjul, transport, växel, cirkel&#10;&#10;AI-genererat innehåll kan vara felaktigt.">
            <a:extLst>
              <a:ext uri="{FF2B5EF4-FFF2-40B4-BE49-F238E27FC236}">
                <a16:creationId xmlns:a16="http://schemas.microsoft.com/office/drawing/2014/main" id="{D14F0848-BDDE-95E4-E8EF-B2BFE52642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42035" y="4466846"/>
            <a:ext cx="1271645" cy="865447"/>
          </a:xfrm>
          <a:prstGeom prst="rect">
            <a:avLst/>
          </a:prstGeom>
        </p:spPr>
      </p:pic>
      <p:pic>
        <p:nvPicPr>
          <p:cNvPr id="4" name="Bildobjekt 3" descr="En bild som visar text&#10;&#10;AI-genererat innehåll kan vara felaktigt.">
            <a:extLst>
              <a:ext uri="{FF2B5EF4-FFF2-40B4-BE49-F238E27FC236}">
                <a16:creationId xmlns:a16="http://schemas.microsoft.com/office/drawing/2014/main" id="{FF57C3BC-34B3-D5B5-8D37-623C7900D5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359" y="5621204"/>
            <a:ext cx="901123" cy="1152432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D1DEB24-1B96-9A14-52A6-8E6AE6CDB63C}"/>
              </a:ext>
            </a:extLst>
          </p:cNvPr>
          <p:cNvSpPr txBox="1"/>
          <p:nvPr/>
        </p:nvSpPr>
        <p:spPr>
          <a:xfrm>
            <a:off x="414855" y="1598620"/>
            <a:ext cx="5640303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Datadriven och kunskapsbaserad lägesbild.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Identifiera mönster, risker och sårbarheter kopplade till organiserad brottslighet och kriminell ekonomi.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Stöd för strategiska prioriteringar.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91643D05-3C1E-1AD7-2700-9F1972BF173F}"/>
              </a:ext>
            </a:extLst>
          </p:cNvPr>
          <p:cNvSpPr>
            <a:spLocks noChangeAspect="1"/>
          </p:cNvSpPr>
          <p:nvPr/>
        </p:nvSpPr>
        <p:spPr>
          <a:xfrm>
            <a:off x="10773446" y="254891"/>
            <a:ext cx="1207044" cy="328739"/>
          </a:xfrm>
          <a:custGeom>
            <a:avLst/>
            <a:gdLst/>
            <a:ahLst/>
            <a:cxnLst/>
            <a:rect l="l" t="t" r="r" b="b"/>
            <a:pathLst>
              <a:path w="2898990" h="789548">
                <a:moveTo>
                  <a:pt x="0" y="0"/>
                </a:moveTo>
                <a:lnTo>
                  <a:pt x="2898990" y="0"/>
                </a:lnTo>
                <a:lnTo>
                  <a:pt x="2898990" y="789548"/>
                </a:lnTo>
                <a:lnTo>
                  <a:pt x="0" y="78954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73A249A-CA19-0918-BF6D-C8F4EC6596E6}"/>
              </a:ext>
            </a:extLst>
          </p:cNvPr>
          <p:cNvSpPr txBox="1"/>
          <p:nvPr/>
        </p:nvSpPr>
        <p:spPr>
          <a:xfrm>
            <a:off x="479686" y="511517"/>
            <a:ext cx="1084489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-235" normalizeH="0" baseline="0" noProof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Samhällsgemensam lägesbild (SGL)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FA75CCAD-28BC-3F1B-AD43-8049EAAA12D8}"/>
              </a:ext>
            </a:extLst>
          </p:cNvPr>
          <p:cNvSpPr/>
          <p:nvPr/>
        </p:nvSpPr>
        <p:spPr>
          <a:xfrm>
            <a:off x="479685" y="1318311"/>
            <a:ext cx="10250227" cy="24713"/>
          </a:xfrm>
          <a:prstGeom prst="line">
            <a:avLst/>
          </a:prstGeom>
          <a:ln w="38100" cap="flat">
            <a:solidFill>
              <a:srgbClr val="0E41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75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60ED4-D71A-F56D-3189-2F2A81DE2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2">
            <a:extLst>
              <a:ext uri="{FF2B5EF4-FFF2-40B4-BE49-F238E27FC236}">
                <a16:creationId xmlns:a16="http://schemas.microsoft.com/office/drawing/2014/main" id="{C7A9F665-ADD4-6D4B-AD52-B2D525464952}"/>
              </a:ext>
            </a:extLst>
          </p:cNvPr>
          <p:cNvSpPr txBox="1"/>
          <p:nvPr/>
        </p:nvSpPr>
        <p:spPr>
          <a:xfrm>
            <a:off x="937575" y="1620448"/>
            <a:ext cx="9619590" cy="4524315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SMOB är ett tvärsektoriellt partnerskap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som stärker Sveriges förmåga att förebygga och motverka organiserad brottslighet genom utbildning, forskning, innovation och samverkan.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Sveriges största samlade forsknings- och kompetenssatsning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om organiserad brottslighet och kriminell ekonomi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Bidrar till en bred samhällsmobilisering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genom att sprida kunskap, höja medvetenheten och engagera både offentliga och privata aktörer.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Skapar förutsättningar för långsiktig strategisk samordning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genom samverkan mellan myndigheter, arbetsmarknadens parter, akademi och näringsliv.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Utbildnings-, forsknings- och strategisk analysplattform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inom den nationella OB-satsningen.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5519E0-DD20-E0F7-A8EF-CE7ECFB40F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3928" y="5229158"/>
            <a:ext cx="1542172" cy="1542172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9C33412D-A408-BE87-23F9-D3560EFC3A5D}"/>
              </a:ext>
            </a:extLst>
          </p:cNvPr>
          <p:cNvSpPr>
            <a:spLocks noChangeAspect="1"/>
          </p:cNvSpPr>
          <p:nvPr/>
        </p:nvSpPr>
        <p:spPr>
          <a:xfrm>
            <a:off x="10773446" y="254891"/>
            <a:ext cx="1207044" cy="328739"/>
          </a:xfrm>
          <a:custGeom>
            <a:avLst/>
            <a:gdLst/>
            <a:ahLst/>
            <a:cxnLst/>
            <a:rect l="l" t="t" r="r" b="b"/>
            <a:pathLst>
              <a:path w="2898990" h="789548">
                <a:moveTo>
                  <a:pt x="0" y="0"/>
                </a:moveTo>
                <a:lnTo>
                  <a:pt x="2898990" y="0"/>
                </a:lnTo>
                <a:lnTo>
                  <a:pt x="2898990" y="789548"/>
                </a:lnTo>
                <a:lnTo>
                  <a:pt x="0" y="7895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5B2FCE74-56E5-7EF9-51CC-058AECD0D8DA}"/>
              </a:ext>
            </a:extLst>
          </p:cNvPr>
          <p:cNvSpPr txBox="1"/>
          <p:nvPr/>
        </p:nvSpPr>
        <p:spPr>
          <a:xfrm>
            <a:off x="479686" y="511517"/>
            <a:ext cx="1084489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-235" normalizeH="0" baseline="0" noProof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Om SMOB</a:t>
            </a:r>
            <a:endParaRPr kumimoji="0" lang="sv-SE" sz="4400" b="0" i="0" u="none" strike="noStrike" kern="1200" cap="none" spc="-235" normalizeH="0" baseline="0" noProof="0">
              <a:ln>
                <a:noFill/>
              </a:ln>
              <a:solidFill>
                <a:srgbClr val="0E4194"/>
              </a:solidFill>
              <a:effectLst/>
              <a:uLnTx/>
              <a:uFillTx/>
              <a:latin typeface="Aptos" panose="020B0004020202020204" pitchFamily="34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7D7AC9C2-3951-641C-0FBE-BA7C47DEC3ED}"/>
              </a:ext>
            </a:extLst>
          </p:cNvPr>
          <p:cNvSpPr/>
          <p:nvPr/>
        </p:nvSpPr>
        <p:spPr>
          <a:xfrm>
            <a:off x="479685" y="1318311"/>
            <a:ext cx="10250227" cy="24713"/>
          </a:xfrm>
          <a:prstGeom prst="line">
            <a:avLst/>
          </a:prstGeom>
          <a:ln w="38100" cap="flat">
            <a:solidFill>
              <a:srgbClr val="0E41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276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FD509-7E11-A046-FA32-01BA61C4E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B5483E32-22DE-5BA7-B87D-7F4AD70BDC79}"/>
              </a:ext>
            </a:extLst>
          </p:cNvPr>
          <p:cNvSpPr>
            <a:spLocks noChangeAspect="1"/>
          </p:cNvSpPr>
          <p:nvPr/>
        </p:nvSpPr>
        <p:spPr>
          <a:xfrm>
            <a:off x="10773446" y="254891"/>
            <a:ext cx="1207044" cy="328739"/>
          </a:xfrm>
          <a:custGeom>
            <a:avLst/>
            <a:gdLst/>
            <a:ahLst/>
            <a:cxnLst/>
            <a:rect l="l" t="t" r="r" b="b"/>
            <a:pathLst>
              <a:path w="2898990" h="789548">
                <a:moveTo>
                  <a:pt x="0" y="0"/>
                </a:moveTo>
                <a:lnTo>
                  <a:pt x="2898990" y="0"/>
                </a:lnTo>
                <a:lnTo>
                  <a:pt x="2898990" y="789548"/>
                </a:lnTo>
                <a:lnTo>
                  <a:pt x="0" y="78954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A566003-B91B-557D-0634-30877AFAF04A}"/>
              </a:ext>
            </a:extLst>
          </p:cNvPr>
          <p:cNvSpPr txBox="1"/>
          <p:nvPr/>
        </p:nvSpPr>
        <p:spPr>
          <a:xfrm>
            <a:off x="479686" y="511517"/>
            <a:ext cx="1084489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-235" normalizeH="0" baseline="0" noProof="0" dirty="0" err="1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SMOB:s</a:t>
            </a:r>
            <a:r>
              <a:rPr kumimoji="0" lang="sv-SE" sz="4800" b="0" i="0" u="none" strike="noStrike" kern="1200" cap="none" spc="-235" normalizeH="0" baseline="0" noProof="0" dirty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mål</a:t>
            </a:r>
            <a:endParaRPr kumimoji="0" lang="sv-SE" sz="4400" b="0" i="0" u="none" strike="noStrike" kern="1200" cap="none" spc="-235" normalizeH="0" baseline="0" noProof="0" dirty="0">
              <a:ln>
                <a:noFill/>
              </a:ln>
              <a:solidFill>
                <a:srgbClr val="0E4194"/>
              </a:solidFill>
              <a:effectLst/>
              <a:uLnTx/>
              <a:uFillTx/>
              <a:latin typeface="Aptos" panose="020B0004020202020204" pitchFamily="34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EE4276A-1D54-B789-B8F0-7B8962D34527}"/>
              </a:ext>
            </a:extLst>
          </p:cNvPr>
          <p:cNvSpPr/>
          <p:nvPr/>
        </p:nvSpPr>
        <p:spPr>
          <a:xfrm>
            <a:off x="479685" y="1318311"/>
            <a:ext cx="10250227" cy="24713"/>
          </a:xfrm>
          <a:prstGeom prst="line">
            <a:avLst/>
          </a:prstGeom>
          <a:ln w="38100" cap="flat">
            <a:solidFill>
              <a:srgbClr val="0E41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E76561-85D3-E7A3-A4F5-7BD2EA1BD6E2}"/>
              </a:ext>
            </a:extLst>
          </p:cNvPr>
          <p:cNvSpPr txBox="1">
            <a:spLocks/>
          </p:cNvSpPr>
          <p:nvPr/>
        </p:nvSpPr>
        <p:spPr>
          <a:xfrm>
            <a:off x="479685" y="1506101"/>
            <a:ext cx="11269292" cy="5097007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900" b="1" kern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Organisationsövergripande kompetensförstärkning (individnivå)</a:t>
            </a:r>
            <a:endParaRPr lang="sv-SE" sz="19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sv-SE" sz="1900" b="1" kern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Mål 1:</a:t>
            </a:r>
            <a:r>
              <a:rPr lang="sv-SE" sz="1900" kern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Att genomföra en omfattande kompetensutveckling för anställda på olika deltagande organisationer som arbetar med att förebygga och bekämpa organiserad brottslighet i allmänhet och ekonomisk brottslighet i synnerhet.</a:t>
            </a:r>
            <a:endParaRPr lang="sv-SE" sz="19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sz="1900" b="1" kern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Individuell kompetensutveckling och förbättrad arbetsmarknadsposition (individnivå)</a:t>
            </a:r>
            <a:endParaRPr lang="sv-SE" sz="19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sv-SE" sz="1900" b="1" kern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Mål 2</a:t>
            </a:r>
            <a:r>
              <a:rPr lang="sv-SE" sz="1900" kern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Att deltagarna genom kompetensutvecklingsprogrammen inte bara utvecklar sina professionella förmågor och blir mer effektiva i sitt arbete mot organiserad och ekonomisk brottslighet, utan även stärkt sin position på den svenska arbetsmarknaden. </a:t>
            </a:r>
          </a:p>
          <a:p>
            <a:pPr marL="0" indent="0">
              <a:buNone/>
            </a:pPr>
            <a:r>
              <a:rPr lang="sv-SE" sz="1900" b="1" kern="0" dirty="0">
                <a:ea typeface="Aptos" panose="020B0004020202020204" pitchFamily="34" charset="0"/>
                <a:cs typeface="Times New Roman" panose="02020603050405020304" pitchFamily="18" charset="0"/>
              </a:rPr>
              <a:t>Öka förmågan i att identifiera, analysera och hantera strategiska sårbarheter beträffande organiserad brottslighet (organisationsnivå)</a:t>
            </a:r>
            <a:endParaRPr lang="sv-SE" sz="19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sv-SE" sz="1900" b="1" kern="0" dirty="0">
                <a:solidFill>
                  <a:schemeClr val="tx2">
                    <a:lumMod val="75000"/>
                    <a:lumOff val="2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Mål 3.</a:t>
            </a:r>
            <a:r>
              <a:rPr lang="sv-SE" sz="1900" kern="0" dirty="0">
                <a:solidFill>
                  <a:schemeClr val="tx2">
                    <a:lumMod val="75000"/>
                    <a:lumOff val="2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Att medarbetare inom de deltagande organisationerna ska få förbättrade kompetenser och avsättningsytor för att identifiera och förstå mönster och trender inom organiserad och ekonomisk brottslighet. </a:t>
            </a:r>
          </a:p>
          <a:p>
            <a:pPr marL="0" indent="0">
              <a:buNone/>
            </a:pPr>
            <a:r>
              <a:rPr lang="sv-SE" sz="1900" b="1" kern="0" dirty="0">
                <a:ea typeface="Aptos" panose="020B0004020202020204" pitchFamily="34" charset="0"/>
                <a:cs typeface="Times New Roman" panose="02020603050405020304" pitchFamily="18" charset="0"/>
              </a:rPr>
              <a:t>Stärkt förmåga till samhandling och innovationer mot organiserad och ekonomisk brottslighet (organisations- och samhällsnivå)</a:t>
            </a:r>
            <a:endParaRPr lang="sv-SE" sz="19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sv-SE" sz="1900" b="1" kern="0" dirty="0">
                <a:solidFill>
                  <a:schemeClr val="tx2">
                    <a:lumMod val="75000"/>
                    <a:lumOff val="2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Mål 4.</a:t>
            </a:r>
            <a:r>
              <a:rPr lang="sv-SE" sz="1900" kern="0" dirty="0">
                <a:solidFill>
                  <a:schemeClr val="tx2">
                    <a:lumMod val="75000"/>
                    <a:lumOff val="2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Att tillföra nya innovativa lösningar och förbättra samarbetet över organisations- och sektorsgränser för att effektivare kunna hantera och motverka organiserad och ekonomisk brottslighet.</a:t>
            </a:r>
            <a:endParaRPr lang="sv-SE" sz="1900" kern="100" dirty="0">
              <a:solidFill>
                <a:schemeClr val="tx2">
                  <a:lumMod val="75000"/>
                  <a:lumOff val="25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sz="1900" b="1" kern="0" dirty="0">
                <a:ea typeface="Aptos" panose="020B0004020202020204" pitchFamily="34" charset="0"/>
                <a:cs typeface="Times New Roman" panose="02020603050405020304" pitchFamily="18" charset="0"/>
              </a:rPr>
              <a:t>Utveckla en struktur mot organiserad brottslighet (samhällsnivå)</a:t>
            </a:r>
            <a:endParaRPr lang="sv-SE" sz="19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sv-SE" sz="1900" b="1" kern="0" dirty="0">
                <a:solidFill>
                  <a:schemeClr val="tx2">
                    <a:lumMod val="75000"/>
                    <a:lumOff val="2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Mål 5.</a:t>
            </a:r>
            <a:r>
              <a:rPr lang="sv-SE" sz="1900" kern="0" dirty="0">
                <a:solidFill>
                  <a:schemeClr val="tx2">
                    <a:lumMod val="75000"/>
                    <a:lumOff val="2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Att utveckla ett institut/center eller motsvarande som fokuserar på samverkan, utbildning, forskning och policyutveckling för att bekämpa organiserad brottslighet på ett effektivt och innovativt sätt.</a:t>
            </a:r>
            <a:endParaRPr lang="sv-SE" sz="1900" kern="100" dirty="0">
              <a:solidFill>
                <a:schemeClr val="tx2">
                  <a:lumMod val="75000"/>
                  <a:lumOff val="25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v-SE" sz="18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v-SE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v-SE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44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2ED6D-15E8-47EA-4B2D-D840C7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4EDC8EF-AB45-8F7B-D109-E59D8768FE2B}"/>
              </a:ext>
            </a:extLst>
          </p:cNvPr>
          <p:cNvSpPr/>
          <p:nvPr/>
        </p:nvSpPr>
        <p:spPr>
          <a:xfrm>
            <a:off x="226876" y="5188088"/>
            <a:ext cx="11780696" cy="1436213"/>
          </a:xfrm>
          <a:prstGeom prst="rect">
            <a:avLst/>
          </a:prstGeom>
          <a:ln>
            <a:solidFill>
              <a:srgbClr val="0D419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54C5A5ED-F914-9C8F-DCD7-DE7C59E610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352" y="3078020"/>
            <a:ext cx="2133600" cy="1104900"/>
          </a:xfrm>
          <a:prstGeom prst="rect">
            <a:avLst/>
          </a:prstGeom>
          <a:ln>
            <a:noFill/>
          </a:ln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AAB4DCE-4FA1-4E3C-E4A5-F722E6ED0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5" y="3055755"/>
            <a:ext cx="2483498" cy="1233939"/>
          </a:xfrm>
          <a:prstGeom prst="rect">
            <a:avLst/>
          </a:prstGeom>
          <a:ln>
            <a:noFill/>
          </a:ln>
        </p:spPr>
      </p:pic>
      <p:pic>
        <p:nvPicPr>
          <p:cNvPr id="12" name="Bildobjekt 11" descr="En bild som visar Teckensnitt, Grafik, grafisk design, logotyp&#10;&#10;AI-genererat innehåll kan vara felaktigt.">
            <a:extLst>
              <a:ext uri="{FF2B5EF4-FFF2-40B4-BE49-F238E27FC236}">
                <a16:creationId xmlns:a16="http://schemas.microsoft.com/office/drawing/2014/main" id="{601E980C-6634-97E4-ED5F-96BBB8D4A7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364" y="3400820"/>
            <a:ext cx="2205766" cy="574418"/>
          </a:xfrm>
          <a:prstGeom prst="rect">
            <a:avLst/>
          </a:prstGeom>
          <a:ln>
            <a:noFill/>
          </a:ln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E9E50AC7-F19B-4210-E5E5-B754C54A0B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0" t="27541" r="5285" b="41768"/>
          <a:stretch>
            <a:fillRect/>
          </a:stretch>
        </p:blipFill>
        <p:spPr>
          <a:xfrm>
            <a:off x="2466189" y="3452694"/>
            <a:ext cx="2368275" cy="453953"/>
          </a:xfrm>
          <a:prstGeom prst="rect">
            <a:avLst/>
          </a:prstGeom>
          <a:ln>
            <a:noFill/>
          </a:ln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CBBCB94C-7232-7214-B6A2-80D9C8F066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0729" y="2369404"/>
            <a:ext cx="2201842" cy="594497"/>
          </a:xfrm>
          <a:prstGeom prst="rect">
            <a:avLst/>
          </a:prstGeom>
          <a:ln>
            <a:noFill/>
          </a:ln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9B0B4B5F-DFE2-B98B-6601-4739D37B3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5526" y="3580621"/>
            <a:ext cx="2086058" cy="250327"/>
          </a:xfrm>
          <a:prstGeom prst="rect">
            <a:avLst/>
          </a:prstGeom>
          <a:ln>
            <a:noFill/>
          </a:ln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DF38D430-0E9C-A099-3D0E-75A3B94654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4474" y="4414048"/>
            <a:ext cx="2755557" cy="407670"/>
          </a:xfrm>
          <a:prstGeom prst="rect">
            <a:avLst/>
          </a:prstGeom>
          <a:ln>
            <a:noFill/>
          </a:ln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AF81A2D2-3D1C-0DB0-D19B-CCF8CA9308A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713" y="4317788"/>
            <a:ext cx="1785964" cy="639891"/>
          </a:xfrm>
          <a:prstGeom prst="rect">
            <a:avLst/>
          </a:prstGeom>
          <a:ln>
            <a:noFill/>
          </a:ln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27933774-F0C9-6848-C2A6-11E6823AE3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2709" y="4054647"/>
            <a:ext cx="2154817" cy="998573"/>
          </a:xfrm>
          <a:prstGeom prst="rect">
            <a:avLst/>
          </a:prstGeom>
          <a:ln>
            <a:noFill/>
          </a:ln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FB62362F-D55A-DB22-69E4-CE2314AD713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4" y="2161777"/>
            <a:ext cx="859369" cy="859369"/>
          </a:xfrm>
          <a:prstGeom prst="rect">
            <a:avLst/>
          </a:prstGeom>
          <a:ln>
            <a:noFill/>
          </a:ln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C9274A6B-2C55-098D-4A1E-6B0D6FB5511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224" y="1754662"/>
            <a:ext cx="2604325" cy="1233954"/>
          </a:xfrm>
          <a:prstGeom prst="rect">
            <a:avLst/>
          </a:prstGeom>
          <a:ln>
            <a:noFill/>
          </a:ln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AAF6EA2B-FA85-8551-8F81-E5488F66C99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859" y="2137235"/>
            <a:ext cx="1693532" cy="953463"/>
          </a:xfrm>
          <a:prstGeom prst="rect">
            <a:avLst/>
          </a:prstGeom>
          <a:ln>
            <a:noFill/>
          </a:ln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4A02D8BE-4253-F2E2-DF76-D8B6E9703FD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224" y="2154813"/>
            <a:ext cx="1404963" cy="859369"/>
          </a:xfrm>
          <a:prstGeom prst="rect">
            <a:avLst/>
          </a:prstGeom>
          <a:ln>
            <a:noFill/>
          </a:ln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AC606E8F-9673-132A-8DD6-7271A462E8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5625" y="5647696"/>
            <a:ext cx="1795847" cy="304097"/>
          </a:xfrm>
          <a:prstGeom prst="rect">
            <a:avLst/>
          </a:prstGeom>
        </p:spPr>
      </p:pic>
      <p:pic>
        <p:nvPicPr>
          <p:cNvPr id="6" name="Bildobjekt 5" descr="En bild som visar Teckensnitt, Grafik, grafisk design, typografi&#10;&#10;AI-genererat innehåll kan vara felaktigt.">
            <a:extLst>
              <a:ext uri="{FF2B5EF4-FFF2-40B4-BE49-F238E27FC236}">
                <a16:creationId xmlns:a16="http://schemas.microsoft.com/office/drawing/2014/main" id="{A0486979-0BAA-B729-C026-A98B27ABD61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087" y="5647696"/>
            <a:ext cx="2627161" cy="359885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2204202D-24F2-7135-D60B-3CC050AF07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575967" y="5474334"/>
            <a:ext cx="1882553" cy="676873"/>
          </a:xfrm>
          <a:prstGeom prst="rect">
            <a:avLst/>
          </a:prstGeom>
        </p:spPr>
      </p:pic>
      <p:pic>
        <p:nvPicPr>
          <p:cNvPr id="15" name="Bildobjekt 14" descr="En bild som visar text, Teckensnitt, Grafik, skärmbild&#10;&#10;AI-genererat innehåll kan vara felaktigt.">
            <a:extLst>
              <a:ext uri="{FF2B5EF4-FFF2-40B4-BE49-F238E27FC236}">
                <a16:creationId xmlns:a16="http://schemas.microsoft.com/office/drawing/2014/main" id="{75302F22-29A7-83E8-B34E-C834761C29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370" y="5548784"/>
            <a:ext cx="1579634" cy="681288"/>
          </a:xfrm>
          <a:prstGeom prst="rect">
            <a:avLst/>
          </a:prstGeom>
          <a:ln>
            <a:noFill/>
          </a:ln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A91F0DDA-FEFC-1B8F-965B-1D09D697069D}"/>
              </a:ext>
            </a:extLst>
          </p:cNvPr>
          <p:cNvSpPr/>
          <p:nvPr/>
        </p:nvSpPr>
        <p:spPr>
          <a:xfrm>
            <a:off x="687945" y="1722550"/>
            <a:ext cx="4328160" cy="0"/>
          </a:xfrm>
          <a:prstGeom prst="line">
            <a:avLst/>
          </a:prstGeom>
          <a:ln w="38100" cap="flat">
            <a:noFill/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Bildobjekt 6" descr="En bild som visar krona, symbol, text, logotyp&#10;&#10;AI-genererat innehåll kan vara felaktigt.">
            <a:extLst>
              <a:ext uri="{FF2B5EF4-FFF2-40B4-BE49-F238E27FC236}">
                <a16:creationId xmlns:a16="http://schemas.microsoft.com/office/drawing/2014/main" id="{384F4FAC-C81F-9A38-C129-96E43769CD1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552" y="5587118"/>
            <a:ext cx="1692172" cy="622904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E98F8D14-BA53-0E9D-9B0E-FA43C8662855}"/>
              </a:ext>
            </a:extLst>
          </p:cNvPr>
          <p:cNvSpPr>
            <a:spLocks noChangeAspect="1"/>
          </p:cNvSpPr>
          <p:nvPr/>
        </p:nvSpPr>
        <p:spPr>
          <a:xfrm>
            <a:off x="10773446" y="254891"/>
            <a:ext cx="1207044" cy="328739"/>
          </a:xfrm>
          <a:custGeom>
            <a:avLst/>
            <a:gdLst/>
            <a:ahLst/>
            <a:cxnLst/>
            <a:rect l="l" t="t" r="r" b="b"/>
            <a:pathLst>
              <a:path w="2898990" h="789548">
                <a:moveTo>
                  <a:pt x="0" y="0"/>
                </a:moveTo>
                <a:lnTo>
                  <a:pt x="2898990" y="0"/>
                </a:lnTo>
                <a:lnTo>
                  <a:pt x="2898990" y="789548"/>
                </a:lnTo>
                <a:lnTo>
                  <a:pt x="0" y="789548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32033DF3-B2A3-AE9E-2EF8-BAB3AB160246}"/>
              </a:ext>
            </a:extLst>
          </p:cNvPr>
          <p:cNvSpPr txBox="1"/>
          <p:nvPr/>
        </p:nvSpPr>
        <p:spPr>
          <a:xfrm>
            <a:off x="479686" y="511517"/>
            <a:ext cx="1084489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-235" normalizeH="0" baseline="0" noProof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Partnerskap 2.0</a:t>
            </a: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5E472E24-F3A9-30DA-0D59-9606E11D0245}"/>
              </a:ext>
            </a:extLst>
          </p:cNvPr>
          <p:cNvSpPr/>
          <p:nvPr/>
        </p:nvSpPr>
        <p:spPr>
          <a:xfrm>
            <a:off x="479685" y="1318311"/>
            <a:ext cx="10250227" cy="24713"/>
          </a:xfrm>
          <a:prstGeom prst="line">
            <a:avLst/>
          </a:prstGeom>
          <a:ln w="38100" cap="flat">
            <a:solidFill>
              <a:srgbClr val="0E41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FFFBB-862D-EC33-23D9-AC20FFA43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2">
            <a:extLst>
              <a:ext uri="{FF2B5EF4-FFF2-40B4-BE49-F238E27FC236}">
                <a16:creationId xmlns:a16="http://schemas.microsoft.com/office/drawing/2014/main" id="{0C5DFEBE-EB72-BFEA-E9C5-12496575B66F}"/>
              </a:ext>
            </a:extLst>
          </p:cNvPr>
          <p:cNvSpPr txBox="1"/>
          <p:nvPr/>
        </p:nvSpPr>
        <p:spPr>
          <a:xfrm>
            <a:off x="414854" y="1682132"/>
            <a:ext cx="10689129" cy="2677656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Ett ESF-finansierat projekt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Projektperiod: 1 juni 2024 – 31 maj 2027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Total budget: 160 miljoner (ESF 86 miljoner)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Antal personer som arbetat i projektet: 32 personer.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Antal helårsekvivalenter (HÅE): 16,91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CSMOB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9C9D4F-12C4-7C16-E310-0487F46FAA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3928" y="5229158"/>
            <a:ext cx="1542172" cy="1542172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9FB67F6E-0FA2-0D42-D2C5-00C7CA2F1CD9}"/>
              </a:ext>
            </a:extLst>
          </p:cNvPr>
          <p:cNvSpPr>
            <a:spLocks noChangeAspect="1"/>
          </p:cNvSpPr>
          <p:nvPr/>
        </p:nvSpPr>
        <p:spPr>
          <a:xfrm>
            <a:off x="10773446" y="254891"/>
            <a:ext cx="1207044" cy="328739"/>
          </a:xfrm>
          <a:custGeom>
            <a:avLst/>
            <a:gdLst/>
            <a:ahLst/>
            <a:cxnLst/>
            <a:rect l="l" t="t" r="r" b="b"/>
            <a:pathLst>
              <a:path w="2898990" h="789548">
                <a:moveTo>
                  <a:pt x="0" y="0"/>
                </a:moveTo>
                <a:lnTo>
                  <a:pt x="2898990" y="0"/>
                </a:lnTo>
                <a:lnTo>
                  <a:pt x="2898990" y="789548"/>
                </a:lnTo>
                <a:lnTo>
                  <a:pt x="0" y="7895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AA7EE19-C1C1-AC07-9DAA-04872DDC126E}"/>
              </a:ext>
            </a:extLst>
          </p:cNvPr>
          <p:cNvSpPr txBox="1"/>
          <p:nvPr/>
        </p:nvSpPr>
        <p:spPr>
          <a:xfrm>
            <a:off x="479686" y="511517"/>
            <a:ext cx="1084489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-235" normalizeH="0" baseline="0" noProof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Om SMOB</a:t>
            </a:r>
            <a:endParaRPr kumimoji="0" lang="sv-SE" sz="4400" b="0" i="0" u="none" strike="noStrike" kern="1200" cap="none" spc="-235" normalizeH="0" baseline="0" noProof="0">
              <a:ln>
                <a:noFill/>
              </a:ln>
              <a:solidFill>
                <a:srgbClr val="0E4194"/>
              </a:solidFill>
              <a:effectLst/>
              <a:uLnTx/>
              <a:uFillTx/>
              <a:latin typeface="Aptos" panose="020B0004020202020204" pitchFamily="34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422D471A-8C90-B64C-6E8E-680F275B79C6}"/>
              </a:ext>
            </a:extLst>
          </p:cNvPr>
          <p:cNvSpPr/>
          <p:nvPr/>
        </p:nvSpPr>
        <p:spPr>
          <a:xfrm>
            <a:off x="479685" y="1318311"/>
            <a:ext cx="10250227" cy="24713"/>
          </a:xfrm>
          <a:prstGeom prst="line">
            <a:avLst/>
          </a:prstGeom>
          <a:ln w="38100" cap="flat">
            <a:solidFill>
              <a:srgbClr val="0E41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744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7F839-2070-A1A3-3301-4393E7FB3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09F55E14-6F50-2E85-7820-B7CBF4263E68}"/>
              </a:ext>
            </a:extLst>
          </p:cNvPr>
          <p:cNvSpPr/>
          <p:nvPr/>
        </p:nvSpPr>
        <p:spPr>
          <a:xfrm>
            <a:off x="9219547" y="2147891"/>
            <a:ext cx="2876400" cy="3710618"/>
          </a:xfrm>
          <a:prstGeom prst="roundRect">
            <a:avLst>
              <a:gd name="adj" fmla="val 2831"/>
            </a:avLst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0D419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Tvärsektoriell samverkan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D4194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0D419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Skapa starkare samarbeten mellan olika myndigheter, näringslivet, arbetsmarknadens parter och akademin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D419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26" name="Rounded Rectangle 37">
            <a:extLst>
              <a:ext uri="{FF2B5EF4-FFF2-40B4-BE49-F238E27FC236}">
                <a16:creationId xmlns:a16="http://schemas.microsoft.com/office/drawing/2014/main" id="{128DF2F8-F031-2A36-5680-FC5954E43463}"/>
              </a:ext>
            </a:extLst>
          </p:cNvPr>
          <p:cNvSpPr/>
          <p:nvPr/>
        </p:nvSpPr>
        <p:spPr>
          <a:xfrm>
            <a:off x="3147145" y="2147891"/>
            <a:ext cx="2875748" cy="3710618"/>
          </a:xfrm>
          <a:prstGeom prst="roundRect">
            <a:avLst>
              <a:gd name="adj" fmla="val 2831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0D419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Forskning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D4194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0D419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Förbättra den analytiska förmågan för att kunna hantera stora datamängder och genomföra komplexa analyser av organiserad brottslighet och kriminell ekonomi.</a:t>
            </a:r>
          </a:p>
        </p:txBody>
      </p:sp>
      <p:pic>
        <p:nvPicPr>
          <p:cNvPr id="33" name="Picture 59">
            <a:extLst>
              <a:ext uri="{FF2B5EF4-FFF2-40B4-BE49-F238E27FC236}">
                <a16:creationId xmlns:a16="http://schemas.microsoft.com/office/drawing/2014/main" id="{1D4BF725-8511-72FD-2A03-A99C296649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184" y="4522749"/>
            <a:ext cx="1584109" cy="1188082"/>
          </a:xfrm>
          <a:prstGeom prst="rect">
            <a:avLst/>
          </a:prstGeom>
        </p:spPr>
      </p:pic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887AD70A-B7F7-F596-B75D-53B85D4FB1ED}"/>
              </a:ext>
            </a:extLst>
          </p:cNvPr>
          <p:cNvSpPr/>
          <p:nvPr/>
        </p:nvSpPr>
        <p:spPr>
          <a:xfrm>
            <a:off x="6189284" y="2147891"/>
            <a:ext cx="2875747" cy="3710618"/>
          </a:xfrm>
          <a:prstGeom prst="roundRect">
            <a:avLst>
              <a:gd name="adj" fmla="val 2831"/>
            </a:avLst>
          </a:prstGeom>
          <a:solidFill>
            <a:srgbClr val="0D4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Innovation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Stimulera innovation och metodutveckling genom nya lösningar, digitala verktyg och arbetssätt.</a:t>
            </a:r>
          </a:p>
        </p:txBody>
      </p:sp>
      <p:pic>
        <p:nvPicPr>
          <p:cNvPr id="45" name="Picture 36">
            <a:extLst>
              <a:ext uri="{FF2B5EF4-FFF2-40B4-BE49-F238E27FC236}">
                <a16:creationId xmlns:a16="http://schemas.microsoft.com/office/drawing/2014/main" id="{75958B5B-9192-2989-382B-93A3C08C1C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047" y="4645452"/>
            <a:ext cx="1703974" cy="1064983"/>
          </a:xfrm>
          <a:prstGeom prst="rect">
            <a:avLst/>
          </a:prstGeom>
        </p:spPr>
      </p:pic>
      <p:sp>
        <p:nvSpPr>
          <p:cNvPr id="47" name="Rounded Rectangle 3">
            <a:extLst>
              <a:ext uri="{FF2B5EF4-FFF2-40B4-BE49-F238E27FC236}">
                <a16:creationId xmlns:a16="http://schemas.microsoft.com/office/drawing/2014/main" id="{F3907198-1303-ABB9-F788-A6759EB49970}"/>
              </a:ext>
            </a:extLst>
          </p:cNvPr>
          <p:cNvSpPr/>
          <p:nvPr/>
        </p:nvSpPr>
        <p:spPr>
          <a:xfrm>
            <a:off x="99020" y="2147891"/>
            <a:ext cx="2875748" cy="3710618"/>
          </a:xfrm>
          <a:prstGeom prst="roundRect">
            <a:avLst>
              <a:gd name="adj" fmla="val 2831"/>
            </a:avLst>
          </a:prstGeom>
          <a:solidFill>
            <a:srgbClr val="0D4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Kompetensutveckling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Utbilda och stärka yrkesverksamma inom offentlig och privat sektor för att bättre kunna utreda och bekämpa organiserad brottslighet</a:t>
            </a: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48" name="Picture 16">
            <a:extLst>
              <a:ext uri="{FF2B5EF4-FFF2-40B4-BE49-F238E27FC236}">
                <a16:creationId xmlns:a16="http://schemas.microsoft.com/office/drawing/2014/main" id="{2C5CCBB4-555E-FB34-1F79-3CA90F0A21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6" y="4586077"/>
            <a:ext cx="1262025" cy="1186304"/>
          </a:xfrm>
          <a:prstGeom prst="rect">
            <a:avLst/>
          </a:prstGeom>
        </p:spPr>
      </p:pic>
      <p:pic>
        <p:nvPicPr>
          <p:cNvPr id="49" name="Bildobjekt 48" descr="En bild som visar schackpjäs, vit, svart och vit, monokrom&#10;&#10;AI-genererat innehåll kan vara felaktigt.">
            <a:extLst>
              <a:ext uri="{FF2B5EF4-FFF2-40B4-BE49-F238E27FC236}">
                <a16:creationId xmlns:a16="http://schemas.microsoft.com/office/drawing/2014/main" id="{FE3896FD-71C0-461D-163E-350807CCB4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963" y="4422915"/>
            <a:ext cx="1461601" cy="1278901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5F19A58D-46D3-D18E-F598-36E28409EE29}"/>
              </a:ext>
            </a:extLst>
          </p:cNvPr>
          <p:cNvSpPr>
            <a:spLocks noChangeAspect="1"/>
          </p:cNvSpPr>
          <p:nvPr/>
        </p:nvSpPr>
        <p:spPr>
          <a:xfrm>
            <a:off x="10773446" y="254891"/>
            <a:ext cx="1207044" cy="328739"/>
          </a:xfrm>
          <a:custGeom>
            <a:avLst/>
            <a:gdLst/>
            <a:ahLst/>
            <a:cxnLst/>
            <a:rect l="l" t="t" r="r" b="b"/>
            <a:pathLst>
              <a:path w="2898990" h="789548">
                <a:moveTo>
                  <a:pt x="0" y="0"/>
                </a:moveTo>
                <a:lnTo>
                  <a:pt x="2898990" y="0"/>
                </a:lnTo>
                <a:lnTo>
                  <a:pt x="2898990" y="789548"/>
                </a:lnTo>
                <a:lnTo>
                  <a:pt x="0" y="78954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5EBD4D9-E7A8-ABA8-9A40-201588D10E90}"/>
              </a:ext>
            </a:extLst>
          </p:cNvPr>
          <p:cNvSpPr txBox="1"/>
          <p:nvPr/>
        </p:nvSpPr>
        <p:spPr>
          <a:xfrm>
            <a:off x="479686" y="511517"/>
            <a:ext cx="1084489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-235" normalizeH="0" baseline="0" noProof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Verksamhetsområden</a:t>
            </a:r>
            <a:endParaRPr kumimoji="0" lang="sv-SE" sz="4400" b="0" i="0" u="none" strike="noStrike" kern="1200" cap="none" spc="-235" normalizeH="0" baseline="0" noProof="0">
              <a:ln>
                <a:noFill/>
              </a:ln>
              <a:solidFill>
                <a:srgbClr val="0E4194"/>
              </a:solidFill>
              <a:effectLst/>
              <a:uLnTx/>
              <a:uFillTx/>
              <a:latin typeface="Aptos" panose="020B0004020202020204" pitchFamily="34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33248253-74FB-BAC1-24C1-B9CEBA889AA4}"/>
              </a:ext>
            </a:extLst>
          </p:cNvPr>
          <p:cNvSpPr/>
          <p:nvPr/>
        </p:nvSpPr>
        <p:spPr>
          <a:xfrm>
            <a:off x="479685" y="1318311"/>
            <a:ext cx="10250227" cy="24713"/>
          </a:xfrm>
          <a:prstGeom prst="line">
            <a:avLst/>
          </a:prstGeom>
          <a:ln w="38100" cap="flat">
            <a:solidFill>
              <a:srgbClr val="0E41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129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14E39-A399-ECED-9039-6D7CF12D5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8AC12270-EFD6-3106-CF02-8E2CFC75750B}"/>
              </a:ext>
            </a:extLst>
          </p:cNvPr>
          <p:cNvSpPr txBox="1"/>
          <p:nvPr/>
        </p:nvSpPr>
        <p:spPr>
          <a:xfrm>
            <a:off x="1664044" y="238897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B0E3627-FE80-3D01-FE19-ED8D65961D2D}"/>
              </a:ext>
            </a:extLst>
          </p:cNvPr>
          <p:cNvSpPr txBox="1"/>
          <p:nvPr/>
        </p:nvSpPr>
        <p:spPr>
          <a:xfrm>
            <a:off x="414855" y="1550428"/>
            <a:ext cx="10838289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Grundläggande kurser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om kriminell ekonomi och företag och organisationer som brottsverktyg.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Fördjupningskurser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inom informationsdelning och penningtvätt.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Spetsutbildningar för operativ och strategisk personal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med fokus på praktiska metoder och tillämpning.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Högskoleutbildning inom kriminologi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med särskild inriktning mot organiserad brottslighet och kriminell ekonomi.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Internationella kurser inom ramen för Interpol Global Academy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om </a:t>
            </a:r>
            <a:r>
              <a:rPr kumimoji="0" lang="sv-SE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illicit</a:t>
            </a:r>
            <a:r>
              <a:rPr kumimoji="0" lang="sv-SE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sv-SE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economy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och </a:t>
            </a:r>
            <a:r>
              <a:rPr kumimoji="0" lang="sv-SE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organized</a:t>
            </a:r>
            <a:r>
              <a:rPr kumimoji="0" lang="sv-SE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sv-SE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crime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Inom ramen för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regeringsuppdrag JU2025/01525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kommer SMOB, i samverkan med berörda myndigheter, att utveckla kurs med särskilt fokus på kryptovalutor kopplade till kriminell verksamhet.</a:t>
            </a:r>
          </a:p>
          <a:p>
            <a:pPr marL="285750" marR="0" lvl="0" indent="-28575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AB605D7-2844-BD0C-7813-77CA3677C1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653" y="5387373"/>
            <a:ext cx="1066447" cy="1346651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0038870A-E3D5-8BC1-D747-257C6CAD0B33}"/>
              </a:ext>
            </a:extLst>
          </p:cNvPr>
          <p:cNvSpPr>
            <a:spLocks noChangeAspect="1"/>
          </p:cNvSpPr>
          <p:nvPr/>
        </p:nvSpPr>
        <p:spPr>
          <a:xfrm>
            <a:off x="10773446" y="254891"/>
            <a:ext cx="1207044" cy="328739"/>
          </a:xfrm>
          <a:custGeom>
            <a:avLst/>
            <a:gdLst/>
            <a:ahLst/>
            <a:cxnLst/>
            <a:rect l="l" t="t" r="r" b="b"/>
            <a:pathLst>
              <a:path w="2898990" h="789548">
                <a:moveTo>
                  <a:pt x="0" y="0"/>
                </a:moveTo>
                <a:lnTo>
                  <a:pt x="2898990" y="0"/>
                </a:lnTo>
                <a:lnTo>
                  <a:pt x="2898990" y="789548"/>
                </a:lnTo>
                <a:lnTo>
                  <a:pt x="0" y="7895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1C6C4E86-7D57-F2D8-4B09-D3FD91F4CEE8}"/>
              </a:ext>
            </a:extLst>
          </p:cNvPr>
          <p:cNvSpPr txBox="1"/>
          <p:nvPr/>
        </p:nvSpPr>
        <p:spPr>
          <a:xfrm>
            <a:off x="479686" y="511517"/>
            <a:ext cx="1084489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-235" normalizeH="0" baseline="0" noProof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Kompetensutveckling – Utbildningar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19F0BA82-A27C-A293-A503-B701A4332FB1}"/>
              </a:ext>
            </a:extLst>
          </p:cNvPr>
          <p:cNvSpPr/>
          <p:nvPr/>
        </p:nvSpPr>
        <p:spPr>
          <a:xfrm>
            <a:off x="479685" y="1318311"/>
            <a:ext cx="10250227" cy="24713"/>
          </a:xfrm>
          <a:prstGeom prst="line">
            <a:avLst/>
          </a:prstGeom>
          <a:ln w="38100" cap="flat">
            <a:solidFill>
              <a:srgbClr val="0E41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813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C92A1-FBA1-E42D-0126-66C9C1132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01C329A5-FC47-FD56-C471-E2F50CB4CA6A}"/>
              </a:ext>
            </a:extLst>
          </p:cNvPr>
          <p:cNvSpPr txBox="1"/>
          <p:nvPr/>
        </p:nvSpPr>
        <p:spPr>
          <a:xfrm>
            <a:off x="1664044" y="238897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B861500-AEEA-5940-3FE1-AB3961FFD4A8}"/>
              </a:ext>
            </a:extLst>
          </p:cNvPr>
          <p:cNvSpPr txBox="1">
            <a:spLocks/>
          </p:cNvSpPr>
          <p:nvPr/>
        </p:nvSpPr>
        <p:spPr>
          <a:xfrm>
            <a:off x="408246" y="1674962"/>
            <a:ext cx="11246942" cy="46612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Totalt för samtliga SMOB-kurser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1 118 yrkesverksamma 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Totalt för samtliga kurser (exkl. kurser med högskolepoäng)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1 094 anmälda (varav 809 individuella deltagare)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392 godkända (varav 81 godkända i december)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Kurser med högskolepoäng (HT25)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 anmälda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 godkända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Omdöme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4-4,8 av 5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E6099C9-6675-7005-A3A1-AA0B93B3CF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653" y="5387373"/>
            <a:ext cx="1066447" cy="1346651"/>
          </a:xfrm>
          <a:prstGeom prst="rect">
            <a:avLst/>
          </a:prstGeom>
        </p:spPr>
      </p:pic>
      <p:graphicFrame>
        <p:nvGraphicFramePr>
          <p:cNvPr id="10" name="Diagram 7">
            <a:extLst>
              <a:ext uri="{FF2B5EF4-FFF2-40B4-BE49-F238E27FC236}">
                <a16:creationId xmlns:a16="http://schemas.microsoft.com/office/drawing/2014/main" id="{16D4A33D-5BA4-45AA-0F3A-6DCB4833CED9}"/>
              </a:ext>
            </a:extLst>
          </p:cNvPr>
          <p:cNvGraphicFramePr>
            <a:graphicFrameLocks/>
          </p:cNvGraphicFramePr>
          <p:nvPr/>
        </p:nvGraphicFramePr>
        <p:xfrm>
          <a:off x="3521879" y="3641597"/>
          <a:ext cx="5831127" cy="3092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Freeform 9">
            <a:extLst>
              <a:ext uri="{FF2B5EF4-FFF2-40B4-BE49-F238E27FC236}">
                <a16:creationId xmlns:a16="http://schemas.microsoft.com/office/drawing/2014/main" id="{82054890-175D-1584-FDB7-C31D20B23A4F}"/>
              </a:ext>
            </a:extLst>
          </p:cNvPr>
          <p:cNvSpPr>
            <a:spLocks noChangeAspect="1"/>
          </p:cNvSpPr>
          <p:nvPr/>
        </p:nvSpPr>
        <p:spPr>
          <a:xfrm>
            <a:off x="10773446" y="254891"/>
            <a:ext cx="1207044" cy="328739"/>
          </a:xfrm>
          <a:custGeom>
            <a:avLst/>
            <a:gdLst/>
            <a:ahLst/>
            <a:cxnLst/>
            <a:rect l="l" t="t" r="r" b="b"/>
            <a:pathLst>
              <a:path w="2898990" h="789548">
                <a:moveTo>
                  <a:pt x="0" y="0"/>
                </a:moveTo>
                <a:lnTo>
                  <a:pt x="2898990" y="0"/>
                </a:lnTo>
                <a:lnTo>
                  <a:pt x="2898990" y="789548"/>
                </a:lnTo>
                <a:lnTo>
                  <a:pt x="0" y="78954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9234731-2E56-1060-F4AE-6B7BC4DAB5A1}"/>
              </a:ext>
            </a:extLst>
          </p:cNvPr>
          <p:cNvSpPr txBox="1"/>
          <p:nvPr/>
        </p:nvSpPr>
        <p:spPr>
          <a:xfrm>
            <a:off x="479686" y="511517"/>
            <a:ext cx="1084489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-235" normalizeH="0" baseline="0" noProof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Kompetensutveckling – Utbildningar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A7D22DE9-F888-55AC-33B8-C1464FBF5DE3}"/>
              </a:ext>
            </a:extLst>
          </p:cNvPr>
          <p:cNvSpPr/>
          <p:nvPr/>
        </p:nvSpPr>
        <p:spPr>
          <a:xfrm>
            <a:off x="479685" y="1318311"/>
            <a:ext cx="10250227" cy="24713"/>
          </a:xfrm>
          <a:prstGeom prst="line">
            <a:avLst/>
          </a:prstGeom>
          <a:ln w="38100" cap="flat">
            <a:solidFill>
              <a:srgbClr val="0E41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13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6BF22-BB53-38A3-D925-420E1AF9D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9BDC25C1-F7E8-242F-2E8A-A5CA8A292D41}"/>
              </a:ext>
            </a:extLst>
          </p:cNvPr>
          <p:cNvSpPr txBox="1"/>
          <p:nvPr/>
        </p:nvSpPr>
        <p:spPr>
          <a:xfrm>
            <a:off x="1664044" y="238897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endParaRPr lang="sv-SE" sz="120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6" name="Bildobjekt 5" descr="En bild som visar text, skärmbild&#10;&#10;AI-genererat innehåll kan vara felaktigt.">
            <a:extLst>
              <a:ext uri="{FF2B5EF4-FFF2-40B4-BE49-F238E27FC236}">
                <a16:creationId xmlns:a16="http://schemas.microsoft.com/office/drawing/2014/main" id="{A73D386D-9B32-4638-2C05-83E10377AF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513" y="1506102"/>
            <a:ext cx="8694443" cy="4886322"/>
          </a:xfrm>
          <a:prstGeom prst="rect">
            <a:avLst/>
          </a:prstGeom>
        </p:spPr>
      </p:pic>
      <p:pic>
        <p:nvPicPr>
          <p:cNvPr id="13" name="Bildobjekt 12" descr="En bild som visar text&#10;&#10;AI-genererat innehåll kan vara felaktigt.">
            <a:extLst>
              <a:ext uri="{FF2B5EF4-FFF2-40B4-BE49-F238E27FC236}">
                <a16:creationId xmlns:a16="http://schemas.microsoft.com/office/drawing/2014/main" id="{68905269-6702-3D2E-BBCD-6B6D3C2B4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359" y="5621204"/>
            <a:ext cx="901123" cy="1152432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60A7D81E-2139-AE43-2BD5-1B3E86D86CF4}"/>
              </a:ext>
            </a:extLst>
          </p:cNvPr>
          <p:cNvSpPr>
            <a:spLocks noChangeAspect="1"/>
          </p:cNvSpPr>
          <p:nvPr/>
        </p:nvSpPr>
        <p:spPr>
          <a:xfrm>
            <a:off x="10773446" y="254891"/>
            <a:ext cx="1207044" cy="328739"/>
          </a:xfrm>
          <a:custGeom>
            <a:avLst/>
            <a:gdLst/>
            <a:ahLst/>
            <a:cxnLst/>
            <a:rect l="l" t="t" r="r" b="b"/>
            <a:pathLst>
              <a:path w="2898990" h="789548">
                <a:moveTo>
                  <a:pt x="0" y="0"/>
                </a:moveTo>
                <a:lnTo>
                  <a:pt x="2898990" y="0"/>
                </a:lnTo>
                <a:lnTo>
                  <a:pt x="2898990" y="789548"/>
                </a:lnTo>
                <a:lnTo>
                  <a:pt x="0" y="78954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sv-SE" sz="12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9931C3FA-FA52-D82E-B6EF-8CBAA2EB25F4}"/>
              </a:ext>
            </a:extLst>
          </p:cNvPr>
          <p:cNvSpPr txBox="1"/>
          <p:nvPr/>
        </p:nvSpPr>
        <p:spPr>
          <a:xfrm>
            <a:off x="479686" y="511517"/>
            <a:ext cx="1084489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872"/>
              </a:lnSpc>
            </a:pPr>
            <a:r>
              <a:rPr lang="sv-SE" sz="4800" spc="-235">
                <a:solidFill>
                  <a:srgbClr val="0E4194"/>
                </a:solidFill>
                <a:latin typeface="Aptos" panose="020B0004020202020204" pitchFamily="34" charset="0"/>
              </a:rPr>
              <a:t>Nationell forskningsdatabas</a:t>
            </a: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6B6812A1-234C-04DF-F076-7B215CA51788}"/>
              </a:ext>
            </a:extLst>
          </p:cNvPr>
          <p:cNvSpPr/>
          <p:nvPr/>
        </p:nvSpPr>
        <p:spPr>
          <a:xfrm>
            <a:off x="479685" y="1318311"/>
            <a:ext cx="10250227" cy="24713"/>
          </a:xfrm>
          <a:prstGeom prst="line">
            <a:avLst/>
          </a:prstGeom>
          <a:ln w="38100" cap="flat">
            <a:solidFill>
              <a:srgbClr val="0E41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>
              <a:defRPr/>
            </a:pPr>
            <a:endParaRPr lang="sv-SE" sz="120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79766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755</Words>
  <Application>Microsoft Office PowerPoint</Application>
  <PresentationFormat>Bredbild</PresentationFormat>
  <Paragraphs>94</Paragraphs>
  <Slides>16</Slides>
  <Notes>11</Notes>
  <HiddenSlides>0</HiddenSlides>
  <MMClips>3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Trade Gothic Next</vt:lpstr>
      <vt:lpstr>1_Office-tema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Amir Rostami</dc:creator>
  <cp:lastModifiedBy>Helperin Sara</cp:lastModifiedBy>
  <cp:revision>7</cp:revision>
  <dcterms:created xsi:type="dcterms:W3CDTF">2026-02-12T13:29:42Z</dcterms:created>
  <dcterms:modified xsi:type="dcterms:W3CDTF">2026-03-04T12:25:28Z</dcterms:modified>
</cp:coreProperties>
</file>