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65" r:id="rId4"/>
    <p:sldId id="263" r:id="rId5"/>
    <p:sldId id="264" r:id="rId6"/>
    <p:sldId id="266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9886"/>
    <a:srgbClr val="124261"/>
    <a:srgbClr val="004062"/>
    <a:srgbClr val="8B475B"/>
    <a:srgbClr val="F6E3D2"/>
    <a:srgbClr val="723F4E"/>
    <a:srgbClr val="EABEA5"/>
    <a:srgbClr val="6299AE"/>
    <a:srgbClr val="F9E06C"/>
    <a:srgbClr val="A9D1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47" autoAdjust="0"/>
    <p:restoredTop sz="78631"/>
  </p:normalViewPr>
  <p:slideViewPr>
    <p:cSldViewPr snapToGrid="0" snapToObjects="1">
      <p:cViewPr varScale="1">
        <p:scale>
          <a:sx n="74" d="100"/>
          <a:sy n="74" d="100"/>
        </p:scale>
        <p:origin x="308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7D9394-B095-D14F-9C64-9054C5F416E2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936579-4CA0-484E-809B-B32E5DC9947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54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="1" dirty="0"/>
          </a:p>
          <a:p>
            <a:r>
              <a:rPr lang="sv-SE" b="1" dirty="0"/>
              <a:t>Rubrik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b="1" dirty="0"/>
              <a:t>Typsnitt ska alltid vara: </a:t>
            </a:r>
            <a:r>
              <a:rPr lang="sv-SE" b="1" dirty="0" err="1"/>
              <a:t>Trebuchet</a:t>
            </a:r>
            <a:r>
              <a:rPr lang="sv-SE" b="1" dirty="0"/>
              <a:t> MS Fet i rubrik</a:t>
            </a:r>
            <a:br>
              <a:rPr lang="sv-SE" b="1" dirty="0"/>
            </a:br>
            <a:r>
              <a:rPr lang="sv-SE" dirty="0"/>
              <a:t>Max två rader (ca 45 tecken)</a:t>
            </a:r>
          </a:p>
          <a:p>
            <a:endParaRPr lang="sv-S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sv-SE" dirty="0"/>
            </a:br>
            <a:r>
              <a:rPr lang="sv-SE" b="1" dirty="0"/>
              <a:t>Underrubrik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b="0" dirty="0"/>
              <a:t>Typsnitt ska alltid vara: </a:t>
            </a:r>
            <a:r>
              <a:rPr lang="sv-SE" b="0" dirty="0" err="1"/>
              <a:t>Trebuchet</a:t>
            </a:r>
            <a:r>
              <a:rPr lang="sv-SE" b="0" dirty="0"/>
              <a:t> MS (ej </a:t>
            </a:r>
            <a:r>
              <a:rPr lang="sv-SE" b="0" dirty="0" err="1"/>
              <a:t>fetad</a:t>
            </a:r>
            <a:r>
              <a:rPr lang="sv-SE" b="0" dirty="0"/>
              <a:t>)</a:t>
            </a:r>
            <a:endParaRPr lang="sv-SE" b="1" dirty="0"/>
          </a:p>
          <a:p>
            <a:r>
              <a:rPr lang="sv-SE" b="0" dirty="0"/>
              <a:t>Max två rader (ca 65 tecken)</a:t>
            </a:r>
          </a:p>
          <a:p>
            <a:endParaRPr lang="sv-SE" b="0" dirty="0"/>
          </a:p>
          <a:p>
            <a:r>
              <a:rPr lang="sv-SE" b="1" dirty="0"/>
              <a:t>Generellt om bilder</a:t>
            </a:r>
          </a:p>
          <a:p>
            <a:r>
              <a:rPr lang="sv-SE" b="0" dirty="0"/>
              <a:t>Använd gärna bilder och grafik för att lätt upp presentationen – ett riktmärke är var femte </a:t>
            </a:r>
            <a:r>
              <a:rPr lang="sv-SE" b="0" dirty="0" err="1"/>
              <a:t>slide</a:t>
            </a:r>
            <a:r>
              <a:rPr lang="sv-SE" b="0" dirty="0"/>
              <a:t> är med en bild.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36579-4CA0-484E-809B-B32E5DC99479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1181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/>
              <a:t>Rubrik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b="1" dirty="0"/>
              <a:t>Typsnitt ska alltid vara: </a:t>
            </a:r>
            <a:r>
              <a:rPr lang="sv-SE" b="1" dirty="0" err="1"/>
              <a:t>Trebuchet</a:t>
            </a:r>
            <a:r>
              <a:rPr lang="sv-SE" b="1" dirty="0"/>
              <a:t> MS Fet i rubrik</a:t>
            </a:r>
            <a:br>
              <a:rPr lang="sv-SE" b="1" dirty="0"/>
            </a:br>
            <a:r>
              <a:rPr lang="sv-SE" dirty="0"/>
              <a:t>Max två rader (ca 45 tecken)</a:t>
            </a:r>
          </a:p>
          <a:p>
            <a:br>
              <a:rPr lang="sv-SE" b="1" dirty="0"/>
            </a:br>
            <a:endParaRPr lang="sv-S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b="1" dirty="0"/>
              <a:t>Text</a:t>
            </a:r>
            <a:br>
              <a:rPr lang="sv-SE" b="1" dirty="0"/>
            </a:br>
            <a:r>
              <a:rPr lang="sv-SE" b="0" dirty="0"/>
              <a:t>Typsnitt ska alltid vara: </a:t>
            </a:r>
            <a:r>
              <a:rPr lang="sv-SE" b="0" dirty="0" err="1"/>
              <a:t>Trebuchet</a:t>
            </a:r>
            <a:r>
              <a:rPr lang="sv-SE" b="0" dirty="0"/>
              <a:t> MS (ej </a:t>
            </a:r>
            <a:r>
              <a:rPr lang="sv-SE" b="0" dirty="0" err="1"/>
              <a:t>fetad</a:t>
            </a:r>
            <a:r>
              <a:rPr lang="sv-SE" b="0" dirty="0"/>
              <a:t>)</a:t>
            </a:r>
            <a:endParaRPr lang="sv-SE" b="1" dirty="0"/>
          </a:p>
          <a:p>
            <a:r>
              <a:rPr lang="sv-SE" b="0" dirty="0"/>
              <a:t>Max fyra rader (ca 200 tecken)</a:t>
            </a:r>
          </a:p>
          <a:p>
            <a:r>
              <a:rPr lang="sv-SE" b="0" dirty="0"/>
              <a:t>Är rubriken längre bör texten vara kortare.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36579-4CA0-484E-809B-B32E5DC99479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1078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717638-4DC9-783D-59E7-5242382F4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510EF50-5D4F-F023-B09C-7127FDEE7F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9B690D0B-E526-834F-7858-7155DA9D96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/>
              <a:t>Rubrik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b="1" dirty="0"/>
              <a:t>Typsnitt ska alltid vara: </a:t>
            </a:r>
            <a:r>
              <a:rPr lang="sv-SE" b="1" dirty="0" err="1"/>
              <a:t>Trebuchet</a:t>
            </a:r>
            <a:r>
              <a:rPr lang="sv-SE" b="1" dirty="0"/>
              <a:t> MS Fet i rubrik</a:t>
            </a:r>
            <a:br>
              <a:rPr lang="sv-SE" b="1" dirty="0"/>
            </a:br>
            <a:r>
              <a:rPr lang="sv-SE" dirty="0"/>
              <a:t>Max två rader (ca 45 tecken)</a:t>
            </a:r>
          </a:p>
          <a:p>
            <a:br>
              <a:rPr lang="sv-SE" b="1" dirty="0"/>
            </a:br>
            <a:endParaRPr lang="sv-S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b="1" dirty="0"/>
              <a:t>Text</a:t>
            </a:r>
            <a:br>
              <a:rPr lang="sv-SE" b="1" dirty="0"/>
            </a:br>
            <a:r>
              <a:rPr lang="sv-SE" b="0" dirty="0"/>
              <a:t>Typsnitt ska alltid vara: </a:t>
            </a:r>
            <a:r>
              <a:rPr lang="sv-SE" b="0" dirty="0" err="1"/>
              <a:t>Trebuchet</a:t>
            </a:r>
            <a:r>
              <a:rPr lang="sv-SE" b="0" dirty="0"/>
              <a:t> MS (ej </a:t>
            </a:r>
            <a:r>
              <a:rPr lang="sv-SE" b="0" dirty="0" err="1"/>
              <a:t>fetad</a:t>
            </a:r>
            <a:r>
              <a:rPr lang="sv-SE" b="0" dirty="0"/>
              <a:t>)</a:t>
            </a:r>
            <a:endParaRPr lang="sv-SE" b="1" dirty="0"/>
          </a:p>
          <a:p>
            <a:r>
              <a:rPr lang="sv-SE" b="0" dirty="0"/>
              <a:t>Max fyra rader (ca 200 tecken)</a:t>
            </a:r>
          </a:p>
          <a:p>
            <a:r>
              <a:rPr lang="sv-SE" b="0" dirty="0"/>
              <a:t>Är rubriken längre bör texten vara kortare.</a:t>
            </a:r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D05214C-F594-98CD-2AE3-60F496FE28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36579-4CA0-484E-809B-B32E5DC99479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81418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5CEF68-9F45-1387-3A92-BC92238D35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1517EC6B-7AB3-CD27-4750-DCAE81B8B9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E14FCEF1-7D7A-8E50-DAD9-BB72AE0AB5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/>
              <a:t>Rubrik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b="1" dirty="0"/>
              <a:t>Typsnitt ska alltid vara: </a:t>
            </a:r>
            <a:r>
              <a:rPr lang="sv-SE" b="1" dirty="0" err="1"/>
              <a:t>Trebuchet</a:t>
            </a:r>
            <a:r>
              <a:rPr lang="sv-SE" b="1" dirty="0"/>
              <a:t> MS Fet i rubrik</a:t>
            </a:r>
            <a:br>
              <a:rPr lang="sv-SE" b="1" dirty="0"/>
            </a:br>
            <a:r>
              <a:rPr lang="sv-SE" dirty="0"/>
              <a:t>Max två rader (ca 45 tecken)</a:t>
            </a:r>
          </a:p>
          <a:p>
            <a:br>
              <a:rPr lang="sv-SE" b="1" dirty="0"/>
            </a:br>
            <a:endParaRPr lang="sv-S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b="1" dirty="0"/>
              <a:t>Text</a:t>
            </a:r>
            <a:br>
              <a:rPr lang="sv-SE" b="1" dirty="0"/>
            </a:br>
            <a:r>
              <a:rPr lang="sv-SE" b="0" dirty="0"/>
              <a:t>Typsnitt ska alltid vara: </a:t>
            </a:r>
            <a:r>
              <a:rPr lang="sv-SE" b="0" dirty="0" err="1"/>
              <a:t>Trebuchet</a:t>
            </a:r>
            <a:r>
              <a:rPr lang="sv-SE" b="0" dirty="0"/>
              <a:t> MS (ej </a:t>
            </a:r>
            <a:r>
              <a:rPr lang="sv-SE" b="0" dirty="0" err="1"/>
              <a:t>fetad</a:t>
            </a:r>
            <a:r>
              <a:rPr lang="sv-SE" b="0" dirty="0"/>
              <a:t>)</a:t>
            </a:r>
            <a:endParaRPr lang="sv-SE" b="1" dirty="0"/>
          </a:p>
          <a:p>
            <a:r>
              <a:rPr lang="sv-SE" b="0" dirty="0"/>
              <a:t>Max fyra rader (ca 200 tecken)</a:t>
            </a:r>
          </a:p>
          <a:p>
            <a:r>
              <a:rPr lang="sv-SE" b="0" dirty="0"/>
              <a:t>Är rubriken längre bör texten vara kortare.</a:t>
            </a:r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3619E8B-4455-4FFC-A44A-1BEEC5F7D7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36579-4CA0-484E-809B-B32E5DC99479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33813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963939-CC03-C011-1B0C-61ADF6816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825B1F69-43BB-E0A1-0B7E-C3D4D67AD9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44E47110-90D9-7972-FC7D-0FB34E20D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/>
              <a:t>Rubrik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b="1" dirty="0"/>
              <a:t>Typsnitt ska alltid vara: </a:t>
            </a:r>
            <a:r>
              <a:rPr lang="sv-SE" b="1" dirty="0" err="1"/>
              <a:t>Trebuchet</a:t>
            </a:r>
            <a:r>
              <a:rPr lang="sv-SE" b="1" dirty="0"/>
              <a:t> MS Fet i rubrik</a:t>
            </a:r>
            <a:br>
              <a:rPr lang="sv-SE" b="1" dirty="0"/>
            </a:br>
            <a:r>
              <a:rPr lang="sv-SE" dirty="0"/>
              <a:t>Max två rader (ca 45 tecken)</a:t>
            </a:r>
          </a:p>
          <a:p>
            <a:br>
              <a:rPr lang="sv-SE" b="1" dirty="0"/>
            </a:br>
            <a:endParaRPr lang="sv-S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b="1" dirty="0"/>
              <a:t>Text</a:t>
            </a:r>
            <a:br>
              <a:rPr lang="sv-SE" b="1" dirty="0"/>
            </a:br>
            <a:r>
              <a:rPr lang="sv-SE" b="0" dirty="0"/>
              <a:t>Typsnitt ska alltid vara: </a:t>
            </a:r>
            <a:r>
              <a:rPr lang="sv-SE" b="0" dirty="0" err="1"/>
              <a:t>Trebuchet</a:t>
            </a:r>
            <a:r>
              <a:rPr lang="sv-SE" b="0" dirty="0"/>
              <a:t> MS (ej </a:t>
            </a:r>
            <a:r>
              <a:rPr lang="sv-SE" b="0" dirty="0" err="1"/>
              <a:t>fetad</a:t>
            </a:r>
            <a:r>
              <a:rPr lang="sv-SE" b="0" dirty="0"/>
              <a:t>)</a:t>
            </a:r>
            <a:endParaRPr lang="sv-SE" b="1" dirty="0"/>
          </a:p>
          <a:p>
            <a:r>
              <a:rPr lang="sv-SE" b="0" dirty="0"/>
              <a:t>Max fyra rader (ca 200 tecken)</a:t>
            </a:r>
          </a:p>
          <a:p>
            <a:r>
              <a:rPr lang="sv-SE" b="0" dirty="0"/>
              <a:t>Är rubriken längre bör texten vara kortare.</a:t>
            </a:r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2D44D75-59F9-2A91-422C-ED8F550B91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36579-4CA0-484E-809B-B32E5DC99479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13624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1896E0-D37D-C74A-9493-A88A33B0C1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23A0C197-F18A-5F5C-0F69-90C4479AAC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909CD5EC-B26E-C7C4-453D-AF7BE80386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/>
              <a:t>Rubrik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b="1" dirty="0"/>
              <a:t>Typsnitt ska alltid vara: </a:t>
            </a:r>
            <a:r>
              <a:rPr lang="sv-SE" b="1" dirty="0" err="1"/>
              <a:t>Trebuchet</a:t>
            </a:r>
            <a:r>
              <a:rPr lang="sv-SE" b="1" dirty="0"/>
              <a:t> MS Fet i rubrik</a:t>
            </a:r>
            <a:br>
              <a:rPr lang="sv-SE" b="1" dirty="0"/>
            </a:br>
            <a:r>
              <a:rPr lang="sv-SE" dirty="0"/>
              <a:t>Max två rader (ca 45 tecken)</a:t>
            </a:r>
          </a:p>
          <a:p>
            <a:br>
              <a:rPr lang="sv-SE" b="1" dirty="0"/>
            </a:br>
            <a:endParaRPr lang="sv-S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b="1" dirty="0"/>
              <a:t>Text</a:t>
            </a:r>
            <a:br>
              <a:rPr lang="sv-SE" b="1" dirty="0"/>
            </a:br>
            <a:r>
              <a:rPr lang="sv-SE" b="0" dirty="0"/>
              <a:t>Typsnitt ska alltid vara: </a:t>
            </a:r>
            <a:r>
              <a:rPr lang="sv-SE" b="0" dirty="0" err="1"/>
              <a:t>Trebuchet</a:t>
            </a:r>
            <a:r>
              <a:rPr lang="sv-SE" b="0" dirty="0"/>
              <a:t> MS (ej </a:t>
            </a:r>
            <a:r>
              <a:rPr lang="sv-SE" b="0" dirty="0" err="1"/>
              <a:t>fetad</a:t>
            </a:r>
            <a:r>
              <a:rPr lang="sv-SE" b="0" dirty="0"/>
              <a:t>)</a:t>
            </a:r>
            <a:endParaRPr lang="sv-SE" b="1" dirty="0"/>
          </a:p>
          <a:p>
            <a:r>
              <a:rPr lang="sv-SE" b="0" dirty="0"/>
              <a:t>Max fyra rader (ca 200 tecken)</a:t>
            </a:r>
          </a:p>
          <a:p>
            <a:r>
              <a:rPr lang="sv-SE" b="0" dirty="0"/>
              <a:t>Är rubriken längre bör texten vara kortare.</a:t>
            </a:r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A39294E-C3A6-7F89-15F4-FF798B8FA9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36579-4CA0-484E-809B-B32E5DC99479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1247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 1">
    <p:bg>
      <p:bgPr>
        <a:solidFill>
          <a:srgbClr val="F8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1F8F117-E482-B548-86A9-089DD068A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157360" y="2576471"/>
            <a:ext cx="941011" cy="941011"/>
          </a:xfrm>
          <a:prstGeom prst="rect">
            <a:avLst/>
          </a:prstGeom>
          <a:solidFill>
            <a:srgbClr val="0040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F2BBD79D-617E-0C4E-8C8E-F40ECFB52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5637" y="731217"/>
            <a:ext cx="6251293" cy="3717969"/>
          </a:xfrm>
          <a:prstGeom prst="rect">
            <a:avLst/>
          </a:prstGeom>
          <a:solidFill>
            <a:srgbClr val="F6E3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99A6F7AF-1600-3745-B44C-3759E7BDE7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93952" y="3517482"/>
            <a:ext cx="1863408" cy="18634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80A94A70-77CA-7A4A-9A57-2F63C0D87F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151" y="1036705"/>
            <a:ext cx="5271531" cy="1257144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sv-SE" dirty="0"/>
              <a:t>Välkomna till Svenska ESF-rådet</a:t>
            </a:r>
          </a:p>
        </p:txBody>
      </p:sp>
      <p:sp>
        <p:nvSpPr>
          <p:cNvPr id="10" name="Underrubrik 2">
            <a:extLst>
              <a:ext uri="{FF2B5EF4-FFF2-40B4-BE49-F238E27FC236}">
                <a16:creationId xmlns:a16="http://schemas.microsoft.com/office/drawing/2014/main" id="{517873D5-62BF-154B-8C79-136C0BF69C1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2152" y="2457360"/>
            <a:ext cx="5271530" cy="589215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r>
              <a:rPr lang="sv-SE" dirty="0"/>
              <a:t> </a:t>
            </a:r>
            <a:r>
              <a:rPr lang="sv-SE" dirty="0" err="1"/>
              <a:t>sit</a:t>
            </a:r>
            <a:endParaRPr lang="sv-SE" dirty="0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DC0ADD5B-E213-FE4F-9F25-F0B2241BB34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151" y="3811425"/>
            <a:ext cx="5271737" cy="344031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r>
              <a:rPr lang="sv-SE" dirty="0"/>
              <a:t>Skapare och datum</a:t>
            </a:r>
          </a:p>
        </p:txBody>
      </p:sp>
      <p:pic>
        <p:nvPicPr>
          <p:cNvPr id="13" name="Bildobjekt 12" descr="Svenska ESF-rådets logotyp">
            <a:extLst>
              <a:ext uri="{FF2B5EF4-FFF2-40B4-BE49-F238E27FC236}">
                <a16:creationId xmlns:a16="http://schemas.microsoft.com/office/drawing/2014/main" id="{AC448D61-B925-1744-B97E-1717E00386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14916" y="5776393"/>
            <a:ext cx="2375731" cy="648319"/>
          </a:xfrm>
          <a:prstGeom prst="rect">
            <a:avLst/>
          </a:prstGeom>
        </p:spPr>
      </p:pic>
      <p:pic>
        <p:nvPicPr>
          <p:cNvPr id="2" name="Bildobjekt 1" descr="Medfinansieras av Europeiska unionen">
            <a:extLst>
              <a:ext uri="{FF2B5EF4-FFF2-40B4-BE49-F238E27FC236}">
                <a16:creationId xmlns:a16="http://schemas.microsoft.com/office/drawing/2014/main" id="{C9BB69D8-3B3D-3A4A-513D-36735D7E91C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422" y="433288"/>
            <a:ext cx="3377967" cy="718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357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xt och bild med mönst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62939" y="1595672"/>
            <a:ext cx="5429062" cy="526232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61F52D4-6DBF-6D44-AA0B-E4DE5042F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658416" y="457200"/>
            <a:ext cx="2227153" cy="22271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98195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två bild med mönst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F8ED18B-6F59-9B4B-8D19-236A9DA5C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834680" y="-7167"/>
            <a:ext cx="2164245" cy="2208413"/>
          </a:xfrm>
          <a:prstGeom prst="rect">
            <a:avLst/>
          </a:prstGeom>
          <a:solidFill>
            <a:srgbClr val="6299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782429" y="1330859"/>
            <a:ext cx="3711422" cy="361340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61F52D4-6DBF-6D44-AA0B-E4DE5042F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54469" y="4950958"/>
            <a:ext cx="1339382" cy="1339382"/>
          </a:xfrm>
          <a:prstGeom prst="rect">
            <a:avLst/>
          </a:prstGeom>
          <a:solidFill>
            <a:srgbClr val="A9D1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F8CDA74-96A5-A641-B00B-1B55A4AE1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998925" y="2201246"/>
            <a:ext cx="989656" cy="1009853"/>
          </a:xfrm>
          <a:prstGeom prst="rect">
            <a:avLst/>
          </a:prstGeom>
          <a:solidFill>
            <a:srgbClr val="723F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2DAC763D-35B4-D94F-991C-53FB20BFBCD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493851" y="4186448"/>
            <a:ext cx="2694915" cy="267155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47333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bild med mönst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119782" y="90087"/>
            <a:ext cx="3388945" cy="34267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61F52D4-6DBF-6D44-AA0B-E4DE5042F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510037" y="1731792"/>
            <a:ext cx="836672" cy="836672"/>
          </a:xfrm>
          <a:prstGeom prst="rect">
            <a:avLst/>
          </a:prstGeom>
          <a:solidFill>
            <a:srgbClr val="EABE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8F8ED18B-6F59-9B4B-8D19-236A9DA5C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846462" y="5160475"/>
            <a:ext cx="1663575" cy="1697525"/>
          </a:xfrm>
          <a:prstGeom prst="rect">
            <a:avLst/>
          </a:prstGeom>
          <a:solidFill>
            <a:srgbClr val="6299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F8CDA74-96A5-A641-B00B-1B55A4AE1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765861" y="4061125"/>
            <a:ext cx="1077363" cy="1099350"/>
          </a:xfrm>
          <a:prstGeom prst="rect">
            <a:avLst/>
          </a:prstGeom>
          <a:solidFill>
            <a:srgbClr val="F9E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2DAC763D-35B4-D94F-991C-53FB20BFBCD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10037" y="2568464"/>
            <a:ext cx="2694915" cy="259201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656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xt och bild med mönster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29609" y="1595672"/>
            <a:ext cx="4831398" cy="468301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61F52D4-6DBF-6D44-AA0B-E4DE5042F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261349" y="1"/>
            <a:ext cx="1595672" cy="1595672"/>
          </a:xfrm>
          <a:prstGeom prst="rect">
            <a:avLst/>
          </a:prstGeom>
          <a:solidFill>
            <a:srgbClr val="EABE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8F8ED18B-6F59-9B4B-8D19-236A9DA5C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571022" y="4237022"/>
            <a:ext cx="2620979" cy="2620979"/>
          </a:xfrm>
          <a:prstGeom prst="rect">
            <a:avLst/>
          </a:prstGeom>
          <a:solidFill>
            <a:srgbClr val="6299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55170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bild med mönster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865068" y="543124"/>
            <a:ext cx="5326932" cy="5136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61F52D4-6DBF-6D44-AA0B-E4DE5042F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478466" y="5164057"/>
            <a:ext cx="1702652" cy="1693943"/>
          </a:xfrm>
          <a:prstGeom prst="rect">
            <a:avLst/>
          </a:prstGeom>
          <a:solidFill>
            <a:srgbClr val="F9E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8F8ED18B-6F59-9B4B-8D19-236A9DA5C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69981" y="-32371"/>
            <a:ext cx="2539844" cy="2551905"/>
          </a:xfrm>
          <a:prstGeom prst="rect">
            <a:avLst/>
          </a:prstGeom>
          <a:solidFill>
            <a:srgbClr val="1242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339150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text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6623406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6623406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7D4D8DBF-8444-804B-958C-8A5752B5E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39044" y="5482535"/>
            <a:ext cx="1375874" cy="1375874"/>
          </a:xfrm>
          <a:prstGeom prst="rect">
            <a:avLst/>
          </a:prstGeom>
          <a:solidFill>
            <a:srgbClr val="EABE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CBECD36E-DD4B-E344-8D02-17076226E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314917" y="2605451"/>
            <a:ext cx="2877084" cy="2877084"/>
          </a:xfrm>
          <a:prstGeom prst="rect">
            <a:avLst/>
          </a:prstGeom>
          <a:solidFill>
            <a:srgbClr val="723F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7A1B5B9E-0DAE-8247-8A6C-E1AFEB21F98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509135" y="452927"/>
            <a:ext cx="3611562" cy="3611563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28759272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text med 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6623406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6623406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7D4D8DBF-8444-804B-958C-8A5752B5E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73677" y="457200"/>
            <a:ext cx="1153231" cy="1153231"/>
          </a:xfrm>
          <a:prstGeom prst="rect">
            <a:avLst/>
          </a:prstGeom>
          <a:solidFill>
            <a:srgbClr val="F9E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CBECD36E-DD4B-E344-8D02-17076226E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97663" y="4311353"/>
            <a:ext cx="2546647" cy="2546647"/>
          </a:xfrm>
          <a:prstGeom prst="rect">
            <a:avLst/>
          </a:prstGeom>
          <a:solidFill>
            <a:srgbClr val="6299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EBEE1651-5104-0C49-B498-D2207B4C16C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126538" y="1609725"/>
            <a:ext cx="3065462" cy="3141663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467991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2982" y="457201"/>
            <a:ext cx="5622201" cy="59254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5122566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4746292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54F6FA-2C7A-0F40-A68F-8B6D53564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720" y="516048"/>
            <a:ext cx="10385079" cy="5269116"/>
          </a:xfrm>
        </p:spPr>
        <p:txBody>
          <a:bodyPr/>
          <a:lstStyle>
            <a:lvl1pPr algn="ctr">
              <a:defRPr/>
            </a:lvl1pPr>
          </a:lstStyle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640517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 2">
    <p:bg>
      <p:bgPr>
        <a:solidFill>
          <a:srgbClr val="F8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 13">
            <a:extLst>
              <a:ext uri="{FF2B5EF4-FFF2-40B4-BE49-F238E27FC236}">
                <a16:creationId xmlns:a16="http://schemas.microsoft.com/office/drawing/2014/main" id="{34E60E6F-E48C-8649-8FBF-B9F4EC38AE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157360" y="2576471"/>
            <a:ext cx="941011" cy="941011"/>
          </a:xfrm>
          <a:prstGeom prst="rect">
            <a:avLst/>
          </a:prstGeom>
          <a:solidFill>
            <a:srgbClr val="0040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2465B3A2-FA99-B048-8364-C9B6EE7AF2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5637" y="731217"/>
            <a:ext cx="6251293" cy="371796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7BAFA08D-D8ED-9E43-9149-F165AFF23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93952" y="3517482"/>
            <a:ext cx="1863408" cy="1863408"/>
          </a:xfrm>
          <a:prstGeom prst="rect">
            <a:avLst/>
          </a:prstGeom>
          <a:solidFill>
            <a:srgbClr val="8B47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10D3E99-AA9F-3845-ABB1-825224196D7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151" y="1036705"/>
            <a:ext cx="5271531" cy="1257144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sv-SE" dirty="0"/>
              <a:t>Välkomna till Svenska ESF-rådet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D6C8608-025E-FD41-AD6A-A35C723880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2152" y="2457360"/>
            <a:ext cx="5271530" cy="589215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r>
              <a:rPr lang="sv-SE" dirty="0"/>
              <a:t> </a:t>
            </a:r>
            <a:r>
              <a:rPr lang="sv-SE" dirty="0" err="1"/>
              <a:t>sit</a:t>
            </a:r>
            <a:endParaRPr lang="sv-SE" dirty="0"/>
          </a:p>
        </p:txBody>
      </p:sp>
      <p:sp>
        <p:nvSpPr>
          <p:cNvPr id="12" name="Platshållare för text 10">
            <a:extLst>
              <a:ext uri="{FF2B5EF4-FFF2-40B4-BE49-F238E27FC236}">
                <a16:creationId xmlns:a16="http://schemas.microsoft.com/office/drawing/2014/main" id="{21301CA2-F276-B14A-B0EA-CD7F6DD8D43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151" y="3811425"/>
            <a:ext cx="5271737" cy="344031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r>
              <a:rPr lang="sv-SE" dirty="0"/>
              <a:t>Skapare och </a:t>
            </a:r>
            <a:r>
              <a:rPr lang="sv-SE" dirty="0" err="1"/>
              <a:t>dqatum</a:t>
            </a:r>
            <a:endParaRPr lang="sv-SE" dirty="0"/>
          </a:p>
        </p:txBody>
      </p:sp>
      <p:pic>
        <p:nvPicPr>
          <p:cNvPr id="13" name="Bildobjekt 12" descr="Svenska ESF-rådets logotyp">
            <a:extLst>
              <a:ext uri="{FF2B5EF4-FFF2-40B4-BE49-F238E27FC236}">
                <a16:creationId xmlns:a16="http://schemas.microsoft.com/office/drawing/2014/main" id="{96A5E59D-08E1-B244-8AE3-D5A2C25C5B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14916" y="5776393"/>
            <a:ext cx="2375731" cy="648319"/>
          </a:xfrm>
          <a:prstGeom prst="rect">
            <a:avLst/>
          </a:prstGeom>
        </p:spPr>
      </p:pic>
      <p:pic>
        <p:nvPicPr>
          <p:cNvPr id="4" name="Bildobjekt 3" descr="Medfinansieras av Europeiska unionen">
            <a:extLst>
              <a:ext uri="{FF2B5EF4-FFF2-40B4-BE49-F238E27FC236}">
                <a16:creationId xmlns:a16="http://schemas.microsoft.com/office/drawing/2014/main" id="{C5B995C1-10AA-1A58-1B1C-6119AAF0DF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422" y="433288"/>
            <a:ext cx="3377967" cy="718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4451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 sida">
    <p:bg>
      <p:bgPr>
        <a:solidFill>
          <a:srgbClr val="F8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8077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– Blå">
    <p:bg>
      <p:bgPr>
        <a:solidFill>
          <a:srgbClr val="A9D1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0D3E99-AA9F-3845-ABB1-825224196D7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2400" y="1289648"/>
            <a:ext cx="6516998" cy="1655762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sv-SE" dirty="0"/>
              <a:t>Avsnittstitel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D6C8608-025E-FD41-AD6A-A35C723880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2400" y="2961907"/>
            <a:ext cx="6516998" cy="929322"/>
          </a:xfrm>
        </p:spPr>
        <p:txBody>
          <a:bodyPr>
            <a:normAutofit/>
          </a:bodyPr>
          <a:lstStyle>
            <a:lvl1pPr marL="0" indent="0" algn="l">
              <a:buNone/>
              <a:defRPr sz="25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endParaRPr lang="sv-SE" dirty="0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EF16A05F-22AB-9E4F-B3C8-1B6E31C36D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6804" y="2245259"/>
            <a:ext cx="4295196" cy="4612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513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apitelsida – Grön">
    <p:bg>
      <p:bgPr>
        <a:solidFill>
          <a:srgbClr val="B7CF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0D3E99-AA9F-3845-ABB1-825224196D7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2400" y="1289913"/>
            <a:ext cx="5812325" cy="1655762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sv-SE" dirty="0"/>
              <a:t>Avsnittstitel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D6C8608-025E-FD41-AD6A-A35C723880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0903" y="2964339"/>
            <a:ext cx="5812325" cy="929322"/>
          </a:xfrm>
        </p:spPr>
        <p:txBody>
          <a:bodyPr>
            <a:normAutofit/>
          </a:bodyPr>
          <a:lstStyle>
            <a:lvl1pPr marL="0" indent="0" algn="l">
              <a:buNone/>
              <a:defRPr sz="25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A5308B08-3FA6-5A43-A747-111A29F6F4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6804" y="2245258"/>
            <a:ext cx="4295197" cy="4612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772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apitelsida – Gul">
    <p:bg>
      <p:bgPr>
        <a:solidFill>
          <a:srgbClr val="F9E0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0D3E99-AA9F-3845-ABB1-825224196D7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2400" y="1289913"/>
            <a:ext cx="5812325" cy="1655762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sv-SE" dirty="0"/>
              <a:t>Avsnittstitel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D6C8608-025E-FD41-AD6A-A35C723880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0903" y="2964339"/>
            <a:ext cx="5812325" cy="929322"/>
          </a:xfrm>
        </p:spPr>
        <p:txBody>
          <a:bodyPr>
            <a:normAutofit/>
          </a:bodyPr>
          <a:lstStyle>
            <a:lvl1pPr marL="0" indent="0" algn="l">
              <a:buNone/>
              <a:defRPr sz="25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07E0A9CF-BE89-104B-B30C-E144FDD361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6802" y="2245258"/>
            <a:ext cx="4295198" cy="4612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16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apitelsida – Rosa">
    <p:bg>
      <p:bgPr>
        <a:solidFill>
          <a:srgbClr val="EABEA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0D3E99-AA9F-3845-ABB1-825224196D7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2400" y="1289913"/>
            <a:ext cx="5812325" cy="1655762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sv-SE" dirty="0"/>
              <a:t>Avsnittstitel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D6C8608-025E-FD41-AD6A-A35C723880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0903" y="2964339"/>
            <a:ext cx="5812325" cy="929322"/>
          </a:xfrm>
        </p:spPr>
        <p:txBody>
          <a:bodyPr>
            <a:normAutofit/>
          </a:bodyPr>
          <a:lstStyle>
            <a:lvl1pPr marL="0" indent="0" algn="l">
              <a:buNone/>
              <a:defRPr sz="25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endParaRPr lang="sv-SE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3BE1E315-C437-6448-8579-A95E71D78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6801" y="2245257"/>
            <a:ext cx="4295199" cy="4612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807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311B47-16D8-9647-829B-D0786C522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904" y="563963"/>
            <a:ext cx="9113718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CA91644-805D-2647-A846-5647CFD87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904" y="1982709"/>
            <a:ext cx="9113718" cy="364854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4685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– 2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>
            <a:extLst>
              <a:ext uri="{FF2B5EF4-FFF2-40B4-BE49-F238E27FC236}">
                <a16:creationId xmlns:a16="http://schemas.microsoft.com/office/drawing/2014/main" id="{FD3FD9A2-49C0-3745-BDC1-0A45AC1DA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903" y="563963"/>
            <a:ext cx="10337925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CA91644-805D-2647-A846-5647CFD87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903" y="2006694"/>
            <a:ext cx="4991477" cy="38418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3AB8240A-3D11-9144-B799-360BB7BBCAC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007351" y="2006694"/>
            <a:ext cx="4991477" cy="38418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37336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xt och bild med mönst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636190" y="457200"/>
            <a:ext cx="5555810" cy="54547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61F52D4-6DBF-6D44-AA0B-E4DE5042F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622202" y="4630847"/>
            <a:ext cx="2227153" cy="22271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59739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F9EF735-2EBE-7F49-82AA-336045B30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CDD7512-FD86-934F-A2F4-DE5978D53E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1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8" name="Bild 7" descr="Svenska ESF-rådets logotyp">
            <a:extLst>
              <a:ext uri="{FF2B5EF4-FFF2-40B4-BE49-F238E27FC236}">
                <a16:creationId xmlns:a16="http://schemas.microsoft.com/office/drawing/2014/main" id="{21EF858C-87AF-67A4-FF2D-9D8722B4FDE0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312109" y="6089636"/>
            <a:ext cx="1545142" cy="422413"/>
          </a:xfrm>
          <a:prstGeom prst="rect">
            <a:avLst/>
          </a:prstGeom>
        </p:spPr>
      </p:pic>
      <p:pic>
        <p:nvPicPr>
          <p:cNvPr id="9" name="Bildobjekt 8" descr="Medfinansieras av Europeiska unionen">
            <a:extLst>
              <a:ext uri="{FF2B5EF4-FFF2-40B4-BE49-F238E27FC236}">
                <a16:creationId xmlns:a16="http://schemas.microsoft.com/office/drawing/2014/main" id="{1BBFEBE1-2B72-D4AF-B8A6-BA2DD14C99A4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108" y="6061158"/>
            <a:ext cx="2269869" cy="482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997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75" r:id="rId2"/>
    <p:sldLayoutId id="2147483649" r:id="rId3"/>
    <p:sldLayoutId id="2147483661" r:id="rId4"/>
    <p:sldLayoutId id="2147483662" r:id="rId5"/>
    <p:sldLayoutId id="2147483658" r:id="rId6"/>
    <p:sldLayoutId id="2147483650" r:id="rId7"/>
    <p:sldLayoutId id="2147483660" r:id="rId8"/>
    <p:sldLayoutId id="2147483664" r:id="rId9"/>
    <p:sldLayoutId id="2147483666" r:id="rId10"/>
    <p:sldLayoutId id="2147483668" r:id="rId11"/>
    <p:sldLayoutId id="2147483667" r:id="rId12"/>
    <p:sldLayoutId id="2147483665" r:id="rId13"/>
    <p:sldLayoutId id="2147483669" r:id="rId14"/>
    <p:sldLayoutId id="2147483671" r:id="rId15"/>
    <p:sldLayoutId id="2147483672" r:id="rId16"/>
    <p:sldLayoutId id="2147483657" r:id="rId17"/>
    <p:sldLayoutId id="2147483663" r:id="rId18"/>
    <p:sldLayoutId id="2147483654" r:id="rId19"/>
    <p:sldLayoutId id="2147483655" r:id="rId20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i="0" kern="1200">
          <a:solidFill>
            <a:srgbClr val="124261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24261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27063" indent="-169863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2400" kern="1200">
          <a:solidFill>
            <a:srgbClr val="124261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12838" indent="-1984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2000" kern="1200">
          <a:solidFill>
            <a:srgbClr val="124261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558925" indent="-18732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rgbClr val="124261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2006600" indent="-1778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rgbClr val="124261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.se/rapport/effektutvardering-av-europeiska-socialfondens-programomrade-1-2014-2020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.se/video/kompetensutveckling-ger-effekt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feed/update/urn:li:activity:7430267593606889472" TargetMode="External"/><Relationship Id="rId3" Type="http://schemas.openxmlformats.org/officeDocument/2006/relationships/hyperlink" Target="https://www.esf.se/nyheter/fran-medarbetare-till-medledare-sa-starker-malmo-sin-verksamhet-inifran/?mtm_medium=organic&amp;mtm_source=Linkedin&amp;mtm_campaign=Linkedinorganic" TargetMode="External"/><Relationship Id="rId7" Type="http://schemas.openxmlformats.org/officeDocument/2006/relationships/hyperlink" Target="https://www.esf.se/artiklar/utbildning-pa-arbetstid-forandrar-bade-yrkesroller-och-verksamhet/?mtm_medium=organic&amp;mtm_source=Linkedin&amp;mtm_campaign=Linkedinorganic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linkedin.com/feed/update/urn:li:activity:7432052447335981059" TargetMode="External"/><Relationship Id="rId5" Type="http://schemas.openxmlformats.org/officeDocument/2006/relationships/hyperlink" Target="https://www.esf.se/nyheter/spraklyft-i-aldreomsorgen-arbetsplatsnara-utbildning-hojer-nivaerna/?mtm_medium=organic&amp;mtm_source=Linkedin&amp;mtm_campaign=Linkedinorganic" TargetMode="External"/><Relationship Id="rId10" Type="http://schemas.openxmlformats.org/officeDocument/2006/relationships/hyperlink" Target="https://www.linkedin.com/feed/update/urn:li:activity:7428047782336188416" TargetMode="External"/><Relationship Id="rId4" Type="http://schemas.openxmlformats.org/officeDocument/2006/relationships/hyperlink" Target="https://www.linkedin.com/feed/update/urn:li:activity:7432747511863402497" TargetMode="External"/><Relationship Id="rId9" Type="http://schemas.openxmlformats.org/officeDocument/2006/relationships/hyperlink" Target="https://www.esf.se/nyheter/stort-genomslag-i-are-digitala-baskunskaper-starker-bade-medarbetare-och-demokrati/?mtm_medium=organic&amp;mtm_source=Linkedin&amp;mtm_campaign=Linkedinorgani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8A4AE6B2-D74D-0C4C-9352-F4014B0596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464" y="2275998"/>
            <a:ext cx="6081681" cy="1257144"/>
          </a:xfrm>
        </p:spPr>
        <p:txBody>
          <a:bodyPr>
            <a:normAutofit fontScale="90000"/>
          </a:bodyPr>
          <a:lstStyle/>
          <a:p>
            <a:br>
              <a:rPr lang="sv-SE" dirty="0"/>
            </a:br>
            <a:r>
              <a:rPr lang="sv-SE" dirty="0"/>
              <a:t>Kommunikation kring effektutvärderingen av kompetens-utvecklingsinsatser</a:t>
            </a:r>
          </a:p>
        </p:txBody>
      </p:sp>
      <p:sp>
        <p:nvSpPr>
          <p:cNvPr id="7" name="Underrubrik 6">
            <a:extLst>
              <a:ext uri="{FF2B5EF4-FFF2-40B4-BE49-F238E27FC236}">
                <a16:creationId xmlns:a16="http://schemas.microsoft.com/office/drawing/2014/main" id="{8E29FE30-760A-314E-9211-A9F23E4EE8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867" y="3935967"/>
            <a:ext cx="5271530" cy="712241"/>
          </a:xfrm>
        </p:spPr>
        <p:txBody>
          <a:bodyPr>
            <a:normAutofit/>
          </a:bodyPr>
          <a:lstStyle/>
          <a:p>
            <a:r>
              <a:rPr lang="sv-SE" sz="1600" dirty="0"/>
              <a:t>Jenny Ingvarsson, 4 mars 2026</a:t>
            </a:r>
          </a:p>
        </p:txBody>
      </p:sp>
    </p:spTree>
    <p:extLst>
      <p:ext uri="{BB962C8B-B14F-4D97-AF65-F5344CB8AC3E}">
        <p14:creationId xmlns:p14="http://schemas.microsoft.com/office/powerpoint/2010/main" val="485192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258542-29C5-9641-B3C2-4B53DF1FD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Min röst är extra hes nu!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2120D3E-0733-2D4F-9AB9-EBFA1520AA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904" y="1982709"/>
            <a:ext cx="8349090" cy="3648546"/>
          </a:xfrm>
        </p:spPr>
        <p:txBody>
          <a:bodyPr>
            <a:normAutofit lnSpcReduction="10000"/>
          </a:bodyPr>
          <a:lstStyle/>
          <a:p>
            <a:r>
              <a:rPr lang="sv-SE" dirty="0"/>
              <a:t>Jag får en ny typ av behandling för mina stämband var tredje månad </a:t>
            </a:r>
          </a:p>
          <a:p>
            <a:r>
              <a:rPr lang="sv-SE" dirty="0"/>
              <a:t>Senaste behandlingen var i torsdags och rösten är inte läkt ännu</a:t>
            </a:r>
          </a:p>
          <a:p>
            <a:r>
              <a:rPr lang="sv-SE" dirty="0"/>
              <a:t>Jag svarar gärna på frågor om min presentation men jag säger ingenting inledningsvis, utan sparar på rösten!</a:t>
            </a:r>
          </a:p>
          <a:p>
            <a:r>
              <a:rPr lang="sv-SE" dirty="0"/>
              <a:t>TACK!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53038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62394B-8370-998C-8259-BA0AD14CE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95D1A3-000C-5050-1747-7F3381E55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Kommunikationsaktiviteter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AF5F91A-75D8-51DB-E402-52DB8D395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904" y="1982709"/>
            <a:ext cx="8349090" cy="3648546"/>
          </a:xfrm>
        </p:spPr>
        <p:txBody>
          <a:bodyPr>
            <a:normAutofit/>
          </a:bodyPr>
          <a:lstStyle/>
          <a:p>
            <a:r>
              <a:rPr lang="sv-SE" dirty="0"/>
              <a:t>Utvärderingen publicerades på webben i kort och långt format i oktober 2025</a:t>
            </a:r>
          </a:p>
          <a:p>
            <a:pPr lvl="1"/>
            <a:r>
              <a:rPr lang="sv-SE" dirty="0">
                <a:hlinkClick r:id="rId3"/>
              </a:rPr>
              <a:t>https://www.esf.se/rapport/effektutvardering-av-europeiska-socialfondens-programomrade-1-2014-2020/</a:t>
            </a:r>
            <a:r>
              <a:rPr lang="sv-SE" dirty="0"/>
              <a:t> </a:t>
            </a:r>
          </a:p>
          <a:p>
            <a:r>
              <a:rPr lang="sv-SE" dirty="0"/>
              <a:t>Nationellt pressmeddelande</a:t>
            </a:r>
          </a:p>
          <a:p>
            <a:r>
              <a:rPr lang="sv-SE" dirty="0"/>
              <a:t>Två egna artiklar under 2025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54725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C439B2-8B31-B5D9-39AF-1A720EC9B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FFD5DB-28B8-FE9C-E253-3BC2B56A5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Kommunikationsaktiviteter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DDE4E34-95A9-2EA2-95C5-FF2AC3519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904" y="1982709"/>
            <a:ext cx="8349090" cy="3648546"/>
          </a:xfrm>
        </p:spPr>
        <p:txBody>
          <a:bodyPr>
            <a:normAutofit fontScale="85000" lnSpcReduction="20000"/>
          </a:bodyPr>
          <a:lstStyle/>
          <a:p>
            <a:r>
              <a:rPr lang="sv-SE" dirty="0"/>
              <a:t>En längre video och tre korta</a:t>
            </a:r>
          </a:p>
          <a:p>
            <a:r>
              <a:rPr lang="sv-SE" dirty="0"/>
              <a:t>Har löpande publicerats på LinkedIn, och fortsätter att göra så </a:t>
            </a:r>
          </a:p>
          <a:p>
            <a:r>
              <a:rPr lang="sv-SE" dirty="0"/>
              <a:t>Nu kopplar vi på lokala exempel från kompetensutvecklingsprojekt, skriver artiklar och skickar till lokalmedia</a:t>
            </a:r>
          </a:p>
          <a:p>
            <a:r>
              <a:rPr lang="sv-SE" dirty="0"/>
              <a:t>Två kampanjer på LinkedIn (då annonserar vi riktat till en viss målgrupp kombinerat med organiska inlägg) </a:t>
            </a:r>
          </a:p>
          <a:p>
            <a:r>
              <a:rPr lang="sv-SE" dirty="0"/>
              <a:t>Allt publiceras även på esf.se och Facebook, men LinkedIn är den primära kanalen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97371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CC5F21-78D6-B7B0-8058-24DE9C9C83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9E2147C-BF1D-3285-6EAA-C16B54AB0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Filmen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F23D497-1B7C-4EB5-40BD-56F678728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904" y="1982709"/>
            <a:ext cx="8349090" cy="36485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>
                <a:hlinkClick r:id="rId3"/>
              </a:rPr>
              <a:t>https://www.esf.se/video/kompetensutveckling-ger-effekt/</a:t>
            </a:r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96649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38C1BD-2911-30B4-8792-F6A0AC215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212B1C-CEA1-B3C7-29EB-092D1A5C6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 Pågående publicering av artiklar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3DEE6D4-66C5-218F-C1F0-7A7430809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904" y="1475116"/>
            <a:ext cx="10191126" cy="454612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sv-SE" sz="3400" b="1" u="sng" dirty="0">
                <a:hlinkClick r:id="rId3"/>
              </a:rPr>
              <a:t>Från medarbetare till </a:t>
            </a:r>
            <a:r>
              <a:rPr lang="sv-SE" sz="3400" b="1" u="sng" dirty="0" err="1">
                <a:hlinkClick r:id="rId3"/>
              </a:rPr>
              <a:t>medledare</a:t>
            </a:r>
            <a:r>
              <a:rPr lang="sv-SE" sz="3400" b="1" u="sng" dirty="0">
                <a:hlinkClick r:id="rId3"/>
              </a:rPr>
              <a:t> – så stärker Malmö sin verksamhet inifrån - Svenska ESF-rådet</a:t>
            </a:r>
            <a:endParaRPr lang="sv-SE" sz="3400" b="1" dirty="0"/>
          </a:p>
          <a:p>
            <a:pPr marL="0" indent="0">
              <a:buNone/>
            </a:pPr>
            <a:r>
              <a:rPr lang="sv-SE" sz="3400" b="1" u="sng" dirty="0">
                <a:hlinkClick r:id="rId4"/>
              </a:rPr>
              <a:t>https://www.linkedin.com/feed/update/urn:li:activity:7432747511863402497</a:t>
            </a:r>
            <a:endParaRPr lang="sv-SE" sz="3400" b="1" dirty="0"/>
          </a:p>
          <a:p>
            <a:pPr marL="0" indent="0">
              <a:buNone/>
            </a:pPr>
            <a:r>
              <a:rPr lang="sv-SE" sz="3400" b="1" dirty="0"/>
              <a:t> </a:t>
            </a:r>
          </a:p>
          <a:p>
            <a:pPr marL="0" indent="0">
              <a:buNone/>
            </a:pPr>
            <a:r>
              <a:rPr lang="sv-SE" sz="3400" b="1" u="sng" dirty="0">
                <a:hlinkClick r:id="rId5"/>
              </a:rPr>
              <a:t>Språklyft i äldreomsorgen – arbetsplatsnära utbildning höjer nivåerna - Svenska ESF-rådet</a:t>
            </a:r>
            <a:endParaRPr lang="sv-SE" sz="3400" b="1" dirty="0"/>
          </a:p>
          <a:p>
            <a:pPr marL="0" indent="0">
              <a:buNone/>
            </a:pPr>
            <a:r>
              <a:rPr lang="sv-SE" sz="3400" b="1" u="sng" dirty="0">
                <a:hlinkClick r:id="rId6"/>
              </a:rPr>
              <a:t>https://www.linkedin.com/feed/update/urn:li:activity:7432052447335981059</a:t>
            </a:r>
            <a:endParaRPr lang="sv-SE" sz="3400" b="1" dirty="0"/>
          </a:p>
          <a:p>
            <a:pPr marL="0" indent="0">
              <a:buNone/>
            </a:pPr>
            <a:r>
              <a:rPr lang="sv-SE" sz="3400" b="1" dirty="0"/>
              <a:t> </a:t>
            </a:r>
          </a:p>
          <a:p>
            <a:pPr marL="0" indent="0">
              <a:buNone/>
            </a:pPr>
            <a:r>
              <a:rPr lang="sv-SE" sz="3400" b="1" u="sng" dirty="0">
                <a:hlinkClick r:id="rId7"/>
              </a:rPr>
              <a:t>Utbildning på arbetstid förändrar både yrkesroller och verksamhet - Svenska ESF-rådet</a:t>
            </a:r>
            <a:endParaRPr lang="sv-SE" sz="3400" b="1" dirty="0"/>
          </a:p>
          <a:p>
            <a:pPr marL="0" indent="0">
              <a:buNone/>
            </a:pPr>
            <a:r>
              <a:rPr lang="sv-SE" sz="3400" b="1" u="sng" dirty="0">
                <a:hlinkClick r:id="rId8"/>
              </a:rPr>
              <a:t>https://www.linkedin.com/feed/update/urn:li:activity:7430267593606889472</a:t>
            </a:r>
            <a:endParaRPr lang="sv-SE" sz="3400" b="1" dirty="0"/>
          </a:p>
          <a:p>
            <a:pPr marL="0" indent="0">
              <a:buNone/>
            </a:pPr>
            <a:r>
              <a:rPr lang="sv-SE" sz="3400" b="1" dirty="0"/>
              <a:t> </a:t>
            </a:r>
          </a:p>
          <a:p>
            <a:pPr marL="0" indent="0">
              <a:buNone/>
            </a:pPr>
            <a:r>
              <a:rPr lang="sv-SE" sz="3400" b="1" u="sng" dirty="0">
                <a:hlinkClick r:id="rId9"/>
              </a:rPr>
              <a:t>Stort genomslag i Åre – digitala baskunskaper stärker både medarbetare och demokrati - Svenska ESF-rådet</a:t>
            </a:r>
            <a:endParaRPr lang="sv-SE" sz="3400" b="1" dirty="0"/>
          </a:p>
          <a:p>
            <a:pPr marL="0" indent="0">
              <a:buNone/>
            </a:pPr>
            <a:r>
              <a:rPr lang="sv-SE" sz="3400" b="1" u="sng" dirty="0">
                <a:hlinkClick r:id="rId10"/>
              </a:rPr>
              <a:t>https://www.linkedin.com/feed/update/urn:li:activity:7428047782336188416</a:t>
            </a:r>
            <a:endParaRPr lang="sv-SE" sz="3400" b="1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6320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Egen 1">
      <a:dk1>
        <a:srgbClr val="104161"/>
      </a:dk1>
      <a:lt1>
        <a:srgbClr val="F8F7F7"/>
      </a:lt1>
      <a:dk2>
        <a:srgbClr val="104161"/>
      </a:dk2>
      <a:lt2>
        <a:srgbClr val="F8F7F7"/>
      </a:lt2>
      <a:accent1>
        <a:srgbClr val="649AB3"/>
      </a:accent1>
      <a:accent2>
        <a:srgbClr val="A9D1DA"/>
      </a:accent2>
      <a:accent3>
        <a:srgbClr val="7C9259"/>
      </a:accent3>
      <a:accent4>
        <a:srgbClr val="B7CF83"/>
      </a:accent4>
      <a:accent5>
        <a:srgbClr val="7B485B"/>
      </a:accent5>
      <a:accent6>
        <a:srgbClr val="EABEA5"/>
      </a:accent6>
      <a:hlink>
        <a:srgbClr val="649AB3"/>
      </a:hlink>
      <a:folHlink>
        <a:srgbClr val="649AB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>
        <a:norm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Grundmall med instruktioner SVENSKA2.pptx" id="{28B9AD8F-DAD1-45CF-AF3B-06F5655BC2D4}" vid="{6AF506F1-7716-4536-823A-E206BD1759F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Grundmall med instruktioner_SVENSKA</Template>
  <TotalTime>458</TotalTime>
  <Words>634</Words>
  <Application>Microsoft Office PowerPoint</Application>
  <PresentationFormat>Bredbild</PresentationFormat>
  <Paragraphs>78</Paragraphs>
  <Slides>6</Slides>
  <Notes>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Calibri</vt:lpstr>
      <vt:lpstr>Trebuchet MS</vt:lpstr>
      <vt:lpstr>Office-tema</vt:lpstr>
      <vt:lpstr> Kommunikation kring effektutvärderingen av kompetens-utvecklingsinsatser</vt:lpstr>
      <vt:lpstr>Min röst är extra hes nu! </vt:lpstr>
      <vt:lpstr>Kommunikationsaktiviteter </vt:lpstr>
      <vt:lpstr>Kommunikationsaktiviteter </vt:lpstr>
      <vt:lpstr>Filmen </vt:lpstr>
      <vt:lpstr> Pågående publicering av artiklar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Välkomna till Svenska ESF-rådet</dc:title>
  <dc:creator>Glumoff Jenny</dc:creator>
  <cp:lastModifiedBy>Ingvarsson Jenny</cp:lastModifiedBy>
  <cp:revision>23</cp:revision>
  <dcterms:created xsi:type="dcterms:W3CDTF">2024-02-12T13:30:31Z</dcterms:created>
  <dcterms:modified xsi:type="dcterms:W3CDTF">2026-03-04T07:33:27Z</dcterms:modified>
</cp:coreProperties>
</file>