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444" r:id="rId3"/>
    <p:sldId id="441" r:id="rId4"/>
    <p:sldId id="435" r:id="rId5"/>
    <p:sldId id="439" r:id="rId6"/>
    <p:sldId id="442" r:id="rId7"/>
    <p:sldId id="443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9886"/>
    <a:srgbClr val="124261"/>
    <a:srgbClr val="004062"/>
    <a:srgbClr val="8B475B"/>
    <a:srgbClr val="F6E3D2"/>
    <a:srgbClr val="723F4E"/>
    <a:srgbClr val="EABEA5"/>
    <a:srgbClr val="6299AE"/>
    <a:srgbClr val="F9E06C"/>
    <a:srgbClr val="A9D1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78631"/>
  </p:normalViewPr>
  <p:slideViewPr>
    <p:cSldViewPr snapToGrid="0" snapToObjects="1">
      <p:cViewPr varScale="1">
        <p:scale>
          <a:sx n="125" d="100"/>
          <a:sy n="125" d="100"/>
        </p:scale>
        <p:origin x="3906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7D9394-B095-D14F-9C64-9054C5F416E2}" type="datetimeFigureOut">
              <a:rPr lang="sv-SE" smtClean="0"/>
              <a:t>2026-02-17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936579-4CA0-484E-809B-B32E5DC9947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54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="1" dirty="0"/>
          </a:p>
          <a:p>
            <a:endParaRPr lang="sv-SE" b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36579-4CA0-484E-809B-B32E5DC99479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1181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DB85A5-5E3C-D7A8-48FD-31AFB72E58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ADE41D75-DB19-7512-4208-EBFE736EEE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0505FBB4-94FB-4FE1-8C4E-CE6DFBAE7D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sv-SE" b="0" i="0" dirty="0">
                <a:solidFill>
                  <a:srgbClr val="333333"/>
                </a:solidFill>
                <a:effectLst/>
                <a:latin typeface="Trebuchet MS" panose="020B0603020202020204" pitchFamily="34" charset="0"/>
              </a:rPr>
              <a:t>Totalt är 76 procent av tillgängliga medel inom totalramen intecknade och 36 procent även utbetalda, men det varierar mellan olika programområden. </a:t>
            </a:r>
          </a:p>
          <a:p>
            <a:pPr algn="l"/>
            <a:r>
              <a:rPr lang="sv-SE" b="0" i="0" dirty="0">
                <a:solidFill>
                  <a:srgbClr val="333333"/>
                </a:solidFill>
                <a:effectLst/>
                <a:latin typeface="Trebuchet MS" panose="020B0603020202020204" pitchFamily="34" charset="0"/>
              </a:rPr>
              <a:t>Längst har vi kommit inom programområde F där 100 procent av totalramen för programperioden har intecknats och betalats ut, samt programområde C, med 98 procent intecknat och 46 procent utbetalat. </a:t>
            </a:r>
          </a:p>
          <a:p>
            <a:pPr algn="l"/>
            <a:r>
              <a:rPr lang="sv-SE" b="0" i="0" dirty="0">
                <a:solidFill>
                  <a:srgbClr val="333333"/>
                </a:solidFill>
                <a:effectLst/>
                <a:latin typeface="Trebuchet MS" panose="020B0603020202020204" pitchFamily="34" charset="0"/>
              </a:rPr>
              <a:t>Programområde A1 som gick trögt i början har nu hunnit i fatt A2 vad gäller andel beslutat tack vare informationsinsatser som genomförts, men då större del av besluten tagits senare ligger man lite efter vad gäller utbetalda medel. </a:t>
            </a:r>
          </a:p>
          <a:p>
            <a:pPr algn="l"/>
            <a:r>
              <a:rPr lang="sv-SE" b="0" i="0" dirty="0">
                <a:solidFill>
                  <a:srgbClr val="333333"/>
                </a:solidFill>
                <a:effectLst/>
                <a:latin typeface="Trebuchet MS" panose="020B0603020202020204" pitchFamily="34" charset="0"/>
              </a:rPr>
              <a:t>81 procent av programområde B har beviljats och 70 procent av programområde E.</a:t>
            </a:r>
          </a:p>
          <a:p>
            <a:pPr algn="l"/>
            <a:endParaRPr lang="sv-SE" b="0" i="0" dirty="0">
              <a:solidFill>
                <a:srgbClr val="333333"/>
              </a:solidFill>
              <a:effectLst/>
              <a:latin typeface="Trebuchet MS" panose="020B0603020202020204" pitchFamily="34" charset="0"/>
            </a:endParaRPr>
          </a:p>
          <a:p>
            <a:pPr algn="l"/>
            <a:r>
              <a:rPr lang="sv-SE" b="0" i="0" dirty="0">
                <a:solidFill>
                  <a:srgbClr val="333333"/>
                </a:solidFill>
                <a:effectLst/>
                <a:latin typeface="Trebuchet MS" panose="020B0603020202020204" pitchFamily="34" charset="0"/>
              </a:rPr>
              <a:t>Programområde D är det som ligger lägst, men även där har 62 procent av ramen beslutats. Utbetalningarna ligger på 23 procent.</a:t>
            </a:r>
          </a:p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101D8B2-B798-9678-4F11-B2919F2DCD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36579-4CA0-484E-809B-B32E5DC99479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6287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556905-5873-A20A-0005-41E78ACDB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8D7531CA-8703-520F-7BE3-5932E042D3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EFE68F9E-3205-1B89-C053-E02A5C21B1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Som framgår av diagrammet är det stor skillnad på utfallet i Övre respektive Mellersta Norrland. </a:t>
            </a:r>
          </a:p>
          <a:p>
            <a:r>
              <a:rPr lang="sv-SE" dirty="0"/>
              <a:t>Övre Norrland går riktigt bra, medan Mellersta Norrland har svårigheter att uppmana tillräckligt intresse för utlysningarna. </a:t>
            </a:r>
          </a:p>
          <a:p>
            <a:r>
              <a:rPr lang="sv-SE" dirty="0"/>
              <a:t>Totalt sett når man målet för antal projekt, men projekten är mindre än förväntat.</a:t>
            </a:r>
          </a:p>
          <a:p>
            <a:endParaRPr lang="sv-SE" dirty="0"/>
          </a:p>
          <a:p>
            <a:r>
              <a:rPr lang="sv-SE" dirty="0"/>
              <a:t>Med anledning av detta finns planer att flytta medel från Mellersta till Övre Norrland så att vi hinner ta beslut om alla de socialfondsmedel Sverige tilldelats för programperioden.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0246B5A-54CB-B2BA-077F-0FACA2FB50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36579-4CA0-484E-809B-B32E5DC99479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0562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 1">
    <p:bg>
      <p:bgPr>
        <a:solidFill>
          <a:srgbClr val="F8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1F8F117-E482-B548-86A9-089DD068A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157360" y="2576471"/>
            <a:ext cx="941011" cy="941011"/>
          </a:xfrm>
          <a:prstGeom prst="rect">
            <a:avLst/>
          </a:prstGeom>
          <a:solidFill>
            <a:srgbClr val="0040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F2BBD79D-617E-0C4E-8C8E-F40ECFB52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5637" y="731217"/>
            <a:ext cx="6251293" cy="3717969"/>
          </a:xfrm>
          <a:prstGeom prst="rect">
            <a:avLst/>
          </a:prstGeom>
          <a:solidFill>
            <a:srgbClr val="F6E3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99A6F7AF-1600-3745-B44C-3759E7BDE7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93952" y="3517482"/>
            <a:ext cx="1863408" cy="18634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80A94A70-77CA-7A4A-9A57-2F63C0D87F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151" y="1036705"/>
            <a:ext cx="5271531" cy="1257144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sv-SE" dirty="0"/>
              <a:t>Välkomna till Svenska ESF-rådet</a:t>
            </a:r>
          </a:p>
        </p:txBody>
      </p:sp>
      <p:sp>
        <p:nvSpPr>
          <p:cNvPr id="10" name="Underrubrik 2">
            <a:extLst>
              <a:ext uri="{FF2B5EF4-FFF2-40B4-BE49-F238E27FC236}">
                <a16:creationId xmlns:a16="http://schemas.microsoft.com/office/drawing/2014/main" id="{517873D5-62BF-154B-8C79-136C0BF69C1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2152" y="2457360"/>
            <a:ext cx="5271530" cy="589215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r>
              <a:rPr lang="sv-SE" dirty="0"/>
              <a:t> </a:t>
            </a:r>
            <a:r>
              <a:rPr lang="sv-SE" dirty="0" err="1"/>
              <a:t>sit</a:t>
            </a:r>
            <a:endParaRPr lang="sv-SE" dirty="0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DC0ADD5B-E213-FE4F-9F25-F0B2241BB34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151" y="3811425"/>
            <a:ext cx="5271737" cy="344031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r>
              <a:rPr lang="sv-SE" dirty="0"/>
              <a:t>Skapare och datum</a:t>
            </a:r>
          </a:p>
        </p:txBody>
      </p:sp>
      <p:pic>
        <p:nvPicPr>
          <p:cNvPr id="13" name="Bildobjekt 12" descr="Svenska ESF-rådets logotyp">
            <a:extLst>
              <a:ext uri="{FF2B5EF4-FFF2-40B4-BE49-F238E27FC236}">
                <a16:creationId xmlns:a16="http://schemas.microsoft.com/office/drawing/2014/main" id="{AC448D61-B925-1744-B97E-1717E00386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14916" y="5776393"/>
            <a:ext cx="2375731" cy="648319"/>
          </a:xfrm>
          <a:prstGeom prst="rect">
            <a:avLst/>
          </a:prstGeom>
        </p:spPr>
      </p:pic>
      <p:pic>
        <p:nvPicPr>
          <p:cNvPr id="2" name="Bildobjekt 1" descr="Medfinansieras av Europeiska unionen">
            <a:extLst>
              <a:ext uri="{FF2B5EF4-FFF2-40B4-BE49-F238E27FC236}">
                <a16:creationId xmlns:a16="http://schemas.microsoft.com/office/drawing/2014/main" id="{C9BB69D8-3B3D-3A4A-513D-36735D7E91C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422" y="433288"/>
            <a:ext cx="3377967" cy="718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357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xt och bild med mönst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62939" y="1595672"/>
            <a:ext cx="5429062" cy="526232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61F52D4-6DBF-6D44-AA0B-E4DE5042F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658416" y="457200"/>
            <a:ext cx="2227153" cy="22271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98195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två bild med mönst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F8ED18B-6F59-9B4B-8D19-236A9DA5C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834680" y="-7167"/>
            <a:ext cx="2164245" cy="2208413"/>
          </a:xfrm>
          <a:prstGeom prst="rect">
            <a:avLst/>
          </a:prstGeom>
          <a:solidFill>
            <a:srgbClr val="6299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782429" y="1330859"/>
            <a:ext cx="3711422" cy="361340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61F52D4-6DBF-6D44-AA0B-E4DE5042F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54469" y="4950958"/>
            <a:ext cx="1339382" cy="1339382"/>
          </a:xfrm>
          <a:prstGeom prst="rect">
            <a:avLst/>
          </a:prstGeom>
          <a:solidFill>
            <a:srgbClr val="A9D1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F8CDA74-96A5-A641-B00B-1B55A4AE1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998925" y="2201246"/>
            <a:ext cx="989656" cy="1009853"/>
          </a:xfrm>
          <a:prstGeom prst="rect">
            <a:avLst/>
          </a:prstGeom>
          <a:solidFill>
            <a:srgbClr val="723F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2DAC763D-35B4-D94F-991C-53FB20BFBCD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493851" y="4186448"/>
            <a:ext cx="2694915" cy="267155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47333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bild med mönst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119782" y="90087"/>
            <a:ext cx="3388945" cy="34267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61F52D4-6DBF-6D44-AA0B-E4DE5042F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510037" y="1731792"/>
            <a:ext cx="836672" cy="836672"/>
          </a:xfrm>
          <a:prstGeom prst="rect">
            <a:avLst/>
          </a:prstGeom>
          <a:solidFill>
            <a:srgbClr val="EABE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8F8ED18B-6F59-9B4B-8D19-236A9DA5C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846462" y="5160475"/>
            <a:ext cx="1663575" cy="1697525"/>
          </a:xfrm>
          <a:prstGeom prst="rect">
            <a:avLst/>
          </a:prstGeom>
          <a:solidFill>
            <a:srgbClr val="6299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F8CDA74-96A5-A641-B00B-1B55A4AE1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765861" y="4061125"/>
            <a:ext cx="1077363" cy="1099350"/>
          </a:xfrm>
          <a:prstGeom prst="rect">
            <a:avLst/>
          </a:prstGeom>
          <a:solidFill>
            <a:srgbClr val="F9E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2DAC763D-35B4-D94F-991C-53FB20BFBCD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10037" y="2568464"/>
            <a:ext cx="2694915" cy="259201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656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xt och bild med mönster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29609" y="1595672"/>
            <a:ext cx="4831398" cy="468301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61F52D4-6DBF-6D44-AA0B-E4DE5042F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261349" y="1"/>
            <a:ext cx="1595672" cy="1595672"/>
          </a:xfrm>
          <a:prstGeom prst="rect">
            <a:avLst/>
          </a:prstGeom>
          <a:solidFill>
            <a:srgbClr val="EABE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8F8ED18B-6F59-9B4B-8D19-236A9DA5C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571022" y="4237022"/>
            <a:ext cx="2620979" cy="2620979"/>
          </a:xfrm>
          <a:prstGeom prst="rect">
            <a:avLst/>
          </a:prstGeom>
          <a:solidFill>
            <a:srgbClr val="6299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55170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bild med mönster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865068" y="543124"/>
            <a:ext cx="5326932" cy="5136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61F52D4-6DBF-6D44-AA0B-E4DE5042F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478466" y="5164057"/>
            <a:ext cx="1702652" cy="1693943"/>
          </a:xfrm>
          <a:prstGeom prst="rect">
            <a:avLst/>
          </a:prstGeom>
          <a:solidFill>
            <a:srgbClr val="F9E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8F8ED18B-6F59-9B4B-8D19-236A9DA5C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69981" y="-32371"/>
            <a:ext cx="2539844" cy="2551905"/>
          </a:xfrm>
          <a:prstGeom prst="rect">
            <a:avLst/>
          </a:prstGeom>
          <a:solidFill>
            <a:srgbClr val="1242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339150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text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6623406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6623406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7D4D8DBF-8444-804B-958C-8A5752B5E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39044" y="5482535"/>
            <a:ext cx="1375874" cy="1375874"/>
          </a:xfrm>
          <a:prstGeom prst="rect">
            <a:avLst/>
          </a:prstGeom>
          <a:solidFill>
            <a:srgbClr val="EABE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CBECD36E-DD4B-E344-8D02-17076226E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314917" y="2605451"/>
            <a:ext cx="2877084" cy="2877084"/>
          </a:xfrm>
          <a:prstGeom prst="rect">
            <a:avLst/>
          </a:prstGeom>
          <a:solidFill>
            <a:srgbClr val="723F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7A1B5B9E-0DAE-8247-8A6C-E1AFEB21F98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509135" y="452927"/>
            <a:ext cx="3611562" cy="3611563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28759272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text med 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6623406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6623406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7D4D8DBF-8444-804B-958C-8A5752B5E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73677" y="457200"/>
            <a:ext cx="1153231" cy="1153231"/>
          </a:xfrm>
          <a:prstGeom prst="rect">
            <a:avLst/>
          </a:prstGeom>
          <a:solidFill>
            <a:srgbClr val="F9E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CBECD36E-DD4B-E344-8D02-17076226E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97663" y="4311353"/>
            <a:ext cx="2546647" cy="2546647"/>
          </a:xfrm>
          <a:prstGeom prst="rect">
            <a:avLst/>
          </a:prstGeom>
          <a:solidFill>
            <a:srgbClr val="6299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EBEE1651-5104-0C49-B498-D2207B4C16C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126538" y="1609725"/>
            <a:ext cx="3065462" cy="3141663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467991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2982" y="457201"/>
            <a:ext cx="5622201" cy="59254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5122566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4746292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54F6FA-2C7A-0F40-A68F-8B6D53564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720" y="516048"/>
            <a:ext cx="10385079" cy="5269116"/>
          </a:xfrm>
        </p:spPr>
        <p:txBody>
          <a:bodyPr/>
          <a:lstStyle>
            <a:lvl1pPr algn="ctr">
              <a:defRPr/>
            </a:lvl1pPr>
          </a:lstStyle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640517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 2">
    <p:bg>
      <p:bgPr>
        <a:solidFill>
          <a:srgbClr val="F8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 13">
            <a:extLst>
              <a:ext uri="{FF2B5EF4-FFF2-40B4-BE49-F238E27FC236}">
                <a16:creationId xmlns:a16="http://schemas.microsoft.com/office/drawing/2014/main" id="{34E60E6F-E48C-8649-8FBF-B9F4EC38AE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157360" y="2576471"/>
            <a:ext cx="941011" cy="941011"/>
          </a:xfrm>
          <a:prstGeom prst="rect">
            <a:avLst/>
          </a:prstGeom>
          <a:solidFill>
            <a:srgbClr val="0040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2465B3A2-FA99-B048-8364-C9B6EE7AF2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5637" y="731217"/>
            <a:ext cx="6251293" cy="371796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7BAFA08D-D8ED-9E43-9149-F165AFF23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93952" y="3517482"/>
            <a:ext cx="1863408" cy="1863408"/>
          </a:xfrm>
          <a:prstGeom prst="rect">
            <a:avLst/>
          </a:prstGeom>
          <a:solidFill>
            <a:srgbClr val="8B47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10D3E99-AA9F-3845-ABB1-825224196D7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151" y="1036705"/>
            <a:ext cx="5271531" cy="1257144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sv-SE" dirty="0"/>
              <a:t>Välkomna till Svenska ESF-rådet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D6C8608-025E-FD41-AD6A-A35C723880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2152" y="2457360"/>
            <a:ext cx="5271530" cy="589215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r>
              <a:rPr lang="sv-SE" dirty="0"/>
              <a:t> </a:t>
            </a:r>
            <a:r>
              <a:rPr lang="sv-SE" dirty="0" err="1"/>
              <a:t>sit</a:t>
            </a:r>
            <a:endParaRPr lang="sv-SE" dirty="0"/>
          </a:p>
        </p:txBody>
      </p:sp>
      <p:sp>
        <p:nvSpPr>
          <p:cNvPr id="12" name="Platshållare för text 10">
            <a:extLst>
              <a:ext uri="{FF2B5EF4-FFF2-40B4-BE49-F238E27FC236}">
                <a16:creationId xmlns:a16="http://schemas.microsoft.com/office/drawing/2014/main" id="{21301CA2-F276-B14A-B0EA-CD7F6DD8D43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151" y="3811425"/>
            <a:ext cx="5271737" cy="344031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r>
              <a:rPr lang="sv-SE" dirty="0"/>
              <a:t>Skapare och </a:t>
            </a:r>
            <a:r>
              <a:rPr lang="sv-SE" dirty="0" err="1"/>
              <a:t>dqatum</a:t>
            </a:r>
            <a:endParaRPr lang="sv-SE" dirty="0"/>
          </a:p>
        </p:txBody>
      </p:sp>
      <p:pic>
        <p:nvPicPr>
          <p:cNvPr id="13" name="Bildobjekt 12" descr="Svenska ESF-rådets logotyp">
            <a:extLst>
              <a:ext uri="{FF2B5EF4-FFF2-40B4-BE49-F238E27FC236}">
                <a16:creationId xmlns:a16="http://schemas.microsoft.com/office/drawing/2014/main" id="{96A5E59D-08E1-B244-8AE3-D5A2C25C5B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14916" y="5776393"/>
            <a:ext cx="2375731" cy="648319"/>
          </a:xfrm>
          <a:prstGeom prst="rect">
            <a:avLst/>
          </a:prstGeom>
        </p:spPr>
      </p:pic>
      <p:pic>
        <p:nvPicPr>
          <p:cNvPr id="4" name="Bildobjekt 3" descr="Medfinansieras av Europeiska unionen">
            <a:extLst>
              <a:ext uri="{FF2B5EF4-FFF2-40B4-BE49-F238E27FC236}">
                <a16:creationId xmlns:a16="http://schemas.microsoft.com/office/drawing/2014/main" id="{C5B995C1-10AA-1A58-1B1C-6119AAF0DF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422" y="433288"/>
            <a:ext cx="3377967" cy="718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4451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 sida">
    <p:bg>
      <p:bgPr>
        <a:solidFill>
          <a:srgbClr val="F8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80771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0D9C1CB-BDC4-9B46-159D-C200E7D8E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6B8990-BA24-EE3E-162F-391E432C0A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183DCB2-3253-5B97-F78D-2F7B0BA289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6253737-5721-1782-E60A-C77342273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64324-5BC1-42BA-B9A9-626DA7D9B51B}" type="datetimeFigureOut">
              <a:rPr lang="sv-SE" smtClean="0"/>
              <a:t>2026-02-17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246DBEC-99E3-F35F-D9A2-19D296076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49691AB-B932-D83D-9546-37573035B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0FC17-4840-4AD0-8E44-B348AC4472A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1750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– Blå">
    <p:bg>
      <p:bgPr>
        <a:solidFill>
          <a:srgbClr val="A9D1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0D3E99-AA9F-3845-ABB1-825224196D7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2400" y="1289648"/>
            <a:ext cx="6516998" cy="1655762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sv-SE" dirty="0"/>
              <a:t>Avsnittstitel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D6C8608-025E-FD41-AD6A-A35C723880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2400" y="2961907"/>
            <a:ext cx="6516998" cy="929322"/>
          </a:xfrm>
        </p:spPr>
        <p:txBody>
          <a:bodyPr>
            <a:normAutofit/>
          </a:bodyPr>
          <a:lstStyle>
            <a:lvl1pPr marL="0" indent="0" algn="l">
              <a:buNone/>
              <a:defRPr sz="25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endParaRPr lang="sv-SE" dirty="0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EF16A05F-22AB-9E4F-B3C8-1B6E31C36D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6804" y="2245259"/>
            <a:ext cx="4295196" cy="4612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513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apitelsida – Grön">
    <p:bg>
      <p:bgPr>
        <a:solidFill>
          <a:srgbClr val="B7CF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0D3E99-AA9F-3845-ABB1-825224196D7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2400" y="1289913"/>
            <a:ext cx="5812325" cy="1655762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sv-SE" dirty="0"/>
              <a:t>Avsnittstitel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D6C8608-025E-FD41-AD6A-A35C723880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0903" y="2964339"/>
            <a:ext cx="5812325" cy="929322"/>
          </a:xfrm>
        </p:spPr>
        <p:txBody>
          <a:bodyPr>
            <a:normAutofit/>
          </a:bodyPr>
          <a:lstStyle>
            <a:lvl1pPr marL="0" indent="0" algn="l">
              <a:buNone/>
              <a:defRPr sz="25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A5308B08-3FA6-5A43-A747-111A29F6F4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6804" y="2245258"/>
            <a:ext cx="4295197" cy="4612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772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apitelsida – Gul">
    <p:bg>
      <p:bgPr>
        <a:solidFill>
          <a:srgbClr val="F9E0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0D3E99-AA9F-3845-ABB1-825224196D7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2400" y="1289913"/>
            <a:ext cx="5812325" cy="1655762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sv-SE" dirty="0"/>
              <a:t>Avsnittstitel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D6C8608-025E-FD41-AD6A-A35C723880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0903" y="2964339"/>
            <a:ext cx="5812325" cy="929322"/>
          </a:xfrm>
        </p:spPr>
        <p:txBody>
          <a:bodyPr>
            <a:normAutofit/>
          </a:bodyPr>
          <a:lstStyle>
            <a:lvl1pPr marL="0" indent="0" algn="l">
              <a:buNone/>
              <a:defRPr sz="25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07E0A9CF-BE89-104B-B30C-E144FDD361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6802" y="2245258"/>
            <a:ext cx="4295198" cy="4612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16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apitelsida – Rosa">
    <p:bg>
      <p:bgPr>
        <a:solidFill>
          <a:srgbClr val="EABEA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0D3E99-AA9F-3845-ABB1-825224196D7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2400" y="1289913"/>
            <a:ext cx="5812325" cy="1655762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sv-SE" dirty="0"/>
              <a:t>Avsnittstitel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D6C8608-025E-FD41-AD6A-A35C723880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60903" y="2964339"/>
            <a:ext cx="5812325" cy="929322"/>
          </a:xfrm>
        </p:spPr>
        <p:txBody>
          <a:bodyPr>
            <a:normAutofit/>
          </a:bodyPr>
          <a:lstStyle>
            <a:lvl1pPr marL="0" indent="0" algn="l">
              <a:buNone/>
              <a:defRPr sz="25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endParaRPr lang="sv-SE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3BE1E315-C437-6448-8579-A95E71D78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6801" y="2245257"/>
            <a:ext cx="4295199" cy="4612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807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311B47-16D8-9647-829B-D0786C522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904" y="563963"/>
            <a:ext cx="9113718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CA91644-805D-2647-A846-5647CFD87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904" y="1982709"/>
            <a:ext cx="9113718" cy="364854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4685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– 2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>
            <a:extLst>
              <a:ext uri="{FF2B5EF4-FFF2-40B4-BE49-F238E27FC236}">
                <a16:creationId xmlns:a16="http://schemas.microsoft.com/office/drawing/2014/main" id="{FD3FD9A2-49C0-3745-BDC1-0A45AC1DA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903" y="563963"/>
            <a:ext cx="10337925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CA91644-805D-2647-A846-5647CFD87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903" y="2006694"/>
            <a:ext cx="4991477" cy="38418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3AB8240A-3D11-9144-B799-360BB7BBCAC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007351" y="2006694"/>
            <a:ext cx="4991477" cy="38418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37336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xt och bild med mönst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6EED47-53C9-2E48-9797-FBBA7D925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636190" y="457200"/>
            <a:ext cx="5555810" cy="54547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B223226-EFBF-AA47-B243-F3061F021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588" y="457200"/>
            <a:ext cx="4599160" cy="8736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A45EEC-7F09-5C43-8F4A-90D5EA136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50" y="1595673"/>
            <a:ext cx="4599160" cy="38726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61F52D4-6DBF-6D44-AA0B-E4DE5042F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622202" y="4630847"/>
            <a:ext cx="2227153" cy="22271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59739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F9EF735-2EBE-7F49-82AA-336045B30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CDD7512-FD86-934F-A2F4-DE5978D53E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1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8" name="Bild 7" descr="Svenska ESF-rådets logotyp">
            <a:extLst>
              <a:ext uri="{FF2B5EF4-FFF2-40B4-BE49-F238E27FC236}">
                <a16:creationId xmlns:a16="http://schemas.microsoft.com/office/drawing/2014/main" id="{21EF858C-87AF-67A4-FF2D-9D8722B4FDE0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312109" y="6089636"/>
            <a:ext cx="1545142" cy="422413"/>
          </a:xfrm>
          <a:prstGeom prst="rect">
            <a:avLst/>
          </a:prstGeom>
        </p:spPr>
      </p:pic>
      <p:pic>
        <p:nvPicPr>
          <p:cNvPr id="9" name="Bildobjekt 8" descr="Medfinansieras av Europeiska unionen">
            <a:extLst>
              <a:ext uri="{FF2B5EF4-FFF2-40B4-BE49-F238E27FC236}">
                <a16:creationId xmlns:a16="http://schemas.microsoft.com/office/drawing/2014/main" id="{1BBFEBE1-2B72-D4AF-B8A6-BA2DD14C99A4}"/>
              </a:ext>
            </a:extLst>
          </p:cNvPr>
          <p:cNvPicPr>
            <a:picLocks noChangeAspect="1"/>
          </p:cNvPicPr>
          <p:nvPr userDrawn="1"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108" y="6061158"/>
            <a:ext cx="2269869" cy="482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997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75" r:id="rId2"/>
    <p:sldLayoutId id="2147483649" r:id="rId3"/>
    <p:sldLayoutId id="2147483661" r:id="rId4"/>
    <p:sldLayoutId id="2147483662" r:id="rId5"/>
    <p:sldLayoutId id="2147483658" r:id="rId6"/>
    <p:sldLayoutId id="2147483650" r:id="rId7"/>
    <p:sldLayoutId id="2147483660" r:id="rId8"/>
    <p:sldLayoutId id="2147483664" r:id="rId9"/>
    <p:sldLayoutId id="2147483666" r:id="rId10"/>
    <p:sldLayoutId id="2147483668" r:id="rId11"/>
    <p:sldLayoutId id="2147483667" r:id="rId12"/>
    <p:sldLayoutId id="2147483665" r:id="rId13"/>
    <p:sldLayoutId id="2147483669" r:id="rId14"/>
    <p:sldLayoutId id="2147483671" r:id="rId15"/>
    <p:sldLayoutId id="2147483672" r:id="rId16"/>
    <p:sldLayoutId id="2147483657" r:id="rId17"/>
    <p:sldLayoutId id="2147483663" r:id="rId18"/>
    <p:sldLayoutId id="2147483654" r:id="rId19"/>
    <p:sldLayoutId id="2147483655" r:id="rId20"/>
    <p:sldLayoutId id="2147483676" r:id="rId2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i="0" kern="1200">
          <a:solidFill>
            <a:srgbClr val="124261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24261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27063" indent="-169863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2400" kern="1200">
          <a:solidFill>
            <a:srgbClr val="124261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12838" indent="-1984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2000" kern="1200">
          <a:solidFill>
            <a:srgbClr val="124261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558925" indent="-18732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rgbClr val="124261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2006600" indent="-1778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rgbClr val="124261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8A4AE6B2-D74D-0C4C-9352-F4014B0596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Omfördelning av medel inom programområde D</a:t>
            </a:r>
          </a:p>
        </p:txBody>
      </p:sp>
      <p:sp>
        <p:nvSpPr>
          <p:cNvPr id="7" name="Underrubrik 6">
            <a:extLst>
              <a:ext uri="{FF2B5EF4-FFF2-40B4-BE49-F238E27FC236}">
                <a16:creationId xmlns:a16="http://schemas.microsoft.com/office/drawing/2014/main" id="{8E29FE30-760A-314E-9211-A9F23E4EE8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2152" y="2457360"/>
            <a:ext cx="5271530" cy="1163664"/>
          </a:xfrm>
        </p:spPr>
        <p:txBody>
          <a:bodyPr>
            <a:normAutofit/>
          </a:bodyPr>
          <a:lstStyle/>
          <a:p>
            <a:r>
              <a:rPr lang="sv-SE" sz="2500" dirty="0"/>
              <a:t>Övervakningskommittén</a:t>
            </a:r>
          </a:p>
          <a:p>
            <a:r>
              <a:rPr lang="sv-SE" sz="2500" dirty="0"/>
              <a:t>2026-03-04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36EC34E4-4A53-664E-9B19-2D58BE4EE60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sv-SE" dirty="0"/>
              <a:t>Per Sandström, verksamhetscontroller </a:t>
            </a:r>
          </a:p>
        </p:txBody>
      </p:sp>
    </p:spTree>
    <p:extLst>
      <p:ext uri="{BB962C8B-B14F-4D97-AF65-F5344CB8AC3E}">
        <p14:creationId xmlns:p14="http://schemas.microsoft.com/office/powerpoint/2010/main" val="485192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94DDCE3-91B3-665C-A22B-6662EDEBE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904" y="563963"/>
            <a:ext cx="9113718" cy="860977"/>
          </a:xfrm>
        </p:spPr>
        <p:txBody>
          <a:bodyPr/>
          <a:lstStyle/>
          <a:p>
            <a:r>
              <a:rPr lang="sv-SE" dirty="0"/>
              <a:t>Begäran om godkännande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65CFECD-5C70-1ECB-1618-E025243EC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904" y="1584960"/>
            <a:ext cx="10609076" cy="3246120"/>
          </a:xfrm>
        </p:spPr>
        <p:txBody>
          <a:bodyPr>
            <a:normAutofit/>
          </a:bodyPr>
          <a:lstStyle/>
          <a:p>
            <a:r>
              <a:rPr lang="sv-SE" sz="2400" dirty="0"/>
              <a:t>Svenska ESF-rådet vill omfördela 30 miljoner kronor avseende socialfondsmedel inom programområde D från region Mellersta Norrland till region Övre Norrland</a:t>
            </a:r>
          </a:p>
          <a:p>
            <a:r>
              <a:rPr lang="sv-SE" sz="2400" dirty="0"/>
              <a:t>Beslut om detta har tagits den 9 februari av GD Mikael Sandström</a:t>
            </a:r>
          </a:p>
          <a:p>
            <a:r>
              <a:rPr lang="sv-SE" sz="2400" dirty="0"/>
              <a:t>Omfördelning av medel ska i enlighet med artikel 40 punkt 2 i (EU) 2021/1060* godkännas av Övervakningskommittén</a:t>
            </a:r>
          </a:p>
          <a:p>
            <a:endParaRPr lang="sv-SE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F020E3A3-8C2C-1B30-8F50-F0DC9A875532}"/>
              </a:ext>
            </a:extLst>
          </p:cNvPr>
          <p:cNvSpPr txBox="1"/>
          <p:nvPr/>
        </p:nvSpPr>
        <p:spPr>
          <a:xfrm>
            <a:off x="4846320" y="5273040"/>
            <a:ext cx="6774180" cy="1493520"/>
          </a:xfrm>
          <a:prstGeom prst="rect">
            <a:avLst/>
          </a:prstGeom>
        </p:spPr>
        <p:txBody>
          <a:bodyPr vert="horz" wrap="square" lIns="91440" tIns="45720" rIns="91440" bIns="45720" rtlCol="0">
            <a:normAutofit fontScale="85000" lnSpcReduction="20000"/>
          </a:bodyPr>
          <a:lstStyle/>
          <a:p>
            <a:r>
              <a:rPr lang="sv-SE" dirty="0"/>
              <a:t>*EUROPAPARLAMENTETS OCH RÅDETS FÖRORDNING (EU) 2021/1060 av den 24 juni 2021 om fastställande av gemensamma bestämmelser för Europeiska regionala utvecklingsfonden, Europeiska socialfonden+, Sammanhållningsfonden, Fonden för en rättvis omställning och Europeiska havs-, fiskeri- och vattenbruksfonden samt finansiella regler för dessa och för Asyl-, migrations- och integrationsfonden, Fonden för inre säkerhet samt instrumentet för ekonomiskt stöd för gränsförvaltning och viseringspolitik</a:t>
            </a:r>
          </a:p>
        </p:txBody>
      </p:sp>
    </p:spTree>
    <p:extLst>
      <p:ext uri="{BB962C8B-B14F-4D97-AF65-F5344CB8AC3E}">
        <p14:creationId xmlns:p14="http://schemas.microsoft.com/office/powerpoint/2010/main" val="2582495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B3477B-7CDD-BB07-AD9D-A35EB88B1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904" y="563963"/>
            <a:ext cx="9113718" cy="906697"/>
          </a:xfrm>
        </p:spPr>
        <p:txBody>
          <a:bodyPr/>
          <a:lstStyle/>
          <a:p>
            <a:r>
              <a:rPr lang="sv-SE" dirty="0"/>
              <a:t>Hur bestäms fördelningen?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FB6D901-C25C-4579-1D5C-E2BEBBEA7D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904" y="1470660"/>
            <a:ext cx="10609076" cy="4160595"/>
          </a:xfrm>
        </p:spPr>
        <p:txBody>
          <a:bodyPr>
            <a:normAutofit fontScale="92500" lnSpcReduction="10000"/>
          </a:bodyPr>
          <a:lstStyle/>
          <a:p>
            <a:r>
              <a:rPr lang="sv-SE" dirty="0"/>
              <a:t>Fördelningen av socialfondsmedel mellan programområdena fastställs i det programdokument som beslutas av EU-kommissionen </a:t>
            </a:r>
          </a:p>
          <a:p>
            <a:endParaRPr lang="sv-SE" dirty="0"/>
          </a:p>
          <a:p>
            <a:r>
              <a:rPr lang="sv-SE" dirty="0"/>
              <a:t>Den regionala fördelningen av medel inom programområdena A1, A2 och D bestäms enligt en fördelningsmodell som godkänts av Övervakningskommittén</a:t>
            </a:r>
          </a:p>
          <a:p>
            <a:endParaRPr lang="sv-SE" dirty="0"/>
          </a:p>
          <a:p>
            <a:r>
              <a:rPr lang="sv-SE" dirty="0"/>
              <a:t>Modellen bygger bland annat på befolkningstal, utbildningsnivå, arbetslöshet och ett gleshetsindex och uppdateras en gång per år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23987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6B7E6A-DC63-B1E4-AE81-A3310F6A7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EF0B7-29D3-6D6E-F7ED-1D1D55FA0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413"/>
            <a:ext cx="10725150" cy="1325563"/>
          </a:xfrm>
        </p:spPr>
        <p:txBody>
          <a:bodyPr>
            <a:normAutofit/>
          </a:bodyPr>
          <a:lstStyle/>
          <a:p>
            <a:r>
              <a:rPr sz="2400" dirty="0" err="1"/>
              <a:t>Beslutat</a:t>
            </a:r>
            <a:r>
              <a:rPr lang="sv-SE" sz="2400" dirty="0"/>
              <a:t> och utbetalt</a:t>
            </a:r>
            <a:r>
              <a:rPr sz="2400" dirty="0"/>
              <a:t> av total ram</a:t>
            </a:r>
            <a:r>
              <a:rPr lang="sv-SE" sz="2400" dirty="0"/>
              <a:t> 2026-01-31  </a:t>
            </a:r>
            <a:r>
              <a:rPr lang="sv-SE" sz="1800" dirty="0"/>
              <a:t>(växelkurs 10,50 SEK/EUR)</a:t>
            </a:r>
            <a:endParaRPr sz="1800" dirty="0">
              <a:solidFill>
                <a:srgbClr val="FF0000"/>
              </a:solidFill>
            </a:endParaRPr>
          </a:p>
        </p:txBody>
      </p:sp>
      <p:pic>
        <p:nvPicPr>
          <p:cNvPr id="5" name="Bildobjekt 4" descr="En bild som visar text, skärmbild, diagram, cirkel&#10;&#10;AI-genererat innehåll kan vara felaktigt.">
            <a:extLst>
              <a:ext uri="{FF2B5EF4-FFF2-40B4-BE49-F238E27FC236}">
                <a16:creationId xmlns:a16="http://schemas.microsoft.com/office/drawing/2014/main" id="{2205FEC6-3F4A-15FB-C764-84DEC67556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2130" y="1045278"/>
            <a:ext cx="8587740" cy="4971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859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CF6171-B4BB-E98E-B4DD-2CC4330E14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4D62C38-24EA-1084-23F4-B820F93C8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907486" cy="762578"/>
          </a:xfrm>
        </p:spPr>
        <p:txBody>
          <a:bodyPr>
            <a:normAutofit fontScale="90000"/>
          </a:bodyPr>
          <a:lstStyle/>
          <a:p>
            <a:r>
              <a:rPr lang="sv-SE" sz="2800" dirty="0"/>
              <a:t>D - Beslutat och utbetalt av ramen 2026-01-31 </a:t>
            </a:r>
            <a:r>
              <a:rPr lang="sv-SE" sz="2000" dirty="0"/>
              <a:t>(växelkurs 10,50 SEK/EUR)</a:t>
            </a:r>
            <a:endParaRPr lang="sv-SE" sz="2000" dirty="0">
              <a:solidFill>
                <a:srgbClr val="FF0000"/>
              </a:solidFill>
            </a:endParaRP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3497A6D2-E473-7DA8-9C4C-835E5FB5DA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1214" y="1127704"/>
            <a:ext cx="8849571" cy="4757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544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43A4BE1-65BD-231D-EADD-5BA211723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244" y="626349"/>
            <a:ext cx="11051036" cy="246737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dirty="0"/>
              <a:t>Övre och Mellersta Norrland har erhållit ungefär samma tilldelning av medel, men efterfrågan är högre i Övre Norrland än i Mellersta Norrland.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Detta har medfört att region Övre Norrland redan beslutat om 80 procent av sin ram medan region Mellersta Norrland bara fattat beslut motsvarande 43 procent av sin.</a:t>
            </a:r>
          </a:p>
          <a:p>
            <a:endParaRPr lang="sv-SE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95FC2265-20A7-4640-2AD6-F00133D7DD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1428160"/>
              </p:ext>
            </p:extLst>
          </p:nvPr>
        </p:nvGraphicFramePr>
        <p:xfrm>
          <a:off x="2716529" y="3093720"/>
          <a:ext cx="6758941" cy="2225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2219">
                  <a:extLst>
                    <a:ext uri="{9D8B030D-6E8A-4147-A177-3AD203B41FA5}">
                      <a16:colId xmlns:a16="http://schemas.microsoft.com/office/drawing/2014/main" val="1878936645"/>
                    </a:ext>
                  </a:extLst>
                </a:gridCol>
                <a:gridCol w="1103430">
                  <a:extLst>
                    <a:ext uri="{9D8B030D-6E8A-4147-A177-3AD203B41FA5}">
                      <a16:colId xmlns:a16="http://schemas.microsoft.com/office/drawing/2014/main" val="3553294270"/>
                    </a:ext>
                  </a:extLst>
                </a:gridCol>
                <a:gridCol w="985823">
                  <a:extLst>
                    <a:ext uri="{9D8B030D-6E8A-4147-A177-3AD203B41FA5}">
                      <a16:colId xmlns:a16="http://schemas.microsoft.com/office/drawing/2014/main" val="983953449"/>
                    </a:ext>
                  </a:extLst>
                </a:gridCol>
                <a:gridCol w="985823">
                  <a:extLst>
                    <a:ext uri="{9D8B030D-6E8A-4147-A177-3AD203B41FA5}">
                      <a16:colId xmlns:a16="http://schemas.microsoft.com/office/drawing/2014/main" val="3679137041"/>
                    </a:ext>
                  </a:extLst>
                </a:gridCol>
                <a:gridCol w="985823">
                  <a:extLst>
                    <a:ext uri="{9D8B030D-6E8A-4147-A177-3AD203B41FA5}">
                      <a16:colId xmlns:a16="http://schemas.microsoft.com/office/drawing/2014/main" val="744930803"/>
                    </a:ext>
                  </a:extLst>
                </a:gridCol>
                <a:gridCol w="985823">
                  <a:extLst>
                    <a:ext uri="{9D8B030D-6E8A-4147-A177-3AD203B41FA5}">
                      <a16:colId xmlns:a16="http://schemas.microsoft.com/office/drawing/2014/main" val="1138706436"/>
                    </a:ext>
                  </a:extLst>
                </a:gridCol>
              </a:tblGrid>
              <a:tr h="623388"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spcAft>
                          <a:spcPts val="1300"/>
                        </a:spcAft>
                        <a:buNone/>
                        <a:tabLst>
                          <a:tab pos="3330575" algn="l"/>
                          <a:tab pos="3870960" algn="l"/>
                        </a:tabLst>
                      </a:pPr>
                      <a:r>
                        <a:rPr lang="sv-SE" sz="1400" dirty="0">
                          <a:effectLst/>
                        </a:rPr>
                        <a:t>Region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spcAft>
                          <a:spcPts val="1300"/>
                        </a:spcAft>
                        <a:buNone/>
                        <a:tabLst>
                          <a:tab pos="3330575" algn="l"/>
                          <a:tab pos="3870960" algn="l"/>
                        </a:tabLst>
                      </a:pPr>
                      <a:r>
                        <a:rPr lang="sv-SE" sz="1400">
                          <a:effectLst/>
                        </a:rPr>
                        <a:t>Ram Po D</a:t>
                      </a:r>
                      <a:endParaRPr lang="sv-SE" sz="140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spcAft>
                          <a:spcPts val="1300"/>
                        </a:spcAft>
                        <a:buNone/>
                        <a:tabLst>
                          <a:tab pos="3330575" algn="l"/>
                          <a:tab pos="3870960" algn="l"/>
                        </a:tabLst>
                      </a:pPr>
                      <a:r>
                        <a:rPr lang="sv-SE" sz="1400">
                          <a:effectLst/>
                        </a:rPr>
                        <a:t>Beslutat </a:t>
                      </a:r>
                      <a:endParaRPr lang="sv-SE" sz="140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spcAft>
                          <a:spcPts val="1300"/>
                        </a:spcAft>
                        <a:buNone/>
                        <a:tabLst>
                          <a:tab pos="3330575" algn="l"/>
                          <a:tab pos="3870960" algn="l"/>
                        </a:tabLst>
                      </a:pPr>
                      <a:r>
                        <a:rPr lang="sv-SE" sz="1400">
                          <a:effectLst/>
                        </a:rPr>
                        <a:t>Utbetalt </a:t>
                      </a:r>
                      <a:endParaRPr lang="sv-SE" sz="140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spcAft>
                          <a:spcPts val="1300"/>
                        </a:spcAft>
                        <a:buNone/>
                        <a:tabLst>
                          <a:tab pos="3330575" algn="l"/>
                          <a:tab pos="3870960" algn="l"/>
                        </a:tabLst>
                      </a:pPr>
                      <a:r>
                        <a:rPr lang="sv-SE" sz="1400">
                          <a:effectLst/>
                        </a:rPr>
                        <a:t>Återstår</a:t>
                      </a:r>
                      <a:endParaRPr lang="sv-SE" sz="140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spcAft>
                          <a:spcPts val="1300"/>
                        </a:spcAft>
                        <a:buNone/>
                        <a:tabLst>
                          <a:tab pos="3330575" algn="l"/>
                          <a:tab pos="3870960" algn="l"/>
                        </a:tabLst>
                      </a:pPr>
                      <a:r>
                        <a:rPr lang="sv-SE" sz="1400">
                          <a:effectLst/>
                        </a:rPr>
                        <a:t>Beslut%</a:t>
                      </a:r>
                      <a:endParaRPr lang="sv-SE" sz="140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01932203"/>
                  </a:ext>
                </a:extLst>
              </a:tr>
              <a:tr h="533884"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spcAft>
                          <a:spcPts val="1300"/>
                        </a:spcAft>
                        <a:buNone/>
                        <a:tabLst>
                          <a:tab pos="3330575" algn="l"/>
                          <a:tab pos="3870960" algn="l"/>
                        </a:tabLst>
                      </a:pPr>
                      <a:r>
                        <a:rPr lang="sv-SE" sz="1400" dirty="0">
                          <a:effectLst/>
                        </a:rPr>
                        <a:t>Mellersta Norrland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spcAft>
                          <a:spcPts val="1300"/>
                        </a:spcAft>
                        <a:buNone/>
                        <a:tabLst>
                          <a:tab pos="3330575" algn="l"/>
                          <a:tab pos="3870960" algn="l"/>
                        </a:tabLst>
                      </a:pPr>
                      <a:r>
                        <a:rPr lang="sv-SE" sz="1600" dirty="0">
                          <a:effectLst/>
                        </a:rPr>
                        <a:t>259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spcAft>
                          <a:spcPts val="1300"/>
                        </a:spcAft>
                        <a:buNone/>
                        <a:tabLst>
                          <a:tab pos="3330575" algn="l"/>
                          <a:tab pos="3870960" algn="l"/>
                        </a:tabLst>
                      </a:pPr>
                      <a:r>
                        <a:rPr lang="sv-SE" sz="1600" dirty="0">
                          <a:effectLst/>
                        </a:rPr>
                        <a:t>112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spcAft>
                          <a:spcPts val="1300"/>
                        </a:spcAft>
                        <a:buNone/>
                        <a:tabLst>
                          <a:tab pos="3330575" algn="l"/>
                          <a:tab pos="3870960" algn="l"/>
                        </a:tabLst>
                      </a:pPr>
                      <a:r>
                        <a:rPr lang="sv-SE" sz="1600">
                          <a:effectLst/>
                        </a:rPr>
                        <a:t>35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spcAft>
                          <a:spcPts val="1300"/>
                        </a:spcAft>
                        <a:buNone/>
                        <a:tabLst>
                          <a:tab pos="3330575" algn="l"/>
                          <a:tab pos="3870960" algn="l"/>
                        </a:tabLst>
                      </a:pPr>
                      <a:r>
                        <a:rPr lang="sv-SE" sz="1600">
                          <a:effectLst/>
                        </a:rPr>
                        <a:t>147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spcAft>
                          <a:spcPts val="1300"/>
                        </a:spcAft>
                        <a:buNone/>
                        <a:tabLst>
                          <a:tab pos="3330575" algn="l"/>
                          <a:tab pos="3870960" algn="l"/>
                        </a:tabLst>
                      </a:pPr>
                      <a:r>
                        <a:rPr lang="sv-SE" sz="1400">
                          <a:effectLst/>
                        </a:rPr>
                        <a:t>43%</a:t>
                      </a:r>
                      <a:endParaRPr lang="sv-SE" sz="140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9692589"/>
                  </a:ext>
                </a:extLst>
              </a:tr>
              <a:tr h="533884"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spcAft>
                          <a:spcPts val="1300"/>
                        </a:spcAft>
                        <a:buNone/>
                        <a:tabLst>
                          <a:tab pos="3330575" algn="l"/>
                          <a:tab pos="3870960" algn="l"/>
                        </a:tabLst>
                      </a:pPr>
                      <a:r>
                        <a:rPr lang="sv-SE" sz="1400">
                          <a:effectLst/>
                        </a:rPr>
                        <a:t>Övre Norrland</a:t>
                      </a:r>
                      <a:endParaRPr lang="sv-SE" sz="140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spcAft>
                          <a:spcPts val="1300"/>
                        </a:spcAft>
                        <a:buNone/>
                        <a:tabLst>
                          <a:tab pos="3330575" algn="l"/>
                          <a:tab pos="3870960" algn="l"/>
                        </a:tabLst>
                      </a:pPr>
                      <a:r>
                        <a:rPr lang="sv-SE" sz="1600" dirty="0">
                          <a:effectLst/>
                        </a:rPr>
                        <a:t>265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spcAft>
                          <a:spcPts val="1300"/>
                        </a:spcAft>
                        <a:buNone/>
                        <a:tabLst>
                          <a:tab pos="3330575" algn="l"/>
                          <a:tab pos="3870960" algn="l"/>
                        </a:tabLst>
                      </a:pPr>
                      <a:r>
                        <a:rPr lang="sv-SE" sz="1600" dirty="0">
                          <a:effectLst/>
                        </a:rPr>
                        <a:t>213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spcAft>
                          <a:spcPts val="1300"/>
                        </a:spcAft>
                        <a:buNone/>
                        <a:tabLst>
                          <a:tab pos="3330575" algn="l"/>
                          <a:tab pos="3870960" algn="l"/>
                        </a:tabLst>
                      </a:pPr>
                      <a:r>
                        <a:rPr lang="sv-SE" sz="1600">
                          <a:effectLst/>
                        </a:rPr>
                        <a:t>82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spcAft>
                          <a:spcPts val="1300"/>
                        </a:spcAft>
                        <a:buNone/>
                        <a:tabLst>
                          <a:tab pos="3330575" algn="l"/>
                          <a:tab pos="3870960" algn="l"/>
                        </a:tabLst>
                      </a:pPr>
                      <a:r>
                        <a:rPr lang="sv-SE" sz="1600">
                          <a:effectLst/>
                        </a:rPr>
                        <a:t>52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spcAft>
                          <a:spcPts val="1300"/>
                        </a:spcAft>
                        <a:buNone/>
                        <a:tabLst>
                          <a:tab pos="3330575" algn="l"/>
                          <a:tab pos="3870960" algn="l"/>
                        </a:tabLst>
                      </a:pPr>
                      <a:r>
                        <a:rPr lang="sv-SE" sz="1400">
                          <a:effectLst/>
                        </a:rPr>
                        <a:t>80%</a:t>
                      </a:r>
                      <a:endParaRPr lang="sv-SE" sz="140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81997768"/>
                  </a:ext>
                </a:extLst>
              </a:tr>
              <a:tr h="533884"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spcAft>
                          <a:spcPts val="1300"/>
                        </a:spcAft>
                        <a:buNone/>
                        <a:tabLst>
                          <a:tab pos="3330575" algn="l"/>
                          <a:tab pos="3870960" algn="l"/>
                        </a:tabLst>
                      </a:pPr>
                      <a:r>
                        <a:rPr lang="sv-SE" sz="1400">
                          <a:effectLst/>
                        </a:rPr>
                        <a:t>Totalt Po D</a:t>
                      </a:r>
                      <a:endParaRPr lang="sv-SE" sz="140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spcAft>
                          <a:spcPts val="1300"/>
                        </a:spcAft>
                        <a:buNone/>
                        <a:tabLst>
                          <a:tab pos="3330575" algn="l"/>
                          <a:tab pos="3870960" algn="l"/>
                        </a:tabLst>
                      </a:pPr>
                      <a:r>
                        <a:rPr lang="sv-SE" sz="1600">
                          <a:effectLst/>
                        </a:rPr>
                        <a:t>524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spcAft>
                          <a:spcPts val="1300"/>
                        </a:spcAft>
                        <a:buNone/>
                        <a:tabLst>
                          <a:tab pos="3330575" algn="l"/>
                          <a:tab pos="3870960" algn="l"/>
                        </a:tabLst>
                      </a:pPr>
                      <a:r>
                        <a:rPr lang="sv-SE" sz="1600" dirty="0">
                          <a:effectLst/>
                        </a:rPr>
                        <a:t>325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spcAft>
                          <a:spcPts val="1300"/>
                        </a:spcAft>
                        <a:buNone/>
                        <a:tabLst>
                          <a:tab pos="3330575" algn="l"/>
                          <a:tab pos="3870960" algn="l"/>
                        </a:tabLst>
                      </a:pPr>
                      <a:r>
                        <a:rPr lang="sv-SE" sz="1600" dirty="0">
                          <a:effectLst/>
                        </a:rPr>
                        <a:t>116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spcAft>
                          <a:spcPts val="1300"/>
                        </a:spcAft>
                        <a:buNone/>
                        <a:tabLst>
                          <a:tab pos="3330575" algn="l"/>
                          <a:tab pos="3870960" algn="l"/>
                        </a:tabLst>
                      </a:pPr>
                      <a:r>
                        <a:rPr lang="sv-SE" sz="1600" dirty="0">
                          <a:effectLst/>
                        </a:rPr>
                        <a:t>199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spcAft>
                          <a:spcPts val="1300"/>
                        </a:spcAft>
                        <a:buNone/>
                        <a:tabLst>
                          <a:tab pos="3330575" algn="l"/>
                          <a:tab pos="3870960" algn="l"/>
                        </a:tabLst>
                      </a:pPr>
                      <a:r>
                        <a:rPr lang="sv-SE" sz="1400" dirty="0">
                          <a:effectLst/>
                        </a:rPr>
                        <a:t>62%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572507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4047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FDA6C2-7A3C-D8AE-5CC5-CD1E952A7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904" y="563963"/>
            <a:ext cx="9113718" cy="975277"/>
          </a:xfrm>
        </p:spPr>
        <p:txBody>
          <a:bodyPr/>
          <a:lstStyle/>
          <a:p>
            <a:r>
              <a:rPr lang="sv-SE" dirty="0"/>
              <a:t>Varför behövs en omfördelning?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F18EC44-E578-CE69-34F0-D60DE1EDF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904" y="1539240"/>
            <a:ext cx="10433816" cy="4465320"/>
          </a:xfrm>
        </p:spPr>
        <p:txBody>
          <a:bodyPr>
            <a:normAutofit fontScale="92500" lnSpcReduction="20000"/>
          </a:bodyPr>
          <a:lstStyle/>
          <a:p>
            <a:r>
              <a:rPr lang="sv-SE" dirty="0"/>
              <a:t>Ambitionen är att beslut omfattande samtliga medel Sverige tilldelats bör fattas före utgången av 2027</a:t>
            </a:r>
          </a:p>
          <a:p>
            <a:r>
              <a:rPr lang="sv-SE" dirty="0"/>
              <a:t>Svenska ESF-rådet ser svårigheter att kunna genomföra detta för programområde D i region Mellersta Norrland </a:t>
            </a:r>
          </a:p>
          <a:p>
            <a:r>
              <a:rPr lang="sv-SE" dirty="0"/>
              <a:t>Samtidigt finns det efterfrågan på medel i region Övre Norrland, som även fått ökad arbetslöshet sedan nedläggningen av Northvolt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För att säkerställa att Sverige hinner fatta beslut om och nyttja de medel Sverige tilldelats från EU vill Svenska ESF-rådet göra avsteg från den beslutade fördelningsmodellen och flytta 30 miljoner kronor från region Mellersta Norrland till region Övre Norrland.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77586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Egen 1">
      <a:dk1>
        <a:srgbClr val="104161"/>
      </a:dk1>
      <a:lt1>
        <a:srgbClr val="F8F7F7"/>
      </a:lt1>
      <a:dk2>
        <a:srgbClr val="104161"/>
      </a:dk2>
      <a:lt2>
        <a:srgbClr val="F8F7F7"/>
      </a:lt2>
      <a:accent1>
        <a:srgbClr val="649AB3"/>
      </a:accent1>
      <a:accent2>
        <a:srgbClr val="A9D1DA"/>
      </a:accent2>
      <a:accent3>
        <a:srgbClr val="7C9259"/>
      </a:accent3>
      <a:accent4>
        <a:srgbClr val="B7CF83"/>
      </a:accent4>
      <a:accent5>
        <a:srgbClr val="7B485B"/>
      </a:accent5>
      <a:accent6>
        <a:srgbClr val="EABEA5"/>
      </a:accent6>
      <a:hlink>
        <a:srgbClr val="649AB3"/>
      </a:hlink>
      <a:folHlink>
        <a:srgbClr val="649AB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>
        <a:norm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Grundmall med instruktioner SVENSKA2.pptx" id="{28B9AD8F-DAD1-45CF-AF3B-06F5655BC2D4}" vid="{6AF506F1-7716-4536-823A-E206BD1759F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Grundmall med instruktioner_SVENSKA</Template>
  <TotalTime>138</TotalTime>
  <Words>616</Words>
  <Application>Microsoft Office PowerPoint</Application>
  <PresentationFormat>Bredbild</PresentationFormat>
  <Paragraphs>64</Paragraphs>
  <Slides>7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Trebuchet MS</vt:lpstr>
      <vt:lpstr>Office-tema</vt:lpstr>
      <vt:lpstr>Omfördelning av medel inom programområde D</vt:lpstr>
      <vt:lpstr>Begäran om godkännande</vt:lpstr>
      <vt:lpstr>Hur bestäms fördelningen?</vt:lpstr>
      <vt:lpstr>Beslutat och utbetalt av total ram 2026-01-31  (växelkurs 10,50 SEK/EUR)</vt:lpstr>
      <vt:lpstr>D - Beslutat och utbetalt av ramen 2026-01-31 (växelkurs 10,50 SEK/EUR)</vt:lpstr>
      <vt:lpstr>PowerPoint-presentation</vt:lpstr>
      <vt:lpstr>Varför behövs en omfördelning?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Sandström Per</dc:creator>
  <cp:lastModifiedBy>Sandström Per</cp:lastModifiedBy>
  <cp:revision>8</cp:revision>
  <dcterms:created xsi:type="dcterms:W3CDTF">2025-10-01T11:24:04Z</dcterms:created>
  <dcterms:modified xsi:type="dcterms:W3CDTF">2026-02-17T14:35:33Z</dcterms:modified>
</cp:coreProperties>
</file>