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7"/>
  </p:sldMasterIdLst>
  <p:notesMasterIdLst>
    <p:notesMasterId r:id="rId25"/>
  </p:notesMasterIdLst>
  <p:sldIdLst>
    <p:sldId id="256" r:id="rId8"/>
    <p:sldId id="707" r:id="rId9"/>
    <p:sldId id="558" r:id="rId10"/>
    <p:sldId id="708" r:id="rId11"/>
    <p:sldId id="691" r:id="rId12"/>
    <p:sldId id="705" r:id="rId13"/>
    <p:sldId id="709" r:id="rId14"/>
    <p:sldId id="257" r:id="rId15"/>
    <p:sldId id="262" r:id="rId16"/>
    <p:sldId id="263" r:id="rId17"/>
    <p:sldId id="264" r:id="rId18"/>
    <p:sldId id="2147478166" r:id="rId19"/>
    <p:sldId id="259" r:id="rId20"/>
    <p:sldId id="258" r:id="rId21"/>
    <p:sldId id="260" r:id="rId22"/>
    <p:sldId id="261" r:id="rId23"/>
    <p:sldId id="706" r:id="rId24"/>
  </p:sldIdLst>
  <p:sldSz cx="12192000" cy="6858000"/>
  <p:notesSz cx="6669088" cy="9926638"/>
  <p:custDataLst>
    <p:tags r:id="rId26"/>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59687" autoAdjust="0"/>
  </p:normalViewPr>
  <p:slideViewPr>
    <p:cSldViewPr snapToGrid="0">
      <p:cViewPr varScale="1">
        <p:scale>
          <a:sx n="66" d="100"/>
          <a:sy n="66" d="100"/>
        </p:scale>
        <p:origin x="2256" y="60"/>
      </p:cViewPr>
      <p:guideLst/>
    </p:cSldViewPr>
  </p:slideViewPr>
  <p:outlineViewPr>
    <p:cViewPr>
      <p:scale>
        <a:sx n="33" d="100"/>
        <a:sy n="33" d="100"/>
      </p:scale>
      <p:origin x="0" y="-1576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E7CA7D-E6D7-4C32-B932-0B8FBCAB8A8F}" type="doc">
      <dgm:prSet loTypeId="urn:microsoft.com/office/officeart/2005/8/layout/hierarchy4" loCatId="hierarchy" qsTypeId="urn:microsoft.com/office/officeart/2005/8/quickstyle/simple1" qsCatId="simple" csTypeId="urn:microsoft.com/office/officeart/2005/8/colors/colorful2" csCatId="colorful" phldr="1"/>
      <dgm:spPr/>
      <dgm:t>
        <a:bodyPr/>
        <a:lstStyle/>
        <a:p>
          <a:endParaRPr lang="sv-SE"/>
        </a:p>
      </dgm:t>
    </dgm:pt>
    <dgm:pt modelId="{78337915-B686-4ADB-A343-DE913B1269DD}">
      <dgm:prSet phldrT="[Text]"/>
      <dgm:spPr/>
      <dgm:t>
        <a:bodyPr/>
        <a:lstStyle/>
        <a:p>
          <a:r>
            <a:rPr lang="sv-SE" dirty="0">
              <a:latin typeface="TradeGothic CondEighteen" panose="00000400000000000000" pitchFamily="2" charset="0"/>
            </a:rPr>
            <a:t>Rubrik 1</a:t>
          </a:r>
          <a:br>
            <a:rPr lang="sv-SE" dirty="0">
              <a:latin typeface="TradeGothic CondEighteen" panose="00000400000000000000" pitchFamily="2" charset="0"/>
            </a:rPr>
          </a:br>
          <a:r>
            <a:rPr lang="sv-SE" dirty="0">
              <a:latin typeface="TradeGothic CondEighteen" panose="00000400000000000000" pitchFamily="2" charset="0"/>
            </a:rPr>
            <a:t>Landkuvert</a:t>
          </a:r>
        </a:p>
      </dgm:t>
    </dgm:pt>
    <dgm:pt modelId="{D556B86E-1CEA-4048-AECF-A248890C4080}" type="parTrans" cxnId="{53E4532E-C56A-4BD0-80BA-9516A73D91AE}">
      <dgm:prSet/>
      <dgm:spPr/>
      <dgm:t>
        <a:bodyPr/>
        <a:lstStyle/>
        <a:p>
          <a:endParaRPr lang="sv-SE"/>
        </a:p>
      </dgm:t>
    </dgm:pt>
    <dgm:pt modelId="{2CF9C8BF-ABE0-4AD6-975E-C8F931ABEF49}" type="sibTrans" cxnId="{53E4532E-C56A-4BD0-80BA-9516A73D91AE}">
      <dgm:prSet/>
      <dgm:spPr/>
      <dgm:t>
        <a:bodyPr/>
        <a:lstStyle/>
        <a:p>
          <a:endParaRPr lang="sv-SE"/>
        </a:p>
      </dgm:t>
    </dgm:pt>
    <dgm:pt modelId="{400B84AB-0F80-45E7-B99E-815BCA55230B}">
      <dgm:prSet phldrT="[Text]"/>
      <dgm:spPr/>
      <dgm:t>
        <a:bodyPr/>
        <a:lstStyle/>
        <a:p>
          <a:r>
            <a:rPr lang="sv-SE" dirty="0">
              <a:latin typeface="TradeGothic CondEighteen" panose="00000400000000000000" pitchFamily="2" charset="0"/>
            </a:rPr>
            <a:t>Rubrik 3</a:t>
          </a:r>
          <a:br>
            <a:rPr lang="sv-SE" dirty="0">
              <a:latin typeface="TradeGothic CondEighteen" panose="00000400000000000000" pitchFamily="2" charset="0"/>
            </a:rPr>
          </a:br>
          <a:r>
            <a:rPr lang="sv-SE" dirty="0">
              <a:latin typeface="TradeGothic CondEighteen" panose="00000400000000000000" pitchFamily="2" charset="0"/>
            </a:rPr>
            <a:t>Utrikes</a:t>
          </a:r>
        </a:p>
      </dgm:t>
    </dgm:pt>
    <dgm:pt modelId="{3B01F69A-A7D2-4CFE-B1C3-D8DCF44486B3}" type="parTrans" cxnId="{C086C625-0F9F-4596-9295-AB81B1A43B40}">
      <dgm:prSet/>
      <dgm:spPr/>
      <dgm:t>
        <a:bodyPr/>
        <a:lstStyle/>
        <a:p>
          <a:endParaRPr lang="sv-SE"/>
        </a:p>
      </dgm:t>
    </dgm:pt>
    <dgm:pt modelId="{1AC15C7F-4D08-4657-A999-08B2FD614050}" type="sibTrans" cxnId="{C086C625-0F9F-4596-9295-AB81B1A43B40}">
      <dgm:prSet/>
      <dgm:spPr/>
      <dgm:t>
        <a:bodyPr/>
        <a:lstStyle/>
        <a:p>
          <a:endParaRPr lang="sv-SE"/>
        </a:p>
      </dgm:t>
    </dgm:pt>
    <dgm:pt modelId="{61E1FAB5-6186-439A-A1A8-74F5F976E9A9}">
      <dgm:prSet phldrT="[Text]" custT="1"/>
      <dgm:spPr/>
      <dgm:t>
        <a:bodyPr/>
        <a:lstStyle/>
        <a:p>
          <a:r>
            <a:rPr lang="sv-SE" sz="1500" kern="1200" dirty="0">
              <a:latin typeface="TradeGothic CondEighteen" panose="00000400000000000000" pitchFamily="2" charset="0"/>
            </a:rPr>
            <a:t>Sammanhållningspolitik, Jordbrukspolitik, migration och säkerhet</a:t>
          </a:r>
          <a:br>
            <a:rPr lang="sv-SE" sz="1500" kern="1200" dirty="0">
              <a:latin typeface="TradeGothic CondEighteen" panose="00000400000000000000" pitchFamily="2" charset="0"/>
            </a:rPr>
          </a:br>
          <a:r>
            <a:rPr lang="sv-SE" sz="1500" kern="1200" dirty="0" err="1">
              <a:latin typeface="TradeGothic CondEighteen" panose="00000400000000000000" pitchFamily="2" charset="0"/>
            </a:rPr>
            <a:t>Next</a:t>
          </a:r>
          <a:r>
            <a:rPr lang="sv-SE" sz="1500" kern="1200" dirty="0">
              <a:latin typeface="TradeGothic CondEighteen" panose="00000400000000000000" pitchFamily="2" charset="0"/>
            </a:rPr>
            <a:t> Generation EU</a:t>
          </a:r>
        </a:p>
      </dgm:t>
    </dgm:pt>
    <dgm:pt modelId="{4E21CCF7-C9CB-4E73-B314-3E9F02F5F8ED}" type="parTrans" cxnId="{9747B93D-B9AA-49DA-90EE-A6918E7C8938}">
      <dgm:prSet/>
      <dgm:spPr/>
      <dgm:t>
        <a:bodyPr/>
        <a:lstStyle/>
        <a:p>
          <a:endParaRPr lang="sv-SE"/>
        </a:p>
      </dgm:t>
    </dgm:pt>
    <dgm:pt modelId="{496507C5-C95A-435F-B18B-943D74AAC5D0}" type="sibTrans" cxnId="{9747B93D-B9AA-49DA-90EE-A6918E7C8938}">
      <dgm:prSet/>
      <dgm:spPr/>
      <dgm:t>
        <a:bodyPr/>
        <a:lstStyle/>
        <a:p>
          <a:endParaRPr lang="sv-SE"/>
        </a:p>
      </dgm:t>
    </dgm:pt>
    <dgm:pt modelId="{322952B2-583A-46C2-A6FF-8F7029B92543}">
      <dgm:prSet phldrT="[Text]"/>
      <dgm:spPr/>
      <dgm:t>
        <a:bodyPr/>
        <a:lstStyle/>
        <a:p>
          <a:r>
            <a:rPr lang="sv-SE" dirty="0">
              <a:latin typeface="TradeGothic CondEighteen" panose="00000400000000000000" pitchFamily="2" charset="0"/>
            </a:rPr>
            <a:t>Rubrik 2</a:t>
          </a:r>
          <a:br>
            <a:rPr lang="sv-SE" dirty="0">
              <a:latin typeface="TradeGothic CondEighteen" panose="00000400000000000000" pitchFamily="2" charset="0"/>
            </a:rPr>
          </a:br>
          <a:r>
            <a:rPr lang="sv-SE" dirty="0">
              <a:latin typeface="TradeGothic CondEighteen" panose="00000400000000000000" pitchFamily="2" charset="0"/>
            </a:rPr>
            <a:t>Konkurrenskraft</a:t>
          </a:r>
        </a:p>
      </dgm:t>
    </dgm:pt>
    <dgm:pt modelId="{E1AF7E51-89B7-4295-9EF0-ACAB39EAFB04}" type="parTrans" cxnId="{CB1C38C1-8104-41B5-9E18-305CECAB06B4}">
      <dgm:prSet/>
      <dgm:spPr/>
      <dgm:t>
        <a:bodyPr/>
        <a:lstStyle/>
        <a:p>
          <a:endParaRPr lang="sv-SE"/>
        </a:p>
      </dgm:t>
    </dgm:pt>
    <dgm:pt modelId="{640F33E5-1833-48FF-A47B-1C4327BA27C4}" type="sibTrans" cxnId="{CB1C38C1-8104-41B5-9E18-305CECAB06B4}">
      <dgm:prSet/>
      <dgm:spPr/>
      <dgm:t>
        <a:bodyPr/>
        <a:lstStyle/>
        <a:p>
          <a:endParaRPr lang="sv-SE"/>
        </a:p>
      </dgm:t>
    </dgm:pt>
    <dgm:pt modelId="{07A83115-BDF7-473F-99F5-B86249EC7FE9}">
      <dgm:prSet phldrT="[Text]" custT="1"/>
      <dgm:spPr>
        <a:solidFill>
          <a:srgbClr val="1A3050">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87630" tIns="87630" rIns="87630" bIns="87630" numCol="1" spcCol="1270" anchor="ctr" anchorCtr="0"/>
        <a:lstStyle/>
        <a:p>
          <a:r>
            <a:rPr lang="sv-SE" sz="2300" kern="1200" dirty="0">
              <a:solidFill>
                <a:schemeClr val="bg1"/>
              </a:solidFill>
              <a:latin typeface="TradeGothic CondEighteen" panose="00000400000000000000" pitchFamily="2" charset="0"/>
              <a:ea typeface="+mn-ea"/>
              <a:cs typeface="+mn-cs"/>
            </a:rPr>
            <a:t>Rubrik</a:t>
          </a:r>
          <a:r>
            <a:rPr lang="sv-SE" sz="2300" kern="1200" dirty="0">
              <a:solidFill>
                <a:schemeClr val="bg1"/>
              </a:solidFill>
              <a:latin typeface="TradeGothic CondEighteen" panose="00000400000000000000" pitchFamily="2" charset="0"/>
            </a:rPr>
            <a:t> 4</a:t>
          </a:r>
          <a:br>
            <a:rPr lang="sv-SE" sz="2300" kern="1200" dirty="0">
              <a:solidFill>
                <a:schemeClr val="bg1"/>
              </a:solidFill>
              <a:latin typeface="TradeGothic CondEighteen" panose="00000400000000000000" pitchFamily="2" charset="0"/>
            </a:rPr>
          </a:br>
          <a:r>
            <a:rPr lang="sv-SE" sz="2300" kern="1200" dirty="0">
              <a:solidFill>
                <a:schemeClr val="bg1"/>
              </a:solidFill>
              <a:latin typeface="TradeGothic CondEighteen" panose="00000400000000000000" pitchFamily="2" charset="0"/>
            </a:rPr>
            <a:t>Administration</a:t>
          </a:r>
        </a:p>
      </dgm:t>
    </dgm:pt>
    <dgm:pt modelId="{8649B35B-4872-4A68-8E45-8698F771A319}" type="parTrans" cxnId="{C72D717D-78F8-4686-9CC8-404101DD392F}">
      <dgm:prSet/>
      <dgm:spPr/>
      <dgm:t>
        <a:bodyPr/>
        <a:lstStyle/>
        <a:p>
          <a:endParaRPr lang="sv-SE"/>
        </a:p>
      </dgm:t>
    </dgm:pt>
    <dgm:pt modelId="{683622ED-9511-471B-8353-E2B696E8A697}" type="sibTrans" cxnId="{C72D717D-78F8-4686-9CC8-404101DD392F}">
      <dgm:prSet/>
      <dgm:spPr/>
      <dgm:t>
        <a:bodyPr/>
        <a:lstStyle/>
        <a:p>
          <a:endParaRPr lang="sv-SE"/>
        </a:p>
      </dgm:t>
    </dgm:pt>
    <dgm:pt modelId="{2F069242-1C8D-4FDB-9F05-3535BF816E99}">
      <dgm:prSet phldrT="[Text]"/>
      <dgm:spPr/>
      <dgm:t>
        <a:bodyPr/>
        <a:lstStyle/>
        <a:p>
          <a:r>
            <a:rPr lang="sv-SE" dirty="0">
              <a:latin typeface="TradeGothic CondEighteen" panose="00000400000000000000" pitchFamily="2" charset="0"/>
            </a:rPr>
            <a:t>Konkurrenskraftsfonden</a:t>
          </a:r>
          <a:br>
            <a:rPr lang="sv-SE" dirty="0">
              <a:latin typeface="TradeGothic CondEighteen" panose="00000400000000000000" pitchFamily="2" charset="0"/>
            </a:rPr>
          </a:br>
          <a:r>
            <a:rPr lang="sv-SE" dirty="0">
              <a:latin typeface="TradeGothic CondEighteen" panose="00000400000000000000" pitchFamily="2" charset="0"/>
            </a:rPr>
            <a:t>Horisont</a:t>
          </a:r>
        </a:p>
      </dgm:t>
    </dgm:pt>
    <dgm:pt modelId="{EB1BFBEB-911B-4BB6-BA83-A60DC64BC9DE}" type="parTrans" cxnId="{4B7D3ADB-58D6-4C83-A9FA-9DBAAE9B35BB}">
      <dgm:prSet/>
      <dgm:spPr/>
      <dgm:t>
        <a:bodyPr/>
        <a:lstStyle/>
        <a:p>
          <a:endParaRPr lang="sv-SE"/>
        </a:p>
      </dgm:t>
    </dgm:pt>
    <dgm:pt modelId="{957355FE-3BC4-4414-B962-622E5F79B6B2}" type="sibTrans" cxnId="{4B7D3ADB-58D6-4C83-A9FA-9DBAAE9B35BB}">
      <dgm:prSet/>
      <dgm:spPr/>
      <dgm:t>
        <a:bodyPr/>
        <a:lstStyle/>
        <a:p>
          <a:endParaRPr lang="sv-SE"/>
        </a:p>
      </dgm:t>
    </dgm:pt>
    <dgm:pt modelId="{39DC2A77-AE2F-4B64-9C90-274D9B7161E7}">
      <dgm:prSet phldrT="[Text]"/>
      <dgm:spPr/>
      <dgm:t>
        <a:bodyPr/>
        <a:lstStyle/>
        <a:p>
          <a:r>
            <a:rPr lang="sv-SE" dirty="0">
              <a:latin typeface="TradeGothic CondEighteen" panose="00000400000000000000" pitchFamily="2" charset="0"/>
            </a:rPr>
            <a:t>Bistånd, utvidgning, säkerhetspolitik, partnerskap</a:t>
          </a:r>
        </a:p>
      </dgm:t>
    </dgm:pt>
    <dgm:pt modelId="{E3A3EC26-623C-41D5-A8CD-53FD6BC6313D}" type="parTrans" cxnId="{C50DEA34-5952-46EA-B67D-309AA1394733}">
      <dgm:prSet/>
      <dgm:spPr/>
      <dgm:t>
        <a:bodyPr/>
        <a:lstStyle/>
        <a:p>
          <a:endParaRPr lang="sv-SE"/>
        </a:p>
      </dgm:t>
    </dgm:pt>
    <dgm:pt modelId="{2B0B8305-EFF9-49AB-97DC-B6F9F03DBE49}" type="sibTrans" cxnId="{C50DEA34-5952-46EA-B67D-309AA1394733}">
      <dgm:prSet/>
      <dgm:spPr/>
      <dgm:t>
        <a:bodyPr/>
        <a:lstStyle/>
        <a:p>
          <a:endParaRPr lang="sv-SE"/>
        </a:p>
      </dgm:t>
    </dgm:pt>
    <dgm:pt modelId="{D858CBDD-685D-4DD6-B49B-58107269D341}" type="pres">
      <dgm:prSet presAssocID="{28E7CA7D-E6D7-4C32-B932-0B8FBCAB8A8F}" presName="Name0" presStyleCnt="0">
        <dgm:presLayoutVars>
          <dgm:chPref val="1"/>
          <dgm:dir/>
          <dgm:animOne val="branch"/>
          <dgm:animLvl val="lvl"/>
          <dgm:resizeHandles/>
        </dgm:presLayoutVars>
      </dgm:prSet>
      <dgm:spPr/>
    </dgm:pt>
    <dgm:pt modelId="{43F3B4EE-12F7-4038-A5F8-6BEE345A57AA}" type="pres">
      <dgm:prSet presAssocID="{78337915-B686-4ADB-A343-DE913B1269DD}" presName="vertOne" presStyleCnt="0"/>
      <dgm:spPr/>
    </dgm:pt>
    <dgm:pt modelId="{3D3B0A04-648B-4E40-B3F4-CB6B5DD90557}" type="pres">
      <dgm:prSet presAssocID="{78337915-B686-4ADB-A343-DE913B1269DD}" presName="txOne" presStyleLbl="node0" presStyleIdx="0" presStyleCnt="4">
        <dgm:presLayoutVars>
          <dgm:chPref val="3"/>
        </dgm:presLayoutVars>
      </dgm:prSet>
      <dgm:spPr/>
    </dgm:pt>
    <dgm:pt modelId="{B611D71A-20A0-4E21-9D30-0D5C280842B7}" type="pres">
      <dgm:prSet presAssocID="{78337915-B686-4ADB-A343-DE913B1269DD}" presName="parTransOne" presStyleCnt="0"/>
      <dgm:spPr/>
    </dgm:pt>
    <dgm:pt modelId="{868819FE-5E56-488C-ABE2-7A2358E27DEF}" type="pres">
      <dgm:prSet presAssocID="{78337915-B686-4ADB-A343-DE913B1269DD}" presName="horzOne" presStyleCnt="0"/>
      <dgm:spPr/>
    </dgm:pt>
    <dgm:pt modelId="{C37D40F0-556B-4780-ACF3-13092F002F8D}" type="pres">
      <dgm:prSet presAssocID="{61E1FAB5-6186-439A-A1A8-74F5F976E9A9}" presName="vertTwo" presStyleCnt="0"/>
      <dgm:spPr/>
    </dgm:pt>
    <dgm:pt modelId="{99B54D12-AE67-434E-A62E-42D8AA2EB6D5}" type="pres">
      <dgm:prSet presAssocID="{61E1FAB5-6186-439A-A1A8-74F5F976E9A9}" presName="txTwo" presStyleLbl="node2" presStyleIdx="0" presStyleCnt="3">
        <dgm:presLayoutVars>
          <dgm:chPref val="3"/>
        </dgm:presLayoutVars>
      </dgm:prSet>
      <dgm:spPr/>
    </dgm:pt>
    <dgm:pt modelId="{5B224F11-FCFE-467F-AAB7-F8B1D3CFA284}" type="pres">
      <dgm:prSet presAssocID="{61E1FAB5-6186-439A-A1A8-74F5F976E9A9}" presName="horzTwo" presStyleCnt="0"/>
      <dgm:spPr/>
    </dgm:pt>
    <dgm:pt modelId="{742418FA-731C-4033-9222-809775B71208}" type="pres">
      <dgm:prSet presAssocID="{2CF9C8BF-ABE0-4AD6-975E-C8F931ABEF49}" presName="sibSpaceOne" presStyleCnt="0"/>
      <dgm:spPr/>
    </dgm:pt>
    <dgm:pt modelId="{2AAF8A92-8A21-4205-9769-AAA5AAEEE725}" type="pres">
      <dgm:prSet presAssocID="{322952B2-583A-46C2-A6FF-8F7029B92543}" presName="vertOne" presStyleCnt="0"/>
      <dgm:spPr/>
    </dgm:pt>
    <dgm:pt modelId="{F82501C1-05EA-4087-98C0-B41D043A349F}" type="pres">
      <dgm:prSet presAssocID="{322952B2-583A-46C2-A6FF-8F7029B92543}" presName="txOne" presStyleLbl="node0" presStyleIdx="1" presStyleCnt="4">
        <dgm:presLayoutVars>
          <dgm:chPref val="3"/>
        </dgm:presLayoutVars>
      </dgm:prSet>
      <dgm:spPr/>
    </dgm:pt>
    <dgm:pt modelId="{10F5C31F-B2F2-4EEF-BF9D-A540C7F32F92}" type="pres">
      <dgm:prSet presAssocID="{322952B2-583A-46C2-A6FF-8F7029B92543}" presName="parTransOne" presStyleCnt="0"/>
      <dgm:spPr/>
    </dgm:pt>
    <dgm:pt modelId="{EEBB7A1D-728F-43FA-A54C-A6750A652B0C}" type="pres">
      <dgm:prSet presAssocID="{322952B2-583A-46C2-A6FF-8F7029B92543}" presName="horzOne" presStyleCnt="0"/>
      <dgm:spPr/>
    </dgm:pt>
    <dgm:pt modelId="{72FC6BC8-5702-42D8-A202-98F57FF278D8}" type="pres">
      <dgm:prSet presAssocID="{2F069242-1C8D-4FDB-9F05-3535BF816E99}" presName="vertTwo" presStyleCnt="0"/>
      <dgm:spPr/>
    </dgm:pt>
    <dgm:pt modelId="{8C67A499-1A64-4768-A2B2-4F1E222B3ABB}" type="pres">
      <dgm:prSet presAssocID="{2F069242-1C8D-4FDB-9F05-3535BF816E99}" presName="txTwo" presStyleLbl="node2" presStyleIdx="1" presStyleCnt="3">
        <dgm:presLayoutVars>
          <dgm:chPref val="3"/>
        </dgm:presLayoutVars>
      </dgm:prSet>
      <dgm:spPr/>
    </dgm:pt>
    <dgm:pt modelId="{4245F73E-5E11-41D6-97C4-3F2EBECE7E0B}" type="pres">
      <dgm:prSet presAssocID="{2F069242-1C8D-4FDB-9F05-3535BF816E99}" presName="horzTwo" presStyleCnt="0"/>
      <dgm:spPr/>
    </dgm:pt>
    <dgm:pt modelId="{959AAE9D-DF3A-492B-A339-46B643AE12E3}" type="pres">
      <dgm:prSet presAssocID="{640F33E5-1833-48FF-A47B-1C4327BA27C4}" presName="sibSpaceOne" presStyleCnt="0"/>
      <dgm:spPr/>
    </dgm:pt>
    <dgm:pt modelId="{1D9A7928-7090-41FC-84C5-E13E17929B01}" type="pres">
      <dgm:prSet presAssocID="{400B84AB-0F80-45E7-B99E-815BCA55230B}" presName="vertOne" presStyleCnt="0"/>
      <dgm:spPr/>
    </dgm:pt>
    <dgm:pt modelId="{9D23B370-D3FC-4F4E-93D9-9105157C76EC}" type="pres">
      <dgm:prSet presAssocID="{400B84AB-0F80-45E7-B99E-815BCA55230B}" presName="txOne" presStyleLbl="node0" presStyleIdx="2" presStyleCnt="4">
        <dgm:presLayoutVars>
          <dgm:chPref val="3"/>
        </dgm:presLayoutVars>
      </dgm:prSet>
      <dgm:spPr/>
    </dgm:pt>
    <dgm:pt modelId="{239D927B-496F-44EF-8A60-14BB92770B50}" type="pres">
      <dgm:prSet presAssocID="{400B84AB-0F80-45E7-B99E-815BCA55230B}" presName="parTransOne" presStyleCnt="0"/>
      <dgm:spPr/>
    </dgm:pt>
    <dgm:pt modelId="{8F8ABA52-D0AE-4F8D-9E6C-03702969086E}" type="pres">
      <dgm:prSet presAssocID="{400B84AB-0F80-45E7-B99E-815BCA55230B}" presName="horzOne" presStyleCnt="0"/>
      <dgm:spPr/>
    </dgm:pt>
    <dgm:pt modelId="{CB93EE9B-B863-45FE-B8F8-757F1700971F}" type="pres">
      <dgm:prSet presAssocID="{39DC2A77-AE2F-4B64-9C90-274D9B7161E7}" presName="vertTwo" presStyleCnt="0"/>
      <dgm:spPr/>
    </dgm:pt>
    <dgm:pt modelId="{D8A49BCE-5185-49A8-A596-9F1EDF2877F3}" type="pres">
      <dgm:prSet presAssocID="{39DC2A77-AE2F-4B64-9C90-274D9B7161E7}" presName="txTwo" presStyleLbl="node2" presStyleIdx="2" presStyleCnt="3">
        <dgm:presLayoutVars>
          <dgm:chPref val="3"/>
        </dgm:presLayoutVars>
      </dgm:prSet>
      <dgm:spPr/>
    </dgm:pt>
    <dgm:pt modelId="{A6124A72-66A2-4BCE-B97B-7EE73FF37CE5}" type="pres">
      <dgm:prSet presAssocID="{39DC2A77-AE2F-4B64-9C90-274D9B7161E7}" presName="horzTwo" presStyleCnt="0"/>
      <dgm:spPr/>
    </dgm:pt>
    <dgm:pt modelId="{09292ECF-19B3-426D-AE59-7F1847970681}" type="pres">
      <dgm:prSet presAssocID="{1AC15C7F-4D08-4657-A999-08B2FD614050}" presName="sibSpaceOne" presStyleCnt="0"/>
      <dgm:spPr/>
    </dgm:pt>
    <dgm:pt modelId="{09B8523F-5122-4094-8950-301953F3B115}" type="pres">
      <dgm:prSet presAssocID="{07A83115-BDF7-473F-99F5-B86249EC7FE9}" presName="vertOne" presStyleCnt="0"/>
      <dgm:spPr/>
    </dgm:pt>
    <dgm:pt modelId="{F1A10410-9A05-4D71-825F-E50C1D98D88A}" type="pres">
      <dgm:prSet presAssocID="{07A83115-BDF7-473F-99F5-B86249EC7FE9}" presName="txOne" presStyleLbl="node0" presStyleIdx="3" presStyleCnt="4">
        <dgm:presLayoutVars>
          <dgm:chPref val="3"/>
        </dgm:presLayoutVars>
      </dgm:prSet>
      <dgm:spPr>
        <a:xfrm>
          <a:off x="6766782" y="1387"/>
          <a:ext cx="1930594" cy="1233380"/>
        </a:xfrm>
        <a:prstGeom prst="roundRect">
          <a:avLst>
            <a:gd name="adj" fmla="val 10000"/>
          </a:avLst>
        </a:prstGeom>
      </dgm:spPr>
    </dgm:pt>
    <dgm:pt modelId="{2F7228EE-E4C3-453D-B55F-915CCA35F86E}" type="pres">
      <dgm:prSet presAssocID="{07A83115-BDF7-473F-99F5-B86249EC7FE9}" presName="horzOne" presStyleCnt="0"/>
      <dgm:spPr/>
    </dgm:pt>
  </dgm:ptLst>
  <dgm:cxnLst>
    <dgm:cxn modelId="{1982C516-AAAC-4D0F-A7EB-BC8D31B68329}" type="presOf" srcId="{2F069242-1C8D-4FDB-9F05-3535BF816E99}" destId="{8C67A499-1A64-4768-A2B2-4F1E222B3ABB}" srcOrd="0" destOrd="0" presId="urn:microsoft.com/office/officeart/2005/8/layout/hierarchy4"/>
    <dgm:cxn modelId="{C086C625-0F9F-4596-9295-AB81B1A43B40}" srcId="{28E7CA7D-E6D7-4C32-B932-0B8FBCAB8A8F}" destId="{400B84AB-0F80-45E7-B99E-815BCA55230B}" srcOrd="2" destOrd="0" parTransId="{3B01F69A-A7D2-4CFE-B1C3-D8DCF44486B3}" sibTransId="{1AC15C7F-4D08-4657-A999-08B2FD614050}"/>
    <dgm:cxn modelId="{53E4532E-C56A-4BD0-80BA-9516A73D91AE}" srcId="{28E7CA7D-E6D7-4C32-B932-0B8FBCAB8A8F}" destId="{78337915-B686-4ADB-A343-DE913B1269DD}" srcOrd="0" destOrd="0" parTransId="{D556B86E-1CEA-4048-AECF-A248890C4080}" sibTransId="{2CF9C8BF-ABE0-4AD6-975E-C8F931ABEF49}"/>
    <dgm:cxn modelId="{C50DEA34-5952-46EA-B67D-309AA1394733}" srcId="{400B84AB-0F80-45E7-B99E-815BCA55230B}" destId="{39DC2A77-AE2F-4B64-9C90-274D9B7161E7}" srcOrd="0" destOrd="0" parTransId="{E3A3EC26-623C-41D5-A8CD-53FD6BC6313D}" sibTransId="{2B0B8305-EFF9-49AB-97DC-B6F9F03DBE49}"/>
    <dgm:cxn modelId="{9747B93D-B9AA-49DA-90EE-A6918E7C8938}" srcId="{78337915-B686-4ADB-A343-DE913B1269DD}" destId="{61E1FAB5-6186-439A-A1A8-74F5F976E9A9}" srcOrd="0" destOrd="0" parTransId="{4E21CCF7-C9CB-4E73-B314-3E9F02F5F8ED}" sibTransId="{496507C5-C95A-435F-B18B-943D74AAC5D0}"/>
    <dgm:cxn modelId="{BE42A94F-C492-489C-84E0-BA09FF8F0D04}" type="presOf" srcId="{28E7CA7D-E6D7-4C32-B932-0B8FBCAB8A8F}" destId="{D858CBDD-685D-4DD6-B49B-58107269D341}" srcOrd="0" destOrd="0" presId="urn:microsoft.com/office/officeart/2005/8/layout/hierarchy4"/>
    <dgm:cxn modelId="{C72D717D-78F8-4686-9CC8-404101DD392F}" srcId="{28E7CA7D-E6D7-4C32-B932-0B8FBCAB8A8F}" destId="{07A83115-BDF7-473F-99F5-B86249EC7FE9}" srcOrd="3" destOrd="0" parTransId="{8649B35B-4872-4A68-8E45-8698F771A319}" sibTransId="{683622ED-9511-471B-8353-E2B696E8A697}"/>
    <dgm:cxn modelId="{CC389D81-E5F7-435A-8971-89830F99F10E}" type="presOf" srcId="{400B84AB-0F80-45E7-B99E-815BCA55230B}" destId="{9D23B370-D3FC-4F4E-93D9-9105157C76EC}" srcOrd="0" destOrd="0" presId="urn:microsoft.com/office/officeart/2005/8/layout/hierarchy4"/>
    <dgm:cxn modelId="{3A74AE8A-8F42-4FCE-85BE-E6E0FD86B239}" type="presOf" srcId="{39DC2A77-AE2F-4B64-9C90-274D9B7161E7}" destId="{D8A49BCE-5185-49A8-A596-9F1EDF2877F3}" srcOrd="0" destOrd="0" presId="urn:microsoft.com/office/officeart/2005/8/layout/hierarchy4"/>
    <dgm:cxn modelId="{C238BA8E-EBA1-4E3D-ACE7-849309DE7ED0}" type="presOf" srcId="{61E1FAB5-6186-439A-A1A8-74F5F976E9A9}" destId="{99B54D12-AE67-434E-A62E-42D8AA2EB6D5}" srcOrd="0" destOrd="0" presId="urn:microsoft.com/office/officeart/2005/8/layout/hierarchy4"/>
    <dgm:cxn modelId="{CB1C38C1-8104-41B5-9E18-305CECAB06B4}" srcId="{28E7CA7D-E6D7-4C32-B932-0B8FBCAB8A8F}" destId="{322952B2-583A-46C2-A6FF-8F7029B92543}" srcOrd="1" destOrd="0" parTransId="{E1AF7E51-89B7-4295-9EF0-ACAB39EAFB04}" sibTransId="{640F33E5-1833-48FF-A47B-1C4327BA27C4}"/>
    <dgm:cxn modelId="{4B7D3ADB-58D6-4C83-A9FA-9DBAAE9B35BB}" srcId="{322952B2-583A-46C2-A6FF-8F7029B92543}" destId="{2F069242-1C8D-4FDB-9F05-3535BF816E99}" srcOrd="0" destOrd="0" parTransId="{EB1BFBEB-911B-4BB6-BA83-A60DC64BC9DE}" sibTransId="{957355FE-3BC4-4414-B962-622E5F79B6B2}"/>
    <dgm:cxn modelId="{8BE193DB-F57D-4C6E-BFE0-86F99163725A}" type="presOf" srcId="{07A83115-BDF7-473F-99F5-B86249EC7FE9}" destId="{F1A10410-9A05-4D71-825F-E50C1D98D88A}" srcOrd="0" destOrd="0" presId="urn:microsoft.com/office/officeart/2005/8/layout/hierarchy4"/>
    <dgm:cxn modelId="{9165D6EA-1029-424C-A4BF-90F595831595}" type="presOf" srcId="{322952B2-583A-46C2-A6FF-8F7029B92543}" destId="{F82501C1-05EA-4087-98C0-B41D043A349F}" srcOrd="0" destOrd="0" presId="urn:microsoft.com/office/officeart/2005/8/layout/hierarchy4"/>
    <dgm:cxn modelId="{BF91DAF8-151B-4C72-8166-0FDA42C979BE}" type="presOf" srcId="{78337915-B686-4ADB-A343-DE913B1269DD}" destId="{3D3B0A04-648B-4E40-B3F4-CB6B5DD90557}" srcOrd="0" destOrd="0" presId="urn:microsoft.com/office/officeart/2005/8/layout/hierarchy4"/>
    <dgm:cxn modelId="{63DF2FDA-4632-4535-8FF5-FF70ABD13834}" type="presParOf" srcId="{D858CBDD-685D-4DD6-B49B-58107269D341}" destId="{43F3B4EE-12F7-4038-A5F8-6BEE345A57AA}" srcOrd="0" destOrd="0" presId="urn:microsoft.com/office/officeart/2005/8/layout/hierarchy4"/>
    <dgm:cxn modelId="{9F6EC916-621D-49F9-AA13-1EC21D4154D1}" type="presParOf" srcId="{43F3B4EE-12F7-4038-A5F8-6BEE345A57AA}" destId="{3D3B0A04-648B-4E40-B3F4-CB6B5DD90557}" srcOrd="0" destOrd="0" presId="urn:microsoft.com/office/officeart/2005/8/layout/hierarchy4"/>
    <dgm:cxn modelId="{E8E0A649-593F-45AE-A31D-8B24FC569375}" type="presParOf" srcId="{43F3B4EE-12F7-4038-A5F8-6BEE345A57AA}" destId="{B611D71A-20A0-4E21-9D30-0D5C280842B7}" srcOrd="1" destOrd="0" presId="urn:microsoft.com/office/officeart/2005/8/layout/hierarchy4"/>
    <dgm:cxn modelId="{9FA8F333-C75D-4889-81E1-70EAAA784622}" type="presParOf" srcId="{43F3B4EE-12F7-4038-A5F8-6BEE345A57AA}" destId="{868819FE-5E56-488C-ABE2-7A2358E27DEF}" srcOrd="2" destOrd="0" presId="urn:microsoft.com/office/officeart/2005/8/layout/hierarchy4"/>
    <dgm:cxn modelId="{AF9F71CC-F374-414D-BB10-A9F274A3CA79}" type="presParOf" srcId="{868819FE-5E56-488C-ABE2-7A2358E27DEF}" destId="{C37D40F0-556B-4780-ACF3-13092F002F8D}" srcOrd="0" destOrd="0" presId="urn:microsoft.com/office/officeart/2005/8/layout/hierarchy4"/>
    <dgm:cxn modelId="{EE39D931-913A-49DB-B593-54100BD96824}" type="presParOf" srcId="{C37D40F0-556B-4780-ACF3-13092F002F8D}" destId="{99B54D12-AE67-434E-A62E-42D8AA2EB6D5}" srcOrd="0" destOrd="0" presId="urn:microsoft.com/office/officeart/2005/8/layout/hierarchy4"/>
    <dgm:cxn modelId="{C4AD8D0D-4F7C-4FE1-9865-992DE09598F3}" type="presParOf" srcId="{C37D40F0-556B-4780-ACF3-13092F002F8D}" destId="{5B224F11-FCFE-467F-AAB7-F8B1D3CFA284}" srcOrd="1" destOrd="0" presId="urn:microsoft.com/office/officeart/2005/8/layout/hierarchy4"/>
    <dgm:cxn modelId="{27397F70-B48A-476F-9147-11A5216A61BD}" type="presParOf" srcId="{D858CBDD-685D-4DD6-B49B-58107269D341}" destId="{742418FA-731C-4033-9222-809775B71208}" srcOrd="1" destOrd="0" presId="urn:microsoft.com/office/officeart/2005/8/layout/hierarchy4"/>
    <dgm:cxn modelId="{C8D0E825-A2CE-44B7-85BA-9CCE33DB9B7A}" type="presParOf" srcId="{D858CBDD-685D-4DD6-B49B-58107269D341}" destId="{2AAF8A92-8A21-4205-9769-AAA5AAEEE725}" srcOrd="2" destOrd="0" presId="urn:microsoft.com/office/officeart/2005/8/layout/hierarchy4"/>
    <dgm:cxn modelId="{F2CAA1F4-58A5-4E80-A60C-21F1C34EE108}" type="presParOf" srcId="{2AAF8A92-8A21-4205-9769-AAA5AAEEE725}" destId="{F82501C1-05EA-4087-98C0-B41D043A349F}" srcOrd="0" destOrd="0" presId="urn:microsoft.com/office/officeart/2005/8/layout/hierarchy4"/>
    <dgm:cxn modelId="{89838452-54D5-43E0-9E47-A89B09015299}" type="presParOf" srcId="{2AAF8A92-8A21-4205-9769-AAA5AAEEE725}" destId="{10F5C31F-B2F2-4EEF-BF9D-A540C7F32F92}" srcOrd="1" destOrd="0" presId="urn:microsoft.com/office/officeart/2005/8/layout/hierarchy4"/>
    <dgm:cxn modelId="{23B80801-FE66-4BB1-AFB3-7C3BECC67EC1}" type="presParOf" srcId="{2AAF8A92-8A21-4205-9769-AAA5AAEEE725}" destId="{EEBB7A1D-728F-43FA-A54C-A6750A652B0C}" srcOrd="2" destOrd="0" presId="urn:microsoft.com/office/officeart/2005/8/layout/hierarchy4"/>
    <dgm:cxn modelId="{07D8F810-8F64-4A2C-9102-9935BCC23205}" type="presParOf" srcId="{EEBB7A1D-728F-43FA-A54C-A6750A652B0C}" destId="{72FC6BC8-5702-42D8-A202-98F57FF278D8}" srcOrd="0" destOrd="0" presId="urn:microsoft.com/office/officeart/2005/8/layout/hierarchy4"/>
    <dgm:cxn modelId="{D4F16E9F-94C7-4D4F-A8C7-CE1A89EEF593}" type="presParOf" srcId="{72FC6BC8-5702-42D8-A202-98F57FF278D8}" destId="{8C67A499-1A64-4768-A2B2-4F1E222B3ABB}" srcOrd="0" destOrd="0" presId="urn:microsoft.com/office/officeart/2005/8/layout/hierarchy4"/>
    <dgm:cxn modelId="{D34EDAB6-AC45-4FBD-84F2-401CA2901C14}" type="presParOf" srcId="{72FC6BC8-5702-42D8-A202-98F57FF278D8}" destId="{4245F73E-5E11-41D6-97C4-3F2EBECE7E0B}" srcOrd="1" destOrd="0" presId="urn:microsoft.com/office/officeart/2005/8/layout/hierarchy4"/>
    <dgm:cxn modelId="{7795F4DA-20AC-4243-9DF8-A9B31F5D0731}" type="presParOf" srcId="{D858CBDD-685D-4DD6-B49B-58107269D341}" destId="{959AAE9D-DF3A-492B-A339-46B643AE12E3}" srcOrd="3" destOrd="0" presId="urn:microsoft.com/office/officeart/2005/8/layout/hierarchy4"/>
    <dgm:cxn modelId="{29D56072-C67B-4EC8-AA38-526ED2CAFF33}" type="presParOf" srcId="{D858CBDD-685D-4DD6-B49B-58107269D341}" destId="{1D9A7928-7090-41FC-84C5-E13E17929B01}" srcOrd="4" destOrd="0" presId="urn:microsoft.com/office/officeart/2005/8/layout/hierarchy4"/>
    <dgm:cxn modelId="{39BB3785-773E-4081-B259-87F69804EFB2}" type="presParOf" srcId="{1D9A7928-7090-41FC-84C5-E13E17929B01}" destId="{9D23B370-D3FC-4F4E-93D9-9105157C76EC}" srcOrd="0" destOrd="0" presId="urn:microsoft.com/office/officeart/2005/8/layout/hierarchy4"/>
    <dgm:cxn modelId="{8039BA71-C42A-4110-9DEA-E861EEC7D5BA}" type="presParOf" srcId="{1D9A7928-7090-41FC-84C5-E13E17929B01}" destId="{239D927B-496F-44EF-8A60-14BB92770B50}" srcOrd="1" destOrd="0" presId="urn:microsoft.com/office/officeart/2005/8/layout/hierarchy4"/>
    <dgm:cxn modelId="{47A02CC9-34D5-482C-8B6C-764EFBB14B0B}" type="presParOf" srcId="{1D9A7928-7090-41FC-84C5-E13E17929B01}" destId="{8F8ABA52-D0AE-4F8D-9E6C-03702969086E}" srcOrd="2" destOrd="0" presId="urn:microsoft.com/office/officeart/2005/8/layout/hierarchy4"/>
    <dgm:cxn modelId="{7BEA12D5-15B5-485E-81FA-5ADDF7AA8D33}" type="presParOf" srcId="{8F8ABA52-D0AE-4F8D-9E6C-03702969086E}" destId="{CB93EE9B-B863-45FE-B8F8-757F1700971F}" srcOrd="0" destOrd="0" presId="urn:microsoft.com/office/officeart/2005/8/layout/hierarchy4"/>
    <dgm:cxn modelId="{A5162A5D-D0C1-47E9-95F4-79F46C129B6A}" type="presParOf" srcId="{CB93EE9B-B863-45FE-B8F8-757F1700971F}" destId="{D8A49BCE-5185-49A8-A596-9F1EDF2877F3}" srcOrd="0" destOrd="0" presId="urn:microsoft.com/office/officeart/2005/8/layout/hierarchy4"/>
    <dgm:cxn modelId="{F9D2D770-AE32-4575-9441-C774B1FB361A}" type="presParOf" srcId="{CB93EE9B-B863-45FE-B8F8-757F1700971F}" destId="{A6124A72-66A2-4BCE-B97B-7EE73FF37CE5}" srcOrd="1" destOrd="0" presId="urn:microsoft.com/office/officeart/2005/8/layout/hierarchy4"/>
    <dgm:cxn modelId="{5B02C122-DC41-48C8-A139-7B09FE192F44}" type="presParOf" srcId="{D858CBDD-685D-4DD6-B49B-58107269D341}" destId="{09292ECF-19B3-426D-AE59-7F1847970681}" srcOrd="5" destOrd="0" presId="urn:microsoft.com/office/officeart/2005/8/layout/hierarchy4"/>
    <dgm:cxn modelId="{0AD1ACA9-FE9C-489B-954C-1ADAAD13E801}" type="presParOf" srcId="{D858CBDD-685D-4DD6-B49B-58107269D341}" destId="{09B8523F-5122-4094-8950-301953F3B115}" srcOrd="6" destOrd="0" presId="urn:microsoft.com/office/officeart/2005/8/layout/hierarchy4"/>
    <dgm:cxn modelId="{27060230-5920-4762-86E8-4FCAE9A83883}" type="presParOf" srcId="{09B8523F-5122-4094-8950-301953F3B115}" destId="{F1A10410-9A05-4D71-825F-E50C1D98D88A}" srcOrd="0" destOrd="0" presId="urn:microsoft.com/office/officeart/2005/8/layout/hierarchy4"/>
    <dgm:cxn modelId="{9FDCA6BF-E8C8-4D8A-B3A4-1D8420C4D3A1}" type="presParOf" srcId="{09B8523F-5122-4094-8950-301953F3B115}" destId="{2F7228EE-E4C3-453D-B55F-915CCA35F86E}"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3B0A04-648B-4E40-B3F4-CB6B5DD90557}">
      <dsp:nvSpPr>
        <dsp:cNvPr id="0" name=""/>
        <dsp:cNvSpPr/>
      </dsp:nvSpPr>
      <dsp:spPr>
        <a:xfrm>
          <a:off x="1979" y="550"/>
          <a:ext cx="1930594" cy="18862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sv-SE" sz="2300" kern="1200" dirty="0">
              <a:latin typeface="TradeGothic CondEighteen" panose="00000400000000000000" pitchFamily="2" charset="0"/>
            </a:rPr>
            <a:t>Rubrik 1</a:t>
          </a:r>
          <a:br>
            <a:rPr lang="sv-SE" sz="2300" kern="1200" dirty="0">
              <a:latin typeface="TradeGothic CondEighteen" panose="00000400000000000000" pitchFamily="2" charset="0"/>
            </a:rPr>
          </a:br>
          <a:r>
            <a:rPr lang="sv-SE" sz="2300" kern="1200" dirty="0">
              <a:latin typeface="TradeGothic CondEighteen" panose="00000400000000000000" pitchFamily="2" charset="0"/>
            </a:rPr>
            <a:t>Landkuvert</a:t>
          </a:r>
        </a:p>
      </dsp:txBody>
      <dsp:txXfrm>
        <a:off x="57225" y="55796"/>
        <a:ext cx="1820102" cy="1775739"/>
      </dsp:txXfrm>
    </dsp:sp>
    <dsp:sp modelId="{99B54D12-AE67-434E-A62E-42D8AA2EB6D5}">
      <dsp:nvSpPr>
        <dsp:cNvPr id="0" name=""/>
        <dsp:cNvSpPr/>
      </dsp:nvSpPr>
      <dsp:spPr>
        <a:xfrm>
          <a:off x="1979" y="2116329"/>
          <a:ext cx="1930594" cy="188623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sv-SE" sz="1500" kern="1200" dirty="0">
              <a:latin typeface="TradeGothic CondEighteen" panose="00000400000000000000" pitchFamily="2" charset="0"/>
            </a:rPr>
            <a:t>Sammanhållningspolitik, Jordbrukspolitik, migration och säkerhet</a:t>
          </a:r>
          <a:br>
            <a:rPr lang="sv-SE" sz="1500" kern="1200" dirty="0">
              <a:latin typeface="TradeGothic CondEighteen" panose="00000400000000000000" pitchFamily="2" charset="0"/>
            </a:rPr>
          </a:br>
          <a:r>
            <a:rPr lang="sv-SE" sz="1500" kern="1200" dirty="0" err="1">
              <a:latin typeface="TradeGothic CondEighteen" panose="00000400000000000000" pitchFamily="2" charset="0"/>
            </a:rPr>
            <a:t>Next</a:t>
          </a:r>
          <a:r>
            <a:rPr lang="sv-SE" sz="1500" kern="1200" dirty="0">
              <a:latin typeface="TradeGothic CondEighteen" panose="00000400000000000000" pitchFamily="2" charset="0"/>
            </a:rPr>
            <a:t> Generation EU</a:t>
          </a:r>
        </a:p>
      </dsp:txBody>
      <dsp:txXfrm>
        <a:off x="57225" y="2171575"/>
        <a:ext cx="1820102" cy="1775739"/>
      </dsp:txXfrm>
    </dsp:sp>
    <dsp:sp modelId="{F82501C1-05EA-4087-98C0-B41D043A349F}">
      <dsp:nvSpPr>
        <dsp:cNvPr id="0" name=""/>
        <dsp:cNvSpPr/>
      </dsp:nvSpPr>
      <dsp:spPr>
        <a:xfrm>
          <a:off x="2256913" y="550"/>
          <a:ext cx="1930594" cy="18862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sv-SE" sz="2300" kern="1200" dirty="0">
              <a:latin typeface="TradeGothic CondEighteen" panose="00000400000000000000" pitchFamily="2" charset="0"/>
            </a:rPr>
            <a:t>Rubrik 2</a:t>
          </a:r>
          <a:br>
            <a:rPr lang="sv-SE" sz="2300" kern="1200" dirty="0">
              <a:latin typeface="TradeGothic CondEighteen" panose="00000400000000000000" pitchFamily="2" charset="0"/>
            </a:rPr>
          </a:br>
          <a:r>
            <a:rPr lang="sv-SE" sz="2300" kern="1200" dirty="0">
              <a:latin typeface="TradeGothic CondEighteen" panose="00000400000000000000" pitchFamily="2" charset="0"/>
            </a:rPr>
            <a:t>Konkurrenskraft</a:t>
          </a:r>
        </a:p>
      </dsp:txBody>
      <dsp:txXfrm>
        <a:off x="2312159" y="55796"/>
        <a:ext cx="1820102" cy="1775739"/>
      </dsp:txXfrm>
    </dsp:sp>
    <dsp:sp modelId="{8C67A499-1A64-4768-A2B2-4F1E222B3ABB}">
      <dsp:nvSpPr>
        <dsp:cNvPr id="0" name=""/>
        <dsp:cNvSpPr/>
      </dsp:nvSpPr>
      <dsp:spPr>
        <a:xfrm>
          <a:off x="2256913" y="2116329"/>
          <a:ext cx="1930594" cy="188623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dirty="0">
              <a:latin typeface="TradeGothic CondEighteen" panose="00000400000000000000" pitchFamily="2" charset="0"/>
            </a:rPr>
            <a:t>Konkurrenskraftsfonden</a:t>
          </a:r>
          <a:br>
            <a:rPr lang="sv-SE" sz="1600" kern="1200" dirty="0">
              <a:latin typeface="TradeGothic CondEighteen" panose="00000400000000000000" pitchFamily="2" charset="0"/>
            </a:rPr>
          </a:br>
          <a:r>
            <a:rPr lang="sv-SE" sz="1600" kern="1200" dirty="0">
              <a:latin typeface="TradeGothic CondEighteen" panose="00000400000000000000" pitchFamily="2" charset="0"/>
            </a:rPr>
            <a:t>Horisont</a:t>
          </a:r>
        </a:p>
      </dsp:txBody>
      <dsp:txXfrm>
        <a:off x="2312159" y="2171575"/>
        <a:ext cx="1820102" cy="1775739"/>
      </dsp:txXfrm>
    </dsp:sp>
    <dsp:sp modelId="{9D23B370-D3FC-4F4E-93D9-9105157C76EC}">
      <dsp:nvSpPr>
        <dsp:cNvPr id="0" name=""/>
        <dsp:cNvSpPr/>
      </dsp:nvSpPr>
      <dsp:spPr>
        <a:xfrm>
          <a:off x="4511847" y="550"/>
          <a:ext cx="1930594" cy="18862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sv-SE" sz="2300" kern="1200" dirty="0">
              <a:latin typeface="TradeGothic CondEighteen" panose="00000400000000000000" pitchFamily="2" charset="0"/>
            </a:rPr>
            <a:t>Rubrik 3</a:t>
          </a:r>
          <a:br>
            <a:rPr lang="sv-SE" sz="2300" kern="1200" dirty="0">
              <a:latin typeface="TradeGothic CondEighteen" panose="00000400000000000000" pitchFamily="2" charset="0"/>
            </a:rPr>
          </a:br>
          <a:r>
            <a:rPr lang="sv-SE" sz="2300" kern="1200" dirty="0">
              <a:latin typeface="TradeGothic CondEighteen" panose="00000400000000000000" pitchFamily="2" charset="0"/>
            </a:rPr>
            <a:t>Utrikes</a:t>
          </a:r>
        </a:p>
      </dsp:txBody>
      <dsp:txXfrm>
        <a:off x="4567093" y="55796"/>
        <a:ext cx="1820102" cy="1775739"/>
      </dsp:txXfrm>
    </dsp:sp>
    <dsp:sp modelId="{D8A49BCE-5185-49A8-A596-9F1EDF2877F3}">
      <dsp:nvSpPr>
        <dsp:cNvPr id="0" name=""/>
        <dsp:cNvSpPr/>
      </dsp:nvSpPr>
      <dsp:spPr>
        <a:xfrm>
          <a:off x="4511847" y="2116329"/>
          <a:ext cx="1930594" cy="188623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dirty="0">
              <a:latin typeface="TradeGothic CondEighteen" panose="00000400000000000000" pitchFamily="2" charset="0"/>
            </a:rPr>
            <a:t>Bistånd, utvidgning, säkerhetspolitik, partnerskap</a:t>
          </a:r>
        </a:p>
      </dsp:txBody>
      <dsp:txXfrm>
        <a:off x="4567093" y="2171575"/>
        <a:ext cx="1820102" cy="1775739"/>
      </dsp:txXfrm>
    </dsp:sp>
    <dsp:sp modelId="{F1A10410-9A05-4D71-825F-E50C1D98D88A}">
      <dsp:nvSpPr>
        <dsp:cNvPr id="0" name=""/>
        <dsp:cNvSpPr/>
      </dsp:nvSpPr>
      <dsp:spPr>
        <a:xfrm>
          <a:off x="6766782" y="550"/>
          <a:ext cx="1930594" cy="1886231"/>
        </a:xfrm>
        <a:prstGeom prst="roundRect">
          <a:avLst>
            <a:gd name="adj" fmla="val 10000"/>
          </a:avLst>
        </a:prstGeom>
        <a:solidFill>
          <a:srgbClr val="1A3050">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sv-SE" sz="2300" kern="1200" dirty="0">
              <a:solidFill>
                <a:schemeClr val="bg1"/>
              </a:solidFill>
              <a:latin typeface="TradeGothic CondEighteen" panose="00000400000000000000" pitchFamily="2" charset="0"/>
              <a:ea typeface="+mn-ea"/>
              <a:cs typeface="+mn-cs"/>
            </a:rPr>
            <a:t>Rubrik</a:t>
          </a:r>
          <a:r>
            <a:rPr lang="sv-SE" sz="2300" kern="1200" dirty="0">
              <a:solidFill>
                <a:schemeClr val="bg1"/>
              </a:solidFill>
              <a:latin typeface="TradeGothic CondEighteen" panose="00000400000000000000" pitchFamily="2" charset="0"/>
            </a:rPr>
            <a:t> 4</a:t>
          </a:r>
          <a:br>
            <a:rPr lang="sv-SE" sz="2300" kern="1200" dirty="0">
              <a:solidFill>
                <a:schemeClr val="bg1"/>
              </a:solidFill>
              <a:latin typeface="TradeGothic CondEighteen" panose="00000400000000000000" pitchFamily="2" charset="0"/>
            </a:rPr>
          </a:br>
          <a:r>
            <a:rPr lang="sv-SE" sz="2300" kern="1200" dirty="0">
              <a:solidFill>
                <a:schemeClr val="bg1"/>
              </a:solidFill>
              <a:latin typeface="TradeGothic CondEighteen" panose="00000400000000000000" pitchFamily="2" charset="0"/>
            </a:rPr>
            <a:t>Administration</a:t>
          </a:r>
        </a:p>
      </dsp:txBody>
      <dsp:txXfrm>
        <a:off x="6822028" y="55796"/>
        <a:ext cx="1820102" cy="177573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0A6EC20E-AD80-4E2E-8870-D28B15F894C6}" type="datetimeFigureOut">
              <a:rPr lang="sv-SE" smtClean="0"/>
              <a:t>2025-12-01</a:t>
            </a:fld>
            <a:endParaRPr lang="sv-SE"/>
          </a:p>
        </p:txBody>
      </p:sp>
      <p:sp>
        <p:nvSpPr>
          <p:cNvPr id="4" name="Platshållare för bildobjekt 3"/>
          <p:cNvSpPr>
            <a:spLocks noGrp="1" noRot="1" noChangeAspect="1"/>
          </p:cNvSpPr>
          <p:nvPr>
            <p:ph type="sldImg" idx="2"/>
          </p:nvPr>
        </p:nvSpPr>
        <p:spPr>
          <a:xfrm>
            <a:off x="357188" y="1239838"/>
            <a:ext cx="5954712" cy="3351212"/>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0272C012-6D5E-4EFC-BA16-CA1342505533}" type="slidenum">
              <a:rPr lang="sv-SE" smtClean="0"/>
              <a:t>‹#›</a:t>
            </a:fld>
            <a:endParaRPr lang="sv-SE"/>
          </a:p>
        </p:txBody>
      </p:sp>
    </p:spTree>
    <p:extLst>
      <p:ext uri="{BB962C8B-B14F-4D97-AF65-F5344CB8AC3E}">
        <p14:creationId xmlns:p14="http://schemas.microsoft.com/office/powerpoint/2010/main" val="2809664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a:t>
            </a:fld>
            <a:endParaRPr lang="sv-SE"/>
          </a:p>
        </p:txBody>
      </p:sp>
    </p:spTree>
    <p:extLst>
      <p:ext uri="{BB962C8B-B14F-4D97-AF65-F5344CB8AC3E}">
        <p14:creationId xmlns:p14="http://schemas.microsoft.com/office/powerpoint/2010/main" val="3455585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34C8C4-480C-448C-93EA-E845D9AFF225}"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9733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lnSpc>
                <a:spcPct val="115000"/>
              </a:lnSpc>
              <a:spcAft>
                <a:spcPts val="1200"/>
              </a:spcAft>
              <a:buFontTx/>
              <a:buNone/>
              <a:tabLst>
                <a:tab pos="2286000" algn="l"/>
                <a:tab pos="3420745" algn="l"/>
              </a:tabLst>
            </a:pPr>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13</a:t>
            </a:fld>
            <a:endParaRPr lang="sv-SE"/>
          </a:p>
        </p:txBody>
      </p:sp>
    </p:spTree>
    <p:extLst>
      <p:ext uri="{BB962C8B-B14F-4D97-AF65-F5344CB8AC3E}">
        <p14:creationId xmlns:p14="http://schemas.microsoft.com/office/powerpoint/2010/main" val="1092789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14</a:t>
            </a:fld>
            <a:endParaRPr lang="sv-SE"/>
          </a:p>
        </p:txBody>
      </p:sp>
    </p:spTree>
    <p:extLst>
      <p:ext uri="{BB962C8B-B14F-4D97-AF65-F5344CB8AC3E}">
        <p14:creationId xmlns:p14="http://schemas.microsoft.com/office/powerpoint/2010/main" val="2101578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15</a:t>
            </a:fld>
            <a:endParaRPr lang="sv-SE"/>
          </a:p>
        </p:txBody>
      </p:sp>
    </p:spTree>
    <p:extLst>
      <p:ext uri="{BB962C8B-B14F-4D97-AF65-F5344CB8AC3E}">
        <p14:creationId xmlns:p14="http://schemas.microsoft.com/office/powerpoint/2010/main" val="3394240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16</a:t>
            </a:fld>
            <a:endParaRPr lang="sv-SE"/>
          </a:p>
        </p:txBody>
      </p:sp>
    </p:spTree>
    <p:extLst>
      <p:ext uri="{BB962C8B-B14F-4D97-AF65-F5344CB8AC3E}">
        <p14:creationId xmlns:p14="http://schemas.microsoft.com/office/powerpoint/2010/main" val="301677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2</a:t>
            </a:fld>
            <a:endParaRPr lang="sv-SE"/>
          </a:p>
        </p:txBody>
      </p:sp>
    </p:spTree>
    <p:extLst>
      <p:ext uri="{BB962C8B-B14F-4D97-AF65-F5344CB8AC3E}">
        <p14:creationId xmlns:p14="http://schemas.microsoft.com/office/powerpoint/2010/main" val="1969810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indent="-357203" defTabSz="952543">
              <a:lnSpc>
                <a:spcPct val="90000"/>
              </a:lnSpc>
              <a:spcAft>
                <a:spcPts val="625"/>
              </a:spcAft>
            </a:pPr>
            <a:endParaRPr lang="sv-SE" sz="1800" dirty="0">
              <a:latin typeface="Garamond" panose="02020404030301010803" pitchFamily="18" charset="0"/>
              <a:ea typeface="Garamond" panose="02020404030301010803" pitchFamily="18"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4B5E3825-213C-4000-B0C7-93FC7B4DCB1C}" type="slidenum">
              <a:rPr lang="sv-SE" smtClean="0"/>
              <a:t>3</a:t>
            </a:fld>
            <a:endParaRPr lang="sv-SE"/>
          </a:p>
        </p:txBody>
      </p:sp>
    </p:spTree>
    <p:extLst>
      <p:ext uri="{BB962C8B-B14F-4D97-AF65-F5344CB8AC3E}">
        <p14:creationId xmlns:p14="http://schemas.microsoft.com/office/powerpoint/2010/main" val="1020936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B34C8C4-480C-448C-93EA-E845D9AFF225}" type="slidenum">
              <a:rPr lang="sv-SE" smtClean="0"/>
              <a:t>5</a:t>
            </a:fld>
            <a:endParaRPr lang="sv-SE"/>
          </a:p>
        </p:txBody>
      </p:sp>
    </p:spTree>
    <p:extLst>
      <p:ext uri="{BB962C8B-B14F-4D97-AF65-F5344CB8AC3E}">
        <p14:creationId xmlns:p14="http://schemas.microsoft.com/office/powerpoint/2010/main" val="2050338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B34C8C4-480C-448C-93EA-E845D9AFF225}" type="slidenum">
              <a:rPr lang="sv-SE" smtClean="0"/>
              <a:t>6</a:t>
            </a:fld>
            <a:endParaRPr lang="sv-SE"/>
          </a:p>
        </p:txBody>
      </p:sp>
    </p:spTree>
    <p:extLst>
      <p:ext uri="{BB962C8B-B14F-4D97-AF65-F5344CB8AC3E}">
        <p14:creationId xmlns:p14="http://schemas.microsoft.com/office/powerpoint/2010/main" val="466103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8</a:t>
            </a:fld>
            <a:endParaRPr lang="sv-SE"/>
          </a:p>
        </p:txBody>
      </p:sp>
    </p:spTree>
    <p:extLst>
      <p:ext uri="{BB962C8B-B14F-4D97-AF65-F5344CB8AC3E}">
        <p14:creationId xmlns:p14="http://schemas.microsoft.com/office/powerpoint/2010/main" val="1070940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9</a:t>
            </a:fld>
            <a:endParaRPr lang="sv-SE"/>
          </a:p>
        </p:txBody>
      </p:sp>
    </p:spTree>
    <p:extLst>
      <p:ext uri="{BB962C8B-B14F-4D97-AF65-F5344CB8AC3E}">
        <p14:creationId xmlns:p14="http://schemas.microsoft.com/office/powerpoint/2010/main" val="4098697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272C012-6D5E-4EFC-BA16-CA1342505533}" type="slidenum">
              <a:rPr lang="sv-SE" smtClean="0"/>
              <a:t>10</a:t>
            </a:fld>
            <a:endParaRPr lang="sv-SE"/>
          </a:p>
        </p:txBody>
      </p:sp>
    </p:spTree>
    <p:extLst>
      <p:ext uri="{BB962C8B-B14F-4D97-AF65-F5344CB8AC3E}">
        <p14:creationId xmlns:p14="http://schemas.microsoft.com/office/powerpoint/2010/main" val="484182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lvl="0" indent="0">
              <a:lnSpc>
                <a:spcPct val="115000"/>
              </a:lnSpc>
              <a:spcAft>
                <a:spcPts val="1200"/>
              </a:spcAft>
              <a:buFont typeface="Arial" panose="020B0604020202020204" pitchFamily="34" charset="0"/>
              <a:buNone/>
              <a:tabLst>
                <a:tab pos="2286000" algn="l"/>
                <a:tab pos="3420745" algn="l"/>
              </a:tabLst>
            </a:pPr>
            <a:endParaRPr lang="sv-SE" sz="1200" i="0" dirty="0">
              <a:effectLst/>
              <a:latin typeface="Times New Roman" panose="02020603050405020304" pitchFamily="18" charset="0"/>
              <a:ea typeface="Garamond" panose="02020404030301010803" pitchFamily="18"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0272C012-6D5E-4EFC-BA16-CA1342505533}" type="slidenum">
              <a:rPr lang="sv-SE" smtClean="0"/>
              <a:t>11</a:t>
            </a:fld>
            <a:endParaRPr lang="sv-SE"/>
          </a:p>
        </p:txBody>
      </p:sp>
    </p:spTree>
    <p:extLst>
      <p:ext uri="{BB962C8B-B14F-4D97-AF65-F5344CB8AC3E}">
        <p14:creationId xmlns:p14="http://schemas.microsoft.com/office/powerpoint/2010/main" val="33412344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Ref idx="1001">
        <a:schemeClr val="bg2"/>
      </p:bgRef>
    </p:bg>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993268" y="729566"/>
            <a:ext cx="8893350" cy="2151531"/>
          </a:xfrm>
        </p:spPr>
        <p:txBody>
          <a:bodyPr lIns="0" rIns="0" anchor="t">
            <a:noAutofit/>
          </a:bodyPr>
          <a:lstStyle>
            <a:lvl1pPr algn="l">
              <a:defRPr sz="6400" baseline="0">
                <a:solidFill>
                  <a:schemeClr val="tx1"/>
                </a:solidFill>
              </a:defRPr>
            </a:lvl1pPr>
          </a:lstStyle>
          <a:p>
            <a:r>
              <a:rPr lang="sv-SE" dirty="0"/>
              <a:t>Klicka för att lägga till rubrik</a:t>
            </a:r>
          </a:p>
        </p:txBody>
      </p:sp>
      <p:sp>
        <p:nvSpPr>
          <p:cNvPr id="3" name="Underrubrik 2"/>
          <p:cNvSpPr>
            <a:spLocks noGrp="1"/>
          </p:cNvSpPr>
          <p:nvPr>
            <p:ph type="subTitle" idx="1"/>
          </p:nvPr>
        </p:nvSpPr>
        <p:spPr>
          <a:xfrm>
            <a:off x="988574" y="2900578"/>
            <a:ext cx="8898044" cy="1655762"/>
          </a:xfrm>
        </p:spPr>
        <p:txBody>
          <a:bodyPr lIns="0" rIns="0"/>
          <a:lstStyle>
            <a:lvl1pPr marL="0" indent="0" algn="l">
              <a:buNone/>
              <a:defRPr sz="28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10" name="Rektangel 9"/>
          <p:cNvSpPr/>
          <p:nvPr/>
        </p:nvSpPr>
        <p:spPr>
          <a:xfrm>
            <a:off x="622800" y="548807"/>
            <a:ext cx="10943791" cy="54738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sv-SE" dirty="0"/>
          </a:p>
        </p:txBody>
      </p:sp>
      <p:sp>
        <p:nvSpPr>
          <p:cNvPr id="4" name="Platshållare för datum 3"/>
          <p:cNvSpPr>
            <a:spLocks noGrp="1"/>
          </p:cNvSpPr>
          <p:nvPr>
            <p:ph type="dt" sz="half" idx="10"/>
          </p:nvPr>
        </p:nvSpPr>
        <p:spPr/>
        <p:txBody>
          <a:bodyPr/>
          <a:lstStyle/>
          <a:p>
            <a:fld id="{D24E429F-ADA7-446B-8B9C-BBD5CDD6AD30}" type="datetime1">
              <a:rPr lang="sv-SE" smtClean="0"/>
              <a:t>2025-12-01</a:t>
            </a:fld>
            <a:endParaRPr lang="sv-SE" dirty="0"/>
          </a:p>
        </p:txBody>
      </p:sp>
      <p:sp>
        <p:nvSpPr>
          <p:cNvPr id="5" name="Platshållare för sidfot 4"/>
          <p:cNvSpPr>
            <a:spLocks noGrp="1"/>
          </p:cNvSpPr>
          <p:nvPr>
            <p:ph type="ftr" sz="quarter" idx="11"/>
          </p:nvPr>
        </p:nvSpPr>
        <p:spPr/>
        <p:txBody>
          <a:bodyPr/>
          <a:lstStyle/>
          <a:p>
            <a:r>
              <a:rPr lang="sv-SE"/>
              <a:t>Arbetsmarknadsdepartementet</a:t>
            </a:r>
            <a:endParaRPr lang="sv-SE" dirty="0"/>
          </a:p>
        </p:txBody>
      </p:sp>
      <p:sp>
        <p:nvSpPr>
          <p:cNvPr id="6" name="Platshållare för bildnummer 5"/>
          <p:cNvSpPr>
            <a:spLocks noGrp="1"/>
          </p:cNvSpPr>
          <p:nvPr>
            <p:ph type="sldNum" sz="quarter" idx="12"/>
          </p:nvPr>
        </p:nvSpPr>
        <p:spPr/>
        <p:txBody>
          <a:bodyPr/>
          <a:lstStyle/>
          <a:p>
            <a:fld id="{9C3D4D15-3887-47F3-AC8F-B99C7C44B5C5}" type="slidenum">
              <a:rPr lang="sv-SE" smtClean="0"/>
              <a:pPr/>
              <a:t>‹#›</a:t>
            </a:fld>
            <a:endParaRPr lang="sv-SE" dirty="0"/>
          </a:p>
        </p:txBody>
      </p:sp>
      <p:sp>
        <p:nvSpPr>
          <p:cNvPr id="7" name="Rektangel 6" descr="TagShape">
            <a:extLst>
              <a:ext uri="{FF2B5EF4-FFF2-40B4-BE49-F238E27FC236}">
                <a16:creationId xmlns:a16="http://schemas.microsoft.com/office/drawing/2014/main" id="{23FE2435-154E-2DEE-EE48-5C9DFB4C6E94}"/>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1" name="Bildobjekt 10" descr="RK Logga VIT">
            <a:extLst>
              <a:ext uri="{FF2B5EF4-FFF2-40B4-BE49-F238E27FC236}">
                <a16:creationId xmlns:a16="http://schemas.microsoft.com/office/drawing/2014/main" id="{CAC32318-C73D-756F-5B1A-E2FB78746778}"/>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35518194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re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sz="half" idx="1"/>
          </p:nvPr>
        </p:nvSpPr>
        <p:spPr>
          <a:xfrm>
            <a:off x="622798" y="1890000"/>
            <a:ext cx="3445200" cy="4125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4375243" y="1890000"/>
            <a:ext cx="3445200" cy="4125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innehåll 3"/>
          <p:cNvSpPr>
            <a:spLocks noGrp="1"/>
          </p:cNvSpPr>
          <p:nvPr>
            <p:ph sz="half" idx="13"/>
          </p:nvPr>
        </p:nvSpPr>
        <p:spPr>
          <a:xfrm>
            <a:off x="8127687" y="1890000"/>
            <a:ext cx="3445200" cy="4125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datum 8"/>
          <p:cNvSpPr>
            <a:spLocks noGrp="1"/>
          </p:cNvSpPr>
          <p:nvPr>
            <p:ph type="dt" sz="half" idx="14"/>
          </p:nvPr>
        </p:nvSpPr>
        <p:spPr/>
        <p:txBody>
          <a:bodyPr/>
          <a:lstStyle/>
          <a:p>
            <a:fld id="{612F3F3F-D4CD-4C78-B476-8DD550FFE88E}" type="datetime1">
              <a:rPr lang="sv-SE" smtClean="0"/>
              <a:t>2025-12-01</a:t>
            </a:fld>
            <a:endParaRPr lang="sv-SE" dirty="0"/>
          </a:p>
        </p:txBody>
      </p:sp>
      <p:sp>
        <p:nvSpPr>
          <p:cNvPr id="10" name="Platshållare för sidfot 9"/>
          <p:cNvSpPr>
            <a:spLocks noGrp="1"/>
          </p:cNvSpPr>
          <p:nvPr>
            <p:ph type="ftr" sz="quarter" idx="15"/>
          </p:nvPr>
        </p:nvSpPr>
        <p:spPr/>
        <p:txBody>
          <a:bodyPr/>
          <a:lstStyle/>
          <a:p>
            <a:r>
              <a:rPr lang="sv-SE"/>
              <a:t>Arbetsmarknadsdepartementet</a:t>
            </a:r>
            <a:endParaRPr lang="sv-SE" dirty="0"/>
          </a:p>
        </p:txBody>
      </p:sp>
      <p:sp>
        <p:nvSpPr>
          <p:cNvPr id="11" name="Platshållare för bildnummer 10"/>
          <p:cNvSpPr>
            <a:spLocks noGrp="1"/>
          </p:cNvSpPr>
          <p:nvPr>
            <p:ph type="sldNum" sz="quarter" idx="16"/>
          </p:nvPr>
        </p:nvSpPr>
        <p:spPr/>
        <p:txBody>
          <a:bodyPr/>
          <a:lstStyle/>
          <a:p>
            <a:fld id="{9C3D4D15-3887-47F3-AC8F-B99C7C44B5C5}" type="slidenum">
              <a:rPr lang="sv-SE" smtClean="0"/>
              <a:pPr/>
              <a:t>‹#›</a:t>
            </a:fld>
            <a:endParaRPr lang="sv-SE" dirty="0"/>
          </a:p>
        </p:txBody>
      </p:sp>
      <p:sp>
        <p:nvSpPr>
          <p:cNvPr id="5" name="Rektangel 4" descr="TagShape">
            <a:extLst>
              <a:ext uri="{FF2B5EF4-FFF2-40B4-BE49-F238E27FC236}">
                <a16:creationId xmlns:a16="http://schemas.microsoft.com/office/drawing/2014/main" id="{1B19E931-D473-47D6-5CAB-C0DDE2ED6478}"/>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946494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ild med två bildtext/källa">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r>
              <a:rPr lang="sv-SE"/>
              <a:t>Klicka här för att ändra mall för rubrikformat</a:t>
            </a:r>
          </a:p>
        </p:txBody>
      </p:sp>
      <p:sp>
        <p:nvSpPr>
          <p:cNvPr id="4" name="Platshållare för text 3"/>
          <p:cNvSpPr>
            <a:spLocks noGrp="1"/>
          </p:cNvSpPr>
          <p:nvPr>
            <p:ph type="body" sz="half" idx="2"/>
          </p:nvPr>
        </p:nvSpPr>
        <p:spPr>
          <a:xfrm>
            <a:off x="622798" y="1890000"/>
            <a:ext cx="5338800" cy="3421021"/>
          </a:xfrm>
        </p:spPr>
        <p:txBody>
          <a:bodyPr>
            <a:noAutofit/>
          </a:bodyPr>
          <a:lstStyle>
            <a:lvl1pPr marL="0" indent="0">
              <a:spcAft>
                <a:spcPts val="1000"/>
              </a:spcAft>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9" name="Platshållare för text 8"/>
          <p:cNvSpPr>
            <a:spLocks noGrp="1"/>
          </p:cNvSpPr>
          <p:nvPr>
            <p:ph type="body" sz="quarter" idx="13" hasCustomPrompt="1"/>
          </p:nvPr>
        </p:nvSpPr>
        <p:spPr>
          <a:xfrm>
            <a:off x="622800" y="5486401"/>
            <a:ext cx="5338800" cy="532800"/>
          </a:xfrm>
        </p:spPr>
        <p:txBody>
          <a:bodyPr anchor="b"/>
          <a:lstStyle>
            <a:lvl1pPr marL="0" indent="0" algn="r">
              <a:buNone/>
              <a:defRPr sz="900"/>
            </a:lvl1pPr>
            <a:lvl2pPr marL="457200" indent="0">
              <a:buNone/>
              <a:defRPr/>
            </a:lvl2pPr>
            <a:lvl3pPr marL="914400" indent="0">
              <a:buNone/>
              <a:defRPr/>
            </a:lvl3pPr>
            <a:lvl4pPr marL="1371600" indent="0">
              <a:buNone/>
              <a:defRPr/>
            </a:lvl4pPr>
            <a:lvl5pPr marL="1828800" indent="0">
              <a:buNone/>
              <a:defRPr/>
            </a:lvl5pPr>
          </a:lstStyle>
          <a:p>
            <a:pPr lvl="0"/>
            <a:r>
              <a:rPr lang="sv-SE" dirty="0"/>
              <a:t>Bildtext/källa</a:t>
            </a:r>
          </a:p>
        </p:txBody>
      </p:sp>
      <p:sp>
        <p:nvSpPr>
          <p:cNvPr id="3" name="Platshållare för bild 2"/>
          <p:cNvSpPr>
            <a:spLocks noGrp="1"/>
          </p:cNvSpPr>
          <p:nvPr>
            <p:ph type="pic" idx="1"/>
          </p:nvPr>
        </p:nvSpPr>
        <p:spPr>
          <a:xfrm>
            <a:off x="6226887" y="1890000"/>
            <a:ext cx="5337668" cy="4125600"/>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2" name="Platshållare för datum 1"/>
          <p:cNvSpPr>
            <a:spLocks noGrp="1"/>
          </p:cNvSpPr>
          <p:nvPr>
            <p:ph type="dt" sz="half" idx="14"/>
          </p:nvPr>
        </p:nvSpPr>
        <p:spPr/>
        <p:txBody>
          <a:bodyPr/>
          <a:lstStyle/>
          <a:p>
            <a:fld id="{977A0106-448D-4074-8D09-F6351A6A1C03}" type="datetime1">
              <a:rPr lang="sv-SE" smtClean="0"/>
              <a:t>2025-12-01</a:t>
            </a:fld>
            <a:endParaRPr lang="sv-SE" dirty="0"/>
          </a:p>
        </p:txBody>
      </p:sp>
      <p:sp>
        <p:nvSpPr>
          <p:cNvPr id="10" name="Platshållare för sidfot 9"/>
          <p:cNvSpPr>
            <a:spLocks noGrp="1"/>
          </p:cNvSpPr>
          <p:nvPr>
            <p:ph type="ftr" sz="quarter" idx="15"/>
          </p:nvPr>
        </p:nvSpPr>
        <p:spPr/>
        <p:txBody>
          <a:bodyPr/>
          <a:lstStyle/>
          <a:p>
            <a:r>
              <a:rPr lang="sv-SE"/>
              <a:t>Arbetsmarknadsdepartementet</a:t>
            </a:r>
            <a:endParaRPr lang="sv-SE" dirty="0"/>
          </a:p>
        </p:txBody>
      </p:sp>
      <p:sp>
        <p:nvSpPr>
          <p:cNvPr id="11" name="Platshållare för bildnummer 10"/>
          <p:cNvSpPr>
            <a:spLocks noGrp="1"/>
          </p:cNvSpPr>
          <p:nvPr>
            <p:ph type="sldNum" sz="quarter" idx="16"/>
          </p:nvPr>
        </p:nvSpPr>
        <p:spPr/>
        <p:txBody>
          <a:bodyPr/>
          <a:lstStyle/>
          <a:p>
            <a:fld id="{9C3D4D15-3887-47F3-AC8F-B99C7C44B5C5}" type="slidenum">
              <a:rPr lang="sv-SE" smtClean="0"/>
              <a:pPr/>
              <a:t>‹#›</a:t>
            </a:fld>
            <a:endParaRPr lang="sv-SE" dirty="0"/>
          </a:p>
        </p:txBody>
      </p:sp>
      <p:sp>
        <p:nvSpPr>
          <p:cNvPr id="5" name="Rektangel 4" descr="TagShape">
            <a:extLst>
              <a:ext uri="{FF2B5EF4-FFF2-40B4-BE49-F238E27FC236}">
                <a16:creationId xmlns:a16="http://schemas.microsoft.com/office/drawing/2014/main" id="{A7819D3F-4D70-70CD-9894-BD1B455D623B}"/>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194084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ild med bildtext">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r>
              <a:rPr lang="sv-SE"/>
              <a:t>Klicka här för att ändra mall för rubrikformat</a:t>
            </a:r>
          </a:p>
        </p:txBody>
      </p:sp>
      <p:sp>
        <p:nvSpPr>
          <p:cNvPr id="4" name="Platshållare för text 3"/>
          <p:cNvSpPr>
            <a:spLocks noGrp="1"/>
          </p:cNvSpPr>
          <p:nvPr>
            <p:ph type="body" sz="half" idx="2"/>
          </p:nvPr>
        </p:nvSpPr>
        <p:spPr>
          <a:xfrm>
            <a:off x="622798" y="1890000"/>
            <a:ext cx="5338800" cy="4125600"/>
          </a:xfrm>
        </p:spPr>
        <p:txBody>
          <a:bodyPr>
            <a:noAutofit/>
          </a:bodyPr>
          <a:lstStyle>
            <a:lvl1pPr marL="0" indent="0">
              <a:spcAft>
                <a:spcPts val="1000"/>
              </a:spcAft>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3" name="Platshållare för bild 2"/>
          <p:cNvSpPr>
            <a:spLocks noGrp="1"/>
          </p:cNvSpPr>
          <p:nvPr>
            <p:ph type="pic" idx="1"/>
          </p:nvPr>
        </p:nvSpPr>
        <p:spPr>
          <a:xfrm>
            <a:off x="6226887" y="1890000"/>
            <a:ext cx="5337668" cy="4125600"/>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2" name="Platshållare för datum 1"/>
          <p:cNvSpPr>
            <a:spLocks noGrp="1"/>
          </p:cNvSpPr>
          <p:nvPr>
            <p:ph type="dt" sz="half" idx="10"/>
          </p:nvPr>
        </p:nvSpPr>
        <p:spPr/>
        <p:txBody>
          <a:bodyPr/>
          <a:lstStyle/>
          <a:p>
            <a:fld id="{3B4DA5FC-2B4E-4F40-B466-24D3BD765199}" type="datetime1">
              <a:rPr lang="sv-SE" smtClean="0"/>
              <a:t>2025-12-01</a:t>
            </a:fld>
            <a:endParaRPr lang="sv-SE" dirty="0"/>
          </a:p>
        </p:txBody>
      </p:sp>
      <p:sp>
        <p:nvSpPr>
          <p:cNvPr id="9" name="Platshållare för sidfot 8"/>
          <p:cNvSpPr>
            <a:spLocks noGrp="1"/>
          </p:cNvSpPr>
          <p:nvPr>
            <p:ph type="ftr" sz="quarter" idx="11"/>
          </p:nvPr>
        </p:nvSpPr>
        <p:spPr/>
        <p:txBody>
          <a:bodyPr/>
          <a:lstStyle/>
          <a:p>
            <a:r>
              <a:rPr lang="sv-SE"/>
              <a:t>Arbetsmarknadsdepartementet</a:t>
            </a:r>
            <a:endParaRPr lang="sv-SE" dirty="0"/>
          </a:p>
        </p:txBody>
      </p:sp>
      <p:sp>
        <p:nvSpPr>
          <p:cNvPr id="10" name="Platshållare för bildnummer 9"/>
          <p:cNvSpPr>
            <a:spLocks noGrp="1"/>
          </p:cNvSpPr>
          <p:nvPr>
            <p:ph type="sldNum" sz="quarter" idx="12"/>
          </p:nvPr>
        </p:nvSpPr>
        <p:spPr/>
        <p:txBody>
          <a:bodyPr/>
          <a:lstStyle/>
          <a:p>
            <a:fld id="{9C3D4D15-3887-47F3-AC8F-B99C7C44B5C5}" type="slidenum">
              <a:rPr lang="sv-SE" smtClean="0"/>
              <a:pPr/>
              <a:t>‹#›</a:t>
            </a:fld>
            <a:endParaRPr lang="sv-SE" dirty="0"/>
          </a:p>
        </p:txBody>
      </p:sp>
      <p:sp>
        <p:nvSpPr>
          <p:cNvPr id="5" name="Rektangel 4" descr="TagShape">
            <a:extLst>
              <a:ext uri="{FF2B5EF4-FFF2-40B4-BE49-F238E27FC236}">
                <a16:creationId xmlns:a16="http://schemas.microsoft.com/office/drawing/2014/main" id="{7FC376B9-6565-77FC-262D-65635849C4D5}"/>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5279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Rubrikbild blå">
    <p:bg>
      <p:bgPr>
        <a:solidFill>
          <a:schemeClr val="accent1"/>
        </a:solidFill>
        <a:effectLst/>
      </p:bgPr>
    </p:bg>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004154" y="729566"/>
            <a:ext cx="8893350" cy="2151531"/>
          </a:xfrm>
        </p:spPr>
        <p:txBody>
          <a:bodyPr lIns="0" rIns="0" anchor="t">
            <a:noAutofit/>
          </a:bodyPr>
          <a:lstStyle>
            <a:lvl1pPr algn="l">
              <a:defRPr sz="6400" baseline="0">
                <a:solidFill>
                  <a:schemeClr val="tx1"/>
                </a:solidFill>
              </a:defRPr>
            </a:lvl1pPr>
          </a:lstStyle>
          <a:p>
            <a:r>
              <a:rPr lang="sv-SE" dirty="0"/>
              <a:t>Klicka för att lägga till rubrik</a:t>
            </a:r>
          </a:p>
        </p:txBody>
      </p:sp>
      <p:sp>
        <p:nvSpPr>
          <p:cNvPr id="3" name="Underrubrik 2"/>
          <p:cNvSpPr>
            <a:spLocks noGrp="1"/>
          </p:cNvSpPr>
          <p:nvPr>
            <p:ph type="subTitle" idx="1"/>
          </p:nvPr>
        </p:nvSpPr>
        <p:spPr>
          <a:xfrm>
            <a:off x="999460" y="2900578"/>
            <a:ext cx="8898044" cy="1655762"/>
          </a:xfrm>
        </p:spPr>
        <p:txBody>
          <a:bodyPr lIns="0" rIns="0"/>
          <a:lstStyle>
            <a:lvl1pPr marL="0" indent="0" algn="l">
              <a:buNone/>
              <a:defRPr sz="28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10" name="Rektangel 9"/>
          <p:cNvSpPr/>
          <p:nvPr/>
        </p:nvSpPr>
        <p:spPr>
          <a:xfrm>
            <a:off x="622800" y="548807"/>
            <a:ext cx="10943791" cy="54738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sv-SE" dirty="0"/>
          </a:p>
        </p:txBody>
      </p:sp>
      <p:sp>
        <p:nvSpPr>
          <p:cNvPr id="4" name="Platshållare för datum 3"/>
          <p:cNvSpPr>
            <a:spLocks noGrp="1"/>
          </p:cNvSpPr>
          <p:nvPr>
            <p:ph type="dt" sz="half" idx="10"/>
          </p:nvPr>
        </p:nvSpPr>
        <p:spPr/>
        <p:txBody>
          <a:bodyPr/>
          <a:lstStyle/>
          <a:p>
            <a:fld id="{D24E429F-ADA7-446B-8B9C-BBD5CDD6AD30}" type="datetime1">
              <a:rPr lang="sv-SE" smtClean="0"/>
              <a:t>2025-12-01</a:t>
            </a:fld>
            <a:endParaRPr lang="sv-SE" dirty="0"/>
          </a:p>
        </p:txBody>
      </p:sp>
      <p:sp>
        <p:nvSpPr>
          <p:cNvPr id="5" name="Platshållare för sidfot 4"/>
          <p:cNvSpPr>
            <a:spLocks noGrp="1"/>
          </p:cNvSpPr>
          <p:nvPr>
            <p:ph type="ftr" sz="quarter" idx="11"/>
          </p:nvPr>
        </p:nvSpPr>
        <p:spPr/>
        <p:txBody>
          <a:bodyPr/>
          <a:lstStyle/>
          <a:p>
            <a:r>
              <a:rPr lang="sv-SE"/>
              <a:t>Arbetsmarknadsdepartementet</a:t>
            </a:r>
            <a:endParaRPr lang="sv-SE" dirty="0"/>
          </a:p>
        </p:txBody>
      </p:sp>
      <p:sp>
        <p:nvSpPr>
          <p:cNvPr id="6" name="Platshållare för bildnummer 5"/>
          <p:cNvSpPr>
            <a:spLocks noGrp="1"/>
          </p:cNvSpPr>
          <p:nvPr>
            <p:ph type="sldNum" sz="quarter" idx="12"/>
          </p:nvPr>
        </p:nvSpPr>
        <p:spPr/>
        <p:txBody>
          <a:bodyPr/>
          <a:lstStyle/>
          <a:p>
            <a:fld id="{9C3D4D15-3887-47F3-AC8F-B99C7C44B5C5}" type="slidenum">
              <a:rPr lang="sv-SE" smtClean="0"/>
              <a:pPr/>
              <a:t>‹#›</a:t>
            </a:fld>
            <a:endParaRPr lang="sv-SE" dirty="0"/>
          </a:p>
        </p:txBody>
      </p:sp>
      <p:sp>
        <p:nvSpPr>
          <p:cNvPr id="7" name="Rektangel 6" descr="TagShape">
            <a:extLst>
              <a:ext uri="{FF2B5EF4-FFF2-40B4-BE49-F238E27FC236}">
                <a16:creationId xmlns:a16="http://schemas.microsoft.com/office/drawing/2014/main" id="{E18E8DDC-7AF4-D251-E109-F718E48B7323}"/>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descr="RK Logga VIT">
            <a:extLst>
              <a:ext uri="{FF2B5EF4-FFF2-40B4-BE49-F238E27FC236}">
                <a16:creationId xmlns:a16="http://schemas.microsoft.com/office/drawing/2014/main" id="{0896488B-1EA1-0CC0-8ECC-A717A01E178E}"/>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2783545036"/>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Avsnittsrubrik blå">
    <p:bg>
      <p:bgPr>
        <a:solidFill>
          <a:schemeClr val="accent1"/>
        </a:solidFill>
        <a:effectLst/>
      </p:bgPr>
    </p:bg>
    <p:spTree>
      <p:nvGrpSpPr>
        <p:cNvPr id="1" name=""/>
        <p:cNvGrpSpPr/>
        <p:nvPr/>
      </p:nvGrpSpPr>
      <p:grpSpPr>
        <a:xfrm>
          <a:off x="0" y="0"/>
          <a:ext cx="0" cy="0"/>
          <a:chOff x="0" y="0"/>
          <a:chExt cx="0" cy="0"/>
        </a:xfrm>
      </p:grpSpPr>
      <p:sp>
        <p:nvSpPr>
          <p:cNvPr id="13" name="Rubrik 1"/>
          <p:cNvSpPr>
            <a:spLocks noGrp="1"/>
          </p:cNvSpPr>
          <p:nvPr>
            <p:ph type="title"/>
          </p:nvPr>
        </p:nvSpPr>
        <p:spPr>
          <a:xfrm>
            <a:off x="622800" y="359999"/>
            <a:ext cx="10952115" cy="1620001"/>
          </a:xfrm>
        </p:spPr>
        <p:txBody>
          <a:bodyPr anchor="t">
            <a:noAutofit/>
          </a:bodyPr>
          <a:lstStyle>
            <a:lvl1pPr>
              <a:defRPr sz="4800" baseline="0">
                <a:solidFill>
                  <a:schemeClr val="tx1"/>
                </a:solidFill>
              </a:defRPr>
            </a:lvl1pPr>
          </a:lstStyle>
          <a:p>
            <a:r>
              <a:rPr lang="sv-SE"/>
              <a:t>Klicka här för att ändra mall för rubrikformat</a:t>
            </a:r>
            <a:endParaRPr lang="sv-SE" dirty="0"/>
          </a:p>
        </p:txBody>
      </p:sp>
      <p:sp>
        <p:nvSpPr>
          <p:cNvPr id="14" name="Platshållare för text 2"/>
          <p:cNvSpPr>
            <a:spLocks noGrp="1"/>
          </p:cNvSpPr>
          <p:nvPr>
            <p:ph type="body" idx="1"/>
          </p:nvPr>
        </p:nvSpPr>
        <p:spPr>
          <a:xfrm>
            <a:off x="622800" y="1980000"/>
            <a:ext cx="10952115" cy="1304925"/>
          </a:xfrm>
        </p:spPr>
        <p:txBody>
          <a:bodyPr/>
          <a:lstStyle>
            <a:lvl1pPr marL="0" indent="0">
              <a:buNone/>
              <a:defRPr sz="28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7" name="Platshållare för datum 6"/>
          <p:cNvSpPr>
            <a:spLocks noGrp="1"/>
          </p:cNvSpPr>
          <p:nvPr>
            <p:ph type="dt" sz="half" idx="10"/>
          </p:nvPr>
        </p:nvSpPr>
        <p:spPr/>
        <p:txBody>
          <a:bodyPr/>
          <a:lstStyle/>
          <a:p>
            <a:fld id="{376F0C50-572B-47DC-A58B-CDFE5A030283}" type="datetime1">
              <a:rPr lang="sv-SE" smtClean="0"/>
              <a:t>2025-12-01</a:t>
            </a:fld>
            <a:endParaRPr lang="sv-SE" dirty="0"/>
          </a:p>
        </p:txBody>
      </p:sp>
      <p:sp>
        <p:nvSpPr>
          <p:cNvPr id="8" name="Platshållare för sidfot 7"/>
          <p:cNvSpPr>
            <a:spLocks noGrp="1"/>
          </p:cNvSpPr>
          <p:nvPr>
            <p:ph type="ftr" sz="quarter" idx="11"/>
          </p:nvPr>
        </p:nvSpPr>
        <p:spPr/>
        <p:txBody>
          <a:bodyPr/>
          <a:lstStyle/>
          <a:p>
            <a:r>
              <a:rPr lang="sv-SE"/>
              <a:t>Arbetsmarknadsdepartementet</a:t>
            </a:r>
            <a:endParaRPr lang="sv-SE" dirty="0"/>
          </a:p>
        </p:txBody>
      </p:sp>
      <p:sp>
        <p:nvSpPr>
          <p:cNvPr id="10" name="Platshållare för bildnummer 9"/>
          <p:cNvSpPr>
            <a:spLocks noGrp="1"/>
          </p:cNvSpPr>
          <p:nvPr>
            <p:ph type="sldNum" sz="quarter" idx="12"/>
          </p:nvPr>
        </p:nvSpPr>
        <p:spPr/>
        <p:txBody>
          <a:bodyPr/>
          <a:lstStyle/>
          <a:p>
            <a:fld id="{9C3D4D15-3887-47F3-AC8F-B99C7C44B5C5}" type="slidenum">
              <a:rPr lang="sv-SE" smtClean="0"/>
              <a:pPr/>
              <a:t>‹#›</a:t>
            </a:fld>
            <a:endParaRPr lang="sv-SE" dirty="0"/>
          </a:p>
        </p:txBody>
      </p:sp>
      <p:sp>
        <p:nvSpPr>
          <p:cNvPr id="2" name="Rektangel 1" descr="TagShape">
            <a:extLst>
              <a:ext uri="{FF2B5EF4-FFF2-40B4-BE49-F238E27FC236}">
                <a16:creationId xmlns:a16="http://schemas.microsoft.com/office/drawing/2014/main" id="{254782E0-8B17-D3D7-615A-C5473A6DE2D4}"/>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RK Logga VIT">
            <a:extLst>
              <a:ext uri="{FF2B5EF4-FFF2-40B4-BE49-F238E27FC236}">
                <a16:creationId xmlns:a16="http://schemas.microsoft.com/office/drawing/2014/main" id="{6C3B57DA-4A9E-CAFB-AD28-2F7222DB7DA1}"/>
              </a:ext>
            </a:extLst>
          </p:cNvPr>
          <p:cNvPicPr>
            <a:picLocks noChangeAspect="1"/>
          </p:cNvPicPr>
          <p:nvPr userDrawn="1"/>
        </p:nvPicPr>
        <p:blipFill>
          <a:blip r:embed="rId3"/>
          <a:srcRect/>
          <a:stretch>
            <a:fillRect/>
          </a:stretch>
        </p:blipFill>
        <p:spPr>
          <a:xfrm>
            <a:off x="622800" y="6160946"/>
            <a:ext cx="1746767" cy="503641"/>
          </a:xfrm>
          <a:prstGeom prst="rect">
            <a:avLst/>
          </a:prstGeom>
        </p:spPr>
      </p:pic>
    </p:spTree>
    <p:extLst>
      <p:ext uri="{BB962C8B-B14F-4D97-AF65-F5344CB8AC3E}">
        <p14:creationId xmlns:p14="http://schemas.microsoft.com/office/powerpoint/2010/main" val="391778382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Omslag blå">
    <p:bg>
      <p:bgPr>
        <a:solidFill>
          <a:schemeClr val="accent1"/>
        </a:solidFill>
        <a:effectLst/>
      </p:bgPr>
    </p:bg>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23311" y="548807"/>
            <a:ext cx="10943791" cy="5473875"/>
          </a:xfrm>
        </p:spPr>
        <p:txBody>
          <a:bodyPr lIns="367200" tIns="223200" rIns="180000" anchor="t">
            <a:noAutofit/>
          </a:bodyPr>
          <a:lstStyle>
            <a:lvl1pPr algn="l">
              <a:defRPr sz="6400" baseline="0">
                <a:solidFill>
                  <a:schemeClr val="tx1"/>
                </a:solidFill>
              </a:defRPr>
            </a:lvl1pPr>
          </a:lstStyle>
          <a:p>
            <a:r>
              <a:rPr lang="sv-SE" dirty="0"/>
              <a:t>Klicka för att infoga text</a:t>
            </a:r>
          </a:p>
        </p:txBody>
      </p:sp>
      <p:sp>
        <p:nvSpPr>
          <p:cNvPr id="10" name="Rektangel 9"/>
          <p:cNvSpPr/>
          <p:nvPr/>
        </p:nvSpPr>
        <p:spPr>
          <a:xfrm>
            <a:off x="623311" y="548807"/>
            <a:ext cx="10943791" cy="54738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7200" tIns="223200" rIns="121917" bIns="60958" rtlCol="0" anchor="ctr">
            <a:noAutofit/>
          </a:bodyPr>
          <a:lstStyle/>
          <a:p>
            <a:pPr algn="ctr"/>
            <a:endParaRPr lang="sv-SE" dirty="0"/>
          </a:p>
        </p:txBody>
      </p:sp>
      <p:sp>
        <p:nvSpPr>
          <p:cNvPr id="3" name="Platshållare för datum 2"/>
          <p:cNvSpPr>
            <a:spLocks noGrp="1"/>
          </p:cNvSpPr>
          <p:nvPr>
            <p:ph type="dt" sz="half" idx="10"/>
          </p:nvPr>
        </p:nvSpPr>
        <p:spPr/>
        <p:txBody>
          <a:bodyPr/>
          <a:lstStyle/>
          <a:p>
            <a:fld id="{10E4BA93-5507-47D4-BA73-9510C4CFB7E1}" type="datetime1">
              <a:rPr lang="sv-SE" smtClean="0"/>
              <a:t>2025-12-01</a:t>
            </a:fld>
            <a:endParaRPr lang="sv-SE" dirty="0"/>
          </a:p>
        </p:txBody>
      </p:sp>
      <p:sp>
        <p:nvSpPr>
          <p:cNvPr id="4" name="Platshållare för sidfot 3"/>
          <p:cNvSpPr>
            <a:spLocks noGrp="1"/>
          </p:cNvSpPr>
          <p:nvPr>
            <p:ph type="ftr" sz="quarter" idx="11"/>
          </p:nvPr>
        </p:nvSpPr>
        <p:spPr/>
        <p:txBody>
          <a:bodyPr/>
          <a:lstStyle/>
          <a:p>
            <a:r>
              <a:rPr lang="sv-SE"/>
              <a:t>Arbetsmarknadsdepartementet</a:t>
            </a:r>
            <a:endParaRPr lang="sv-SE" dirty="0"/>
          </a:p>
        </p:txBody>
      </p:sp>
      <p:sp>
        <p:nvSpPr>
          <p:cNvPr id="5" name="Platshållare för bildnummer 4"/>
          <p:cNvSpPr>
            <a:spLocks noGrp="1"/>
          </p:cNvSpPr>
          <p:nvPr>
            <p:ph type="sldNum" sz="quarter" idx="12"/>
          </p:nvPr>
        </p:nvSpPr>
        <p:spPr/>
        <p:txBody>
          <a:bodyPr/>
          <a:lstStyle/>
          <a:p>
            <a:fld id="{9C3D4D15-3887-47F3-AC8F-B99C7C44B5C5}" type="slidenum">
              <a:rPr lang="sv-SE" smtClean="0"/>
              <a:pPr/>
              <a:t>‹#›</a:t>
            </a:fld>
            <a:endParaRPr lang="sv-SE" dirty="0"/>
          </a:p>
        </p:txBody>
      </p:sp>
      <p:sp>
        <p:nvSpPr>
          <p:cNvPr id="6" name="Rektangel 5" descr="TagShape">
            <a:extLst>
              <a:ext uri="{FF2B5EF4-FFF2-40B4-BE49-F238E27FC236}">
                <a16:creationId xmlns:a16="http://schemas.microsoft.com/office/drawing/2014/main" id="{364A0F01-AF92-89F6-EB77-C67A00D4ADE7}"/>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descr="RK Logga VIT">
            <a:extLst>
              <a:ext uri="{FF2B5EF4-FFF2-40B4-BE49-F238E27FC236}">
                <a16:creationId xmlns:a16="http://schemas.microsoft.com/office/drawing/2014/main" id="{4FC2E000-F273-876E-D8F2-F8ECB49A51B0}"/>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223370640"/>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Omslag grå">
    <p:bg>
      <p:bgRef idx="1001">
        <a:schemeClr val="bg2"/>
      </p:bgRef>
    </p:bg>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23311" y="548807"/>
            <a:ext cx="10943791" cy="5473875"/>
          </a:xfrm>
        </p:spPr>
        <p:txBody>
          <a:bodyPr lIns="367200" tIns="223200" rIns="180000" anchor="t">
            <a:noAutofit/>
          </a:bodyPr>
          <a:lstStyle>
            <a:lvl1pPr algn="l">
              <a:defRPr sz="6400" baseline="0">
                <a:solidFill>
                  <a:schemeClr val="tx1"/>
                </a:solidFill>
              </a:defRPr>
            </a:lvl1pPr>
          </a:lstStyle>
          <a:p>
            <a:r>
              <a:rPr lang="sv-SE" dirty="0"/>
              <a:t>Klicka för att infoga text</a:t>
            </a:r>
          </a:p>
        </p:txBody>
      </p:sp>
      <p:sp>
        <p:nvSpPr>
          <p:cNvPr id="10" name="Rektangel 9"/>
          <p:cNvSpPr/>
          <p:nvPr/>
        </p:nvSpPr>
        <p:spPr>
          <a:xfrm>
            <a:off x="623311" y="548807"/>
            <a:ext cx="10943791" cy="54738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sv-SE" dirty="0"/>
          </a:p>
        </p:txBody>
      </p:sp>
      <p:sp>
        <p:nvSpPr>
          <p:cNvPr id="3" name="Platshållare för datum 2"/>
          <p:cNvSpPr>
            <a:spLocks noGrp="1"/>
          </p:cNvSpPr>
          <p:nvPr>
            <p:ph type="dt" sz="half" idx="10"/>
          </p:nvPr>
        </p:nvSpPr>
        <p:spPr/>
        <p:txBody>
          <a:bodyPr/>
          <a:lstStyle/>
          <a:p>
            <a:fld id="{9EF5BD43-795F-4C50-AF45-3CB157E8B4A8}" type="datetime1">
              <a:rPr lang="sv-SE" smtClean="0"/>
              <a:t>2025-12-01</a:t>
            </a:fld>
            <a:endParaRPr lang="sv-SE" dirty="0"/>
          </a:p>
        </p:txBody>
      </p:sp>
      <p:sp>
        <p:nvSpPr>
          <p:cNvPr id="4" name="Platshållare för sidfot 3"/>
          <p:cNvSpPr>
            <a:spLocks noGrp="1"/>
          </p:cNvSpPr>
          <p:nvPr>
            <p:ph type="ftr" sz="quarter" idx="11"/>
          </p:nvPr>
        </p:nvSpPr>
        <p:spPr/>
        <p:txBody>
          <a:bodyPr/>
          <a:lstStyle/>
          <a:p>
            <a:r>
              <a:rPr lang="sv-SE"/>
              <a:t>Arbetsmarknadsdepartementet</a:t>
            </a:r>
            <a:endParaRPr lang="sv-SE" dirty="0"/>
          </a:p>
        </p:txBody>
      </p:sp>
      <p:sp>
        <p:nvSpPr>
          <p:cNvPr id="5" name="Platshållare för bildnummer 4"/>
          <p:cNvSpPr>
            <a:spLocks noGrp="1"/>
          </p:cNvSpPr>
          <p:nvPr>
            <p:ph type="sldNum" sz="quarter" idx="12"/>
          </p:nvPr>
        </p:nvSpPr>
        <p:spPr/>
        <p:txBody>
          <a:bodyPr/>
          <a:lstStyle/>
          <a:p>
            <a:fld id="{9C3D4D15-3887-47F3-AC8F-B99C7C44B5C5}" type="slidenum">
              <a:rPr lang="sv-SE" smtClean="0"/>
              <a:pPr/>
              <a:t>‹#›</a:t>
            </a:fld>
            <a:endParaRPr lang="sv-SE" dirty="0"/>
          </a:p>
        </p:txBody>
      </p:sp>
      <p:sp>
        <p:nvSpPr>
          <p:cNvPr id="6" name="Rektangel 5" descr="TagShape">
            <a:extLst>
              <a:ext uri="{FF2B5EF4-FFF2-40B4-BE49-F238E27FC236}">
                <a16:creationId xmlns:a16="http://schemas.microsoft.com/office/drawing/2014/main" id="{185E38F2-A5D5-7472-1674-12BD6898EB67}"/>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descr="RK Logga VIT">
            <a:extLst>
              <a:ext uri="{FF2B5EF4-FFF2-40B4-BE49-F238E27FC236}">
                <a16:creationId xmlns:a16="http://schemas.microsoft.com/office/drawing/2014/main" id="{AE5E6B2B-0E53-BF85-27B8-8AEDFE764273}"/>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569516613"/>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Omslag med utfallande bild">
    <p:bg>
      <p:bgPr>
        <a:solidFill>
          <a:schemeClr val="accent1"/>
        </a:solidFill>
        <a:effectLst/>
      </p:bgPr>
    </p:bg>
    <p:spTree>
      <p:nvGrpSpPr>
        <p:cNvPr id="1" name=""/>
        <p:cNvGrpSpPr/>
        <p:nvPr/>
      </p:nvGrpSpPr>
      <p:grpSpPr>
        <a:xfrm>
          <a:off x="0" y="0"/>
          <a:ext cx="0" cy="0"/>
          <a:chOff x="0" y="0"/>
          <a:chExt cx="0" cy="0"/>
        </a:xfrm>
      </p:grpSpPr>
      <p:sp>
        <p:nvSpPr>
          <p:cNvPr id="6" name="Platshållare för bild 5"/>
          <p:cNvSpPr>
            <a:spLocks noGrp="1"/>
          </p:cNvSpPr>
          <p:nvPr>
            <p:ph type="pic" sz="quarter" idx="14" hasCustomPrompt="1"/>
          </p:nvPr>
        </p:nvSpPr>
        <p:spPr>
          <a:xfrm>
            <a:off x="1" y="0"/>
            <a:ext cx="12192000" cy="6858000"/>
          </a:xfrm>
        </p:spPr>
        <p:txBody>
          <a:bodyPr/>
          <a:lstStyle>
            <a:lvl1pPr marL="0" indent="0">
              <a:buNone/>
              <a:defRPr/>
            </a:lvl1pPr>
          </a:lstStyle>
          <a:p>
            <a:r>
              <a:rPr lang="sv-SE" dirty="0"/>
              <a:t>
              </a:t>
            </a:r>
          </a:p>
        </p:txBody>
      </p:sp>
      <p:sp>
        <p:nvSpPr>
          <p:cNvPr id="2" name="Rubrik 1">
            <a:extLst>
              <a:ext uri="{C183D7F6-B498-43B3-948B-1728B52AA6E4}">
                <adec:decorative xmlns:adec="http://schemas.microsoft.com/office/drawing/2017/decorative" val="1"/>
              </a:ext>
            </a:extLst>
          </p:cNvPr>
          <p:cNvSpPr>
            <a:spLocks noGrp="1"/>
          </p:cNvSpPr>
          <p:nvPr>
            <p:ph type="ctrTitle" hasCustomPrompt="1"/>
          </p:nvPr>
        </p:nvSpPr>
        <p:spPr>
          <a:xfrm>
            <a:off x="623311" y="548807"/>
            <a:ext cx="10943791" cy="5473875"/>
          </a:xfrm>
          <a:ln w="19050">
            <a:solidFill>
              <a:schemeClr val="bg1"/>
            </a:solidFill>
          </a:ln>
        </p:spPr>
        <p:txBody>
          <a:bodyPr lIns="374400" tIns="223200" rIns="180000" anchor="t">
            <a:noAutofit/>
          </a:bodyPr>
          <a:lstStyle>
            <a:lvl1pPr algn="l">
              <a:defRPr sz="6400" baseline="0">
                <a:solidFill>
                  <a:schemeClr val="bg1"/>
                </a:solidFill>
              </a:defRPr>
            </a:lvl1pPr>
          </a:lstStyle>
          <a:p>
            <a:r>
              <a:rPr lang="sv-SE" dirty="0"/>
              <a:t>Klicka för att infoga text</a:t>
            </a:r>
          </a:p>
        </p:txBody>
      </p:sp>
      <p:sp>
        <p:nvSpPr>
          <p:cNvPr id="3" name="Platshållare för datum 2"/>
          <p:cNvSpPr>
            <a:spLocks noGrp="1"/>
          </p:cNvSpPr>
          <p:nvPr>
            <p:ph type="dt" sz="half" idx="15"/>
          </p:nvPr>
        </p:nvSpPr>
        <p:spPr/>
        <p:txBody>
          <a:bodyPr/>
          <a:lstStyle>
            <a:lvl1pPr>
              <a:defRPr>
                <a:solidFill>
                  <a:schemeClr val="bg1"/>
                </a:solidFill>
              </a:defRPr>
            </a:lvl1pPr>
          </a:lstStyle>
          <a:p>
            <a:fld id="{C20CC14C-A365-460A-878B-7590651A3474}" type="datetime1">
              <a:rPr lang="sv-SE" smtClean="0"/>
              <a:t>2025-12-01</a:t>
            </a:fld>
            <a:endParaRPr lang="sv-SE" dirty="0"/>
          </a:p>
        </p:txBody>
      </p:sp>
      <p:sp>
        <p:nvSpPr>
          <p:cNvPr id="5" name="Platshållare för sidfot 4"/>
          <p:cNvSpPr>
            <a:spLocks noGrp="1"/>
          </p:cNvSpPr>
          <p:nvPr>
            <p:ph type="ftr" sz="quarter" idx="16"/>
          </p:nvPr>
        </p:nvSpPr>
        <p:spPr/>
        <p:txBody>
          <a:bodyPr/>
          <a:lstStyle>
            <a:lvl1pPr>
              <a:defRPr>
                <a:solidFill>
                  <a:schemeClr val="bg1"/>
                </a:solidFill>
              </a:defRPr>
            </a:lvl1pPr>
          </a:lstStyle>
          <a:p>
            <a:r>
              <a:rPr lang="sv-SE"/>
              <a:t>Arbetsmarknadsdepartementet</a:t>
            </a:r>
            <a:endParaRPr lang="sv-SE" dirty="0"/>
          </a:p>
        </p:txBody>
      </p:sp>
      <p:sp>
        <p:nvSpPr>
          <p:cNvPr id="9" name="Platshållare för bildnummer 8"/>
          <p:cNvSpPr>
            <a:spLocks noGrp="1"/>
          </p:cNvSpPr>
          <p:nvPr>
            <p:ph type="sldNum" sz="quarter" idx="17"/>
          </p:nvPr>
        </p:nvSpPr>
        <p:spPr/>
        <p:txBody>
          <a:bodyPr/>
          <a:lstStyle>
            <a:lvl1pPr>
              <a:defRPr>
                <a:solidFill>
                  <a:schemeClr val="bg1"/>
                </a:solidFill>
              </a:defRPr>
            </a:lvl1pPr>
          </a:lstStyle>
          <a:p>
            <a:fld id="{9C3D4D15-3887-47F3-AC8F-B99C7C44B5C5}" type="slidenum">
              <a:rPr lang="sv-SE" smtClean="0"/>
              <a:pPr/>
              <a:t>‹#›</a:t>
            </a:fld>
            <a:endParaRPr lang="sv-SE" dirty="0"/>
          </a:p>
        </p:txBody>
      </p:sp>
      <p:sp>
        <p:nvSpPr>
          <p:cNvPr id="4" name="Rektangel 3" descr="TagShape">
            <a:extLst>
              <a:ext uri="{FF2B5EF4-FFF2-40B4-BE49-F238E27FC236}">
                <a16:creationId xmlns:a16="http://schemas.microsoft.com/office/drawing/2014/main" id="{4FFABBAB-90A7-4242-2D1C-EEB9105373D1}"/>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descr="RK Logga VIT">
            <a:extLst>
              <a:ext uri="{FF2B5EF4-FFF2-40B4-BE49-F238E27FC236}">
                <a16:creationId xmlns:a16="http://schemas.microsoft.com/office/drawing/2014/main" id="{ACE57F77-FDFF-EE86-44F1-2BEA492687B2}"/>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336233796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7" name="Rubrik 6"/>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rIns="288000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p:txBody>
          <a:bodyPr/>
          <a:lstStyle/>
          <a:p>
            <a:fld id="{0772AB80-E3F7-43B6-99B8-2CCF2C5AB7C1}" type="datetime1">
              <a:rPr lang="sv-SE" smtClean="0"/>
              <a:t>2025-12-01</a:t>
            </a:fld>
            <a:endParaRPr lang="sv-SE" dirty="0"/>
          </a:p>
        </p:txBody>
      </p:sp>
      <p:sp>
        <p:nvSpPr>
          <p:cNvPr id="5" name="Platshållare för sidfot 4"/>
          <p:cNvSpPr>
            <a:spLocks noGrp="1"/>
          </p:cNvSpPr>
          <p:nvPr>
            <p:ph type="ftr" sz="quarter" idx="11"/>
          </p:nvPr>
        </p:nvSpPr>
        <p:spPr/>
        <p:txBody>
          <a:bodyPr/>
          <a:lstStyle/>
          <a:p>
            <a:r>
              <a:rPr lang="sv-SE"/>
              <a:t>Arbetsmarknadsdepartementet</a:t>
            </a:r>
            <a:endParaRPr lang="sv-SE" dirty="0"/>
          </a:p>
        </p:txBody>
      </p:sp>
      <p:sp>
        <p:nvSpPr>
          <p:cNvPr id="6" name="Platshållare för bildnummer 5"/>
          <p:cNvSpPr>
            <a:spLocks noGrp="1"/>
          </p:cNvSpPr>
          <p:nvPr>
            <p:ph type="sldNum" sz="quarter" idx="12"/>
          </p:nvPr>
        </p:nvSpPr>
        <p:spPr/>
        <p:txBody>
          <a:bodyPr/>
          <a:lstStyle/>
          <a:p>
            <a:fld id="{9C3D4D15-3887-47F3-AC8F-B99C7C44B5C5}" type="slidenum">
              <a:rPr lang="sv-SE" smtClean="0"/>
              <a:pPr/>
              <a:t>‹#›</a:t>
            </a:fld>
            <a:endParaRPr lang="sv-SE" dirty="0"/>
          </a:p>
        </p:txBody>
      </p:sp>
      <p:sp>
        <p:nvSpPr>
          <p:cNvPr id="2" name="Rektangel 1" descr="TagShape">
            <a:extLst>
              <a:ext uri="{FF2B5EF4-FFF2-40B4-BE49-F238E27FC236}">
                <a16:creationId xmlns:a16="http://schemas.microsoft.com/office/drawing/2014/main" id="{C5BE212E-70F2-2F1B-421D-DDC4E8FADFCE}"/>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47769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rIns="2880000"/>
          <a:lstStyle>
            <a:lvl1pPr marL="468000" indent="-468000">
              <a:buFont typeface="+mj-lt"/>
              <a:buAutoNum type="arabicPeriod"/>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DC7AE482-D5BE-411A-B1B9-E63121B0B9A5}" type="datetime1">
              <a:rPr lang="sv-SE" smtClean="0"/>
              <a:t>2025-12-01</a:t>
            </a:fld>
            <a:endParaRPr lang="sv-SE" dirty="0"/>
          </a:p>
        </p:txBody>
      </p:sp>
      <p:sp>
        <p:nvSpPr>
          <p:cNvPr id="8" name="Platshållare för sidfot 7"/>
          <p:cNvSpPr>
            <a:spLocks noGrp="1"/>
          </p:cNvSpPr>
          <p:nvPr>
            <p:ph type="ftr" sz="quarter" idx="11"/>
          </p:nvPr>
        </p:nvSpPr>
        <p:spPr/>
        <p:txBody>
          <a:bodyPr/>
          <a:lstStyle/>
          <a:p>
            <a:r>
              <a:rPr lang="sv-SE"/>
              <a:t>Arbetsmarknadsdepartementet</a:t>
            </a:r>
            <a:endParaRPr lang="sv-SE" dirty="0"/>
          </a:p>
        </p:txBody>
      </p:sp>
      <p:sp>
        <p:nvSpPr>
          <p:cNvPr id="9" name="Platshållare för bildnummer 8"/>
          <p:cNvSpPr>
            <a:spLocks noGrp="1"/>
          </p:cNvSpPr>
          <p:nvPr>
            <p:ph type="sldNum" sz="quarter" idx="12"/>
          </p:nvPr>
        </p:nvSpPr>
        <p:spPr/>
        <p:txBody>
          <a:bodyPr/>
          <a:lstStyle/>
          <a:p>
            <a:fld id="{9C3D4D15-3887-47F3-AC8F-B99C7C44B5C5}" type="slidenum">
              <a:rPr lang="sv-SE" smtClean="0"/>
              <a:pPr/>
              <a:t>‹#›</a:t>
            </a:fld>
            <a:endParaRPr lang="sv-SE" dirty="0"/>
          </a:p>
        </p:txBody>
      </p:sp>
      <p:sp>
        <p:nvSpPr>
          <p:cNvPr id="4" name="Rektangel 3" descr="TagShape">
            <a:extLst>
              <a:ext uri="{FF2B5EF4-FFF2-40B4-BE49-F238E27FC236}">
                <a16:creationId xmlns:a16="http://schemas.microsoft.com/office/drawing/2014/main" id="{38EDD022-7910-C9F7-E3EA-ECFF83263119}"/>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383592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8" name="Platshållare för text 7"/>
          <p:cNvSpPr>
            <a:spLocks noGrp="1"/>
          </p:cNvSpPr>
          <p:nvPr>
            <p:ph type="body" sz="quarter" idx="13"/>
          </p:nvPr>
        </p:nvSpPr>
        <p:spPr>
          <a:xfrm>
            <a:off x="622800" y="1890000"/>
            <a:ext cx="8074800" cy="4129200"/>
          </a:xfrm>
        </p:spPr>
        <p:txBody>
          <a:bodyPr rIns="0"/>
          <a:lstStyle>
            <a:lvl1pPr marL="0" indent="0">
              <a:buNone/>
              <a:defRPr/>
            </a:lvl1pPr>
          </a:lstStyle>
          <a:p>
            <a:pPr lvl="0"/>
            <a:r>
              <a:rPr lang="sv-SE"/>
              <a:t>Klicka här för att ändra format på bakgrundstexten</a:t>
            </a:r>
          </a:p>
        </p:txBody>
      </p:sp>
      <p:sp>
        <p:nvSpPr>
          <p:cNvPr id="3" name="Platshållare för datum 2"/>
          <p:cNvSpPr>
            <a:spLocks noGrp="1"/>
          </p:cNvSpPr>
          <p:nvPr>
            <p:ph type="dt" sz="half" idx="14"/>
          </p:nvPr>
        </p:nvSpPr>
        <p:spPr/>
        <p:txBody>
          <a:bodyPr/>
          <a:lstStyle/>
          <a:p>
            <a:fld id="{E1235719-514E-4809-A146-B18FB1267448}" type="datetime1">
              <a:rPr lang="sv-SE" smtClean="0"/>
              <a:t>2025-12-01</a:t>
            </a:fld>
            <a:endParaRPr lang="sv-SE" dirty="0"/>
          </a:p>
        </p:txBody>
      </p:sp>
      <p:sp>
        <p:nvSpPr>
          <p:cNvPr id="7" name="Platshållare för sidfot 6"/>
          <p:cNvSpPr>
            <a:spLocks noGrp="1"/>
          </p:cNvSpPr>
          <p:nvPr>
            <p:ph type="ftr" sz="quarter" idx="15"/>
          </p:nvPr>
        </p:nvSpPr>
        <p:spPr/>
        <p:txBody>
          <a:bodyPr/>
          <a:lstStyle/>
          <a:p>
            <a:r>
              <a:rPr lang="sv-SE"/>
              <a:t>Arbetsmarknadsdepartementet</a:t>
            </a:r>
            <a:endParaRPr lang="sv-SE" dirty="0"/>
          </a:p>
        </p:txBody>
      </p:sp>
      <p:sp>
        <p:nvSpPr>
          <p:cNvPr id="9" name="Platshållare för bildnummer 8"/>
          <p:cNvSpPr>
            <a:spLocks noGrp="1"/>
          </p:cNvSpPr>
          <p:nvPr>
            <p:ph type="sldNum" sz="quarter" idx="16"/>
          </p:nvPr>
        </p:nvSpPr>
        <p:spPr/>
        <p:txBody>
          <a:bodyPr/>
          <a:lstStyle/>
          <a:p>
            <a:fld id="{9C3D4D15-3887-47F3-AC8F-B99C7C44B5C5}" type="slidenum">
              <a:rPr lang="sv-SE" smtClean="0"/>
              <a:pPr/>
              <a:t>‹#›</a:t>
            </a:fld>
            <a:endParaRPr lang="sv-SE" dirty="0"/>
          </a:p>
        </p:txBody>
      </p:sp>
      <p:sp>
        <p:nvSpPr>
          <p:cNvPr id="4" name="Rektangel 3" descr="TagShape">
            <a:extLst>
              <a:ext uri="{FF2B5EF4-FFF2-40B4-BE49-F238E27FC236}">
                <a16:creationId xmlns:a16="http://schemas.microsoft.com/office/drawing/2014/main" id="{9925EF87-6ABD-079B-845A-B7B97976456A}"/>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3657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1">
        <a:schemeClr val="bg2"/>
      </p:bgRef>
    </p:bg>
    <p:spTree>
      <p:nvGrpSpPr>
        <p:cNvPr id="1" name=""/>
        <p:cNvGrpSpPr/>
        <p:nvPr/>
      </p:nvGrpSpPr>
      <p:grpSpPr>
        <a:xfrm>
          <a:off x="0" y="0"/>
          <a:ext cx="0" cy="0"/>
          <a:chOff x="0" y="0"/>
          <a:chExt cx="0" cy="0"/>
        </a:xfrm>
      </p:grpSpPr>
      <p:sp>
        <p:nvSpPr>
          <p:cNvPr id="2" name="Rubrik 1"/>
          <p:cNvSpPr>
            <a:spLocks noGrp="1"/>
          </p:cNvSpPr>
          <p:nvPr>
            <p:ph type="title"/>
          </p:nvPr>
        </p:nvSpPr>
        <p:spPr>
          <a:xfrm>
            <a:off x="622800" y="359999"/>
            <a:ext cx="10944000" cy="1620001"/>
          </a:xfrm>
        </p:spPr>
        <p:txBody>
          <a:bodyPr anchor="t">
            <a:noAutofit/>
          </a:bodyPr>
          <a:lstStyle>
            <a:lvl1pPr>
              <a:defRPr sz="4800" baseline="0">
                <a:solidFill>
                  <a:schemeClr val="tx1"/>
                </a:solidFill>
              </a:defRPr>
            </a:lvl1pPr>
          </a:lstStyle>
          <a:p>
            <a:r>
              <a:rPr lang="sv-SE"/>
              <a:t>Klicka här för att ändra mall för rubrikformat</a:t>
            </a:r>
            <a:endParaRPr lang="sv-SE" dirty="0"/>
          </a:p>
        </p:txBody>
      </p:sp>
      <p:sp>
        <p:nvSpPr>
          <p:cNvPr id="3" name="Platshållare för text 2"/>
          <p:cNvSpPr>
            <a:spLocks noGrp="1"/>
          </p:cNvSpPr>
          <p:nvPr>
            <p:ph type="body" idx="1"/>
          </p:nvPr>
        </p:nvSpPr>
        <p:spPr>
          <a:xfrm>
            <a:off x="622800" y="1980000"/>
            <a:ext cx="10944000" cy="1304925"/>
          </a:xfrm>
        </p:spPr>
        <p:txBody>
          <a:bodyPr/>
          <a:lstStyle>
            <a:lvl1pPr marL="0" indent="0">
              <a:buNone/>
              <a:defRPr sz="28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7" name="Platshållare för datum 6"/>
          <p:cNvSpPr>
            <a:spLocks noGrp="1"/>
          </p:cNvSpPr>
          <p:nvPr>
            <p:ph type="dt" sz="half" idx="10"/>
          </p:nvPr>
        </p:nvSpPr>
        <p:spPr/>
        <p:txBody>
          <a:bodyPr/>
          <a:lstStyle/>
          <a:p>
            <a:fld id="{B2F5AEC9-DCD9-42C2-AC7B-9AE0978E715F}" type="datetime1">
              <a:rPr lang="sv-SE" smtClean="0"/>
              <a:t>2025-12-01</a:t>
            </a:fld>
            <a:endParaRPr lang="sv-SE" dirty="0"/>
          </a:p>
        </p:txBody>
      </p:sp>
      <p:sp>
        <p:nvSpPr>
          <p:cNvPr id="8" name="Platshållare för sidfot 7"/>
          <p:cNvSpPr>
            <a:spLocks noGrp="1"/>
          </p:cNvSpPr>
          <p:nvPr>
            <p:ph type="ftr" sz="quarter" idx="11"/>
          </p:nvPr>
        </p:nvSpPr>
        <p:spPr/>
        <p:txBody>
          <a:bodyPr/>
          <a:lstStyle/>
          <a:p>
            <a:r>
              <a:rPr lang="sv-SE"/>
              <a:t>Arbetsmarknadsdepartementet</a:t>
            </a:r>
            <a:endParaRPr lang="sv-SE" dirty="0"/>
          </a:p>
        </p:txBody>
      </p:sp>
      <p:sp>
        <p:nvSpPr>
          <p:cNvPr id="10" name="Platshållare för bildnummer 9"/>
          <p:cNvSpPr>
            <a:spLocks noGrp="1"/>
          </p:cNvSpPr>
          <p:nvPr>
            <p:ph type="sldNum" sz="quarter" idx="12"/>
          </p:nvPr>
        </p:nvSpPr>
        <p:spPr/>
        <p:txBody>
          <a:bodyPr/>
          <a:lstStyle/>
          <a:p>
            <a:fld id="{9C3D4D15-3887-47F3-AC8F-B99C7C44B5C5}" type="slidenum">
              <a:rPr lang="sv-SE" smtClean="0"/>
              <a:pPr/>
              <a:t>‹#›</a:t>
            </a:fld>
            <a:endParaRPr lang="sv-SE" dirty="0"/>
          </a:p>
        </p:txBody>
      </p:sp>
      <p:sp>
        <p:nvSpPr>
          <p:cNvPr id="4" name="Rektangel 3" descr="TagShape">
            <a:extLst>
              <a:ext uri="{FF2B5EF4-FFF2-40B4-BE49-F238E27FC236}">
                <a16:creationId xmlns:a16="http://schemas.microsoft.com/office/drawing/2014/main" id="{C4C8F86C-EC7E-0A36-BE48-D3EAF8451F5A}"/>
              </a:ext>
            </a:extLst>
          </p:cNvPr>
          <p:cNvSpPr/>
          <p:nvPr userDrawn="1">
            <p:custDataLst>
              <p:tags r:id="rId1"/>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descr="RK Logga VIT">
            <a:extLst>
              <a:ext uri="{FF2B5EF4-FFF2-40B4-BE49-F238E27FC236}">
                <a16:creationId xmlns:a16="http://schemas.microsoft.com/office/drawing/2014/main" id="{507AFA29-27C3-EBC6-537B-47B0F7DA1231}"/>
              </a:ext>
            </a:extLst>
          </p:cNvPr>
          <p:cNvPicPr>
            <a:picLocks noChangeAspect="1"/>
          </p:cNvPicPr>
          <p:nvPr userDrawn="1"/>
        </p:nvPicPr>
        <p:blipFill>
          <a:blip r:embed="rId3"/>
          <a:srcRect/>
          <a:stretch>
            <a:fillRect/>
          </a:stretch>
        </p:blipFill>
        <p:spPr>
          <a:xfrm>
            <a:off x="626501" y="6159719"/>
            <a:ext cx="1746767" cy="503641"/>
          </a:xfrm>
          <a:prstGeom prst="rect">
            <a:avLst/>
          </a:prstGeom>
        </p:spPr>
      </p:pic>
    </p:spTree>
    <p:extLst>
      <p:ext uri="{BB962C8B-B14F-4D97-AF65-F5344CB8AC3E}">
        <p14:creationId xmlns:p14="http://schemas.microsoft.com/office/powerpoint/2010/main" val="1590002356"/>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sz="half" idx="1"/>
          </p:nvPr>
        </p:nvSpPr>
        <p:spPr>
          <a:xfrm>
            <a:off x="622798" y="1890000"/>
            <a:ext cx="5338800" cy="41276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226887" y="1890000"/>
            <a:ext cx="5338800" cy="41292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datum 7"/>
          <p:cNvSpPr>
            <a:spLocks noGrp="1"/>
          </p:cNvSpPr>
          <p:nvPr>
            <p:ph type="dt" sz="half" idx="10"/>
          </p:nvPr>
        </p:nvSpPr>
        <p:spPr/>
        <p:txBody>
          <a:bodyPr/>
          <a:lstStyle/>
          <a:p>
            <a:fld id="{6A0EC056-EBF6-44F4-AA05-D318978CEEB2}" type="datetime1">
              <a:rPr lang="sv-SE" smtClean="0"/>
              <a:t>2025-12-01</a:t>
            </a:fld>
            <a:endParaRPr lang="sv-SE" dirty="0"/>
          </a:p>
        </p:txBody>
      </p:sp>
      <p:sp>
        <p:nvSpPr>
          <p:cNvPr id="9" name="Platshållare för sidfot 8"/>
          <p:cNvSpPr>
            <a:spLocks noGrp="1"/>
          </p:cNvSpPr>
          <p:nvPr>
            <p:ph type="ftr" sz="quarter" idx="11"/>
          </p:nvPr>
        </p:nvSpPr>
        <p:spPr/>
        <p:txBody>
          <a:bodyPr/>
          <a:lstStyle/>
          <a:p>
            <a:r>
              <a:rPr lang="sv-SE"/>
              <a:t>Arbetsmarknadsdepartementet</a:t>
            </a:r>
            <a:endParaRPr lang="sv-SE" dirty="0"/>
          </a:p>
        </p:txBody>
      </p:sp>
      <p:sp>
        <p:nvSpPr>
          <p:cNvPr id="10" name="Platshållare för bildnummer 9"/>
          <p:cNvSpPr>
            <a:spLocks noGrp="1"/>
          </p:cNvSpPr>
          <p:nvPr>
            <p:ph type="sldNum" sz="quarter" idx="12"/>
          </p:nvPr>
        </p:nvSpPr>
        <p:spPr/>
        <p:txBody>
          <a:bodyPr/>
          <a:lstStyle/>
          <a:p>
            <a:fld id="{9C3D4D15-3887-47F3-AC8F-B99C7C44B5C5}" type="slidenum">
              <a:rPr lang="sv-SE" smtClean="0"/>
              <a:pPr/>
              <a:t>‹#›</a:t>
            </a:fld>
            <a:endParaRPr lang="sv-SE" dirty="0"/>
          </a:p>
        </p:txBody>
      </p:sp>
      <p:sp>
        <p:nvSpPr>
          <p:cNvPr id="5" name="Rektangel 4" descr="TagShape">
            <a:extLst>
              <a:ext uri="{FF2B5EF4-FFF2-40B4-BE49-F238E27FC236}">
                <a16:creationId xmlns:a16="http://schemas.microsoft.com/office/drawing/2014/main" id="{4ED691D8-704E-152A-0062-9E34456BA987}"/>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64833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10" name="Rubrik 9"/>
          <p:cNvSpPr>
            <a:spLocks noGrp="1"/>
          </p:cNvSpPr>
          <p:nvPr>
            <p:ph type="title"/>
          </p:nvPr>
        </p:nvSpPr>
        <p:spPr/>
        <p:txBody>
          <a:bodyPr/>
          <a:lstStyle/>
          <a:p>
            <a:r>
              <a:rPr lang="sv-SE"/>
              <a:t>Klicka här för att ändra mall för rubrikformat</a:t>
            </a:r>
            <a:endParaRPr lang="sv-SE" dirty="0"/>
          </a:p>
        </p:txBody>
      </p:sp>
      <p:sp>
        <p:nvSpPr>
          <p:cNvPr id="3" name="Platshållare för text 2"/>
          <p:cNvSpPr>
            <a:spLocks noGrp="1"/>
          </p:cNvSpPr>
          <p:nvPr>
            <p:ph type="body" idx="1"/>
          </p:nvPr>
        </p:nvSpPr>
        <p:spPr>
          <a:xfrm>
            <a:off x="622798" y="1499927"/>
            <a:ext cx="5338800" cy="823912"/>
          </a:xfrm>
        </p:spPr>
        <p:txBody>
          <a:bodyPr anchor="ct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22798" y="2426462"/>
            <a:ext cx="5338800" cy="36000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6226887" y="1496145"/>
            <a:ext cx="5338800" cy="823912"/>
          </a:xfrm>
        </p:spPr>
        <p:txBody>
          <a:bodyPr anchor="ct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230900" y="2426400"/>
            <a:ext cx="5338800" cy="36000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Platshållare för datum 1"/>
          <p:cNvSpPr>
            <a:spLocks noGrp="1"/>
          </p:cNvSpPr>
          <p:nvPr>
            <p:ph type="dt" sz="half" idx="10"/>
          </p:nvPr>
        </p:nvSpPr>
        <p:spPr/>
        <p:txBody>
          <a:bodyPr/>
          <a:lstStyle/>
          <a:p>
            <a:fld id="{205AD6F9-8485-4043-A67C-56589D32B672}" type="datetime1">
              <a:rPr lang="sv-SE" smtClean="0"/>
              <a:t>2025-12-01</a:t>
            </a:fld>
            <a:endParaRPr lang="sv-SE" dirty="0"/>
          </a:p>
        </p:txBody>
      </p:sp>
      <p:sp>
        <p:nvSpPr>
          <p:cNvPr id="11" name="Platshållare för sidfot 10"/>
          <p:cNvSpPr>
            <a:spLocks noGrp="1"/>
          </p:cNvSpPr>
          <p:nvPr>
            <p:ph type="ftr" sz="quarter" idx="11"/>
          </p:nvPr>
        </p:nvSpPr>
        <p:spPr/>
        <p:txBody>
          <a:bodyPr/>
          <a:lstStyle/>
          <a:p>
            <a:r>
              <a:rPr lang="sv-SE"/>
              <a:t>Arbetsmarknadsdepartementet</a:t>
            </a:r>
            <a:endParaRPr lang="sv-SE" dirty="0"/>
          </a:p>
        </p:txBody>
      </p:sp>
      <p:sp>
        <p:nvSpPr>
          <p:cNvPr id="12" name="Platshållare för bildnummer 11"/>
          <p:cNvSpPr>
            <a:spLocks noGrp="1"/>
          </p:cNvSpPr>
          <p:nvPr>
            <p:ph type="sldNum" sz="quarter" idx="12"/>
          </p:nvPr>
        </p:nvSpPr>
        <p:spPr/>
        <p:txBody>
          <a:bodyPr/>
          <a:lstStyle/>
          <a:p>
            <a:fld id="{9C3D4D15-3887-47F3-AC8F-B99C7C44B5C5}" type="slidenum">
              <a:rPr lang="sv-SE" smtClean="0"/>
              <a:pPr/>
              <a:t>‹#›</a:t>
            </a:fld>
            <a:endParaRPr lang="sv-SE" dirty="0"/>
          </a:p>
        </p:txBody>
      </p:sp>
      <p:sp>
        <p:nvSpPr>
          <p:cNvPr id="7" name="Rektangel 6" descr="TagShape">
            <a:extLst>
              <a:ext uri="{FF2B5EF4-FFF2-40B4-BE49-F238E27FC236}">
                <a16:creationId xmlns:a16="http://schemas.microsoft.com/office/drawing/2014/main" id="{9B6903BB-872F-14A7-4FC3-87B70FBBE36A}"/>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62985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6" name="Platshållare för datum 5"/>
          <p:cNvSpPr>
            <a:spLocks noGrp="1"/>
          </p:cNvSpPr>
          <p:nvPr>
            <p:ph type="dt" sz="half" idx="10"/>
          </p:nvPr>
        </p:nvSpPr>
        <p:spPr/>
        <p:txBody>
          <a:bodyPr/>
          <a:lstStyle/>
          <a:p>
            <a:fld id="{AAE70CFB-13F3-48C0-BA62-2701E0DEAD43}" type="datetime1">
              <a:rPr lang="sv-SE" smtClean="0"/>
              <a:t>2025-12-01</a:t>
            </a:fld>
            <a:endParaRPr lang="sv-SE" dirty="0"/>
          </a:p>
        </p:txBody>
      </p:sp>
      <p:sp>
        <p:nvSpPr>
          <p:cNvPr id="7" name="Platshållare för sidfot 6"/>
          <p:cNvSpPr>
            <a:spLocks noGrp="1"/>
          </p:cNvSpPr>
          <p:nvPr>
            <p:ph type="ftr" sz="quarter" idx="11"/>
          </p:nvPr>
        </p:nvSpPr>
        <p:spPr/>
        <p:txBody>
          <a:bodyPr/>
          <a:lstStyle/>
          <a:p>
            <a:r>
              <a:rPr lang="sv-SE"/>
              <a:t>Arbetsmarknadsdepartementet</a:t>
            </a:r>
            <a:endParaRPr lang="sv-SE" dirty="0"/>
          </a:p>
        </p:txBody>
      </p:sp>
      <p:sp>
        <p:nvSpPr>
          <p:cNvPr id="8" name="Platshållare för bildnummer 7"/>
          <p:cNvSpPr>
            <a:spLocks noGrp="1"/>
          </p:cNvSpPr>
          <p:nvPr>
            <p:ph type="sldNum" sz="quarter" idx="12"/>
          </p:nvPr>
        </p:nvSpPr>
        <p:spPr/>
        <p:txBody>
          <a:bodyPr/>
          <a:lstStyle/>
          <a:p>
            <a:fld id="{9C3D4D15-3887-47F3-AC8F-B99C7C44B5C5}" type="slidenum">
              <a:rPr lang="sv-SE" smtClean="0"/>
              <a:pPr/>
              <a:t>‹#›</a:t>
            </a:fld>
            <a:endParaRPr lang="sv-SE" dirty="0"/>
          </a:p>
        </p:txBody>
      </p:sp>
      <p:sp>
        <p:nvSpPr>
          <p:cNvPr id="3" name="Rektangel 2" descr="TagShape">
            <a:extLst>
              <a:ext uri="{FF2B5EF4-FFF2-40B4-BE49-F238E27FC236}">
                <a16:creationId xmlns:a16="http://schemas.microsoft.com/office/drawing/2014/main" id="{252B543E-E106-18CE-7E3F-8CC295BA6502}"/>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844295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fld id="{8F628A3D-0DB0-43F7-B56E-F59C207974A1}" type="datetime1">
              <a:rPr lang="sv-SE" smtClean="0"/>
              <a:t>2025-12-01</a:t>
            </a:fld>
            <a:endParaRPr lang="sv-SE" dirty="0"/>
          </a:p>
        </p:txBody>
      </p:sp>
      <p:sp>
        <p:nvSpPr>
          <p:cNvPr id="6" name="Platshållare för sidfot 5"/>
          <p:cNvSpPr>
            <a:spLocks noGrp="1"/>
          </p:cNvSpPr>
          <p:nvPr>
            <p:ph type="ftr" sz="quarter" idx="11"/>
          </p:nvPr>
        </p:nvSpPr>
        <p:spPr/>
        <p:txBody>
          <a:bodyPr/>
          <a:lstStyle/>
          <a:p>
            <a:r>
              <a:rPr lang="sv-SE"/>
              <a:t>Arbetsmarknadsdepartementet</a:t>
            </a:r>
            <a:endParaRPr lang="sv-SE" dirty="0"/>
          </a:p>
        </p:txBody>
      </p:sp>
      <p:sp>
        <p:nvSpPr>
          <p:cNvPr id="7" name="Platshållare för bildnummer 6"/>
          <p:cNvSpPr>
            <a:spLocks noGrp="1"/>
          </p:cNvSpPr>
          <p:nvPr>
            <p:ph type="sldNum" sz="quarter" idx="12"/>
          </p:nvPr>
        </p:nvSpPr>
        <p:spPr/>
        <p:txBody>
          <a:bodyPr/>
          <a:lstStyle/>
          <a:p>
            <a:fld id="{9C3D4D15-3887-47F3-AC8F-B99C7C44B5C5}" type="slidenum">
              <a:rPr lang="sv-SE" smtClean="0"/>
              <a:pPr/>
              <a:t>‹#›</a:t>
            </a:fld>
            <a:endParaRPr lang="sv-SE" dirty="0"/>
          </a:p>
        </p:txBody>
      </p:sp>
      <p:sp>
        <p:nvSpPr>
          <p:cNvPr id="2" name="Rektangel 1" descr="TagShape">
            <a:extLst>
              <a:ext uri="{FF2B5EF4-FFF2-40B4-BE49-F238E27FC236}">
                <a16:creationId xmlns:a16="http://schemas.microsoft.com/office/drawing/2014/main" id="{2F193671-8979-75C5-C4D4-A32D7DECBED3}"/>
              </a:ext>
            </a:extLst>
          </p:cNvPr>
          <p:cNvSpPr/>
          <p:nvPr userDrawn="1"/>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880647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22800" y="360000"/>
            <a:ext cx="10945808" cy="1029740"/>
          </a:xfrm>
          <a:prstGeom prst="rect">
            <a:avLst/>
          </a:prstGeom>
        </p:spPr>
        <p:txBody>
          <a:bodyPr vert="horz" lIns="0" tIns="45720" rIns="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22799" y="1890713"/>
            <a:ext cx="10946901" cy="4129082"/>
          </a:xfrm>
          <a:prstGeom prst="rect">
            <a:avLst/>
          </a:prstGeom>
        </p:spPr>
        <p:txBody>
          <a:bodyPr vert="horz" lIns="0" tIns="45720" rIns="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10590532" y="297899"/>
            <a:ext cx="977891" cy="216000"/>
          </a:xfrm>
          <a:prstGeom prst="rect">
            <a:avLst/>
          </a:prstGeom>
        </p:spPr>
        <p:txBody>
          <a:bodyPr vert="horz" lIns="0" tIns="0" rIns="0" bIns="0" rtlCol="0" anchor="ctr"/>
          <a:lstStyle>
            <a:lvl1pPr algn="r">
              <a:defRPr sz="900" baseline="0">
                <a:solidFill>
                  <a:schemeClr val="tx1"/>
                </a:solidFill>
              </a:defRPr>
            </a:lvl1pPr>
          </a:lstStyle>
          <a:p>
            <a:fld id="{6C37EBDB-E3D6-441D-8D74-0BD88E948927}" type="datetime1">
              <a:rPr lang="sv-SE" smtClean="0"/>
              <a:t>2025-12-01</a:t>
            </a:fld>
            <a:endParaRPr lang="sv-SE" dirty="0"/>
          </a:p>
        </p:txBody>
      </p:sp>
      <p:sp>
        <p:nvSpPr>
          <p:cNvPr id="5" name="Platshållare för sidfot 4"/>
          <p:cNvSpPr>
            <a:spLocks noGrp="1"/>
          </p:cNvSpPr>
          <p:nvPr>
            <p:ph type="ftr" sz="quarter" idx="3"/>
          </p:nvPr>
        </p:nvSpPr>
        <p:spPr>
          <a:xfrm>
            <a:off x="3012123" y="6304768"/>
            <a:ext cx="8064000" cy="216000"/>
          </a:xfrm>
          <a:prstGeom prst="rect">
            <a:avLst/>
          </a:prstGeom>
        </p:spPr>
        <p:txBody>
          <a:bodyPr vert="horz" lIns="0" tIns="0" rIns="0" bIns="0" rtlCol="0" anchor="b"/>
          <a:lstStyle>
            <a:lvl1pPr algn="r">
              <a:defRPr sz="1200" b="1" baseline="0">
                <a:solidFill>
                  <a:schemeClr val="tx1"/>
                </a:solidFill>
              </a:defRPr>
            </a:lvl1pPr>
          </a:lstStyle>
          <a:p>
            <a:r>
              <a:rPr lang="sv-SE"/>
              <a:t>Arbetsmarknadsdepartementet</a:t>
            </a:r>
            <a:endParaRPr lang="sv-SE" dirty="0"/>
          </a:p>
        </p:txBody>
      </p:sp>
      <p:sp>
        <p:nvSpPr>
          <p:cNvPr id="6" name="Platshållare för bildnummer 5"/>
          <p:cNvSpPr>
            <a:spLocks noGrp="1"/>
          </p:cNvSpPr>
          <p:nvPr>
            <p:ph type="sldNum" sz="quarter" idx="4"/>
          </p:nvPr>
        </p:nvSpPr>
        <p:spPr>
          <a:xfrm>
            <a:off x="11082155" y="6304768"/>
            <a:ext cx="482400" cy="216000"/>
          </a:xfrm>
          <a:prstGeom prst="rect">
            <a:avLst/>
          </a:prstGeom>
        </p:spPr>
        <p:txBody>
          <a:bodyPr vert="horz" lIns="0" tIns="0" rIns="0" bIns="0" rtlCol="0" anchor="b"/>
          <a:lstStyle>
            <a:lvl1pPr algn="r">
              <a:defRPr sz="900" b="0" baseline="0">
                <a:solidFill>
                  <a:schemeClr val="tx1"/>
                </a:solidFill>
              </a:defRPr>
            </a:lvl1pPr>
          </a:lstStyle>
          <a:p>
            <a:fld id="{9C3D4D15-3887-47F3-AC8F-B99C7C44B5C5}" type="slidenum">
              <a:rPr lang="sv-SE" smtClean="0"/>
              <a:pPr/>
              <a:t>‹#›</a:t>
            </a:fld>
            <a:endParaRPr lang="sv-SE" dirty="0"/>
          </a:p>
        </p:txBody>
      </p:sp>
      <p:sp>
        <p:nvSpPr>
          <p:cNvPr id="7" name="Rektangel 6" descr="TagShape">
            <a:extLst>
              <a:ext uri="{FF2B5EF4-FFF2-40B4-BE49-F238E27FC236}">
                <a16:creationId xmlns:a16="http://schemas.microsoft.com/office/drawing/2014/main" id="{D2EF4462-DF8A-F9BC-44F7-2274E732DBEA}"/>
              </a:ext>
            </a:extLst>
          </p:cNvPr>
          <p:cNvSpPr/>
          <p:nvPr userDrawn="1">
            <p:custDataLst>
              <p:tags r:id="rId19"/>
            </p:custDataLst>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descr="RK Logga">
            <a:extLst>
              <a:ext uri="{FF2B5EF4-FFF2-40B4-BE49-F238E27FC236}">
                <a16:creationId xmlns:a16="http://schemas.microsoft.com/office/drawing/2014/main" id="{B4236FEB-B430-7FB0-DBFD-FA44DB86F877}"/>
              </a:ext>
            </a:extLst>
          </p:cNvPr>
          <p:cNvPicPr>
            <a:picLocks noChangeAspect="1"/>
          </p:cNvPicPr>
          <p:nvPr userDrawn="1"/>
        </p:nvPicPr>
        <p:blipFill>
          <a:blip r:embed="rId20"/>
          <a:srcRect/>
          <a:stretch>
            <a:fillRect/>
          </a:stretch>
        </p:blipFill>
        <p:spPr>
          <a:xfrm>
            <a:off x="623392" y="6159720"/>
            <a:ext cx="1743722" cy="505162"/>
          </a:xfrm>
          <a:prstGeom prst="rect">
            <a:avLst/>
          </a:prstGeom>
        </p:spPr>
      </p:pic>
    </p:spTree>
    <p:extLst>
      <p:ext uri="{BB962C8B-B14F-4D97-AF65-F5344CB8AC3E}">
        <p14:creationId xmlns:p14="http://schemas.microsoft.com/office/powerpoint/2010/main" val="11494202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0" r:id="rId11"/>
    <p:sldLayoutId id="2147483674" r:id="rId12"/>
    <p:sldLayoutId id="2147483677" r:id="rId13"/>
    <p:sldLayoutId id="2147483676" r:id="rId14"/>
    <p:sldLayoutId id="2147483671" r:id="rId15"/>
    <p:sldLayoutId id="2147483675" r:id="rId16"/>
    <p:sldLayoutId id="2147483673" r:id="rId17"/>
  </p:sldLayoutIdLst>
  <p:hf hdr="0" dt="0"/>
  <p:txStyles>
    <p:titleStyle>
      <a:lvl1pPr algn="l" defTabSz="914400" rtl="0" eaLnBrk="1" latinLnBrk="0" hangingPunct="1">
        <a:lnSpc>
          <a:spcPct val="100000"/>
        </a:lnSpc>
        <a:spcBef>
          <a:spcPct val="0"/>
        </a:spcBef>
        <a:buNone/>
        <a:defRPr sz="4800" kern="1200" baseline="0">
          <a:solidFill>
            <a:schemeClr val="tx2"/>
          </a:solidFill>
          <a:latin typeface="+mj-lt"/>
          <a:ea typeface="+mj-ea"/>
          <a:cs typeface="+mj-cs"/>
        </a:defRPr>
      </a:lvl1pPr>
    </p:titleStyle>
    <p:bodyStyle>
      <a:lvl1pPr marL="284400" indent="-284400" algn="l" defTabSz="914400" rtl="0" eaLnBrk="1" latinLnBrk="0" hangingPunct="1">
        <a:lnSpc>
          <a:spcPct val="100000"/>
        </a:lnSpc>
        <a:spcBef>
          <a:spcPts val="0"/>
        </a:spcBef>
        <a:spcAft>
          <a:spcPts val="0"/>
        </a:spcAft>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400" b="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p15:clr>
            <a:srgbClr val="F26B43"/>
          </p15:clr>
        </p15:guide>
        <p15:guide id="3" orient="horz" pos="3793" userDrawn="1">
          <p15:clr>
            <a:srgbClr val="F26B43"/>
          </p15:clr>
        </p15:guide>
        <p15:guide id="4" orient="horz" pos="1191">
          <p15:clr>
            <a:srgbClr val="F26B43"/>
          </p15:clr>
        </p15:guide>
        <p15:guide id="5" pos="393" userDrawn="1">
          <p15:clr>
            <a:srgbClr val="F26B43"/>
          </p15:clr>
        </p15:guide>
        <p15:guide id="6" pos="72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264F82-F15F-4E4E-AEDE-C95586DA9918}"/>
              </a:ext>
            </a:extLst>
          </p:cNvPr>
          <p:cNvSpPr>
            <a:spLocks noGrp="1"/>
          </p:cNvSpPr>
          <p:nvPr>
            <p:ph type="ctrTitle"/>
          </p:nvPr>
        </p:nvSpPr>
        <p:spPr>
          <a:xfrm>
            <a:off x="993267" y="729566"/>
            <a:ext cx="10571287" cy="2890502"/>
          </a:xfrm>
        </p:spPr>
        <p:txBody>
          <a:bodyPr/>
          <a:lstStyle/>
          <a:p>
            <a:r>
              <a:rPr lang="sv-SE" sz="4400" dirty="0"/>
              <a:t>Europeiska kommissionens förslag till förordning om ESF som del av den nationella och regionala partnerskapsplanen för perioden 2028-2034, m.m.</a:t>
            </a:r>
          </a:p>
        </p:txBody>
      </p:sp>
      <p:sp>
        <p:nvSpPr>
          <p:cNvPr id="3" name="Underrubrik 2">
            <a:extLst>
              <a:ext uri="{FF2B5EF4-FFF2-40B4-BE49-F238E27FC236}">
                <a16:creationId xmlns:a16="http://schemas.microsoft.com/office/drawing/2014/main" id="{5D26BF03-1687-4BB9-BB2B-EDC30E72816B}"/>
              </a:ext>
            </a:extLst>
          </p:cNvPr>
          <p:cNvSpPr>
            <a:spLocks noGrp="1"/>
          </p:cNvSpPr>
          <p:nvPr>
            <p:ph type="subTitle" idx="1"/>
          </p:nvPr>
        </p:nvSpPr>
        <p:spPr>
          <a:xfrm>
            <a:off x="988574" y="4561726"/>
            <a:ext cx="8898044" cy="664069"/>
          </a:xfrm>
        </p:spPr>
        <p:txBody>
          <a:bodyPr/>
          <a:lstStyle/>
          <a:p>
            <a:r>
              <a:rPr lang="sv-SE" dirty="0"/>
              <a:t>3 december 2025</a:t>
            </a:r>
          </a:p>
        </p:txBody>
      </p:sp>
      <p:sp>
        <p:nvSpPr>
          <p:cNvPr id="4" name="Platshållare för sidfot 3">
            <a:extLst>
              <a:ext uri="{FF2B5EF4-FFF2-40B4-BE49-F238E27FC236}">
                <a16:creationId xmlns:a16="http://schemas.microsoft.com/office/drawing/2014/main" id="{EAD3EE14-EB51-42AD-AA4F-CF1A6C4254F2}"/>
              </a:ext>
            </a:extLst>
          </p:cNvPr>
          <p:cNvSpPr>
            <a:spLocks noGrp="1"/>
          </p:cNvSpPr>
          <p:nvPr>
            <p:ph type="ftr" sz="quarter" idx="11"/>
          </p:nvPr>
        </p:nvSpPr>
        <p:spPr/>
        <p:txBody>
          <a:bodyPr/>
          <a:lstStyle/>
          <a:p>
            <a:r>
              <a:rPr lang="sv-SE" dirty="0"/>
              <a:t>Arbetsmarknadsdepartementet</a:t>
            </a:r>
          </a:p>
        </p:txBody>
      </p:sp>
      <p:sp>
        <p:nvSpPr>
          <p:cNvPr id="5" name="Platshållare för bildnummer 4">
            <a:extLst>
              <a:ext uri="{FF2B5EF4-FFF2-40B4-BE49-F238E27FC236}">
                <a16:creationId xmlns:a16="http://schemas.microsoft.com/office/drawing/2014/main" id="{E4148412-DB00-45EF-9F8E-63ECE64D4839}"/>
              </a:ext>
            </a:extLst>
          </p:cNvPr>
          <p:cNvSpPr>
            <a:spLocks noGrp="1"/>
          </p:cNvSpPr>
          <p:nvPr>
            <p:ph type="sldNum" sz="quarter" idx="12"/>
          </p:nvPr>
        </p:nvSpPr>
        <p:spPr/>
        <p:txBody>
          <a:bodyPr/>
          <a:lstStyle/>
          <a:p>
            <a:fld id="{9C3D4D15-3887-47F3-AC8F-B99C7C44B5C5}" type="slidenum">
              <a:rPr lang="sv-SE" smtClean="0"/>
              <a:pPr/>
              <a:t>1</a:t>
            </a:fld>
            <a:endParaRPr lang="sv-SE" dirty="0"/>
          </a:p>
        </p:txBody>
      </p:sp>
      <p:sp>
        <p:nvSpPr>
          <p:cNvPr id="6" name="Rektangel 5" descr="TagShape">
            <a:extLst>
              <a:ext uri="{FF2B5EF4-FFF2-40B4-BE49-F238E27FC236}">
                <a16:creationId xmlns:a16="http://schemas.microsoft.com/office/drawing/2014/main" id="{E593CC65-F9F7-E13A-433A-5D73CF6A93BB}"/>
              </a:ext>
            </a:extLst>
          </p:cNvPr>
          <p:cNvSpPr/>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99015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2D56D4-E6CF-08E6-9AEE-69FF794A5988}"/>
              </a:ext>
            </a:extLst>
          </p:cNvPr>
          <p:cNvSpPr>
            <a:spLocks noGrp="1"/>
          </p:cNvSpPr>
          <p:nvPr>
            <p:ph type="title"/>
          </p:nvPr>
        </p:nvSpPr>
        <p:spPr>
          <a:xfrm>
            <a:off x="622800" y="360000"/>
            <a:ext cx="10945808" cy="1468800"/>
          </a:xfrm>
        </p:spPr>
        <p:txBody>
          <a:bodyPr/>
          <a:lstStyle/>
          <a:p>
            <a:r>
              <a:rPr lang="sv-SE" sz="4000" dirty="0"/>
              <a:t>Specifika mål som är aktuella för ESF:  Artikel 3 p. 1, (c) och (e) – fortsättning </a:t>
            </a:r>
          </a:p>
        </p:txBody>
      </p:sp>
      <p:sp>
        <p:nvSpPr>
          <p:cNvPr id="3" name="Platshållare för innehåll 2">
            <a:extLst>
              <a:ext uri="{FF2B5EF4-FFF2-40B4-BE49-F238E27FC236}">
                <a16:creationId xmlns:a16="http://schemas.microsoft.com/office/drawing/2014/main" id="{8BE5E0FB-F265-23DB-5328-11B19665EFF5}"/>
              </a:ext>
            </a:extLst>
          </p:cNvPr>
          <p:cNvSpPr>
            <a:spLocks noGrp="1"/>
          </p:cNvSpPr>
          <p:nvPr>
            <p:ph idx="1"/>
          </p:nvPr>
        </p:nvSpPr>
        <p:spPr>
          <a:xfrm>
            <a:off x="622799" y="1828800"/>
            <a:ext cx="13650762" cy="4190995"/>
          </a:xfrm>
        </p:spPr>
        <p:txBody>
          <a:bodyPr/>
          <a:lstStyle/>
          <a:p>
            <a:pPr marL="0" indent="0">
              <a:buNone/>
            </a:pPr>
            <a:r>
              <a:rPr lang="sv-SE" sz="2400" dirty="0"/>
              <a:t>- Underlätta tillgången till tjänster och tillhörande infrastruktur, inklusive modernisering, digitalisering och stärkande av kvaliteten och motståndskraften hos hälso- och sjukvårdssystem, barn- och långvarig vård och omsorg. </a:t>
            </a:r>
            <a:br>
              <a:rPr lang="sv-SE" sz="2400" dirty="0"/>
            </a:br>
            <a:endParaRPr lang="sv-SE" sz="2400" dirty="0"/>
          </a:p>
          <a:p>
            <a:pPr marL="0" indent="0">
              <a:buNone/>
            </a:pPr>
            <a:r>
              <a:rPr lang="sv-SE" sz="2400" dirty="0"/>
              <a:t>- Ta itu med utmaningarna med demografiska förändringar i hela EU, vilket inkluderar arbetskraftsbrist och skillnader mellan generationer och regioner.</a:t>
            </a:r>
          </a:p>
          <a:p>
            <a:pPr marL="0" indent="0">
              <a:buNone/>
            </a:pPr>
            <a:br>
              <a:rPr lang="sv-SE" sz="2400" dirty="0"/>
            </a:br>
            <a:r>
              <a:rPr lang="sv-SE" sz="2400" dirty="0"/>
              <a:t>(e)</a:t>
            </a:r>
          </a:p>
          <a:p>
            <a:pPr marL="0" indent="0">
              <a:buNone/>
            </a:pPr>
            <a:r>
              <a:rPr lang="sv-SE" sz="2400" dirty="0"/>
              <a:t>Därtill specifika mål för att skydda och stärka grundläggande rättigheter, demokrati, jämlikhet, rättsstatens principer.</a:t>
            </a:r>
          </a:p>
          <a:p>
            <a:endParaRPr lang="sv-SE" dirty="0"/>
          </a:p>
        </p:txBody>
      </p:sp>
      <p:sp>
        <p:nvSpPr>
          <p:cNvPr id="4" name="Platshållare för sidfot 3">
            <a:extLst>
              <a:ext uri="{FF2B5EF4-FFF2-40B4-BE49-F238E27FC236}">
                <a16:creationId xmlns:a16="http://schemas.microsoft.com/office/drawing/2014/main" id="{C3E32A35-5A6A-97C2-9C8E-98B42456D4D9}"/>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62264DAD-F15E-9203-A347-87EF3D622419}"/>
              </a:ext>
            </a:extLst>
          </p:cNvPr>
          <p:cNvSpPr>
            <a:spLocks noGrp="1"/>
          </p:cNvSpPr>
          <p:nvPr>
            <p:ph type="sldNum" sz="quarter" idx="12"/>
          </p:nvPr>
        </p:nvSpPr>
        <p:spPr/>
        <p:txBody>
          <a:bodyPr/>
          <a:lstStyle/>
          <a:p>
            <a:fld id="{9C3D4D15-3887-47F3-AC8F-B99C7C44B5C5}" type="slidenum">
              <a:rPr lang="sv-SE" smtClean="0"/>
              <a:pPr/>
              <a:t>10</a:t>
            </a:fld>
            <a:endParaRPr lang="sv-SE" dirty="0"/>
          </a:p>
        </p:txBody>
      </p:sp>
    </p:spTree>
    <p:extLst>
      <p:ext uri="{BB962C8B-B14F-4D97-AF65-F5344CB8AC3E}">
        <p14:creationId xmlns:p14="http://schemas.microsoft.com/office/powerpoint/2010/main" val="2466607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919687-CF78-BC20-A831-6CA3AE2E2008}"/>
              </a:ext>
            </a:extLst>
          </p:cNvPr>
          <p:cNvSpPr>
            <a:spLocks noGrp="1"/>
          </p:cNvSpPr>
          <p:nvPr>
            <p:ph type="title"/>
          </p:nvPr>
        </p:nvSpPr>
        <p:spPr>
          <a:xfrm>
            <a:off x="622800" y="360000"/>
            <a:ext cx="10945808" cy="1621200"/>
          </a:xfrm>
        </p:spPr>
        <p:txBody>
          <a:bodyPr/>
          <a:lstStyle/>
          <a:p>
            <a:r>
              <a:rPr lang="sv-SE" sz="4000" dirty="0"/>
              <a:t>Minst 14 procent av medlen ska användas till insatser på det sociala området</a:t>
            </a:r>
            <a:endParaRPr lang="sv-SE" dirty="0"/>
          </a:p>
        </p:txBody>
      </p:sp>
      <p:sp>
        <p:nvSpPr>
          <p:cNvPr id="4" name="Platshållare för sidfot 3">
            <a:extLst>
              <a:ext uri="{FF2B5EF4-FFF2-40B4-BE49-F238E27FC236}">
                <a16:creationId xmlns:a16="http://schemas.microsoft.com/office/drawing/2014/main" id="{C10F9F24-16C9-1691-7260-3F30651ADD96}"/>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87CB4BF6-3D66-FCDB-F9C4-0710CC880C3F}"/>
              </a:ext>
            </a:extLst>
          </p:cNvPr>
          <p:cNvSpPr>
            <a:spLocks noGrp="1"/>
          </p:cNvSpPr>
          <p:nvPr>
            <p:ph type="sldNum" sz="quarter" idx="12"/>
          </p:nvPr>
        </p:nvSpPr>
        <p:spPr/>
        <p:txBody>
          <a:bodyPr/>
          <a:lstStyle/>
          <a:p>
            <a:fld id="{9C3D4D15-3887-47F3-AC8F-B99C7C44B5C5}" type="slidenum">
              <a:rPr lang="sv-SE" smtClean="0"/>
              <a:pPr/>
              <a:t>11</a:t>
            </a:fld>
            <a:endParaRPr lang="sv-SE" dirty="0"/>
          </a:p>
        </p:txBody>
      </p:sp>
      <p:sp>
        <p:nvSpPr>
          <p:cNvPr id="6" name="Platshållare för innehåll 5">
            <a:extLst>
              <a:ext uri="{FF2B5EF4-FFF2-40B4-BE49-F238E27FC236}">
                <a16:creationId xmlns:a16="http://schemas.microsoft.com/office/drawing/2014/main" id="{CDEE8761-5DEC-885D-0E93-9E62278670E3}"/>
              </a:ext>
            </a:extLst>
          </p:cNvPr>
          <p:cNvSpPr>
            <a:spLocks noGrp="1"/>
          </p:cNvSpPr>
          <p:nvPr>
            <p:ph idx="1"/>
          </p:nvPr>
        </p:nvSpPr>
        <p:spPr/>
        <p:txBody>
          <a:bodyPr/>
          <a:lstStyle/>
          <a:p>
            <a:r>
              <a:rPr lang="sv-SE" sz="2400" dirty="0"/>
              <a:t>Minst 14 procent av medlen (med vissa undantag) ska användas till insatser på det sociala området (ramförordningen, artikel 22 p.2 (q))</a:t>
            </a:r>
            <a:br>
              <a:rPr lang="sv-SE" sz="2400" dirty="0"/>
            </a:br>
            <a:endParaRPr lang="sv-SE" sz="2400" dirty="0"/>
          </a:p>
          <a:p>
            <a:r>
              <a:rPr lang="sv-SE" sz="2400" dirty="0"/>
              <a:t>Insatser med inriktning mot social inkludering, motverka materiell fattigdom, barngarantin och stöd till ungdomars sysselsättning och yrkesutbildning, men även andra insatser som ryms inom de specifika mål som ESF ska bidra till. </a:t>
            </a:r>
            <a:br>
              <a:rPr lang="sv-SE" dirty="0"/>
            </a:br>
            <a:endParaRPr lang="sv-SE" dirty="0"/>
          </a:p>
        </p:txBody>
      </p:sp>
    </p:spTree>
    <p:extLst>
      <p:ext uri="{BB962C8B-B14F-4D97-AF65-F5344CB8AC3E}">
        <p14:creationId xmlns:p14="http://schemas.microsoft.com/office/powerpoint/2010/main" val="3508512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0C0D9F-9059-31C8-C85D-F27C3933BA7E}"/>
              </a:ext>
            </a:extLst>
          </p:cNvPr>
          <p:cNvSpPr>
            <a:spLocks noGrp="1"/>
          </p:cNvSpPr>
          <p:nvPr>
            <p:ph type="title"/>
          </p:nvPr>
        </p:nvSpPr>
        <p:spPr/>
        <p:txBody>
          <a:bodyPr/>
          <a:lstStyle/>
          <a:p>
            <a:r>
              <a:rPr lang="sv-SE" sz="4000" dirty="0"/>
              <a:t>Regeringens ståndpunkter ramförordningen</a:t>
            </a:r>
            <a:br>
              <a:rPr lang="sv-SE" dirty="0"/>
            </a:br>
            <a:endParaRPr lang="sv-SE" dirty="0"/>
          </a:p>
        </p:txBody>
      </p:sp>
      <p:sp>
        <p:nvSpPr>
          <p:cNvPr id="3" name="Platshållare för innehåll 2">
            <a:extLst>
              <a:ext uri="{FF2B5EF4-FFF2-40B4-BE49-F238E27FC236}">
                <a16:creationId xmlns:a16="http://schemas.microsoft.com/office/drawing/2014/main" id="{4CAFC39A-EE62-0C40-C951-F7A284EA5148}"/>
              </a:ext>
            </a:extLst>
          </p:cNvPr>
          <p:cNvSpPr>
            <a:spLocks noGrp="1"/>
          </p:cNvSpPr>
          <p:nvPr>
            <p:ph idx="1"/>
          </p:nvPr>
        </p:nvSpPr>
        <p:spPr>
          <a:xfrm>
            <a:off x="622800" y="1389740"/>
            <a:ext cx="13830620" cy="4663722"/>
          </a:xfrm>
        </p:spPr>
        <p:txBody>
          <a:bodyPr/>
          <a:lstStyle/>
          <a:p>
            <a:pPr>
              <a:spcAft>
                <a:spcPts val="600"/>
              </a:spcAft>
            </a:pPr>
            <a:r>
              <a:rPr lang="sv-SE" sz="2400" dirty="0"/>
              <a:t>Positivt med enklare struktur och färre program</a:t>
            </a:r>
          </a:p>
          <a:p>
            <a:pPr>
              <a:spcAft>
                <a:spcPts val="600"/>
              </a:spcAft>
            </a:pPr>
            <a:r>
              <a:rPr lang="sv-SE" sz="2400" dirty="0"/>
              <a:t>Krav på reformer i medlemsstaterna kan ge positiva långsiktiga effekter </a:t>
            </a:r>
          </a:p>
          <a:p>
            <a:pPr>
              <a:spcAft>
                <a:spcPts val="600"/>
              </a:spcAft>
            </a:pPr>
            <a:r>
              <a:rPr lang="sv-SE" sz="2400" dirty="0"/>
              <a:t>Mindre detaljstyrt regelverk förenklar för mottagare och myndigheter </a:t>
            </a:r>
          </a:p>
          <a:p>
            <a:pPr>
              <a:spcAft>
                <a:spcPts val="600"/>
              </a:spcAft>
            </a:pPr>
            <a:r>
              <a:rPr lang="sv-SE" sz="2400" dirty="0"/>
              <a:t>En prestationsbaserad budgetmodell kan gynna fokus på resultat och måluppfyllelse</a:t>
            </a:r>
          </a:p>
          <a:p>
            <a:pPr>
              <a:spcAft>
                <a:spcPts val="600"/>
              </a:spcAft>
            </a:pPr>
            <a:r>
              <a:rPr lang="sv-SE" sz="2400" dirty="0"/>
              <a:t>Nationell medfinansiering och strikta återtaganderegler främjar regionalt ägarskap och effektivt genomförande</a:t>
            </a:r>
          </a:p>
          <a:p>
            <a:pPr>
              <a:spcAft>
                <a:spcPts val="600"/>
              </a:spcAft>
            </a:pPr>
            <a:r>
              <a:rPr lang="sv-SE" sz="2400" dirty="0"/>
              <a:t>Välkomnar satsningar på försvar men vill även se ett tydligt fokus på   konkurrenskraft</a:t>
            </a:r>
          </a:p>
          <a:p>
            <a:pPr>
              <a:spcAft>
                <a:spcPts val="600"/>
              </a:spcAft>
            </a:pPr>
            <a:r>
              <a:rPr lang="sv-SE" sz="2400" dirty="0"/>
              <a:t>Stöd till glesbefolkade regioner fortsatt viktig prioritering</a:t>
            </a:r>
          </a:p>
          <a:p>
            <a:pPr>
              <a:spcAft>
                <a:spcPts val="600"/>
              </a:spcAft>
            </a:pPr>
            <a:endParaRPr lang="sv-SE" sz="2600" dirty="0"/>
          </a:p>
        </p:txBody>
      </p:sp>
      <p:sp>
        <p:nvSpPr>
          <p:cNvPr id="4" name="Platshållare för sidfot 3">
            <a:extLst>
              <a:ext uri="{FF2B5EF4-FFF2-40B4-BE49-F238E27FC236}">
                <a16:creationId xmlns:a16="http://schemas.microsoft.com/office/drawing/2014/main" id="{64B648D7-EF8B-FF84-CC83-4F18BC0A4454}"/>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Arial"/>
                <a:ea typeface="+mn-ea"/>
                <a:cs typeface="+mn-cs"/>
              </a:rPr>
              <a:t>Landsbygds- och infrastrukturdepartementet</a:t>
            </a:r>
          </a:p>
        </p:txBody>
      </p:sp>
      <p:sp>
        <p:nvSpPr>
          <p:cNvPr id="5" name="Platshållare för bildnummer 4">
            <a:extLst>
              <a:ext uri="{FF2B5EF4-FFF2-40B4-BE49-F238E27FC236}">
                <a16:creationId xmlns:a16="http://schemas.microsoft.com/office/drawing/2014/main" id="{9E482807-1626-A79E-DA87-73C7A281800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3D4D15-3887-47F3-AC8F-B99C7C44B5C5}" type="slidenum">
              <a:rPr kumimoji="0" lang="sv-SE" sz="9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9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323284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90B7A5-4CC2-D39C-0514-243C424083A4}"/>
              </a:ext>
            </a:extLst>
          </p:cNvPr>
          <p:cNvSpPr>
            <a:spLocks noGrp="1"/>
          </p:cNvSpPr>
          <p:nvPr>
            <p:ph type="title"/>
          </p:nvPr>
        </p:nvSpPr>
        <p:spPr>
          <a:xfrm>
            <a:off x="622800" y="359999"/>
            <a:ext cx="10945808" cy="2264667"/>
          </a:xfrm>
        </p:spPr>
        <p:txBody>
          <a:bodyPr/>
          <a:lstStyle/>
          <a:p>
            <a:r>
              <a:rPr lang="sv-SE" sz="4000" dirty="0"/>
              <a:t>Förordning om Europeiska socialfonden som del av den nationella och regionala partnerskapsplanen för perioden 2028–2034 </a:t>
            </a:r>
          </a:p>
        </p:txBody>
      </p:sp>
      <p:sp>
        <p:nvSpPr>
          <p:cNvPr id="3" name="Platshållare för innehåll 2">
            <a:extLst>
              <a:ext uri="{FF2B5EF4-FFF2-40B4-BE49-F238E27FC236}">
                <a16:creationId xmlns:a16="http://schemas.microsoft.com/office/drawing/2014/main" id="{7AA47D72-FF3B-4603-046E-9DDD3AAD6F5C}"/>
              </a:ext>
            </a:extLst>
          </p:cNvPr>
          <p:cNvSpPr>
            <a:spLocks noGrp="1"/>
          </p:cNvSpPr>
          <p:nvPr>
            <p:ph idx="1"/>
          </p:nvPr>
        </p:nvSpPr>
        <p:spPr>
          <a:xfrm>
            <a:off x="622798" y="2319866"/>
            <a:ext cx="14520557" cy="3984901"/>
          </a:xfrm>
        </p:spPr>
        <p:txBody>
          <a:bodyPr/>
          <a:lstStyle/>
          <a:p>
            <a:r>
              <a:rPr lang="sv-SE" sz="2400" dirty="0"/>
              <a:t>Anger särskilda villkor för genomförandet av stöd till sysselsättning av god kvalitet, kompetens och social inkludering. </a:t>
            </a:r>
          </a:p>
          <a:p>
            <a:r>
              <a:rPr lang="sv-SE" sz="2400" dirty="0"/>
              <a:t>ESF viktig roll för social sammanhållning och ett konkurrenskraftigt Europa.</a:t>
            </a:r>
          </a:p>
          <a:p>
            <a:pPr marL="0" indent="0">
              <a:buNone/>
            </a:pPr>
            <a:r>
              <a:rPr lang="sv-SE" sz="2400" dirty="0"/>
              <a:t>Användningen av ESF ska:</a:t>
            </a:r>
            <a:br>
              <a:rPr lang="sv-SE" sz="2400" dirty="0"/>
            </a:br>
            <a:r>
              <a:rPr lang="sv-SE" sz="2400" dirty="0"/>
              <a:t>- Bidra till allmänna och specifika mål i ramförordningen. Lyfter även styrning genom riktlinjerna för medlemsstaternas sysselsättningspolitik.</a:t>
            </a:r>
          </a:p>
          <a:p>
            <a:pPr>
              <a:buFontTx/>
              <a:buChar char="-"/>
            </a:pPr>
            <a:r>
              <a:rPr lang="sv-SE" sz="2400" dirty="0"/>
              <a:t>Stödja social innovation inom ramen för fondens uppdrag, stödja den demografiska övergången, ge stöd för att motverka materiell fattigdom, </a:t>
            </a:r>
          </a:p>
          <a:p>
            <a:pPr>
              <a:buFontTx/>
              <a:buChar char="-"/>
            </a:pPr>
            <a:r>
              <a:rPr lang="sv-SE" sz="2400" dirty="0"/>
              <a:t>Säkerställa meningsfullt deltagande från arbetsmarknadens parter och civilsamhället i enlighet med artikel 6 i ramförordningen.</a:t>
            </a:r>
            <a:endParaRPr lang="sv-SE" dirty="0"/>
          </a:p>
        </p:txBody>
      </p:sp>
      <p:sp>
        <p:nvSpPr>
          <p:cNvPr id="4" name="Platshållare för sidfot 3">
            <a:extLst>
              <a:ext uri="{FF2B5EF4-FFF2-40B4-BE49-F238E27FC236}">
                <a16:creationId xmlns:a16="http://schemas.microsoft.com/office/drawing/2014/main" id="{2EACE942-E963-3ED7-F833-B30B536DABAF}"/>
              </a:ext>
            </a:extLst>
          </p:cNvPr>
          <p:cNvSpPr>
            <a:spLocks noGrp="1"/>
          </p:cNvSpPr>
          <p:nvPr>
            <p:ph type="ftr" sz="quarter" idx="11"/>
          </p:nvPr>
        </p:nvSpPr>
        <p:spPr/>
        <p:txBody>
          <a:bodyPr/>
          <a:lstStyle/>
          <a:p>
            <a:r>
              <a:rPr lang="sv-SE" dirty="0"/>
              <a:t>Arbetsmarknadsdepartementet</a:t>
            </a:r>
          </a:p>
        </p:txBody>
      </p:sp>
      <p:sp>
        <p:nvSpPr>
          <p:cNvPr id="5" name="Platshållare för bildnummer 4">
            <a:extLst>
              <a:ext uri="{FF2B5EF4-FFF2-40B4-BE49-F238E27FC236}">
                <a16:creationId xmlns:a16="http://schemas.microsoft.com/office/drawing/2014/main" id="{4E3C3664-278E-0D74-029F-F6171F6FB426}"/>
              </a:ext>
            </a:extLst>
          </p:cNvPr>
          <p:cNvSpPr>
            <a:spLocks noGrp="1"/>
          </p:cNvSpPr>
          <p:nvPr>
            <p:ph type="sldNum" sz="quarter" idx="12"/>
          </p:nvPr>
        </p:nvSpPr>
        <p:spPr/>
        <p:txBody>
          <a:bodyPr/>
          <a:lstStyle/>
          <a:p>
            <a:fld id="{9C3D4D15-3887-47F3-AC8F-B99C7C44B5C5}" type="slidenum">
              <a:rPr lang="sv-SE" smtClean="0"/>
              <a:pPr/>
              <a:t>13</a:t>
            </a:fld>
            <a:endParaRPr lang="sv-SE" dirty="0"/>
          </a:p>
        </p:txBody>
      </p:sp>
    </p:spTree>
    <p:extLst>
      <p:ext uri="{BB962C8B-B14F-4D97-AF65-F5344CB8AC3E}">
        <p14:creationId xmlns:p14="http://schemas.microsoft.com/office/powerpoint/2010/main" val="902453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6D7C73-1827-675C-F09D-F9950D8C88ED}"/>
              </a:ext>
            </a:extLst>
          </p:cNvPr>
          <p:cNvSpPr>
            <a:spLocks noGrp="1"/>
          </p:cNvSpPr>
          <p:nvPr>
            <p:ph type="title"/>
          </p:nvPr>
        </p:nvSpPr>
        <p:spPr/>
        <p:txBody>
          <a:bodyPr/>
          <a:lstStyle/>
          <a:p>
            <a:r>
              <a:rPr lang="sv-SE" sz="4000" dirty="0"/>
              <a:t>Sveriges ståndpunkt om ESF-förslaget</a:t>
            </a:r>
          </a:p>
        </p:txBody>
      </p:sp>
      <p:sp>
        <p:nvSpPr>
          <p:cNvPr id="3" name="Platshållare för innehåll 2">
            <a:extLst>
              <a:ext uri="{FF2B5EF4-FFF2-40B4-BE49-F238E27FC236}">
                <a16:creationId xmlns:a16="http://schemas.microsoft.com/office/drawing/2014/main" id="{F0EDCDB1-1E42-C59B-B79F-3ABBC95FEAED}"/>
              </a:ext>
            </a:extLst>
          </p:cNvPr>
          <p:cNvSpPr>
            <a:spLocks noGrp="1"/>
          </p:cNvSpPr>
          <p:nvPr>
            <p:ph idx="1"/>
          </p:nvPr>
        </p:nvSpPr>
        <p:spPr>
          <a:xfrm>
            <a:off x="622799" y="1297459"/>
            <a:ext cx="13500974" cy="4722336"/>
          </a:xfrm>
        </p:spPr>
        <p:txBody>
          <a:bodyPr/>
          <a:lstStyle/>
          <a:p>
            <a:pPr marL="0" indent="0">
              <a:buNone/>
            </a:pPr>
            <a:r>
              <a:rPr lang="sv-SE" sz="2400" dirty="0"/>
              <a:t>Ståndpunkt överlagd i Arbetsmarknadsutskottet den 2 oktober 2025:</a:t>
            </a:r>
          </a:p>
          <a:p>
            <a:pPr marL="0" indent="0">
              <a:buNone/>
            </a:pPr>
            <a:endParaRPr lang="sv-SE" sz="2400" dirty="0"/>
          </a:p>
          <a:p>
            <a:pPr marL="0" indent="0">
              <a:buNone/>
            </a:pPr>
            <a:r>
              <a:rPr lang="sv-SE" sz="2400" dirty="0"/>
              <a:t>Sverige anser att det är positivt med en inriktning som kan bidra till ökad sysselsättning, utbildning och kompetens samt social inkludering och lika möjligheter för alla i enlighet med riktlinjerna för medlemsstaternas sysselsättningspolitik som antas årligen av rådet inom ramen för den europeiska planeringsterminen.</a:t>
            </a:r>
          </a:p>
          <a:p>
            <a:pPr marL="0" indent="0">
              <a:buNone/>
            </a:pPr>
            <a:endParaRPr lang="sv-SE" sz="2400" dirty="0"/>
          </a:p>
          <a:p>
            <a:pPr marL="0" indent="0">
              <a:buNone/>
            </a:pPr>
            <a:r>
              <a:rPr lang="sv-SE" sz="2400" dirty="0"/>
              <a:t>Respekten för olika nationella arbetsmarknadsmodeller för parternas autonomi samt parternas förhandlingsutrymme ska värnas. Den fördragsenliga fördelningen av befogenheter mellan EU och medlemsstaterna ska upprätthållas.</a:t>
            </a:r>
          </a:p>
        </p:txBody>
      </p:sp>
      <p:sp>
        <p:nvSpPr>
          <p:cNvPr id="4" name="Platshållare för sidfot 3">
            <a:extLst>
              <a:ext uri="{FF2B5EF4-FFF2-40B4-BE49-F238E27FC236}">
                <a16:creationId xmlns:a16="http://schemas.microsoft.com/office/drawing/2014/main" id="{D502EB26-8938-F14B-4EF2-068121A6047B}"/>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2427CD6D-1DF1-29AD-CA65-EF22ABE6E5EC}"/>
              </a:ext>
            </a:extLst>
          </p:cNvPr>
          <p:cNvSpPr>
            <a:spLocks noGrp="1"/>
          </p:cNvSpPr>
          <p:nvPr>
            <p:ph type="sldNum" sz="quarter" idx="12"/>
          </p:nvPr>
        </p:nvSpPr>
        <p:spPr/>
        <p:txBody>
          <a:bodyPr/>
          <a:lstStyle/>
          <a:p>
            <a:fld id="{9C3D4D15-3887-47F3-AC8F-B99C7C44B5C5}" type="slidenum">
              <a:rPr lang="sv-SE" smtClean="0"/>
              <a:pPr/>
              <a:t>14</a:t>
            </a:fld>
            <a:endParaRPr lang="sv-SE" dirty="0"/>
          </a:p>
        </p:txBody>
      </p:sp>
    </p:spTree>
    <p:extLst>
      <p:ext uri="{BB962C8B-B14F-4D97-AF65-F5344CB8AC3E}">
        <p14:creationId xmlns:p14="http://schemas.microsoft.com/office/powerpoint/2010/main" val="1311558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5ADC12-D432-1D61-CA08-C1CEAAAA57DE}"/>
              </a:ext>
            </a:extLst>
          </p:cNvPr>
          <p:cNvSpPr>
            <a:spLocks noGrp="1"/>
          </p:cNvSpPr>
          <p:nvPr>
            <p:ph type="title"/>
          </p:nvPr>
        </p:nvSpPr>
        <p:spPr/>
        <p:txBody>
          <a:bodyPr/>
          <a:lstStyle/>
          <a:p>
            <a:r>
              <a:rPr lang="sv-SE" sz="4000" dirty="0"/>
              <a:t>Genomföranderamverk</a:t>
            </a:r>
          </a:p>
        </p:txBody>
      </p:sp>
      <p:sp>
        <p:nvSpPr>
          <p:cNvPr id="3" name="Platshållare för innehåll 2">
            <a:extLst>
              <a:ext uri="{FF2B5EF4-FFF2-40B4-BE49-F238E27FC236}">
                <a16:creationId xmlns:a16="http://schemas.microsoft.com/office/drawing/2014/main" id="{81337C29-8308-7407-7925-15B863726E12}"/>
              </a:ext>
            </a:extLst>
          </p:cNvPr>
          <p:cNvSpPr>
            <a:spLocks noGrp="1"/>
          </p:cNvSpPr>
          <p:nvPr>
            <p:ph idx="1"/>
          </p:nvPr>
        </p:nvSpPr>
        <p:spPr>
          <a:xfrm>
            <a:off x="617654" y="1836925"/>
            <a:ext cx="10946901" cy="4129082"/>
          </a:xfrm>
        </p:spPr>
        <p:txBody>
          <a:bodyPr/>
          <a:lstStyle/>
          <a:p>
            <a:r>
              <a:rPr lang="sv-SE" sz="2400" dirty="0"/>
              <a:t>Förordning om ramverk för uppföljning av budgetutgifter och genomförande </a:t>
            </a:r>
          </a:p>
          <a:p>
            <a:endParaRPr lang="sv-SE" sz="2400" dirty="0"/>
          </a:p>
          <a:p>
            <a:r>
              <a:rPr lang="sv-SE" sz="2400" dirty="0"/>
              <a:t>Ramverket ska vara enklare, mer enhetligt och mindre administrativt betungande än det nuvarande systemet</a:t>
            </a:r>
          </a:p>
          <a:p>
            <a:endParaRPr lang="sv-SE" sz="2400" dirty="0"/>
          </a:p>
          <a:p>
            <a:r>
              <a:rPr lang="sv-SE" sz="2400" dirty="0"/>
              <a:t>Resultatinriktad styrning av politiken</a:t>
            </a:r>
          </a:p>
          <a:p>
            <a:endParaRPr lang="sv-SE" sz="2400" dirty="0"/>
          </a:p>
          <a:p>
            <a:r>
              <a:rPr lang="sv-SE" sz="2400" dirty="0"/>
              <a:t>Bilaga XV innehåller en lista över alla politikområden och föreslagna indikatorer för att följa upp resultatmålen</a:t>
            </a:r>
          </a:p>
        </p:txBody>
      </p:sp>
      <p:sp>
        <p:nvSpPr>
          <p:cNvPr id="4" name="Platshållare för sidfot 3">
            <a:extLst>
              <a:ext uri="{FF2B5EF4-FFF2-40B4-BE49-F238E27FC236}">
                <a16:creationId xmlns:a16="http://schemas.microsoft.com/office/drawing/2014/main" id="{25D9CBB6-C2DD-15F8-6C82-DB05520CDB5A}"/>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2249F0C0-130E-24E5-813D-51893F03A591}"/>
              </a:ext>
            </a:extLst>
          </p:cNvPr>
          <p:cNvSpPr>
            <a:spLocks noGrp="1"/>
          </p:cNvSpPr>
          <p:nvPr>
            <p:ph type="sldNum" sz="quarter" idx="12"/>
          </p:nvPr>
        </p:nvSpPr>
        <p:spPr/>
        <p:txBody>
          <a:bodyPr/>
          <a:lstStyle/>
          <a:p>
            <a:fld id="{9C3D4D15-3887-47F3-AC8F-B99C7C44B5C5}" type="slidenum">
              <a:rPr lang="sv-SE" smtClean="0"/>
              <a:pPr/>
              <a:t>15</a:t>
            </a:fld>
            <a:endParaRPr lang="sv-SE" dirty="0"/>
          </a:p>
        </p:txBody>
      </p:sp>
    </p:spTree>
    <p:extLst>
      <p:ext uri="{BB962C8B-B14F-4D97-AF65-F5344CB8AC3E}">
        <p14:creationId xmlns:p14="http://schemas.microsoft.com/office/powerpoint/2010/main" val="1880966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F8B2AD-C22D-FA14-6B9C-7089E9A471AD}"/>
              </a:ext>
            </a:extLst>
          </p:cNvPr>
          <p:cNvSpPr>
            <a:spLocks noGrp="1"/>
          </p:cNvSpPr>
          <p:nvPr>
            <p:ph type="title"/>
          </p:nvPr>
        </p:nvSpPr>
        <p:spPr/>
        <p:txBody>
          <a:bodyPr/>
          <a:lstStyle/>
          <a:p>
            <a:r>
              <a:rPr lang="sv-SE" sz="4000" dirty="0"/>
              <a:t>Faktapromemorior om några av förslagen, m.m.</a:t>
            </a:r>
          </a:p>
        </p:txBody>
      </p:sp>
      <p:sp>
        <p:nvSpPr>
          <p:cNvPr id="3" name="Platshållare för innehåll 2">
            <a:extLst>
              <a:ext uri="{FF2B5EF4-FFF2-40B4-BE49-F238E27FC236}">
                <a16:creationId xmlns:a16="http://schemas.microsoft.com/office/drawing/2014/main" id="{2963BC33-BE2D-E3DC-3607-2B59C80C99C6}"/>
              </a:ext>
            </a:extLst>
          </p:cNvPr>
          <p:cNvSpPr>
            <a:spLocks noGrp="1"/>
          </p:cNvSpPr>
          <p:nvPr>
            <p:ph idx="1"/>
          </p:nvPr>
        </p:nvSpPr>
        <p:spPr>
          <a:xfrm>
            <a:off x="622799" y="1890713"/>
            <a:ext cx="13738660" cy="4129082"/>
          </a:xfrm>
        </p:spPr>
        <p:txBody>
          <a:bodyPr/>
          <a:lstStyle/>
          <a:p>
            <a:r>
              <a:rPr lang="sv-SE" sz="2400" dirty="0"/>
              <a:t>2025/26:FPM3 (</a:t>
            </a:r>
            <a:r>
              <a:rPr lang="sv-SE" sz="2400" dirty="0" err="1"/>
              <a:t>MFF-förslaget</a:t>
            </a:r>
            <a:r>
              <a:rPr lang="sv-SE" sz="2400" dirty="0"/>
              <a:t>)</a:t>
            </a:r>
          </a:p>
          <a:p>
            <a:r>
              <a:rPr lang="sv-SE" sz="2400" dirty="0"/>
              <a:t>2025/26:FPM10 (ramförordningsförslaget)</a:t>
            </a:r>
          </a:p>
          <a:p>
            <a:r>
              <a:rPr lang="sv-SE" sz="2400" dirty="0"/>
              <a:t>2025/26:FPM6 (ESF-förslaget)</a:t>
            </a:r>
          </a:p>
          <a:p>
            <a:r>
              <a:rPr lang="sv-SE" sz="2400" dirty="0"/>
              <a:t>2025/26:FPM5 (genomföranderamverksförslaget)</a:t>
            </a:r>
          </a:p>
          <a:p>
            <a:endParaRPr lang="sv-SE" sz="2400" dirty="0"/>
          </a:p>
          <a:p>
            <a:endParaRPr lang="sv-SE" sz="2400" dirty="0"/>
          </a:p>
          <a:p>
            <a:r>
              <a:rPr lang="sv-SE" sz="2400" dirty="0"/>
              <a:t>Remittering av förordningsförslagen samlat 26 september – 23 december.</a:t>
            </a:r>
          </a:p>
          <a:p>
            <a:endParaRPr lang="sv-SE" sz="2400" dirty="0"/>
          </a:p>
          <a:p>
            <a:pPr marL="0" indent="0">
              <a:buNone/>
            </a:pPr>
            <a:endParaRPr lang="sv-SE" sz="2400" dirty="0"/>
          </a:p>
        </p:txBody>
      </p:sp>
      <p:sp>
        <p:nvSpPr>
          <p:cNvPr id="4" name="Platshållare för sidfot 3">
            <a:extLst>
              <a:ext uri="{FF2B5EF4-FFF2-40B4-BE49-F238E27FC236}">
                <a16:creationId xmlns:a16="http://schemas.microsoft.com/office/drawing/2014/main" id="{CE1ADD64-4DEC-66BC-79E5-9EBDE7ABA5A1}"/>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70624DF4-35AF-5C20-2429-B7DEF2866F2C}"/>
              </a:ext>
            </a:extLst>
          </p:cNvPr>
          <p:cNvSpPr>
            <a:spLocks noGrp="1"/>
          </p:cNvSpPr>
          <p:nvPr>
            <p:ph type="sldNum" sz="quarter" idx="12"/>
          </p:nvPr>
        </p:nvSpPr>
        <p:spPr/>
        <p:txBody>
          <a:bodyPr/>
          <a:lstStyle/>
          <a:p>
            <a:fld id="{9C3D4D15-3887-47F3-AC8F-B99C7C44B5C5}" type="slidenum">
              <a:rPr lang="sv-SE" smtClean="0"/>
              <a:pPr/>
              <a:t>16</a:t>
            </a:fld>
            <a:endParaRPr lang="sv-SE" dirty="0"/>
          </a:p>
        </p:txBody>
      </p:sp>
    </p:spTree>
    <p:extLst>
      <p:ext uri="{BB962C8B-B14F-4D97-AF65-F5344CB8AC3E}">
        <p14:creationId xmlns:p14="http://schemas.microsoft.com/office/powerpoint/2010/main" val="1387937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45A3E0-CC60-F23E-8980-5F0C4A6CB9C9}"/>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278BC1B3-B2A7-05A0-E1FF-368C10957FA1}"/>
              </a:ext>
            </a:extLst>
          </p:cNvPr>
          <p:cNvSpPr>
            <a:spLocks noGrp="1"/>
          </p:cNvSpPr>
          <p:nvPr>
            <p:ph idx="1"/>
          </p:nvPr>
        </p:nvSpPr>
        <p:spPr/>
        <p:txBody>
          <a:bodyPr/>
          <a:lstStyle/>
          <a:p>
            <a:r>
              <a:rPr lang="sv-SE" dirty="0"/>
              <a:t>Tack!</a:t>
            </a:r>
          </a:p>
        </p:txBody>
      </p:sp>
      <p:sp>
        <p:nvSpPr>
          <p:cNvPr id="4" name="Platshållare för sidfot 3">
            <a:extLst>
              <a:ext uri="{FF2B5EF4-FFF2-40B4-BE49-F238E27FC236}">
                <a16:creationId xmlns:a16="http://schemas.microsoft.com/office/drawing/2014/main" id="{E64BF170-6DD3-27B5-C7D8-F16067A99E58}"/>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F925FF8B-E1D8-147C-B968-7EB17044A81F}"/>
              </a:ext>
            </a:extLst>
          </p:cNvPr>
          <p:cNvSpPr>
            <a:spLocks noGrp="1"/>
          </p:cNvSpPr>
          <p:nvPr>
            <p:ph type="sldNum" sz="quarter" idx="12"/>
          </p:nvPr>
        </p:nvSpPr>
        <p:spPr/>
        <p:txBody>
          <a:bodyPr/>
          <a:lstStyle/>
          <a:p>
            <a:fld id="{9C3D4D15-3887-47F3-AC8F-B99C7C44B5C5}" type="slidenum">
              <a:rPr lang="sv-SE" smtClean="0"/>
              <a:pPr/>
              <a:t>17</a:t>
            </a:fld>
            <a:endParaRPr lang="sv-SE" dirty="0"/>
          </a:p>
        </p:txBody>
      </p:sp>
    </p:spTree>
    <p:extLst>
      <p:ext uri="{BB962C8B-B14F-4D97-AF65-F5344CB8AC3E}">
        <p14:creationId xmlns:p14="http://schemas.microsoft.com/office/powerpoint/2010/main" val="193427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25F352-8C98-E7DC-F112-5CBC9FDDEAA9}"/>
              </a:ext>
            </a:extLst>
          </p:cNvPr>
          <p:cNvSpPr>
            <a:spLocks noGrp="1"/>
          </p:cNvSpPr>
          <p:nvPr>
            <p:ph type="title"/>
          </p:nvPr>
        </p:nvSpPr>
        <p:spPr>
          <a:xfrm>
            <a:off x="622800" y="359999"/>
            <a:ext cx="10945808" cy="1530714"/>
          </a:xfrm>
        </p:spPr>
        <p:txBody>
          <a:bodyPr/>
          <a:lstStyle/>
          <a:p>
            <a:r>
              <a:rPr lang="sv-SE" sz="4000" dirty="0"/>
              <a:t>Nästa fleråriga budgetram (MFF) – kort om förslagets innehåll</a:t>
            </a:r>
          </a:p>
        </p:txBody>
      </p:sp>
      <p:sp>
        <p:nvSpPr>
          <p:cNvPr id="3" name="Platshållare för innehåll 2">
            <a:extLst>
              <a:ext uri="{FF2B5EF4-FFF2-40B4-BE49-F238E27FC236}">
                <a16:creationId xmlns:a16="http://schemas.microsoft.com/office/drawing/2014/main" id="{7AA95ABC-040A-AF98-94C3-A6CF6EBC838E}"/>
              </a:ext>
            </a:extLst>
          </p:cNvPr>
          <p:cNvSpPr>
            <a:spLocks noGrp="1"/>
          </p:cNvSpPr>
          <p:nvPr>
            <p:ph idx="1"/>
          </p:nvPr>
        </p:nvSpPr>
        <p:spPr>
          <a:xfrm>
            <a:off x="622799" y="2579913"/>
            <a:ext cx="10946901" cy="3439881"/>
          </a:xfrm>
        </p:spPr>
        <p:txBody>
          <a:bodyPr/>
          <a:lstStyle/>
          <a:p>
            <a:pPr>
              <a:spcAft>
                <a:spcPts val="600"/>
              </a:spcAft>
            </a:pPr>
            <a:r>
              <a:rPr lang="sv-SE" sz="2400" dirty="0"/>
              <a:t>Ny inriktning: säkerhet, försvar, konkurrenskraft, migration, energi och klimatförändringar</a:t>
            </a:r>
          </a:p>
          <a:p>
            <a:pPr>
              <a:spcAft>
                <a:spcPts val="600"/>
              </a:spcAft>
            </a:pPr>
            <a:r>
              <a:rPr lang="sv-SE" sz="2400" dirty="0"/>
              <a:t>Förenkling: styrning, färre rättsakter och program</a:t>
            </a:r>
          </a:p>
          <a:p>
            <a:pPr>
              <a:spcAft>
                <a:spcPts val="600"/>
              </a:spcAft>
            </a:pPr>
            <a:r>
              <a:rPr lang="sv-SE" sz="2400" dirty="0"/>
              <a:t>Ökad flexibilitet</a:t>
            </a:r>
          </a:p>
          <a:p>
            <a:pPr>
              <a:spcAft>
                <a:spcPts val="600"/>
              </a:spcAft>
            </a:pPr>
            <a:r>
              <a:rPr lang="sv-SE" sz="2400" dirty="0"/>
              <a:t>Ökad storlek på budgeten</a:t>
            </a:r>
          </a:p>
          <a:p>
            <a:endParaRPr lang="sv-SE" dirty="0"/>
          </a:p>
        </p:txBody>
      </p:sp>
      <p:sp>
        <p:nvSpPr>
          <p:cNvPr id="4" name="Platshållare för sidfot 3">
            <a:extLst>
              <a:ext uri="{FF2B5EF4-FFF2-40B4-BE49-F238E27FC236}">
                <a16:creationId xmlns:a16="http://schemas.microsoft.com/office/drawing/2014/main" id="{C98EBBFF-A472-63B7-38BF-FA34699959C1}"/>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E4397E38-4EAD-C95A-ABA6-7F0684C45A3F}"/>
              </a:ext>
            </a:extLst>
          </p:cNvPr>
          <p:cNvSpPr>
            <a:spLocks noGrp="1"/>
          </p:cNvSpPr>
          <p:nvPr>
            <p:ph type="sldNum" sz="quarter" idx="12"/>
          </p:nvPr>
        </p:nvSpPr>
        <p:spPr/>
        <p:txBody>
          <a:bodyPr/>
          <a:lstStyle/>
          <a:p>
            <a:fld id="{9C3D4D15-3887-47F3-AC8F-B99C7C44B5C5}" type="slidenum">
              <a:rPr lang="sv-SE" smtClean="0"/>
              <a:pPr/>
              <a:t>2</a:t>
            </a:fld>
            <a:endParaRPr lang="sv-SE" dirty="0"/>
          </a:p>
        </p:txBody>
      </p:sp>
    </p:spTree>
    <p:extLst>
      <p:ext uri="{BB962C8B-B14F-4D97-AF65-F5344CB8AC3E}">
        <p14:creationId xmlns:p14="http://schemas.microsoft.com/office/powerpoint/2010/main" val="397939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641B612-9033-4D21-BB98-BA6E23D4B681}"/>
              </a:ext>
            </a:extLst>
          </p:cNvPr>
          <p:cNvCxnSpPr>
            <a:cxnSpLocks/>
          </p:cNvCxnSpPr>
          <p:nvPr/>
        </p:nvCxnSpPr>
        <p:spPr>
          <a:xfrm flipV="1">
            <a:off x="252919" y="1964987"/>
            <a:ext cx="11070077" cy="68094"/>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BF8903F-022C-4BBE-9035-0DC74D85CE24}"/>
              </a:ext>
            </a:extLst>
          </p:cNvPr>
          <p:cNvSpPr txBox="1"/>
          <p:nvPr/>
        </p:nvSpPr>
        <p:spPr>
          <a:xfrm>
            <a:off x="414392" y="1598924"/>
            <a:ext cx="909223" cy="400110"/>
          </a:xfrm>
          <a:prstGeom prst="rect">
            <a:avLst/>
          </a:prstGeom>
          <a:noFill/>
        </p:spPr>
        <p:txBody>
          <a:bodyPr wrap="none" rtlCol="0">
            <a:spAutoFit/>
          </a:bodyPr>
          <a:lstStyle/>
          <a:p>
            <a:r>
              <a:rPr lang="en-GB" sz="2000" dirty="0">
                <a:latin typeface="TradeGothic CondEighteen" panose="00000400000000000000" pitchFamily="2" charset="0"/>
              </a:rPr>
              <a:t>MFF-</a:t>
            </a:r>
            <a:r>
              <a:rPr lang="en-GB" sz="2000" dirty="0" err="1">
                <a:latin typeface="TradeGothic CondEighteen" panose="00000400000000000000" pitchFamily="2" charset="0"/>
              </a:rPr>
              <a:t>tak</a:t>
            </a:r>
            <a:endParaRPr lang="fr-BE" sz="2000" dirty="0">
              <a:latin typeface="TradeGothic CondEighteen" panose="00000400000000000000" pitchFamily="2" charset="0"/>
            </a:endParaRPr>
          </a:p>
        </p:txBody>
      </p:sp>
      <p:graphicFrame>
        <p:nvGraphicFramePr>
          <p:cNvPr id="3" name="Diagram 2">
            <a:extLst>
              <a:ext uri="{FF2B5EF4-FFF2-40B4-BE49-F238E27FC236}">
                <a16:creationId xmlns:a16="http://schemas.microsoft.com/office/drawing/2014/main" id="{23CB4E43-ADA2-2173-152C-61134C59253B}"/>
              </a:ext>
            </a:extLst>
          </p:cNvPr>
          <p:cNvGraphicFramePr/>
          <p:nvPr/>
        </p:nvGraphicFramePr>
        <p:xfrm>
          <a:off x="1746322" y="2033081"/>
          <a:ext cx="8699356" cy="40031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ubrik 1">
            <a:extLst>
              <a:ext uri="{FF2B5EF4-FFF2-40B4-BE49-F238E27FC236}">
                <a16:creationId xmlns:a16="http://schemas.microsoft.com/office/drawing/2014/main" id="{97AB51EF-CD58-2815-1AEF-92E0E50C1863}"/>
              </a:ext>
            </a:extLst>
          </p:cNvPr>
          <p:cNvSpPr txBox="1">
            <a:spLocks/>
          </p:cNvSpPr>
          <p:nvPr/>
        </p:nvSpPr>
        <p:spPr>
          <a:xfrm>
            <a:off x="622800" y="189460"/>
            <a:ext cx="11569200" cy="1029740"/>
          </a:xfrm>
          <a:prstGeom prst="rect">
            <a:avLst/>
          </a:prstGeom>
        </p:spPr>
        <p:txBody>
          <a:bodyPr/>
          <a:lstStyle>
            <a:lvl1pPr algn="l" defTabSz="914400" rtl="0" eaLnBrk="1" latinLnBrk="0" hangingPunct="1">
              <a:lnSpc>
                <a:spcPct val="100000"/>
              </a:lnSpc>
              <a:spcBef>
                <a:spcPct val="0"/>
              </a:spcBef>
              <a:buNone/>
              <a:defRPr sz="4800" kern="1200" baseline="0">
                <a:solidFill>
                  <a:schemeClr val="tx2"/>
                </a:solidFill>
                <a:latin typeface="+mj-lt"/>
                <a:ea typeface="+mj-ea"/>
                <a:cs typeface="+mj-cs"/>
              </a:defRPr>
            </a:lvl1pPr>
          </a:lstStyle>
          <a:p>
            <a:r>
              <a:rPr lang="sv-SE" sz="4000" dirty="0"/>
              <a:t>Ny struktur – från 7 till 4 rubriker</a:t>
            </a:r>
          </a:p>
        </p:txBody>
      </p:sp>
      <p:sp>
        <p:nvSpPr>
          <p:cNvPr id="2" name="Flödesschema: Koppling 1">
            <a:extLst>
              <a:ext uri="{FF2B5EF4-FFF2-40B4-BE49-F238E27FC236}">
                <a16:creationId xmlns:a16="http://schemas.microsoft.com/office/drawing/2014/main" id="{4E92E714-7FA7-2F7F-C994-E50E4D85056C}"/>
              </a:ext>
            </a:extLst>
          </p:cNvPr>
          <p:cNvSpPr/>
          <p:nvPr/>
        </p:nvSpPr>
        <p:spPr>
          <a:xfrm>
            <a:off x="10208115" y="791715"/>
            <a:ext cx="1569493" cy="1173272"/>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t>Ukrainastöd</a:t>
            </a:r>
          </a:p>
        </p:txBody>
      </p:sp>
    </p:spTree>
    <p:extLst>
      <p:ext uri="{BB962C8B-B14F-4D97-AF65-F5344CB8AC3E}">
        <p14:creationId xmlns:p14="http://schemas.microsoft.com/office/powerpoint/2010/main" val="245945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graphicEl>
                                              <a:dgm id="{3D3B0A04-648B-4E40-B3F4-CB6B5DD90557}"/>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graphicEl>
                                              <a:dgm id="{F82501C1-05EA-4087-98C0-B41D043A349F}"/>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graphicEl>
                                              <a:dgm id="{9D23B370-D3FC-4F4E-93D9-9105157C76EC}"/>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graphicEl>
                                              <a:dgm id="{F1A10410-9A05-4D71-825F-E50C1D98D88A}"/>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graphicEl>
                                              <a:dgm id="{99B54D12-AE67-434E-A62E-42D8AA2EB6D5}"/>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graphicEl>
                                              <a:dgm id="{8C67A499-1A64-4768-A2B2-4F1E222B3ABB}"/>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graphicEl>
                                              <a:dgm id="{D8A49BCE-5185-49A8-A596-9F1EDF2877F3}"/>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AtOnc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941428-25E4-E5C7-A17A-BB81207429D6}"/>
              </a:ext>
            </a:extLst>
          </p:cNvPr>
          <p:cNvSpPr>
            <a:spLocks noGrp="1"/>
          </p:cNvSpPr>
          <p:nvPr>
            <p:ph type="title"/>
          </p:nvPr>
        </p:nvSpPr>
        <p:spPr>
          <a:xfrm>
            <a:off x="622800" y="360000"/>
            <a:ext cx="10945808" cy="2383200"/>
          </a:xfrm>
        </p:spPr>
        <p:txBody>
          <a:bodyPr/>
          <a:lstStyle/>
          <a:p>
            <a:r>
              <a:rPr lang="sv-SE" sz="3200" dirty="0"/>
              <a:t>Rubrik 1: Ekonomisk, social och territoriell sammanhållning, jordbruk, välstånd i landsbygdsområden och marina områden och säkerhet</a:t>
            </a:r>
          </a:p>
        </p:txBody>
      </p:sp>
      <p:sp>
        <p:nvSpPr>
          <p:cNvPr id="3" name="Platshållare för innehåll 2">
            <a:extLst>
              <a:ext uri="{FF2B5EF4-FFF2-40B4-BE49-F238E27FC236}">
                <a16:creationId xmlns:a16="http://schemas.microsoft.com/office/drawing/2014/main" id="{15251D59-FE6D-5291-B96D-0059BCB2A696}"/>
              </a:ext>
            </a:extLst>
          </p:cNvPr>
          <p:cNvSpPr>
            <a:spLocks noGrp="1"/>
          </p:cNvSpPr>
          <p:nvPr>
            <p:ph idx="1"/>
          </p:nvPr>
        </p:nvSpPr>
        <p:spPr>
          <a:xfrm>
            <a:off x="622799" y="2598821"/>
            <a:ext cx="10946901" cy="3420974"/>
          </a:xfrm>
        </p:spPr>
        <p:txBody>
          <a:bodyPr/>
          <a:lstStyle/>
          <a:p>
            <a:pPr>
              <a:spcAft>
                <a:spcPts val="600"/>
              </a:spcAft>
            </a:pPr>
            <a:r>
              <a:rPr lang="sv-SE" sz="2400" dirty="0"/>
              <a:t>946 miljarder euro (fasta priser)</a:t>
            </a:r>
          </a:p>
          <a:p>
            <a:pPr>
              <a:spcAft>
                <a:spcPts val="600"/>
              </a:spcAft>
            </a:pPr>
            <a:r>
              <a:rPr lang="sv-SE" sz="2400" dirty="0"/>
              <a:t>En nationell och regional partnerskapsplan</a:t>
            </a:r>
          </a:p>
          <a:p>
            <a:pPr lvl="1">
              <a:spcAft>
                <a:spcPts val="600"/>
              </a:spcAft>
            </a:pPr>
            <a:r>
              <a:rPr lang="sv-SE" dirty="0"/>
              <a:t>Jordbruk</a:t>
            </a:r>
          </a:p>
          <a:p>
            <a:pPr lvl="1">
              <a:spcAft>
                <a:spcPts val="600"/>
              </a:spcAft>
            </a:pPr>
            <a:r>
              <a:rPr lang="sv-SE" dirty="0"/>
              <a:t>Fiske</a:t>
            </a:r>
          </a:p>
          <a:p>
            <a:pPr lvl="1">
              <a:spcAft>
                <a:spcPts val="600"/>
              </a:spcAft>
            </a:pPr>
            <a:r>
              <a:rPr lang="sv-SE" dirty="0"/>
              <a:t>Sammanhållningspolitik </a:t>
            </a:r>
          </a:p>
          <a:p>
            <a:pPr lvl="1">
              <a:spcAft>
                <a:spcPts val="600"/>
              </a:spcAft>
            </a:pPr>
            <a:r>
              <a:rPr lang="sv-SE" dirty="0"/>
              <a:t>Stöd till inre säkerhet, asyl och migration samt gränsförvaltning</a:t>
            </a:r>
            <a:endParaRPr lang="sv-SE" b="1" dirty="0"/>
          </a:p>
          <a:p>
            <a:pPr>
              <a:spcAft>
                <a:spcPts val="600"/>
              </a:spcAft>
            </a:pPr>
            <a:r>
              <a:rPr lang="sv-SE" sz="2400" dirty="0"/>
              <a:t>NGEU räntor och återbetalning</a:t>
            </a:r>
          </a:p>
          <a:p>
            <a:endParaRPr lang="sv-SE" dirty="0"/>
          </a:p>
        </p:txBody>
      </p:sp>
      <p:sp>
        <p:nvSpPr>
          <p:cNvPr id="4" name="Platshållare för sidfot 3">
            <a:extLst>
              <a:ext uri="{FF2B5EF4-FFF2-40B4-BE49-F238E27FC236}">
                <a16:creationId xmlns:a16="http://schemas.microsoft.com/office/drawing/2014/main" id="{305C5881-6877-0505-D893-F5B25DBA43BF}"/>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E863167B-35B5-241F-39A2-9B7B69EA092D}"/>
              </a:ext>
            </a:extLst>
          </p:cNvPr>
          <p:cNvSpPr>
            <a:spLocks noGrp="1"/>
          </p:cNvSpPr>
          <p:nvPr>
            <p:ph type="sldNum" sz="quarter" idx="12"/>
          </p:nvPr>
        </p:nvSpPr>
        <p:spPr/>
        <p:txBody>
          <a:bodyPr/>
          <a:lstStyle/>
          <a:p>
            <a:fld id="{9C3D4D15-3887-47F3-AC8F-B99C7C44B5C5}" type="slidenum">
              <a:rPr lang="sv-SE" smtClean="0"/>
              <a:pPr/>
              <a:t>4</a:t>
            </a:fld>
            <a:endParaRPr lang="sv-SE" dirty="0"/>
          </a:p>
        </p:txBody>
      </p:sp>
    </p:spTree>
    <p:extLst>
      <p:ext uri="{BB962C8B-B14F-4D97-AF65-F5344CB8AC3E}">
        <p14:creationId xmlns:p14="http://schemas.microsoft.com/office/powerpoint/2010/main" val="1949095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0C0D9F-9059-31C8-C85D-F27C3933BA7E}"/>
              </a:ext>
            </a:extLst>
          </p:cNvPr>
          <p:cNvSpPr>
            <a:spLocks noGrp="1"/>
          </p:cNvSpPr>
          <p:nvPr>
            <p:ph type="title"/>
          </p:nvPr>
        </p:nvSpPr>
        <p:spPr/>
        <p:txBody>
          <a:bodyPr/>
          <a:lstStyle/>
          <a:p>
            <a:r>
              <a:rPr lang="sv-SE" sz="4000" dirty="0"/>
              <a:t>Rättsstatens principer</a:t>
            </a:r>
            <a:br>
              <a:rPr lang="sv-SE" dirty="0"/>
            </a:br>
            <a:br>
              <a:rPr lang="sv-SE" dirty="0"/>
            </a:br>
            <a:endParaRPr lang="sv-SE" dirty="0"/>
          </a:p>
        </p:txBody>
      </p:sp>
      <p:sp>
        <p:nvSpPr>
          <p:cNvPr id="3" name="Platshållare för innehåll 2">
            <a:extLst>
              <a:ext uri="{FF2B5EF4-FFF2-40B4-BE49-F238E27FC236}">
                <a16:creationId xmlns:a16="http://schemas.microsoft.com/office/drawing/2014/main" id="{4CAFC39A-EE62-0C40-C951-F7A284EA5148}"/>
              </a:ext>
            </a:extLst>
          </p:cNvPr>
          <p:cNvSpPr>
            <a:spLocks noGrp="1"/>
          </p:cNvSpPr>
          <p:nvPr>
            <p:ph idx="1"/>
          </p:nvPr>
        </p:nvSpPr>
        <p:spPr>
          <a:xfrm>
            <a:off x="622799" y="1890713"/>
            <a:ext cx="13830620" cy="4129082"/>
          </a:xfrm>
        </p:spPr>
        <p:txBody>
          <a:bodyPr/>
          <a:lstStyle/>
          <a:p>
            <a:pPr>
              <a:spcAft>
                <a:spcPts val="600"/>
              </a:spcAft>
            </a:pPr>
            <a:r>
              <a:rPr lang="sv-SE" sz="2400" dirty="0"/>
              <a:t>Efterlevnad av rättsstatsprincipen ska vara en förutsättning för utbetalning från alla fonder</a:t>
            </a:r>
          </a:p>
          <a:p>
            <a:pPr>
              <a:spcAft>
                <a:spcPts val="600"/>
              </a:spcAft>
            </a:pPr>
            <a:r>
              <a:rPr lang="sv-SE" sz="2400" dirty="0"/>
              <a:t>Stärkta villkor i Nationella och regionala partnerskapsplanerna (rubrik 1)</a:t>
            </a:r>
          </a:p>
          <a:p>
            <a:pPr>
              <a:spcAft>
                <a:spcPts val="600"/>
              </a:spcAft>
            </a:pPr>
            <a:endParaRPr lang="sv-SE" sz="2600" b="1" dirty="0"/>
          </a:p>
          <a:p>
            <a:pPr>
              <a:spcAft>
                <a:spcPts val="600"/>
              </a:spcAft>
            </a:pPr>
            <a:endParaRPr lang="sv-SE" sz="2600" dirty="0"/>
          </a:p>
        </p:txBody>
      </p:sp>
      <p:sp>
        <p:nvSpPr>
          <p:cNvPr id="4" name="Platshållare för sidfot 3">
            <a:extLst>
              <a:ext uri="{FF2B5EF4-FFF2-40B4-BE49-F238E27FC236}">
                <a16:creationId xmlns:a16="http://schemas.microsoft.com/office/drawing/2014/main" id="{64B648D7-EF8B-FF84-CC83-4F18BC0A4454}"/>
              </a:ext>
            </a:extLst>
          </p:cNvPr>
          <p:cNvSpPr>
            <a:spLocks noGrp="1"/>
          </p:cNvSpPr>
          <p:nvPr>
            <p:ph type="ftr" sz="quarter" idx="11"/>
          </p:nvPr>
        </p:nvSpPr>
        <p:spPr/>
        <p:txBody>
          <a:bodyPr/>
          <a:lstStyle/>
          <a:p>
            <a:r>
              <a:rPr lang="sv-SE" dirty="0"/>
              <a:t>Statsrådsberedningen</a:t>
            </a:r>
          </a:p>
        </p:txBody>
      </p:sp>
      <p:sp>
        <p:nvSpPr>
          <p:cNvPr id="5" name="Platshållare för bildnummer 4">
            <a:extLst>
              <a:ext uri="{FF2B5EF4-FFF2-40B4-BE49-F238E27FC236}">
                <a16:creationId xmlns:a16="http://schemas.microsoft.com/office/drawing/2014/main" id="{9E482807-1626-A79E-DA87-73C7A281800A}"/>
              </a:ext>
            </a:extLst>
          </p:cNvPr>
          <p:cNvSpPr>
            <a:spLocks noGrp="1"/>
          </p:cNvSpPr>
          <p:nvPr>
            <p:ph type="sldNum" sz="quarter" idx="12"/>
          </p:nvPr>
        </p:nvSpPr>
        <p:spPr/>
        <p:txBody>
          <a:bodyPr/>
          <a:lstStyle/>
          <a:p>
            <a:fld id="{9C3D4D15-3887-47F3-AC8F-B99C7C44B5C5}" type="slidenum">
              <a:rPr lang="sv-SE" smtClean="0"/>
              <a:pPr/>
              <a:t>5</a:t>
            </a:fld>
            <a:endParaRPr lang="sv-SE" dirty="0"/>
          </a:p>
        </p:txBody>
      </p:sp>
    </p:spTree>
    <p:extLst>
      <p:ext uri="{BB962C8B-B14F-4D97-AF65-F5344CB8AC3E}">
        <p14:creationId xmlns:p14="http://schemas.microsoft.com/office/powerpoint/2010/main" val="3087277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0C0D9F-9059-31C8-C85D-F27C3933BA7E}"/>
              </a:ext>
            </a:extLst>
          </p:cNvPr>
          <p:cNvSpPr>
            <a:spLocks noGrp="1"/>
          </p:cNvSpPr>
          <p:nvPr>
            <p:ph type="title"/>
          </p:nvPr>
        </p:nvSpPr>
        <p:spPr/>
        <p:txBody>
          <a:bodyPr/>
          <a:lstStyle/>
          <a:p>
            <a:r>
              <a:rPr lang="sv-SE" sz="4000" dirty="0"/>
              <a:t>Prestationsbaserat genomföranderamverk</a:t>
            </a:r>
            <a:br>
              <a:rPr lang="sv-SE" dirty="0"/>
            </a:br>
            <a:br>
              <a:rPr lang="sv-SE" dirty="0"/>
            </a:br>
            <a:endParaRPr lang="sv-SE" dirty="0"/>
          </a:p>
        </p:txBody>
      </p:sp>
      <p:sp>
        <p:nvSpPr>
          <p:cNvPr id="3" name="Platshållare för innehåll 2">
            <a:extLst>
              <a:ext uri="{FF2B5EF4-FFF2-40B4-BE49-F238E27FC236}">
                <a16:creationId xmlns:a16="http://schemas.microsoft.com/office/drawing/2014/main" id="{4CAFC39A-EE62-0C40-C951-F7A284EA5148}"/>
              </a:ext>
            </a:extLst>
          </p:cNvPr>
          <p:cNvSpPr>
            <a:spLocks noGrp="1"/>
          </p:cNvSpPr>
          <p:nvPr>
            <p:ph idx="1"/>
          </p:nvPr>
        </p:nvSpPr>
        <p:spPr>
          <a:xfrm>
            <a:off x="622799" y="1890713"/>
            <a:ext cx="9140961" cy="4129082"/>
          </a:xfrm>
        </p:spPr>
        <p:txBody>
          <a:bodyPr/>
          <a:lstStyle/>
          <a:p>
            <a:pPr>
              <a:spcAft>
                <a:spcPts val="600"/>
              </a:spcAft>
            </a:pPr>
            <a:r>
              <a:rPr lang="sv-SE" sz="2400" dirty="0"/>
              <a:t>Stärkt resultatfokus</a:t>
            </a:r>
          </a:p>
          <a:p>
            <a:pPr>
              <a:spcAft>
                <a:spcPts val="600"/>
              </a:spcAft>
            </a:pPr>
            <a:r>
              <a:rPr lang="sv-SE" sz="2400" dirty="0"/>
              <a:t>Effektivare resursanvändning</a:t>
            </a:r>
          </a:p>
          <a:p>
            <a:pPr>
              <a:spcAft>
                <a:spcPts val="600"/>
              </a:spcAft>
            </a:pPr>
            <a:r>
              <a:rPr lang="sv-SE" sz="2400" dirty="0"/>
              <a:t>Ökad transparens och jämförbarhet</a:t>
            </a:r>
          </a:p>
          <a:p>
            <a:pPr>
              <a:spcAft>
                <a:spcPts val="600"/>
              </a:spcAft>
            </a:pPr>
            <a:r>
              <a:rPr lang="sv-SE" sz="2400" dirty="0"/>
              <a:t>Förbättrad planering och prioritering</a:t>
            </a:r>
          </a:p>
          <a:p>
            <a:pPr>
              <a:spcAft>
                <a:spcPts val="600"/>
              </a:spcAft>
            </a:pPr>
            <a:r>
              <a:rPr lang="sv-SE" sz="2400" dirty="0"/>
              <a:t>Stödja horisontella prioriteringar</a:t>
            </a:r>
          </a:p>
          <a:p>
            <a:pPr>
              <a:spcAft>
                <a:spcPts val="600"/>
              </a:spcAft>
            </a:pPr>
            <a:endParaRPr lang="sv-SE" sz="2600" dirty="0"/>
          </a:p>
        </p:txBody>
      </p:sp>
      <p:sp>
        <p:nvSpPr>
          <p:cNvPr id="4" name="Platshållare för sidfot 3">
            <a:extLst>
              <a:ext uri="{FF2B5EF4-FFF2-40B4-BE49-F238E27FC236}">
                <a16:creationId xmlns:a16="http://schemas.microsoft.com/office/drawing/2014/main" id="{64B648D7-EF8B-FF84-CC83-4F18BC0A4454}"/>
              </a:ext>
            </a:extLst>
          </p:cNvPr>
          <p:cNvSpPr>
            <a:spLocks noGrp="1"/>
          </p:cNvSpPr>
          <p:nvPr>
            <p:ph type="ftr" sz="quarter" idx="11"/>
          </p:nvPr>
        </p:nvSpPr>
        <p:spPr/>
        <p:txBody>
          <a:bodyPr/>
          <a:lstStyle/>
          <a:p>
            <a:r>
              <a:rPr lang="sv-SE" dirty="0"/>
              <a:t>Statsrådsberedningen</a:t>
            </a:r>
          </a:p>
        </p:txBody>
      </p:sp>
      <p:sp>
        <p:nvSpPr>
          <p:cNvPr id="5" name="Platshållare för bildnummer 4">
            <a:extLst>
              <a:ext uri="{FF2B5EF4-FFF2-40B4-BE49-F238E27FC236}">
                <a16:creationId xmlns:a16="http://schemas.microsoft.com/office/drawing/2014/main" id="{9E482807-1626-A79E-DA87-73C7A281800A}"/>
              </a:ext>
            </a:extLst>
          </p:cNvPr>
          <p:cNvSpPr>
            <a:spLocks noGrp="1"/>
          </p:cNvSpPr>
          <p:nvPr>
            <p:ph type="sldNum" sz="quarter" idx="12"/>
          </p:nvPr>
        </p:nvSpPr>
        <p:spPr/>
        <p:txBody>
          <a:bodyPr/>
          <a:lstStyle/>
          <a:p>
            <a:fld id="{9C3D4D15-3887-47F3-AC8F-B99C7C44B5C5}" type="slidenum">
              <a:rPr lang="sv-SE" smtClean="0"/>
              <a:pPr/>
              <a:t>6</a:t>
            </a:fld>
            <a:endParaRPr lang="sv-SE" dirty="0"/>
          </a:p>
        </p:txBody>
      </p:sp>
    </p:spTree>
    <p:extLst>
      <p:ext uri="{BB962C8B-B14F-4D97-AF65-F5344CB8AC3E}">
        <p14:creationId xmlns:p14="http://schemas.microsoft.com/office/powerpoint/2010/main" val="2676037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9A9332-A160-E79E-0CD9-89F75EDB0227}"/>
              </a:ext>
            </a:extLst>
          </p:cNvPr>
          <p:cNvSpPr>
            <a:spLocks noGrp="1"/>
          </p:cNvSpPr>
          <p:nvPr>
            <p:ph type="title"/>
          </p:nvPr>
        </p:nvSpPr>
        <p:spPr>
          <a:xfrm>
            <a:off x="623096" y="337232"/>
            <a:ext cx="10945808" cy="1178747"/>
          </a:xfrm>
        </p:spPr>
        <p:txBody>
          <a:bodyPr/>
          <a:lstStyle/>
          <a:p>
            <a:r>
              <a:rPr lang="sv-SE" sz="3200" dirty="0"/>
              <a:t>Ett urval av regeringens ståndpunkter om </a:t>
            </a:r>
            <a:r>
              <a:rPr lang="sv-SE" sz="3200" dirty="0" err="1"/>
              <a:t>MFF-förslaget</a:t>
            </a:r>
            <a:br>
              <a:rPr lang="sv-SE" dirty="0"/>
            </a:br>
            <a:endParaRPr lang="sv-SE" dirty="0"/>
          </a:p>
        </p:txBody>
      </p:sp>
      <p:sp>
        <p:nvSpPr>
          <p:cNvPr id="3" name="Platshållare för innehåll 2">
            <a:extLst>
              <a:ext uri="{FF2B5EF4-FFF2-40B4-BE49-F238E27FC236}">
                <a16:creationId xmlns:a16="http://schemas.microsoft.com/office/drawing/2014/main" id="{6B7B139F-9AF6-5F4D-B129-3FD2AF53E3DF}"/>
              </a:ext>
            </a:extLst>
          </p:cNvPr>
          <p:cNvSpPr>
            <a:spLocks noGrp="1"/>
          </p:cNvSpPr>
          <p:nvPr>
            <p:ph idx="1"/>
          </p:nvPr>
        </p:nvSpPr>
        <p:spPr>
          <a:xfrm>
            <a:off x="622799" y="1155700"/>
            <a:ext cx="13911348" cy="4864095"/>
          </a:xfrm>
        </p:spPr>
        <p:txBody>
          <a:bodyPr/>
          <a:lstStyle/>
          <a:p>
            <a:pPr>
              <a:spcAft>
                <a:spcPts val="600"/>
              </a:spcAft>
            </a:pPr>
            <a:r>
              <a:rPr lang="sv-SE" sz="1800" dirty="0"/>
              <a:t>Regeringen </a:t>
            </a:r>
            <a:r>
              <a:rPr lang="sv-SE" sz="1800" b="1" dirty="0"/>
              <a:t>välkomnar förslagets inriktning </a:t>
            </a:r>
            <a:r>
              <a:rPr lang="sv-SE" sz="1800" dirty="0"/>
              <a:t>som bättre avspeglar EU:s aktuella utmaningar och regeringens fyra prioriteringar: </a:t>
            </a:r>
            <a:r>
              <a:rPr lang="sv-SE" sz="1800" b="1" dirty="0"/>
              <a:t>kriget, konkurrenskraft, klimatet och kriminaliteten</a:t>
            </a:r>
            <a:r>
              <a:rPr lang="sv-SE" sz="1800" dirty="0"/>
              <a:t>. </a:t>
            </a:r>
          </a:p>
          <a:p>
            <a:pPr>
              <a:spcAft>
                <a:spcPts val="600"/>
              </a:spcAft>
            </a:pPr>
            <a:r>
              <a:rPr lang="sv-SE" sz="1800" dirty="0"/>
              <a:t>Sveriges </a:t>
            </a:r>
            <a:r>
              <a:rPr lang="sv-SE" sz="1800" b="1" dirty="0"/>
              <a:t>budgetrestriktiva linje </a:t>
            </a:r>
            <a:r>
              <a:rPr lang="sv-SE" sz="1800" dirty="0"/>
              <a:t>ligger fast. </a:t>
            </a:r>
          </a:p>
          <a:p>
            <a:pPr>
              <a:spcAft>
                <a:spcPts val="600"/>
              </a:spcAft>
            </a:pPr>
            <a:r>
              <a:rPr lang="sv-SE" sz="1800" b="1" dirty="0"/>
              <a:t>Ukrainasäkra</a:t>
            </a:r>
            <a:r>
              <a:rPr lang="sv-SE" sz="1800" dirty="0"/>
              <a:t> budgeten </a:t>
            </a:r>
          </a:p>
          <a:p>
            <a:pPr>
              <a:spcAft>
                <a:spcPts val="600"/>
              </a:spcAft>
            </a:pPr>
            <a:r>
              <a:rPr lang="sv-SE" sz="1800" b="1" dirty="0"/>
              <a:t>Förenkling:</a:t>
            </a:r>
            <a:r>
              <a:rPr lang="sv-SE" sz="1800" dirty="0"/>
              <a:t> enklare struktur, få tematiska områden och färre program </a:t>
            </a:r>
          </a:p>
          <a:p>
            <a:pPr>
              <a:spcAft>
                <a:spcPts val="600"/>
              </a:spcAft>
            </a:pPr>
            <a:r>
              <a:rPr lang="sv-SE" sz="1800" b="1" dirty="0"/>
              <a:t>Flexibilitet:</a:t>
            </a:r>
            <a:r>
              <a:rPr lang="sv-SE" sz="1800" dirty="0"/>
              <a:t> behöver vara förenligt med sunda budgetprinciper</a:t>
            </a:r>
          </a:p>
          <a:p>
            <a:pPr>
              <a:spcAft>
                <a:spcPts val="600"/>
              </a:spcAft>
            </a:pPr>
            <a:r>
              <a:rPr lang="sv-SE" sz="1800" dirty="0"/>
              <a:t>Ökad möjlighet till strategisk styrning</a:t>
            </a:r>
          </a:p>
          <a:p>
            <a:pPr>
              <a:spcAft>
                <a:spcPts val="600"/>
              </a:spcAft>
            </a:pPr>
            <a:r>
              <a:rPr lang="sv-SE" sz="1800" dirty="0"/>
              <a:t>I </a:t>
            </a:r>
            <a:r>
              <a:rPr lang="sv-SE" sz="1800" b="1" dirty="0"/>
              <a:t>princip positiv</a:t>
            </a:r>
            <a:r>
              <a:rPr lang="sv-SE" sz="1800" dirty="0"/>
              <a:t> till ett nytt genomföranderamverk baserat på </a:t>
            </a:r>
            <a:r>
              <a:rPr lang="sv-SE" sz="1800" b="1" dirty="0"/>
              <a:t>prestationsbaserad</a:t>
            </a:r>
            <a:r>
              <a:rPr lang="sv-SE" sz="1800" dirty="0"/>
              <a:t> ansats.</a:t>
            </a:r>
          </a:p>
          <a:p>
            <a:pPr>
              <a:spcAft>
                <a:spcPts val="600"/>
              </a:spcAft>
            </a:pPr>
            <a:r>
              <a:rPr lang="sv-SE" sz="1800" dirty="0"/>
              <a:t>Förutsätter</a:t>
            </a:r>
            <a:r>
              <a:rPr lang="sv-SE" sz="1800" b="1" dirty="0"/>
              <a:t> relevanta mål </a:t>
            </a:r>
            <a:r>
              <a:rPr lang="sv-SE" sz="1800" dirty="0"/>
              <a:t>och</a:t>
            </a:r>
            <a:r>
              <a:rPr lang="sv-SE" sz="1800" b="1" dirty="0"/>
              <a:t> ändamålsenliga åtgärder.</a:t>
            </a:r>
          </a:p>
          <a:p>
            <a:pPr>
              <a:spcAft>
                <a:spcPts val="600"/>
              </a:spcAft>
            </a:pPr>
            <a:r>
              <a:rPr lang="sv-SE" sz="1800" dirty="0"/>
              <a:t>Ramverket måste respektera medlemsstaternas </a:t>
            </a:r>
            <a:r>
              <a:rPr lang="sv-SE" sz="1800" b="1" dirty="0"/>
              <a:t>finanspolitiska autonomi, förvaltningssystem</a:t>
            </a:r>
            <a:r>
              <a:rPr lang="sv-SE" sz="1800" dirty="0"/>
              <a:t>, </a:t>
            </a:r>
            <a:r>
              <a:rPr lang="sv-SE" sz="1800" b="1" dirty="0"/>
              <a:t>arbetsmarknadsmodell.</a:t>
            </a:r>
            <a:endParaRPr lang="sv-SE" sz="1800" dirty="0"/>
          </a:p>
          <a:p>
            <a:pPr>
              <a:spcAft>
                <a:spcPts val="600"/>
              </a:spcAft>
            </a:pPr>
            <a:r>
              <a:rPr lang="sv-SE" sz="1800" dirty="0"/>
              <a:t>Välkomnar att all </a:t>
            </a:r>
            <a:r>
              <a:rPr lang="sv-SE" sz="1800" b="1" dirty="0"/>
              <a:t>gemensam regelverk </a:t>
            </a:r>
            <a:r>
              <a:rPr lang="sv-SE" sz="1800" dirty="0"/>
              <a:t>för genomförandet av alla EU:s program samlas i en förordning, samt harmoniseras</a:t>
            </a:r>
          </a:p>
          <a:p>
            <a:pPr>
              <a:spcAft>
                <a:spcPts val="600"/>
              </a:spcAft>
            </a:pPr>
            <a:r>
              <a:rPr lang="sv-SE" sz="1800" dirty="0"/>
              <a:t>Mål</a:t>
            </a:r>
            <a:r>
              <a:rPr lang="sv-SE" sz="1800" b="1" dirty="0"/>
              <a:t> </a:t>
            </a:r>
            <a:r>
              <a:rPr lang="sv-SE" sz="1800" dirty="0"/>
              <a:t>som stödjer EU:s </a:t>
            </a:r>
            <a:r>
              <a:rPr lang="sv-SE" sz="1800" b="1" dirty="0"/>
              <a:t>klimat- och miljöåtaganden </a:t>
            </a:r>
            <a:r>
              <a:rPr lang="sv-SE" sz="1800" dirty="0"/>
              <a:t>välkomnas.</a:t>
            </a:r>
          </a:p>
          <a:p>
            <a:pPr>
              <a:spcAft>
                <a:spcPts val="600"/>
              </a:spcAft>
            </a:pPr>
            <a:r>
              <a:rPr lang="sv-SE" sz="1800" dirty="0"/>
              <a:t>Oproportionerlig </a:t>
            </a:r>
            <a:r>
              <a:rPr lang="sv-SE" sz="1800" b="1" dirty="0"/>
              <a:t>administrativ börda </a:t>
            </a:r>
            <a:r>
              <a:rPr lang="sv-SE" sz="1800" dirty="0"/>
              <a:t>för medlemsstater och stödmottagare ska undvikas.</a:t>
            </a:r>
          </a:p>
          <a:p>
            <a:pPr>
              <a:spcAft>
                <a:spcPts val="600"/>
              </a:spcAft>
            </a:pPr>
            <a:endParaRPr lang="sv-SE" sz="2400" dirty="0"/>
          </a:p>
          <a:p>
            <a:endParaRPr lang="sv-SE" dirty="0"/>
          </a:p>
        </p:txBody>
      </p:sp>
      <p:sp>
        <p:nvSpPr>
          <p:cNvPr id="4" name="Platshållare för sidfot 3">
            <a:extLst>
              <a:ext uri="{FF2B5EF4-FFF2-40B4-BE49-F238E27FC236}">
                <a16:creationId xmlns:a16="http://schemas.microsoft.com/office/drawing/2014/main" id="{957A431B-68F1-0A52-8EF6-FF8215458E36}"/>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2B1A20B9-AFFA-187F-F464-2B4E60803365}"/>
              </a:ext>
            </a:extLst>
          </p:cNvPr>
          <p:cNvSpPr>
            <a:spLocks noGrp="1"/>
          </p:cNvSpPr>
          <p:nvPr>
            <p:ph type="sldNum" sz="quarter" idx="12"/>
          </p:nvPr>
        </p:nvSpPr>
        <p:spPr/>
        <p:txBody>
          <a:bodyPr/>
          <a:lstStyle/>
          <a:p>
            <a:fld id="{9C3D4D15-3887-47F3-AC8F-B99C7C44B5C5}" type="slidenum">
              <a:rPr lang="sv-SE" smtClean="0"/>
              <a:pPr/>
              <a:t>7</a:t>
            </a:fld>
            <a:endParaRPr lang="sv-SE" dirty="0"/>
          </a:p>
        </p:txBody>
      </p:sp>
    </p:spTree>
    <p:extLst>
      <p:ext uri="{BB962C8B-B14F-4D97-AF65-F5344CB8AC3E}">
        <p14:creationId xmlns:p14="http://schemas.microsoft.com/office/powerpoint/2010/main" val="2813341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223372-866B-4472-96D7-A4B2D6F88099}"/>
              </a:ext>
            </a:extLst>
          </p:cNvPr>
          <p:cNvSpPr>
            <a:spLocks noGrp="1"/>
          </p:cNvSpPr>
          <p:nvPr>
            <p:ph type="title"/>
          </p:nvPr>
        </p:nvSpPr>
        <p:spPr>
          <a:xfrm>
            <a:off x="635998" y="360000"/>
            <a:ext cx="10945808" cy="1235718"/>
          </a:xfrm>
        </p:spPr>
        <p:txBody>
          <a:bodyPr/>
          <a:lstStyle/>
          <a:p>
            <a:r>
              <a:rPr lang="sv-SE" sz="4000" dirty="0"/>
              <a:t>Grundläggande bestämmelser anges i en ramförordning</a:t>
            </a:r>
          </a:p>
        </p:txBody>
      </p:sp>
      <p:sp>
        <p:nvSpPr>
          <p:cNvPr id="3" name="Platshållare för innehåll 2">
            <a:extLst>
              <a:ext uri="{FF2B5EF4-FFF2-40B4-BE49-F238E27FC236}">
                <a16:creationId xmlns:a16="http://schemas.microsoft.com/office/drawing/2014/main" id="{FEDAFB26-2FE6-4AF6-BC29-746AC1415CF4}"/>
              </a:ext>
            </a:extLst>
          </p:cNvPr>
          <p:cNvSpPr>
            <a:spLocks noGrp="1"/>
          </p:cNvSpPr>
          <p:nvPr>
            <p:ph idx="1"/>
          </p:nvPr>
        </p:nvSpPr>
        <p:spPr>
          <a:xfrm>
            <a:off x="622798" y="1595718"/>
            <a:ext cx="14007601" cy="4709050"/>
          </a:xfrm>
        </p:spPr>
        <p:txBody>
          <a:bodyPr/>
          <a:lstStyle/>
          <a:p>
            <a:r>
              <a:rPr lang="sv-SE" sz="2400" dirty="0"/>
              <a:t>Förordning med grundläggande bestämmelser för en övergripande EU-fond under delad förvaltning: </a:t>
            </a:r>
            <a:r>
              <a:rPr lang="sv-SE" sz="2400" i="1" dirty="0"/>
              <a:t>Europeiska fonden för ekonomisk, social och territoriell sammanhållning, jordbruk och landsbygd, fiske och hav, välstånd och säkerhet </a:t>
            </a:r>
            <a:br>
              <a:rPr lang="sv-SE" sz="2400" i="1" dirty="0"/>
            </a:br>
            <a:endParaRPr lang="sv-SE" sz="2400" dirty="0"/>
          </a:p>
          <a:p>
            <a:r>
              <a:rPr lang="sv-SE" sz="2400" dirty="0"/>
              <a:t>Regelverk bl.a. för nationell och regional partnerskapsplan (NRP-plan)</a:t>
            </a:r>
          </a:p>
          <a:p>
            <a:r>
              <a:rPr lang="sv-SE" sz="2400" dirty="0"/>
              <a:t>Allmänna mål: ESF ska framför allt stödja </a:t>
            </a:r>
            <a:br>
              <a:rPr lang="sv-SE" sz="2400" dirty="0"/>
            </a:br>
            <a:r>
              <a:rPr lang="sv-SE" sz="2400" dirty="0"/>
              <a:t>	(b) Mål om stöd som rör sysselsättning av god kvalitet, utbildning och 	kompetens samt social inkludering, liksom en socialt rättvis övergång 	till klimatneutralitet.</a:t>
            </a:r>
          </a:p>
          <a:p>
            <a:pPr marL="0" indent="0">
              <a:buNone/>
            </a:pPr>
            <a:r>
              <a:rPr lang="sv-SE" sz="2400" dirty="0"/>
              <a:t>	(e) Mål om att skydda och stärka demokratin i unionen. </a:t>
            </a:r>
          </a:p>
          <a:p>
            <a:r>
              <a:rPr lang="sv-SE" sz="2400" dirty="0"/>
              <a:t>Styrning genom den europeiska planeringsterminen.</a:t>
            </a:r>
          </a:p>
          <a:p>
            <a:r>
              <a:rPr lang="sv-SE" sz="2400" dirty="0"/>
              <a:t>Minst 14 procent av medlen ska användas till insatser på det sociala området</a:t>
            </a:r>
          </a:p>
        </p:txBody>
      </p:sp>
      <p:sp>
        <p:nvSpPr>
          <p:cNvPr id="4" name="Platshållare för sidfot 3">
            <a:extLst>
              <a:ext uri="{FF2B5EF4-FFF2-40B4-BE49-F238E27FC236}">
                <a16:creationId xmlns:a16="http://schemas.microsoft.com/office/drawing/2014/main" id="{C2F0B61C-9D8B-4E18-BC65-A10FE37DC235}"/>
              </a:ext>
            </a:extLst>
          </p:cNvPr>
          <p:cNvSpPr>
            <a:spLocks noGrp="1"/>
          </p:cNvSpPr>
          <p:nvPr>
            <p:ph type="ftr" sz="quarter" idx="11"/>
          </p:nvPr>
        </p:nvSpPr>
        <p:spPr/>
        <p:txBody>
          <a:bodyPr/>
          <a:lstStyle/>
          <a:p>
            <a:r>
              <a:rPr lang="sv-SE" dirty="0"/>
              <a:t>Arbetsmarknadsdepartementet</a:t>
            </a:r>
          </a:p>
        </p:txBody>
      </p:sp>
      <p:sp>
        <p:nvSpPr>
          <p:cNvPr id="5" name="Platshållare för bildnummer 4">
            <a:extLst>
              <a:ext uri="{FF2B5EF4-FFF2-40B4-BE49-F238E27FC236}">
                <a16:creationId xmlns:a16="http://schemas.microsoft.com/office/drawing/2014/main" id="{E29F6E17-F1E5-42AC-928A-5F8D7BEB6840}"/>
              </a:ext>
            </a:extLst>
          </p:cNvPr>
          <p:cNvSpPr>
            <a:spLocks noGrp="1"/>
          </p:cNvSpPr>
          <p:nvPr>
            <p:ph type="sldNum" sz="quarter" idx="12"/>
          </p:nvPr>
        </p:nvSpPr>
        <p:spPr/>
        <p:txBody>
          <a:bodyPr/>
          <a:lstStyle/>
          <a:p>
            <a:fld id="{9C3D4D15-3887-47F3-AC8F-B99C7C44B5C5}" type="slidenum">
              <a:rPr lang="sv-SE" smtClean="0"/>
              <a:pPr/>
              <a:t>8</a:t>
            </a:fld>
            <a:endParaRPr lang="sv-SE" dirty="0"/>
          </a:p>
        </p:txBody>
      </p:sp>
      <p:sp>
        <p:nvSpPr>
          <p:cNvPr id="6" name="Rektangel 5" descr="TagShape">
            <a:extLst>
              <a:ext uri="{FF2B5EF4-FFF2-40B4-BE49-F238E27FC236}">
                <a16:creationId xmlns:a16="http://schemas.microsoft.com/office/drawing/2014/main" id="{2CEB7807-D09A-4D98-CCFB-EA77DEEBC76C}"/>
              </a:ext>
            </a:extLst>
          </p:cNvPr>
          <p:cNvSpPr/>
          <p:nvPr/>
        </p:nvSpPr>
        <p:spPr>
          <a:xfrm>
            <a:off x="0" y="0"/>
            <a:ext cx="0" cy="0"/>
          </a:xfrm>
          <a:prstGeom prst="rect">
            <a:avLst/>
          </a:prstGeom>
          <a:solidFill>
            <a:schemeClr val="accent1">
              <a:alpha val="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01718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689A64-683C-35B4-4680-0F539B4138FF}"/>
              </a:ext>
            </a:extLst>
          </p:cNvPr>
          <p:cNvSpPr>
            <a:spLocks noGrp="1"/>
          </p:cNvSpPr>
          <p:nvPr>
            <p:ph type="title"/>
          </p:nvPr>
        </p:nvSpPr>
        <p:spPr>
          <a:xfrm>
            <a:off x="623096" y="387592"/>
            <a:ext cx="10945808" cy="1418905"/>
          </a:xfrm>
        </p:spPr>
        <p:txBody>
          <a:bodyPr/>
          <a:lstStyle/>
          <a:p>
            <a:r>
              <a:rPr lang="sv-SE" sz="4000" dirty="0"/>
              <a:t>Specifika mål som är aktuella för ESF:  Artikel 3 p. 1, (c) och (e)  </a:t>
            </a:r>
          </a:p>
        </p:txBody>
      </p:sp>
      <p:sp>
        <p:nvSpPr>
          <p:cNvPr id="3" name="Platshållare för innehåll 2">
            <a:extLst>
              <a:ext uri="{FF2B5EF4-FFF2-40B4-BE49-F238E27FC236}">
                <a16:creationId xmlns:a16="http://schemas.microsoft.com/office/drawing/2014/main" id="{C9E02068-D75C-1800-854B-D827E83B906C}"/>
              </a:ext>
            </a:extLst>
          </p:cNvPr>
          <p:cNvSpPr>
            <a:spLocks noGrp="1"/>
          </p:cNvSpPr>
          <p:nvPr>
            <p:ph idx="1"/>
          </p:nvPr>
        </p:nvSpPr>
        <p:spPr>
          <a:xfrm>
            <a:off x="622799" y="1984917"/>
            <a:ext cx="13917954" cy="4034878"/>
          </a:xfrm>
        </p:spPr>
        <p:txBody>
          <a:bodyPr/>
          <a:lstStyle/>
          <a:p>
            <a:pPr marL="0" indent="0">
              <a:buNone/>
            </a:pPr>
            <a:r>
              <a:rPr lang="sv-SE" sz="2400" dirty="0"/>
              <a:t>(c)</a:t>
            </a:r>
            <a:br>
              <a:rPr lang="sv-SE" sz="2400" dirty="0"/>
            </a:br>
            <a:r>
              <a:rPr lang="sv-SE" sz="2400" dirty="0"/>
              <a:t>- Stödja sysselsättning, lika tillgång till arbetsmarknaden, rättvisa och högkvalitativa arbetsvillkor samt arbetskraftens rörlighet.</a:t>
            </a:r>
            <a:br>
              <a:rPr lang="sv-SE" sz="2400" dirty="0"/>
            </a:br>
            <a:endParaRPr lang="sv-SE" sz="2400" dirty="0"/>
          </a:p>
          <a:p>
            <a:pPr marL="0" indent="0">
              <a:buNone/>
            </a:pPr>
            <a:r>
              <a:rPr lang="sv-SE" sz="2400" dirty="0"/>
              <a:t>- Öka arbetskraftsutbudet och förbättra utbildning och livslångt förvärvande av färdigheter, särskilt genom att främja kompetensutveckling och omskolning.</a:t>
            </a:r>
            <a:br>
              <a:rPr lang="sv-SE" sz="2400" dirty="0"/>
            </a:br>
            <a:endParaRPr lang="sv-SE" sz="2400" dirty="0"/>
          </a:p>
          <a:p>
            <a:pPr marL="0" indent="0">
              <a:buNone/>
            </a:pPr>
            <a:r>
              <a:rPr lang="sv-SE" sz="2400" dirty="0"/>
              <a:t>- Främja lika möjligheter för alla, stödja starka sociala skyddsnät, främja social inkludering och bekämpa fattigdom och hemlöshet, samt stödja investeringar i social infrastruktur.</a:t>
            </a:r>
          </a:p>
          <a:p>
            <a:endParaRPr lang="sv-SE" dirty="0"/>
          </a:p>
        </p:txBody>
      </p:sp>
      <p:sp>
        <p:nvSpPr>
          <p:cNvPr id="4" name="Platshållare för sidfot 3">
            <a:extLst>
              <a:ext uri="{FF2B5EF4-FFF2-40B4-BE49-F238E27FC236}">
                <a16:creationId xmlns:a16="http://schemas.microsoft.com/office/drawing/2014/main" id="{60FB4FFC-35C1-39A5-D9D8-6EE20DB0BC09}"/>
              </a:ext>
            </a:extLst>
          </p:cNvPr>
          <p:cNvSpPr>
            <a:spLocks noGrp="1"/>
          </p:cNvSpPr>
          <p:nvPr>
            <p:ph type="ftr" sz="quarter" idx="11"/>
          </p:nvPr>
        </p:nvSpPr>
        <p:spPr/>
        <p:txBody>
          <a:bodyPr/>
          <a:lstStyle/>
          <a:p>
            <a:r>
              <a:rPr lang="sv-SE"/>
              <a:t>Arbetsmarknadsdepartementet</a:t>
            </a:r>
            <a:endParaRPr lang="sv-SE" dirty="0"/>
          </a:p>
        </p:txBody>
      </p:sp>
      <p:sp>
        <p:nvSpPr>
          <p:cNvPr id="5" name="Platshållare för bildnummer 4">
            <a:extLst>
              <a:ext uri="{FF2B5EF4-FFF2-40B4-BE49-F238E27FC236}">
                <a16:creationId xmlns:a16="http://schemas.microsoft.com/office/drawing/2014/main" id="{6AB9EED4-F75E-F980-8D00-F4686632027B}"/>
              </a:ext>
            </a:extLst>
          </p:cNvPr>
          <p:cNvSpPr>
            <a:spLocks noGrp="1"/>
          </p:cNvSpPr>
          <p:nvPr>
            <p:ph type="sldNum" sz="quarter" idx="12"/>
          </p:nvPr>
        </p:nvSpPr>
        <p:spPr/>
        <p:txBody>
          <a:bodyPr/>
          <a:lstStyle/>
          <a:p>
            <a:fld id="{9C3D4D15-3887-47F3-AC8F-B99C7C44B5C5}" type="slidenum">
              <a:rPr lang="sv-SE" smtClean="0"/>
              <a:pPr/>
              <a:t>9</a:t>
            </a:fld>
            <a:endParaRPr lang="sv-SE" dirty="0"/>
          </a:p>
        </p:txBody>
      </p:sp>
    </p:spTree>
    <p:extLst>
      <p:ext uri="{BB962C8B-B14F-4D97-AF65-F5344CB8AC3E}">
        <p14:creationId xmlns:p14="http://schemas.microsoft.com/office/powerpoint/2010/main" val="36010854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MENUOPEN" val="True"/>
</p:tagLst>
</file>

<file path=ppt/tags/tag2.xml><?xml version="1.0" encoding="utf-8"?>
<p:tagLst xmlns:a="http://schemas.openxmlformats.org/drawingml/2006/main" xmlns:r="http://schemas.openxmlformats.org/officeDocument/2006/relationships" xmlns:p="http://schemas.openxmlformats.org/presentationml/2006/main">
  <p:tag name="RK LOGGA" val="RK Logga"/>
  <p:tag name="RK LOGGAHEIGHT" val="39,7765350341797"/>
  <p:tag name="RK LOGGAWIDTH" val="137,30094909668"/>
  <p:tag name="RK LOGGALEFT" val="49,0859832763672"/>
  <p:tag name="RK LOGGATOP" val="485,017333984375"/>
  <p:tag name="RK LOGGACROPLEFT" val="0"/>
  <p:tag name="RK LOGGACROPRIGHT" val="0"/>
  <p:tag name="RK LOGGACROPTOP" val="0"/>
  <p:tag name="RK LOGGACROPBOTTOM" val="0"/>
</p:tagLst>
</file>

<file path=ppt/tags/tag3.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ags/tag4.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ags/tag5.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ags/tag6.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0393714904785"/>
  <p:tag name="RK LOGGA VITTOP" val="485,113861083984"/>
  <p:tag name="RK LOGGA VITCROPLEFT" val="0"/>
  <p:tag name="RK LOGGA VITCROPRIGHT" val="0"/>
  <p:tag name="RK LOGGA VITCROPTOP" val="0"/>
  <p:tag name="RK LOGGA VITCROPBOTTOM" val="0"/>
</p:tagLst>
</file>

<file path=ppt/tags/tag7.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ags/tag8.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ags/tag9.xml><?xml version="1.0" encoding="utf-8"?>
<p:tagLst xmlns:a="http://schemas.openxmlformats.org/drawingml/2006/main" xmlns:r="http://schemas.openxmlformats.org/officeDocument/2006/relationships" xmlns:p="http://schemas.openxmlformats.org/presentationml/2006/main">
  <p:tag name="RK LOGGA VIT" val="RK Logga VIT"/>
  <p:tag name="RK LOGGA VITHEIGHT" val="39,6567726135254"/>
  <p:tag name="RK LOGGA VITWIDTH" val="137,540710449219"/>
  <p:tag name="RK LOGGA VITLEFT" val="49,3307876586914"/>
  <p:tag name="RK LOGGA VITTOP" val="485,017242431641"/>
  <p:tag name="RK LOGGA VITCROPLEFT" val="0"/>
  <p:tag name="RK LOGGA VITCROPRIGHT" val="0"/>
  <p:tag name="RK LOGGA VITCROPTOP" val="0"/>
  <p:tag name="RK LOGGA VITCROPBOTTOM" val="0"/>
</p:tagLst>
</file>

<file path=ppt/theme/theme1.xml><?xml version="1.0" encoding="utf-8"?>
<a:theme xmlns:a="http://schemas.openxmlformats.org/drawingml/2006/main" name="RK PPT">
  <a:themeElements>
    <a:clrScheme name="Regeringskansliet">
      <a:dk1>
        <a:sysClr val="windowText" lastClr="000000"/>
      </a:dk1>
      <a:lt1>
        <a:sysClr val="window" lastClr="FFFFFF"/>
      </a:lt1>
      <a:dk2>
        <a:srgbClr val="716B5F"/>
      </a:dk2>
      <a:lt2>
        <a:srgbClr val="DFDDD9"/>
      </a:lt2>
      <a:accent1>
        <a:srgbClr val="1A3050"/>
      </a:accent1>
      <a:accent2>
        <a:srgbClr val="DFDDD9"/>
      </a:accent2>
      <a:accent3>
        <a:srgbClr val="467199"/>
      </a:accent3>
      <a:accent4>
        <a:srgbClr val="A0B6C9"/>
      </a:accent4>
      <a:accent5>
        <a:srgbClr val="716B5F"/>
      </a:accent5>
      <a:accent6>
        <a:srgbClr val="E0E7EE"/>
      </a:accent6>
      <a:hlink>
        <a:srgbClr val="0563C1"/>
      </a:hlink>
      <a:folHlink>
        <a:srgbClr val="954F72"/>
      </a:folHlink>
    </a:clrScheme>
    <a:fontScheme name="Regeringskansl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eringskansliet svenska test2.potx" id="{4EBAB17A-9426-49C6-BACD-5E2542AC1E79}" vid="{B07C2EC0-43B9-40ED-8E06-759364FEDD1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customXsn xmlns="http://schemas.microsoft.com/office/2006/metadata/customXsn">
  <xsnLocation/>
  <cached>True</cached>
  <openByDefault>False</openByDefault>
  <xsnScope/>
</customXsn>
</file>

<file path=customXml/item2.xml><?xml version="1.0" encoding="utf-8"?>
<ct:contentTypeSchema xmlns:ct="http://schemas.microsoft.com/office/2006/metadata/contentType" xmlns:ma="http://schemas.microsoft.com/office/2006/metadata/properties/metaAttributes" ct:_="" ma:_="" ma:contentTypeName="RK Word" ma:contentTypeID="0x010100BBA312BF02777149882D207184EC35C032002867B85A6C99C943AE66EF10F360BD8F" ma:contentTypeVersion="71" ma:contentTypeDescription="Skapa nytt dokument med möjlighet att välja RK-mall" ma:contentTypeScope="" ma:versionID="b0c72818bc9c03ec0bde9e72f5fce277">
  <xsd:schema xmlns:xsd="http://www.w3.org/2001/XMLSchema" xmlns:xs="http://www.w3.org/2001/XMLSchema" xmlns:p="http://schemas.microsoft.com/office/2006/metadata/properties" xmlns:ns2="4e9c2f0c-7bf8-49af-8356-cbf363fc78a7" xmlns:ns3="cc625d36-bb37-4650-91b9-0c96159295ba" xmlns:ns4="18f3d968-6251-40b0-9f11-012b293496c2" xmlns:ns6="9c9941df-7074-4a92-bf99-225d24d78d61" xmlns:ns7="418f9d99-8a95-4e17-b002-6f0eb5542577" targetNamespace="http://schemas.microsoft.com/office/2006/metadata/properties" ma:root="true" ma:fieldsID="e66b0a463004c60e6aea9ea788cf62e4" ns2:_="" ns3:_="" ns4:_="" ns6:_="" ns7:_="">
    <xsd:import namespace="4e9c2f0c-7bf8-49af-8356-cbf363fc78a7"/>
    <xsd:import namespace="cc625d36-bb37-4650-91b9-0c96159295ba"/>
    <xsd:import namespace="18f3d968-6251-40b0-9f11-012b293496c2"/>
    <xsd:import namespace="9c9941df-7074-4a92-bf99-225d24d78d61"/>
    <xsd:import namespace="418f9d99-8a95-4e17-b002-6f0eb5542577"/>
    <xsd:element name="properties">
      <xsd:complexType>
        <xsd:sequence>
          <xsd:element name="documentManagement">
            <xsd:complexType>
              <xsd:all>
                <xsd:element ref="ns2:RecordNumber" minOccurs="0"/>
                <xsd:element ref="ns2:DirtyMigration" minOccurs="0"/>
                <xsd:element ref="ns3:TaxCatchAllLabel" minOccurs="0"/>
                <xsd:element ref="ns3:k46d94c0acf84ab9a79866a9d8b1905f" minOccurs="0"/>
                <xsd:element ref="ns3:TaxCatchAll" minOccurs="0"/>
                <xsd:element ref="ns3:edbe0b5c82304c8e847ab7b8c02a77c3" minOccurs="0"/>
                <xsd:element ref="ns4:RKNyckelord" minOccurs="0"/>
                <xsd:element ref="ns6:SharedWithUsers"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9c2f0c-7bf8-49af-8356-cbf363fc78a7" elementFormDefault="qualified">
    <xsd:import namespace="http://schemas.microsoft.com/office/2006/documentManagement/types"/>
    <xsd:import namespace="http://schemas.microsoft.com/office/infopath/2007/PartnerControls"/>
    <xsd:element name="RecordNumber" ma:index="3" nillable="true" ma:displayName="Diarienummer" ma:internalName="RecordNumber">
      <xsd:simpleType>
        <xsd:restriction base="dms:Text">
          <xsd:maxLength value="255"/>
        </xsd:restriction>
      </xsd:simpleType>
    </xsd:element>
    <xsd:element name="DirtyMigration" ma:index="5" nillable="true" ma:displayName="Migrerad inte uppdaterad" ma:default="0" ma:internalName="DirtyMigration">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c625d36-bb37-4650-91b9-0c96159295ba" elementFormDefault="qualified">
    <xsd:import namespace="http://schemas.microsoft.com/office/2006/documentManagement/types"/>
    <xsd:import namespace="http://schemas.microsoft.com/office/infopath/2007/PartnerControls"/>
    <xsd:element name="TaxCatchAllLabel" ma:index="6" nillable="true" ma:displayName="Taxonomy Catch All Column1" ma:hidden="true" ma:list="{f0b1e351-9478-40ab-b6a2-516bf56f6905}" ma:internalName="TaxCatchAllLabel" ma:readOnly="true" ma:showField="CatchAllDataLabel" ma:web="6702c5a5-0d00-4f63-863b-cabd4d98126e">
      <xsd:complexType>
        <xsd:complexContent>
          <xsd:extension base="dms:MultiChoiceLookup">
            <xsd:sequence>
              <xsd:element name="Value" type="dms:Lookup" maxOccurs="unbounded" minOccurs="0" nillable="true"/>
            </xsd:sequence>
          </xsd:extension>
        </xsd:complexContent>
      </xsd:complexType>
    </xsd:element>
    <xsd:element name="k46d94c0acf84ab9a79866a9d8b1905f" ma:index="11" nillable="true" ma:taxonomy="true" ma:internalName="k46d94c0acf84ab9a79866a9d8b1905f" ma:taxonomyFieldName="Organisation" ma:displayName="Organisatorisk enhet" ma:fieldId="{446d94c0-acf8-4ab9-a798-66a9d8b1905f}" ma:sspId="d07acfae-4dfa-4949-99a8-259efd31a6ae" ma:termSetId="8c1436be-a8c9-4c8f-93bb-07dc2d5595bf" ma:anchorId="00000000-0000-0000-0000-000000000000" ma:open="true" ma:isKeyword="false">
      <xsd:complexType>
        <xsd:sequence>
          <xsd:element ref="pc:Terms" minOccurs="0" maxOccurs="1"/>
        </xsd:sequence>
      </xsd:complexType>
    </xsd:element>
    <xsd:element name="TaxCatchAll" ma:index="13" nillable="true" ma:displayName="Taxonomy Catch All Column" ma:hidden="true" ma:list="{f0b1e351-9478-40ab-b6a2-516bf56f6905}" ma:internalName="TaxCatchAll" ma:showField="CatchAllData" ma:web="6702c5a5-0d00-4f63-863b-cabd4d98126e">
      <xsd:complexType>
        <xsd:complexContent>
          <xsd:extension base="dms:MultiChoiceLookup">
            <xsd:sequence>
              <xsd:element name="Value" type="dms:Lookup" maxOccurs="unbounded" minOccurs="0" nillable="true"/>
            </xsd:sequence>
          </xsd:extension>
        </xsd:complexContent>
      </xsd:complexType>
    </xsd:element>
    <xsd:element name="edbe0b5c82304c8e847ab7b8c02a77c3" ma:index="14" nillable="true" ma:taxonomy="true" ma:internalName="edbe0b5c82304c8e847ab7b8c02a77c3" ma:taxonomyFieldName="ActivityCategory" ma:displayName="Aktivitetskategori" ma:default="" ma:fieldId="{edbe0b5c-8230-4c8e-847a-b7b8c02a77c3}" ma:sspId="d07acfae-4dfa-4949-99a8-259efd31a6ae" ma:termSetId="8bf97125-e7b6-456b-9da4-c0e62cf3e5a7"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8f3d968-6251-40b0-9f11-012b293496c2" elementFormDefault="qualified">
    <xsd:import namespace="http://schemas.microsoft.com/office/2006/documentManagement/types"/>
    <xsd:import namespace="http://schemas.microsoft.com/office/infopath/2007/PartnerControls"/>
    <xsd:element name="RKNyckelord" ma:index="16" nillable="true" ma:displayName="Nyckelord" ma:internalName="RKNyckelor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9941df-7074-4a92-bf99-225d24d78d61" elementFormDefault="qualified">
    <xsd:import namespace="http://schemas.microsoft.com/office/2006/documentManagement/types"/>
    <xsd:import namespace="http://schemas.microsoft.com/office/infopath/2007/PartnerControls"/>
    <xsd:element name="SharedWithUsers" ma:index="18"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18f9d99-8a95-4e17-b002-6f0eb5542577" elementFormDefault="qualified">
    <xsd:import namespace="http://schemas.microsoft.com/office/2006/documentManagement/types"/>
    <xsd:import namespace="http://schemas.microsoft.com/office/infopath/2007/PartnerControls"/>
    <xsd:element name="_dlc_DocId" ma:index="19" nillable="true" ma:displayName="Dokument-ID-värde" ma:description="Värdet för dokument-ID som tilldelats till det här objektet." ma:internalName="_dlc_DocId" ma:readOnly="true">
      <xsd:simpleType>
        <xsd:restriction base="dms:Text"/>
      </xsd:simpleType>
    </xsd:element>
    <xsd:element name="_dlc_DocIdUrl" ma:index="20"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c625d36-bb37-4650-91b9-0c96159295ba"/>
    <edbe0b5c82304c8e847ab7b8c02a77c3 xmlns="cc625d36-bb37-4650-91b9-0c96159295ba">
      <Terms xmlns="http://schemas.microsoft.com/office/infopath/2007/PartnerControls"/>
    </edbe0b5c82304c8e847ab7b8c02a77c3>
    <DirtyMigration xmlns="4e9c2f0c-7bf8-49af-8356-cbf363fc78a7">false</DirtyMigration>
    <RecordNumber xmlns="4e9c2f0c-7bf8-49af-8356-cbf363fc78a7" xsi:nil="true"/>
    <RKNyckelord xmlns="18f3d968-6251-40b0-9f11-012b293496c2" xsi:nil="true"/>
    <k46d94c0acf84ab9a79866a9d8b1905f xmlns="cc625d36-bb37-4650-91b9-0c96159295ba">
      <Terms xmlns="http://schemas.microsoft.com/office/infopath/2007/PartnerControls"/>
    </k46d94c0acf84ab9a79866a9d8b1905f>
    <_dlc_DocId xmlns="418f9d99-8a95-4e17-b002-6f0eb5542577">PVVC7NFJTUQE-432709717-42901</_dlc_DocId>
    <_dlc_DocIdUrl xmlns="418f9d99-8a95-4e17-b002-6f0eb5542577">
      <Url>https://dhs.sp.regeringskansliet.se/yta/a-a/_layouts/15/DocIdRedir.aspx?ID=PVVC7NFJTUQE-432709717-42901</Url>
      <Description>PVVC7NFJTUQE-432709717-42901</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6.xml><?xml version="1.0" encoding="utf-8"?>
<?mso-contentType ?>
<SharedContentType xmlns="Microsoft.SharePoint.Taxonomy.ContentTypeSync" SourceId="d07acfae-4dfa-4949-99a8-259efd31a6ae" ContentTypeId="0x010100BBA312BF02777149882D207184EC35C032" PreviousValue="false"/>
</file>

<file path=customXml/itemProps1.xml><?xml version="1.0" encoding="utf-8"?>
<ds:datastoreItem xmlns:ds="http://schemas.openxmlformats.org/officeDocument/2006/customXml" ds:itemID="{0B3C0792-98F9-43CB-B6D5-A1B003D51559}">
  <ds:schemaRefs>
    <ds:schemaRef ds:uri="http://schemas.microsoft.com/office/2006/metadata/customXsn"/>
  </ds:schemaRefs>
</ds:datastoreItem>
</file>

<file path=customXml/itemProps2.xml><?xml version="1.0" encoding="utf-8"?>
<ds:datastoreItem xmlns:ds="http://schemas.openxmlformats.org/officeDocument/2006/customXml" ds:itemID="{4AD7097C-7D59-4EDF-851A-88EEC43E60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9c2f0c-7bf8-49af-8356-cbf363fc78a7"/>
    <ds:schemaRef ds:uri="cc625d36-bb37-4650-91b9-0c96159295ba"/>
    <ds:schemaRef ds:uri="18f3d968-6251-40b0-9f11-012b293496c2"/>
    <ds:schemaRef ds:uri="9c9941df-7074-4a92-bf99-225d24d78d61"/>
    <ds:schemaRef ds:uri="418f9d99-8a95-4e17-b002-6f0eb55425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0AA0CD-806F-4062-AE40-C9C48E88DA4F}">
  <ds:schemaRefs>
    <ds:schemaRef ds:uri="http://schemas.openxmlformats.org/package/2006/metadata/core-properties"/>
    <ds:schemaRef ds:uri="4e9c2f0c-7bf8-49af-8356-cbf363fc78a7"/>
    <ds:schemaRef ds:uri="http://schemas.microsoft.com/office/2006/metadata/properties"/>
    <ds:schemaRef ds:uri="http://purl.org/dc/terms/"/>
    <ds:schemaRef ds:uri="http://schemas.microsoft.com/office/2006/documentManagement/types"/>
    <ds:schemaRef ds:uri="http://schemas.microsoft.com/office/infopath/2007/PartnerControls"/>
    <ds:schemaRef ds:uri="418f9d99-8a95-4e17-b002-6f0eb5542577"/>
    <ds:schemaRef ds:uri="http://purl.org/dc/elements/1.1/"/>
    <ds:schemaRef ds:uri="9c9941df-7074-4a92-bf99-225d24d78d61"/>
    <ds:schemaRef ds:uri="18f3d968-6251-40b0-9f11-012b293496c2"/>
    <ds:schemaRef ds:uri="cc625d36-bb37-4650-91b9-0c96159295ba"/>
    <ds:schemaRef ds:uri="http://www.w3.org/XML/1998/namespace"/>
    <ds:schemaRef ds:uri="http://purl.org/dc/dcmitype/"/>
  </ds:schemaRefs>
</ds:datastoreItem>
</file>

<file path=customXml/itemProps4.xml><?xml version="1.0" encoding="utf-8"?>
<ds:datastoreItem xmlns:ds="http://schemas.openxmlformats.org/officeDocument/2006/customXml" ds:itemID="{F2316131-7C2E-4FF1-9F9C-244CE423A8E8}">
  <ds:schemaRefs>
    <ds:schemaRef ds:uri="http://schemas.microsoft.com/sharepoint/v3/contenttype/forms"/>
  </ds:schemaRefs>
</ds:datastoreItem>
</file>

<file path=customXml/itemProps5.xml><?xml version="1.0" encoding="utf-8"?>
<ds:datastoreItem xmlns:ds="http://schemas.openxmlformats.org/officeDocument/2006/customXml" ds:itemID="{52BDE05F-4D1B-4FD7-A760-D72D941E9300}">
  <ds:schemaRefs>
    <ds:schemaRef ds:uri="http://schemas.microsoft.com/sharepoint/events"/>
  </ds:schemaRefs>
</ds:datastoreItem>
</file>

<file path=customXml/itemProps6.xml><?xml version="1.0" encoding="utf-8"?>
<ds:datastoreItem xmlns:ds="http://schemas.openxmlformats.org/officeDocument/2006/customXml" ds:itemID="{31E6C6CF-4D5B-40F1-BEBC-C2DACE5DA145}">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Regeringskansliet svenska</Template>
  <TotalTime>0</TotalTime>
  <Words>1141</Words>
  <Application>Microsoft Office PowerPoint</Application>
  <PresentationFormat>Bredbild</PresentationFormat>
  <Paragraphs>149</Paragraphs>
  <Slides>17</Slides>
  <Notes>14</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17</vt:i4>
      </vt:variant>
    </vt:vector>
  </HeadingPairs>
  <TitlesOfParts>
    <vt:vector size="24" baseType="lpstr">
      <vt:lpstr>Aptos</vt:lpstr>
      <vt:lpstr>Arial</vt:lpstr>
      <vt:lpstr>Calibri</vt:lpstr>
      <vt:lpstr>Garamond</vt:lpstr>
      <vt:lpstr>Times New Roman</vt:lpstr>
      <vt:lpstr>TradeGothic CondEighteen</vt:lpstr>
      <vt:lpstr>RK PPT</vt:lpstr>
      <vt:lpstr>Europeiska kommissionens förslag till förordning om ESF som del av den nationella och regionala partnerskapsplanen för perioden 2028-2034, m.m.</vt:lpstr>
      <vt:lpstr>Nästa fleråriga budgetram (MFF) – kort om förslagets innehåll</vt:lpstr>
      <vt:lpstr>PowerPoint-presentation</vt:lpstr>
      <vt:lpstr>Rubrik 1: Ekonomisk, social och territoriell sammanhållning, jordbruk, välstånd i landsbygdsområden och marina områden och säkerhet</vt:lpstr>
      <vt:lpstr>Rättsstatens principer  </vt:lpstr>
      <vt:lpstr>Prestationsbaserat genomföranderamverk  </vt:lpstr>
      <vt:lpstr>Ett urval av regeringens ståndpunkter om MFF-förslaget </vt:lpstr>
      <vt:lpstr>Grundläggande bestämmelser anges i en ramförordning</vt:lpstr>
      <vt:lpstr>Specifika mål som är aktuella för ESF:  Artikel 3 p. 1, (c) och (e)  </vt:lpstr>
      <vt:lpstr>Specifika mål som är aktuella för ESF:  Artikel 3 p. 1, (c) och (e) – fortsättning </vt:lpstr>
      <vt:lpstr>Minst 14 procent av medlen ska användas till insatser på det sociala området</vt:lpstr>
      <vt:lpstr>Regeringens ståndpunkter ramförordningen </vt:lpstr>
      <vt:lpstr>Förordning om Europeiska socialfonden som del av den nationella och regionala partnerskapsplanen för perioden 2028–2034 </vt:lpstr>
      <vt:lpstr>Sveriges ståndpunkt om ESF-förslaget</vt:lpstr>
      <vt:lpstr>Genomföranderamverk</vt:lpstr>
      <vt:lpstr>Faktapromemorior om några av förslagen, m.m.</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Cecilia Eng</dc:creator>
  <cp:lastModifiedBy>Ivarsson Anita</cp:lastModifiedBy>
  <cp:revision>2</cp:revision>
  <cp:lastPrinted>2025-11-06T08:15:56Z</cp:lastPrinted>
  <dcterms:created xsi:type="dcterms:W3CDTF">2025-10-16T09:05:23Z</dcterms:created>
  <dcterms:modified xsi:type="dcterms:W3CDTF">2025-12-01T10:22:40Z</dcterms:modified>
  <cp:version>2.0.0</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t:lpwstr>RK</vt:lpwstr>
  </property>
  <property fmtid="{D5CDD505-2E9C-101B-9397-08002B2CF9AE}" pid="3" name="Language">
    <vt:lpwstr>1053</vt:lpwstr>
  </property>
  <property fmtid="{D5CDD505-2E9C-101B-9397-08002B2CF9AE}" pid="4" name="ContentTypeId">
    <vt:lpwstr>0x010100BBA312BF02777149882D207184EC35C032002867B85A6C99C943AE66EF10F360BD8F</vt:lpwstr>
  </property>
  <property fmtid="{D5CDD505-2E9C-101B-9397-08002B2CF9AE}" pid="5" name="ActivityCategory">
    <vt:lpwstr/>
  </property>
  <property fmtid="{D5CDD505-2E9C-101B-9397-08002B2CF9AE}" pid="6" name="Organisation">
    <vt:lpwstr/>
  </property>
  <property fmtid="{D5CDD505-2E9C-101B-9397-08002B2CF9AE}" pid="7" name="_dlc_DocIdItemGuid">
    <vt:lpwstr>3322dff9-2b87-4997-8554-8fe89f332554</vt:lpwstr>
  </property>
</Properties>
</file>