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71" r:id="rId2"/>
    <p:sldId id="258" r:id="rId3"/>
    <p:sldId id="285" r:id="rId4"/>
    <p:sldId id="290" r:id="rId5"/>
    <p:sldId id="276" r:id="rId6"/>
    <p:sldId id="289" r:id="rId7"/>
    <p:sldId id="291" r:id="rId8"/>
    <p:sldId id="292" r:id="rId9"/>
    <p:sldId id="293" r:id="rId10"/>
    <p:sldId id="294" r:id="rId11"/>
    <p:sldId id="295" r:id="rId12"/>
    <p:sldId id="282" r:id="rId13"/>
  </p:sldIdLst>
  <p:sldSz cx="12192000" cy="6858000"/>
  <p:notesSz cx="6799263" cy="99298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7E43"/>
    <a:srgbClr val="D3BFDD"/>
    <a:srgbClr val="E8D7F0"/>
    <a:srgbClr val="F2D7FA"/>
    <a:srgbClr val="F2D7F0"/>
    <a:srgbClr val="DED7F0"/>
    <a:srgbClr val="E8E1F0"/>
    <a:srgbClr val="E8D7FA"/>
    <a:srgbClr val="E8D7E6"/>
    <a:srgbClr val="FFD7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32" autoAdjust="0"/>
    <p:restoredTop sz="80402" autoAdjust="0"/>
  </p:normalViewPr>
  <p:slideViewPr>
    <p:cSldViewPr snapToGrid="0" snapToObjects="1">
      <p:cViewPr>
        <p:scale>
          <a:sx n="100" d="100"/>
          <a:sy n="100" d="100"/>
        </p:scale>
        <p:origin x="5226" y="7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347" cy="498215"/>
          </a:xfrm>
          <a:prstGeom prst="rect">
            <a:avLst/>
          </a:prstGeom>
        </p:spPr>
        <p:txBody>
          <a:bodyPr vert="horz" lIns="95590" tIns="47795" rIns="95590" bIns="47795" rtlCol="0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1342" y="1"/>
            <a:ext cx="2946347" cy="498215"/>
          </a:xfrm>
          <a:prstGeom prst="rect">
            <a:avLst/>
          </a:prstGeom>
        </p:spPr>
        <p:txBody>
          <a:bodyPr vert="horz" lIns="95590" tIns="47795" rIns="95590" bIns="47795" rtlCol="0"/>
          <a:lstStyle>
            <a:lvl1pPr algn="r">
              <a:defRPr sz="1300"/>
            </a:lvl1pPr>
          </a:lstStyle>
          <a:p>
            <a:fld id="{987D9394-B095-D14F-9C64-9054C5F416E2}" type="datetimeFigureOut">
              <a:rPr lang="sv-SE" smtClean="0"/>
              <a:t>2025-11-25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90" tIns="47795" rIns="95590" bIns="47795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927" y="4778723"/>
            <a:ext cx="5439410" cy="3909863"/>
          </a:xfrm>
          <a:prstGeom prst="rect">
            <a:avLst/>
          </a:prstGeom>
        </p:spPr>
        <p:txBody>
          <a:bodyPr vert="horz" lIns="95590" tIns="47795" rIns="95590" bIns="47795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5590" tIns="47795" rIns="95590" bIns="47795" rtlCol="0" anchor="b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5590" tIns="47795" rIns="95590" bIns="47795" rtlCol="0" anchor="b"/>
          <a:lstStyle>
            <a:lvl1pPr algn="r">
              <a:defRPr sz="1300"/>
            </a:lvl1pPr>
          </a:lstStyle>
          <a:p>
            <a:fld id="{C9936579-4CA0-484E-809B-B32E5DC9947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548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36579-4CA0-484E-809B-B32E5DC99479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4074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86E56-598B-BF45-EFE4-34A70437F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77741EE1-B55A-4C0A-2611-43D6042F50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71690C1B-E5DB-15EC-F042-980D6DB382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902">
              <a:defRPr/>
            </a:pPr>
            <a:endParaRPr lang="sv-SE" b="0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9675D44-ED1C-1D68-A3AF-551C78AC08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36579-4CA0-484E-809B-B32E5DC99479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5221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86F60-954E-1C08-51D2-567F05992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7EECAE49-347E-0F6B-B81F-58BA570B73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56BDCB49-8319-49BB-7D74-153250FD83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902">
              <a:defRPr/>
            </a:pPr>
            <a:r>
              <a:rPr lang="sv-SE" b="0" dirty="0"/>
              <a:t>Kvinnor 75 %, Män 25 %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82C7C3C-88FA-E980-8E0F-79E8D5E6E5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36579-4CA0-484E-809B-B32E5DC99479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24111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2979B-54BC-105E-48FB-91D2A8014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45A1B4E1-0448-02DC-39E3-9D2D2D1CD9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603E36D7-7C86-1CE2-961C-C9BAF9B0FD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902">
              <a:defRPr/>
            </a:pPr>
            <a:endParaRPr lang="sv-SE" b="0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34C7A65-D624-DD59-B207-931971434C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36579-4CA0-484E-809B-B32E5DC99479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75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902">
              <a:defRPr/>
            </a:pPr>
            <a:r>
              <a:rPr lang="sv-SE" b="0" dirty="0"/>
              <a:t>Andel utlyst av ram 115 %</a:t>
            </a:r>
          </a:p>
          <a:p>
            <a:pPr defTabSz="955902">
              <a:defRPr/>
            </a:pPr>
            <a:r>
              <a:rPr lang="sv-SE" b="0" dirty="0"/>
              <a:t>Andel ansökt av utlyst 100 %</a:t>
            </a:r>
          </a:p>
          <a:p>
            <a:pPr defTabSz="955902">
              <a:defRPr/>
            </a:pPr>
            <a:r>
              <a:rPr lang="sv-SE" b="0" dirty="0"/>
              <a:t>Andel beviljat av utlyst 55 %</a:t>
            </a:r>
          </a:p>
          <a:p>
            <a:pPr defTabSz="955902">
              <a:defRPr/>
            </a:pPr>
            <a:r>
              <a:rPr lang="sv-SE" b="0" dirty="0"/>
              <a:t>Andel beviljat av ansökt 55 %</a:t>
            </a:r>
          </a:p>
          <a:p>
            <a:pPr defTabSz="955902">
              <a:defRPr/>
            </a:pPr>
            <a:endParaRPr lang="sv-SE" b="0" dirty="0"/>
          </a:p>
          <a:p>
            <a:pPr defTabSz="955902">
              <a:defRPr/>
            </a:pPr>
            <a:r>
              <a:rPr lang="sv-SE" b="0" dirty="0"/>
              <a:t>Andel beviljat av ram 64 %</a:t>
            </a:r>
          </a:p>
          <a:p>
            <a:pPr defTabSz="955902">
              <a:defRPr/>
            </a:pPr>
            <a:endParaRPr lang="sv-SE" b="0" dirty="0"/>
          </a:p>
          <a:p>
            <a:pPr defTabSz="955902">
              <a:defRPr/>
            </a:pPr>
            <a:r>
              <a:rPr lang="sv-SE" b="0" dirty="0"/>
              <a:t>Något översökt.</a:t>
            </a:r>
          </a:p>
          <a:p>
            <a:pPr defTabSz="955902">
              <a:defRPr/>
            </a:pPr>
            <a:r>
              <a:rPr lang="sv-SE" b="0" dirty="0"/>
              <a:t>Beviljat och intecknat så här långt är mer eller mindre förväntat. </a:t>
            </a:r>
          </a:p>
          <a:p>
            <a:pPr defTabSz="955902">
              <a:defRPr/>
            </a:pPr>
            <a:r>
              <a:rPr lang="sv-SE" b="0" dirty="0"/>
              <a:t>Men bra om det vore lite mer översökt.</a:t>
            </a:r>
          </a:p>
          <a:p>
            <a:pPr defTabSz="955902">
              <a:defRPr/>
            </a:pPr>
            <a:endParaRPr lang="sv-SE" b="0" dirty="0"/>
          </a:p>
          <a:p>
            <a:pPr defTabSz="955902">
              <a:defRPr/>
            </a:pPr>
            <a:r>
              <a:rPr lang="sv-SE" b="0" dirty="0"/>
              <a:t>Pågående projekt 429.</a:t>
            </a:r>
          </a:p>
          <a:p>
            <a:pPr defTabSz="955902">
              <a:defRPr/>
            </a:pPr>
            <a:endParaRPr lang="sv-SE" b="0" dirty="0"/>
          </a:p>
          <a:p>
            <a:pPr defTabSz="955902">
              <a:defRPr/>
            </a:pPr>
            <a:r>
              <a:rPr lang="sv-SE" b="0" dirty="0"/>
              <a:t>Deltagare som ingår i de kvantitativa målen. Kvinnor 54 %, Män 46 %.</a:t>
            </a:r>
          </a:p>
          <a:p>
            <a:pPr defTabSz="955902">
              <a:defRPr/>
            </a:pPr>
            <a:endParaRPr lang="sv-SE" b="0" dirty="0"/>
          </a:p>
          <a:p>
            <a:pPr defTabSz="955902">
              <a:defRPr/>
            </a:pPr>
            <a:r>
              <a:rPr lang="sv-SE" b="0" dirty="0"/>
              <a:t>Av skolprojekten är drygt 9 800 barn i programområde C. Allt det går inte att se som skolprojekt.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36579-4CA0-484E-809B-B32E5DC99479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3792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EC74F-5E33-C8D6-ADDF-DAFD30BEA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CE226E33-6ECE-613E-C393-EC18CA7097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235AC342-1556-7E7C-FF43-D48DEA9D40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902">
              <a:defRPr/>
            </a:pPr>
            <a:r>
              <a:rPr lang="sv-SE" b="0" dirty="0"/>
              <a:t>Kvinnor 62 %, Män 38 %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DA510FC-DE04-268C-0893-5C84AF6C37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36579-4CA0-484E-809B-B32E5DC99479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7000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E4090-682E-3F2D-AAB5-40FDDA514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6449AE4-9680-4954-FC14-2BEA17E6F5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7B21E4F0-4FF6-4A06-AEBA-490CDD5D20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902">
              <a:defRPr/>
            </a:pPr>
            <a:r>
              <a:rPr lang="sv-SE" b="0" dirty="0"/>
              <a:t>Kvinnor 52 %, Män 48 %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31F3313-C0E3-91AF-E7E9-ABDDD5FEA4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36579-4CA0-484E-809B-B32E5DC99479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5764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C0EF1-3F96-A3AD-452B-3190E46B7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80FF468E-5B0A-1CA6-A911-AC04895930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A693FABB-A00F-4AF9-D7C0-5254E7893E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902">
              <a:defRPr/>
            </a:pPr>
            <a:r>
              <a:rPr lang="sv-SE" b="0" dirty="0"/>
              <a:t>Kvinnor 53 %, Män 47 %</a:t>
            </a:r>
          </a:p>
          <a:p>
            <a:pPr defTabSz="955902">
              <a:defRPr/>
            </a:pPr>
            <a:endParaRPr lang="sv-SE" b="0" dirty="0"/>
          </a:p>
          <a:p>
            <a:pPr defTabSz="955902">
              <a:defRPr/>
            </a:pPr>
            <a:r>
              <a:rPr lang="sv-SE" b="0" dirty="0"/>
              <a:t>Skolprojekt Flickor 47 %, Pojkar 53 %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957DD76-3A6B-D67C-C5AA-48B905BA48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36579-4CA0-484E-809B-B32E5DC99479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2783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C3DC4-A9F3-B684-E05E-8390DCD6F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69CDEA43-66CB-68A4-6270-951B44C5DD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20798442-3883-2B0D-9A6D-8B10B828FF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902">
              <a:defRPr/>
            </a:pPr>
            <a:r>
              <a:rPr lang="sv-SE" b="0" dirty="0"/>
              <a:t>Kvinnor 49 %, Män 51 %</a:t>
            </a:r>
          </a:p>
          <a:p>
            <a:pPr defTabSz="955902">
              <a:defRPr/>
            </a:pPr>
            <a:endParaRPr lang="sv-SE" b="0" dirty="0"/>
          </a:p>
          <a:p>
            <a:pPr defTabSz="955902">
              <a:defRPr/>
            </a:pPr>
            <a:r>
              <a:rPr lang="sv-SE" b="0" dirty="0"/>
              <a:t>Skolprojekt Flickor 49 %, Pojkar 51 %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4A2C247-D59F-B43C-D666-759E7BC854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36579-4CA0-484E-809B-B32E5DC99479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5859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0A914-FF01-17F6-EF7C-E3C50EB0C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9E481A0-BFE0-49B7-A3AC-30697DEA5A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A98170E8-AEEB-0E43-253A-E31945D9F7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902">
              <a:defRPr/>
            </a:pPr>
            <a:r>
              <a:rPr lang="sv-SE" b="0" dirty="0"/>
              <a:t>Kvinnor 44 %, Män 56 %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6BBDF29-8245-B02A-D036-EBB39756DF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36579-4CA0-484E-809B-B32E5DC99479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0494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37AAF-4D1A-1C65-8CA7-9FF41E493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B84D48BA-7E53-D199-BA4A-C7BD71D702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1D4553B-86F6-A343-8D08-0620B5DD3B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902">
              <a:defRPr/>
            </a:pPr>
            <a:r>
              <a:rPr lang="sv-SE" b="0" dirty="0"/>
              <a:t>Kvinnor 57 %, Män 43 %</a:t>
            </a:r>
          </a:p>
          <a:p>
            <a:pPr defTabSz="955902">
              <a:defRPr/>
            </a:pPr>
            <a:endParaRPr lang="sv-SE" b="0" dirty="0"/>
          </a:p>
          <a:p>
            <a:pPr defTabSz="955902">
              <a:defRPr/>
            </a:pPr>
            <a:r>
              <a:rPr lang="sv-SE" b="0" dirty="0"/>
              <a:t>Antal barn 9 805 </a:t>
            </a:r>
          </a:p>
          <a:p>
            <a:pPr defTabSz="955902">
              <a:defRPr/>
            </a:pPr>
            <a:r>
              <a:rPr lang="sv-SE" b="0" dirty="0"/>
              <a:t>Flickor 47%, Pojkar 53%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E6D98FE-8223-1BC2-5DAC-E49FF97139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36579-4CA0-484E-809B-B32E5DC99479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1796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E11CE-C2FF-A288-8F66-F6B061EB0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04E4E1C5-3A0E-4045-8219-8FB9E7CEEE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78079113-1A42-A409-D33E-8EDF4F8F24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902">
              <a:defRPr/>
            </a:pPr>
            <a:endParaRPr lang="sv-SE" b="0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155AE09-F993-8727-5049-9670262FE1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36579-4CA0-484E-809B-B32E5DC99479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7584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 1">
    <p:bg>
      <p:bgPr>
        <a:solidFill>
          <a:srgbClr val="F8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1F8F117-E482-B548-86A9-089DD068A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157360" y="2576471"/>
            <a:ext cx="941011" cy="941011"/>
          </a:xfrm>
          <a:prstGeom prst="rect">
            <a:avLst/>
          </a:prstGeom>
          <a:solidFill>
            <a:srgbClr val="004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2BBD79D-617E-0C4E-8C8E-F40ECFB52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5637" y="731217"/>
            <a:ext cx="6251293" cy="3717969"/>
          </a:xfrm>
          <a:prstGeom prst="rect">
            <a:avLst/>
          </a:prstGeom>
          <a:solidFill>
            <a:srgbClr val="F6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9A6F7AF-1600-3745-B44C-3759E7BDE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93952" y="3517482"/>
            <a:ext cx="1863408" cy="18634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80A94A70-77CA-7A4A-9A57-2F63C0D87F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151" y="1036705"/>
            <a:ext cx="5271531" cy="125714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sv-SE" dirty="0"/>
              <a:t>Välkomna till Svenska ESF-rådet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517873D5-62BF-154B-8C79-136C0BF69C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152" y="2457360"/>
            <a:ext cx="5271530" cy="589215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endParaRPr lang="sv-SE" dirty="0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DC0ADD5B-E213-FE4F-9F25-F0B2241BB3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2151" y="3811425"/>
            <a:ext cx="5271737" cy="34403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sv-SE" dirty="0"/>
              <a:t>Skapare och datum</a:t>
            </a:r>
          </a:p>
        </p:txBody>
      </p:sp>
      <p:pic>
        <p:nvPicPr>
          <p:cNvPr id="13" name="Bildobjekt 12" descr="Svenska ESF-rådets logotyp">
            <a:extLst>
              <a:ext uri="{FF2B5EF4-FFF2-40B4-BE49-F238E27FC236}">
                <a16:creationId xmlns:a16="http://schemas.microsoft.com/office/drawing/2014/main" id="{AC448D61-B925-1744-B97E-1717E00386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4916" y="5776393"/>
            <a:ext cx="2375731" cy="648319"/>
          </a:xfrm>
          <a:prstGeom prst="rect">
            <a:avLst/>
          </a:prstGeom>
        </p:spPr>
      </p:pic>
      <p:pic>
        <p:nvPicPr>
          <p:cNvPr id="2" name="Bildobjekt 1" descr="Medfinansieras av Europeiska unionen">
            <a:extLst>
              <a:ext uri="{FF2B5EF4-FFF2-40B4-BE49-F238E27FC236}">
                <a16:creationId xmlns:a16="http://schemas.microsoft.com/office/drawing/2014/main" id="{C9BB69D8-3B3D-3A4A-513D-36735D7E91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22" y="433288"/>
            <a:ext cx="3377967" cy="71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57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xt och bild med mön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76EED47-53C9-2E48-9797-FBBA7D925F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36190" y="457200"/>
            <a:ext cx="5555810" cy="54547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B223226-EFBF-AA47-B243-F3061F021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88" y="457200"/>
            <a:ext cx="4599160" cy="8736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DA45EEC-7F09-5C43-8F4A-90D5EA136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850" y="1595673"/>
            <a:ext cx="4599160" cy="38726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861F52D4-6DBF-6D44-AA0B-E4DE5042F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622202" y="4630847"/>
            <a:ext cx="2227153" cy="22271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59739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xt och bild med möns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B223226-EFBF-AA47-B243-F3061F021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88" y="457200"/>
            <a:ext cx="4599160" cy="8736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DA45EEC-7F09-5C43-8F4A-90D5EA136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850" y="1595673"/>
            <a:ext cx="4599160" cy="38726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76EED47-53C9-2E48-9797-FBBA7D925F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62939" y="1595672"/>
            <a:ext cx="5429062" cy="5262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861F52D4-6DBF-6D44-AA0B-E4DE5042F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658416" y="457200"/>
            <a:ext cx="2227153" cy="22271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98195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två bild med möns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F8ED18B-6F59-9B4B-8D19-236A9DA5C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56017" y="5030918"/>
            <a:ext cx="1790541" cy="1827082"/>
          </a:xfrm>
          <a:prstGeom prst="rect">
            <a:avLst/>
          </a:prstGeom>
          <a:solidFill>
            <a:srgbClr val="6299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B223226-EFBF-AA47-B243-F3061F021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88" y="457200"/>
            <a:ext cx="4599160" cy="8736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DA45EEC-7F09-5C43-8F4A-90D5EA136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850" y="1595673"/>
            <a:ext cx="4599160" cy="38726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76EED47-53C9-2E48-9797-FBBA7D925F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82429" y="1330859"/>
            <a:ext cx="3711422" cy="361340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2DAC763D-35B4-D94F-991C-53FB20BFBC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93851" y="4186448"/>
            <a:ext cx="2694915" cy="26715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47333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med mönst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B223226-EFBF-AA47-B243-F3061F021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88" y="457200"/>
            <a:ext cx="4599160" cy="8736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DA45EEC-7F09-5C43-8F4A-90D5EA136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850" y="1595673"/>
            <a:ext cx="4599160" cy="38726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76EED47-53C9-2E48-9797-FBBA7D925F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119782" y="90087"/>
            <a:ext cx="3388945" cy="34267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861F52D4-6DBF-6D44-AA0B-E4DE5042F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10037" y="1731792"/>
            <a:ext cx="836672" cy="836672"/>
          </a:xfrm>
          <a:prstGeom prst="rect">
            <a:avLst/>
          </a:prstGeom>
          <a:solidFill>
            <a:srgbClr val="EAB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8F8ED18B-6F59-9B4B-8D19-236A9DA5C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46462" y="5160475"/>
            <a:ext cx="1663575" cy="1697525"/>
          </a:xfrm>
          <a:prstGeom prst="rect">
            <a:avLst/>
          </a:prstGeom>
          <a:solidFill>
            <a:srgbClr val="6299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0F8CDA74-96A5-A641-B00B-1B55A4AE1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65861" y="4061125"/>
            <a:ext cx="1077363" cy="1099350"/>
          </a:xfrm>
          <a:prstGeom prst="rect">
            <a:avLst/>
          </a:prstGeom>
          <a:solidFill>
            <a:srgbClr val="F9E0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2DAC763D-35B4-D94F-991C-53FB20BFBC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10037" y="2568464"/>
            <a:ext cx="2694915" cy="259201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3656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med mönst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B223226-EFBF-AA47-B243-F3061F021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88" y="457200"/>
            <a:ext cx="4599160" cy="8736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DA45EEC-7F09-5C43-8F4A-90D5EA136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850" y="1595673"/>
            <a:ext cx="4599160" cy="38726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861F52D4-6DBF-6D44-AA0B-E4DE5042F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75350" y="0"/>
            <a:ext cx="1595672" cy="1595672"/>
          </a:xfrm>
          <a:prstGeom prst="rect">
            <a:avLst/>
          </a:prstGeom>
          <a:solidFill>
            <a:srgbClr val="EAB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8F8ED18B-6F59-9B4B-8D19-236A9DA5C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71022" y="4237022"/>
            <a:ext cx="2620979" cy="2620979"/>
          </a:xfrm>
          <a:prstGeom prst="rect">
            <a:avLst/>
          </a:prstGeom>
          <a:solidFill>
            <a:srgbClr val="6299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55170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med mönst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B223226-EFBF-AA47-B243-F3061F021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88" y="457200"/>
            <a:ext cx="4599160" cy="8736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DA45EEC-7F09-5C43-8F4A-90D5EA136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850" y="1595673"/>
            <a:ext cx="4599160" cy="38726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861F52D4-6DBF-6D44-AA0B-E4DE5042F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5164057"/>
            <a:ext cx="1702652" cy="1693943"/>
          </a:xfrm>
          <a:prstGeom prst="rect">
            <a:avLst/>
          </a:prstGeom>
          <a:solidFill>
            <a:srgbClr val="F9E0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8F8ED18B-6F59-9B4B-8D19-236A9DA5C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018" y="0"/>
            <a:ext cx="2539844" cy="2551905"/>
          </a:xfrm>
          <a:prstGeom prst="rect">
            <a:avLst/>
          </a:prstGeom>
          <a:solidFill>
            <a:srgbClr val="124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33915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text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B223226-EFBF-AA47-B243-F3061F021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88" y="457200"/>
            <a:ext cx="6623406" cy="8736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DA45EEC-7F09-5C43-8F4A-90D5EA136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850" y="1595673"/>
            <a:ext cx="6623406" cy="38726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D4D8DBF-8444-804B-958C-8A5752B5E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39044" y="5482535"/>
            <a:ext cx="1375874" cy="1375874"/>
          </a:xfrm>
          <a:prstGeom prst="rect">
            <a:avLst/>
          </a:prstGeom>
          <a:solidFill>
            <a:srgbClr val="EAB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CBECD36E-DD4B-E344-8D02-17076226E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14917" y="2605451"/>
            <a:ext cx="2877084" cy="2877084"/>
          </a:xfrm>
          <a:prstGeom prst="rect">
            <a:avLst/>
          </a:prstGeom>
          <a:solidFill>
            <a:srgbClr val="723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7A1B5B9E-0DAE-8247-8A6C-E1AFEB21F9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09135" y="452927"/>
            <a:ext cx="3611562" cy="3611563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875927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text med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B223226-EFBF-AA47-B243-F3061F021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88" y="457200"/>
            <a:ext cx="6623406" cy="8736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DA45EEC-7F09-5C43-8F4A-90D5EA136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850" y="1595673"/>
            <a:ext cx="6623406" cy="38726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D4D8DBF-8444-804B-958C-8A5752B5E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73677" y="457200"/>
            <a:ext cx="1153231" cy="1153231"/>
          </a:xfrm>
          <a:prstGeom prst="rect">
            <a:avLst/>
          </a:prstGeom>
          <a:solidFill>
            <a:srgbClr val="F9E0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CBECD36E-DD4B-E344-8D02-17076226E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97663" y="4311353"/>
            <a:ext cx="2546647" cy="2546647"/>
          </a:xfrm>
          <a:prstGeom prst="rect">
            <a:avLst/>
          </a:prstGeom>
          <a:solidFill>
            <a:srgbClr val="6299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EBEE1651-5104-0C49-B498-D2207B4C16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26538" y="1609725"/>
            <a:ext cx="3065462" cy="3141663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467991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B223226-EFBF-AA47-B243-F3061F021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88" y="457200"/>
            <a:ext cx="4599160" cy="8736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76EED47-53C9-2E48-9797-FBBA7D925F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2982" y="457201"/>
            <a:ext cx="5622201" cy="59254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DA45EEC-7F09-5C43-8F4A-90D5EA136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850" y="1595673"/>
            <a:ext cx="4599160" cy="38726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512256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tfalland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76EED47-53C9-2E48-9797-FBBA7D925F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474629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 2">
    <p:bg>
      <p:bgPr>
        <a:solidFill>
          <a:srgbClr val="F8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34E60E6F-E48C-8649-8FBF-B9F4EC38A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157360" y="2576471"/>
            <a:ext cx="941011" cy="941011"/>
          </a:xfrm>
          <a:prstGeom prst="rect">
            <a:avLst/>
          </a:prstGeom>
          <a:solidFill>
            <a:srgbClr val="004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2465B3A2-FA99-B048-8364-C9B6EE7AF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5637" y="731217"/>
            <a:ext cx="6251293" cy="37179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7BAFA08D-D8ED-9E43-9149-F165AFF23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93952" y="3517482"/>
            <a:ext cx="1863408" cy="1863408"/>
          </a:xfrm>
          <a:prstGeom prst="rect">
            <a:avLst/>
          </a:prstGeom>
          <a:solidFill>
            <a:srgbClr val="8B47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10D3E99-AA9F-3845-ABB1-825224196D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151" y="1036705"/>
            <a:ext cx="5271531" cy="125714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sv-SE" dirty="0"/>
              <a:t>Välkomna till Svenska ESF-rådet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D6C8608-025E-FD41-AD6A-A35C723880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152" y="2457360"/>
            <a:ext cx="5271530" cy="589215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endParaRPr lang="sv-SE" dirty="0"/>
          </a:p>
        </p:txBody>
      </p:sp>
      <p:sp>
        <p:nvSpPr>
          <p:cNvPr id="12" name="Platshållare för text 10">
            <a:extLst>
              <a:ext uri="{FF2B5EF4-FFF2-40B4-BE49-F238E27FC236}">
                <a16:creationId xmlns:a16="http://schemas.microsoft.com/office/drawing/2014/main" id="{21301CA2-F276-B14A-B0EA-CD7F6DD8D4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2151" y="3811425"/>
            <a:ext cx="5271737" cy="34403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sv-SE" dirty="0"/>
              <a:t>Skapare och </a:t>
            </a:r>
            <a:r>
              <a:rPr lang="sv-SE" dirty="0" err="1"/>
              <a:t>dqatum</a:t>
            </a:r>
            <a:endParaRPr lang="sv-SE" dirty="0"/>
          </a:p>
        </p:txBody>
      </p:sp>
      <p:pic>
        <p:nvPicPr>
          <p:cNvPr id="13" name="Bildobjekt 12" descr="Svenska ESF-rådets logotyp">
            <a:extLst>
              <a:ext uri="{FF2B5EF4-FFF2-40B4-BE49-F238E27FC236}">
                <a16:creationId xmlns:a16="http://schemas.microsoft.com/office/drawing/2014/main" id="{96A5E59D-08E1-B244-8AE3-D5A2C25C5B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4916" y="5776393"/>
            <a:ext cx="2375731" cy="648319"/>
          </a:xfrm>
          <a:prstGeom prst="rect">
            <a:avLst/>
          </a:prstGeom>
        </p:spPr>
      </p:pic>
      <p:pic>
        <p:nvPicPr>
          <p:cNvPr id="4" name="Bildobjekt 3" descr="Medfinansieras av Europeiska unionen">
            <a:extLst>
              <a:ext uri="{FF2B5EF4-FFF2-40B4-BE49-F238E27FC236}">
                <a16:creationId xmlns:a16="http://schemas.microsoft.com/office/drawing/2014/main" id="{C5B995C1-10AA-1A58-1B1C-6119AAF0DF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22" y="433288"/>
            <a:ext cx="3377967" cy="71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445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854F6FA-2C7A-0F40-A68F-8B6D53564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720" y="516048"/>
            <a:ext cx="10385079" cy="5269116"/>
          </a:xfrm>
        </p:spPr>
        <p:txBody>
          <a:bodyPr/>
          <a:lstStyle>
            <a:lvl1pPr algn="ctr">
              <a:defRPr/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6405170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 sida">
    <p:bg>
      <p:bgPr>
        <a:solidFill>
          <a:srgbClr val="F8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077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– Blå">
    <p:bg>
      <p:bgPr>
        <a:solidFill>
          <a:srgbClr val="A9D1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0D3E99-AA9F-3845-ABB1-825224196D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400" y="1289648"/>
            <a:ext cx="6516998" cy="1655762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sv-SE" dirty="0"/>
              <a:t>Avsnittstitel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D6C8608-025E-FD41-AD6A-A35C723880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400" y="2961907"/>
            <a:ext cx="6516998" cy="929322"/>
          </a:xfrm>
        </p:spPr>
        <p:txBody>
          <a:bodyPr>
            <a:normAutofit/>
          </a:bodyPr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EF16A05F-22AB-9E4F-B3C8-1B6E31C36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96804" y="2245259"/>
            <a:ext cx="4295196" cy="461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13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sida – Grön">
    <p:bg>
      <p:bgPr>
        <a:solidFill>
          <a:srgbClr val="B7CF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0D3E99-AA9F-3845-ABB1-825224196D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400" y="1289913"/>
            <a:ext cx="5812325" cy="1655762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sv-SE" dirty="0"/>
              <a:t>Avsnittstitel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D6C8608-025E-FD41-AD6A-A35C723880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0903" y="2964339"/>
            <a:ext cx="5812325" cy="929322"/>
          </a:xfrm>
        </p:spPr>
        <p:txBody>
          <a:bodyPr>
            <a:normAutofit/>
          </a:bodyPr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5308B08-3FA6-5A43-A747-111A29F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96804" y="2245258"/>
            <a:ext cx="4295197" cy="461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72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sida – Gul">
    <p:bg>
      <p:bgPr>
        <a:solidFill>
          <a:srgbClr val="F9E0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0D3E99-AA9F-3845-ABB1-825224196D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400" y="1289913"/>
            <a:ext cx="5812325" cy="1655762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sv-SE" dirty="0"/>
              <a:t>Avsnittstitel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D6C8608-025E-FD41-AD6A-A35C723880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0903" y="2964339"/>
            <a:ext cx="5812325" cy="929322"/>
          </a:xfrm>
        </p:spPr>
        <p:txBody>
          <a:bodyPr>
            <a:normAutofit/>
          </a:bodyPr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7E0A9CF-BE89-104B-B30C-E144FDD36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96802" y="2245258"/>
            <a:ext cx="4295198" cy="461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Kapitelsida – Gul">
    <p:bg>
      <p:bgPr>
        <a:solidFill>
          <a:srgbClr val="F9E0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0D3E99-AA9F-3845-ABB1-825224196D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400" y="1289913"/>
            <a:ext cx="5812325" cy="1655762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sv-SE" dirty="0"/>
              <a:t>Avsnittstitel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D6C8608-025E-FD41-AD6A-A35C723880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0903" y="2964339"/>
            <a:ext cx="5812325" cy="929322"/>
          </a:xfrm>
        </p:spPr>
        <p:txBody>
          <a:bodyPr>
            <a:normAutofit/>
          </a:bodyPr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20712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sida – Rosa">
    <p:bg>
      <p:bgPr>
        <a:solidFill>
          <a:srgbClr val="EABE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0D3E99-AA9F-3845-ABB1-825224196D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400" y="1289913"/>
            <a:ext cx="5812325" cy="1655762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sv-SE" dirty="0"/>
              <a:t>Avsnittstitel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D6C8608-025E-FD41-AD6A-A35C723880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0903" y="2964339"/>
            <a:ext cx="5812325" cy="929322"/>
          </a:xfrm>
        </p:spPr>
        <p:txBody>
          <a:bodyPr>
            <a:normAutofit/>
          </a:bodyPr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3BE1E315-C437-6448-8579-A95E71D78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96801" y="2245257"/>
            <a:ext cx="4295199" cy="461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07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311B47-16D8-9647-829B-D0786C522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904" y="563963"/>
            <a:ext cx="9113718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CA91644-805D-2647-A846-5647CFD87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904" y="1982709"/>
            <a:ext cx="9113718" cy="364854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04685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– 2-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FD3FD9A2-49C0-3745-BDC1-0A45AC1DA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903" y="563963"/>
            <a:ext cx="10337925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CA91644-805D-2647-A846-5647CFD87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903" y="2006694"/>
            <a:ext cx="4991477" cy="384184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3AB8240A-3D11-9144-B799-360BB7BBCAC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07351" y="2006694"/>
            <a:ext cx="4991477" cy="384184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37336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2F9EF735-2EBE-7F49-82AA-336045B30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CDD7512-FD86-934F-A2F4-DE5978D53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91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8" name="Bild 7" descr="Svenska ESF-rådets logotyp">
            <a:extLst>
              <a:ext uri="{FF2B5EF4-FFF2-40B4-BE49-F238E27FC236}">
                <a16:creationId xmlns:a16="http://schemas.microsoft.com/office/drawing/2014/main" id="{21EF858C-87AF-67A4-FF2D-9D8722B4FDE0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12109" y="6089636"/>
            <a:ext cx="1545142" cy="422413"/>
          </a:xfrm>
          <a:prstGeom prst="rect">
            <a:avLst/>
          </a:prstGeom>
        </p:spPr>
      </p:pic>
      <p:pic>
        <p:nvPicPr>
          <p:cNvPr id="9" name="Bildobjekt 8" descr="Medfinansieras av Europeiska unionen">
            <a:extLst>
              <a:ext uri="{FF2B5EF4-FFF2-40B4-BE49-F238E27FC236}">
                <a16:creationId xmlns:a16="http://schemas.microsoft.com/office/drawing/2014/main" id="{1BBFEBE1-2B72-D4AF-B8A6-BA2DD14C99A4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08" y="6061158"/>
            <a:ext cx="2269869" cy="48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9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75" r:id="rId2"/>
    <p:sldLayoutId id="2147483649" r:id="rId3"/>
    <p:sldLayoutId id="2147483661" r:id="rId4"/>
    <p:sldLayoutId id="2147483662" r:id="rId5"/>
    <p:sldLayoutId id="2147483676" r:id="rId6"/>
    <p:sldLayoutId id="2147483658" r:id="rId7"/>
    <p:sldLayoutId id="2147483650" r:id="rId8"/>
    <p:sldLayoutId id="2147483660" r:id="rId9"/>
    <p:sldLayoutId id="2147483664" r:id="rId10"/>
    <p:sldLayoutId id="2147483666" r:id="rId11"/>
    <p:sldLayoutId id="2147483668" r:id="rId12"/>
    <p:sldLayoutId id="2147483667" r:id="rId13"/>
    <p:sldLayoutId id="2147483665" r:id="rId14"/>
    <p:sldLayoutId id="2147483669" r:id="rId15"/>
    <p:sldLayoutId id="2147483671" r:id="rId16"/>
    <p:sldLayoutId id="2147483672" r:id="rId17"/>
    <p:sldLayoutId id="2147483657" r:id="rId18"/>
    <p:sldLayoutId id="2147483663" r:id="rId19"/>
    <p:sldLayoutId id="2147483654" r:id="rId20"/>
    <p:sldLayoutId id="2147483655" r:id="rId2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i="0" kern="1200">
          <a:solidFill>
            <a:srgbClr val="124261"/>
          </a:solidFill>
          <a:latin typeface="Trebuchet MS" panose="020B070302020209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24261"/>
          </a:solidFill>
          <a:latin typeface="Trebuchet MS" panose="020B070302020209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27063" indent="-169863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2400" kern="1200">
          <a:solidFill>
            <a:srgbClr val="124261"/>
          </a:solidFill>
          <a:latin typeface="Trebuchet MS" panose="020B070302020209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12838" indent="-19843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rgbClr val="124261"/>
          </a:solidFill>
          <a:latin typeface="Trebuchet MS" panose="020B070302020209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558925" indent="-187325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rgbClr val="124261"/>
          </a:solidFill>
          <a:latin typeface="Trebuchet MS" panose="020B070302020209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06600" indent="-1778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rgbClr val="124261"/>
          </a:solidFill>
          <a:latin typeface="Trebuchet MS" panose="020B070302020209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D43C902-2186-6054-2299-3A4FB951F1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151" y="1036705"/>
            <a:ext cx="5882385" cy="1257144"/>
          </a:xfrm>
        </p:spPr>
        <p:txBody>
          <a:bodyPr anchor="t">
            <a:normAutofit fontScale="90000"/>
          </a:bodyPr>
          <a:lstStyle/>
          <a:p>
            <a:r>
              <a:rPr lang="sv-SE" dirty="0"/>
              <a:t>Övervakningskommittén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4CE89D8-F8D6-5739-E5DA-8AD9A95E6D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sz="2000" dirty="0"/>
              <a:t>Programläge ESF+</a:t>
            </a:r>
          </a:p>
          <a:p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02E32C1-EA56-34C8-E992-929157F259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v-SE" dirty="0"/>
              <a:t>Joacim Rova Grevstig 3 december 2025</a:t>
            </a:r>
          </a:p>
          <a:p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E0303C9-3C70-08A8-5167-41E129024E85}"/>
              </a:ext>
            </a:extLst>
          </p:cNvPr>
          <p:cNvSpPr txBox="1"/>
          <p:nvPr/>
        </p:nvSpPr>
        <p:spPr>
          <a:xfrm>
            <a:off x="6284686" y="465908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sv-SE" dirty="0" err="1"/>
          </a:p>
        </p:txBody>
      </p:sp>
    </p:spTree>
    <p:extLst>
      <p:ext uri="{BB962C8B-B14F-4D97-AF65-F5344CB8AC3E}">
        <p14:creationId xmlns:p14="http://schemas.microsoft.com/office/powerpoint/2010/main" val="3951070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09CA4-988E-AADD-DB4A-16A52A002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C8652ED4-F2D6-8C65-69ED-C0191F3F7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0"/>
            <a:ext cx="7323712" cy="1532639"/>
          </a:xfrm>
        </p:spPr>
        <p:txBody>
          <a:bodyPr anchor="t">
            <a:normAutofit/>
          </a:bodyPr>
          <a:lstStyle/>
          <a:p>
            <a:r>
              <a:rPr lang="sv-SE" sz="3600" dirty="0">
                <a:solidFill>
                  <a:schemeClr val="accent1"/>
                </a:solidFill>
              </a:rPr>
              <a:t>Programområde E</a:t>
            </a:r>
            <a:br>
              <a:rPr lang="sv-SE" sz="3600" dirty="0">
                <a:solidFill>
                  <a:schemeClr val="accent1"/>
                </a:solidFill>
              </a:rPr>
            </a:br>
            <a:r>
              <a:rPr lang="sv-SE" sz="3600" dirty="0"/>
              <a:t>Social innovation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FC8DA084-EC35-E439-938E-296DD7B8FE81}"/>
              </a:ext>
            </a:extLst>
          </p:cNvPr>
          <p:cNvSpPr txBox="1"/>
          <p:nvPr/>
        </p:nvSpPr>
        <p:spPr>
          <a:xfrm>
            <a:off x="720000" y="2520000"/>
            <a:ext cx="5809094" cy="2265362"/>
          </a:xfrm>
          <a:prstGeom prst="rect">
            <a:avLst/>
          </a:prstGeom>
          <a:solidFill>
            <a:srgbClr val="F6E3D2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28 projekt – alla pågående.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22 projekt exklusive förstudier.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46 % av slutmålet 2029.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FE1D0DD1-DEA4-42B6-F2FC-03E84DE1B75F}"/>
              </a:ext>
            </a:extLst>
          </p:cNvPr>
          <p:cNvSpPr txBox="1"/>
          <p:nvPr/>
        </p:nvSpPr>
        <p:spPr>
          <a:xfrm>
            <a:off x="8934921" y="1154705"/>
            <a:ext cx="1753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dirty="0">
                <a:solidFill>
                  <a:schemeClr val="bg1"/>
                </a:solidFill>
              </a:rPr>
              <a:t>5 586 deltagare</a:t>
            </a:r>
            <a:br>
              <a:rPr lang="sv-SE" sz="1800" dirty="0">
                <a:solidFill>
                  <a:schemeClr val="bg1"/>
                </a:solidFill>
              </a:rPr>
            </a:br>
            <a:r>
              <a:rPr lang="sv-SE" sz="1800" dirty="0">
                <a:solidFill>
                  <a:schemeClr val="bg1"/>
                </a:solidFill>
              </a:rPr>
              <a:t>i skolprojekt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281C7B28-493C-1FD9-F4AE-6C9CDA518249}"/>
              </a:ext>
            </a:extLst>
          </p:cNvPr>
          <p:cNvSpPr txBox="1"/>
          <p:nvPr/>
        </p:nvSpPr>
        <p:spPr>
          <a:xfrm>
            <a:off x="6529094" y="5040191"/>
            <a:ext cx="17942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XX % 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Projekt 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som bidragit till social innovation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(Mål 60 %)</a:t>
            </a:r>
          </a:p>
        </p:txBody>
      </p:sp>
      <p:grpSp>
        <p:nvGrpSpPr>
          <p:cNvPr id="14" name="Grupp 13">
            <a:extLst>
              <a:ext uri="{FF2B5EF4-FFF2-40B4-BE49-F238E27FC236}">
                <a16:creationId xmlns:a16="http://schemas.microsoft.com/office/drawing/2014/main" id="{15A271D3-505C-4BF1-4EE6-9CAAFDF41E9C}"/>
              </a:ext>
            </a:extLst>
          </p:cNvPr>
          <p:cNvGrpSpPr/>
          <p:nvPr/>
        </p:nvGrpSpPr>
        <p:grpSpPr>
          <a:xfrm>
            <a:off x="8189876" y="-5010"/>
            <a:ext cx="1089303" cy="1009853"/>
            <a:chOff x="7746388" y="-801"/>
            <a:chExt cx="1089303" cy="1009853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58204486-70AB-A1E5-B2E9-67F8B9ED7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73344" y="-801"/>
              <a:ext cx="989656" cy="10098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E26A1025-37B3-B688-56B3-BECF94E15F1A}"/>
                </a:ext>
              </a:extLst>
            </p:cNvPr>
            <p:cNvSpPr txBox="1"/>
            <p:nvPr/>
          </p:nvSpPr>
          <p:spPr>
            <a:xfrm>
              <a:off x="7746388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Total ram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376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Mnkr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p 9">
            <a:extLst>
              <a:ext uri="{FF2B5EF4-FFF2-40B4-BE49-F238E27FC236}">
                <a16:creationId xmlns:a16="http://schemas.microsoft.com/office/drawing/2014/main" id="{1C1B8F74-E5B7-2F87-6A85-16AB580481E1}"/>
              </a:ext>
            </a:extLst>
          </p:cNvPr>
          <p:cNvGrpSpPr/>
          <p:nvPr/>
        </p:nvGrpSpPr>
        <p:grpSpPr>
          <a:xfrm>
            <a:off x="10752384" y="2990616"/>
            <a:ext cx="1515069" cy="1285200"/>
            <a:chOff x="8755380" y="-1"/>
            <a:chExt cx="3358494" cy="3084084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1237B963-252F-777F-E66B-9B7FAF6515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755380" y="-1"/>
              <a:ext cx="3200067" cy="3084084"/>
            </a:xfrm>
            <a:prstGeom prst="rect">
              <a:avLst/>
            </a:prstGeom>
            <a:solidFill>
              <a:srgbClr val="723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6A5D66D8-AFB7-3F85-C13B-8B06E2DDAB5C}"/>
                </a:ext>
              </a:extLst>
            </p:cNvPr>
            <p:cNvSpPr txBox="1"/>
            <p:nvPr/>
          </p:nvSpPr>
          <p:spPr>
            <a:xfrm>
              <a:off x="8755380" y="426952"/>
              <a:ext cx="3358494" cy="8862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sv-SE" sz="18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22" name="Grupp 21">
            <a:extLst>
              <a:ext uri="{FF2B5EF4-FFF2-40B4-BE49-F238E27FC236}">
                <a16:creationId xmlns:a16="http://schemas.microsoft.com/office/drawing/2014/main" id="{243B0F4A-9824-AE42-AD31-DF06EA00C625}"/>
              </a:ext>
            </a:extLst>
          </p:cNvPr>
          <p:cNvGrpSpPr/>
          <p:nvPr/>
        </p:nvGrpSpPr>
        <p:grpSpPr>
          <a:xfrm>
            <a:off x="10133451" y="4274175"/>
            <a:ext cx="1089303" cy="1009853"/>
            <a:chOff x="7740771" y="-801"/>
            <a:chExt cx="1089303" cy="1009853"/>
          </a:xfrm>
        </p:grpSpPr>
        <p:sp>
          <p:nvSpPr>
            <p:cNvPr id="23" name="Rektangel 22">
              <a:extLst>
                <a:ext uri="{FF2B5EF4-FFF2-40B4-BE49-F238E27FC236}">
                  <a16:creationId xmlns:a16="http://schemas.microsoft.com/office/drawing/2014/main" id="{7D0D08AF-5789-98D8-7923-C704ACF53B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65724" y="-801"/>
              <a:ext cx="989656" cy="10098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4" name="textruta 23">
              <a:extLst>
                <a:ext uri="{FF2B5EF4-FFF2-40B4-BE49-F238E27FC236}">
                  <a16:creationId xmlns:a16="http://schemas.microsoft.com/office/drawing/2014/main" id="{224185AD-897B-122C-2528-D641A784D96E}"/>
                </a:ext>
              </a:extLst>
            </p:cNvPr>
            <p:cNvSpPr txBox="1"/>
            <p:nvPr/>
          </p:nvSpPr>
          <p:spPr>
            <a:xfrm>
              <a:off x="7740771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24 % godkänd kostnad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extruta 1">
            <a:extLst>
              <a:ext uri="{FF2B5EF4-FFF2-40B4-BE49-F238E27FC236}">
                <a16:creationId xmlns:a16="http://schemas.microsoft.com/office/drawing/2014/main" id="{C09BA606-01A8-D4F1-1D94-97DE37AD4BED}"/>
              </a:ext>
            </a:extLst>
          </p:cNvPr>
          <p:cNvSpPr txBox="1"/>
          <p:nvPr/>
        </p:nvSpPr>
        <p:spPr>
          <a:xfrm>
            <a:off x="10850633" y="3303681"/>
            <a:ext cx="1329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57 % intecknat </a:t>
            </a:r>
          </a:p>
        </p:txBody>
      </p:sp>
      <p:pic>
        <p:nvPicPr>
          <p:cNvPr id="13" name="Bildobjekt 12" descr="En bild som visar person, klädsel, piano, musik&#10;&#10;AI-genererat innehåll kan vara felaktigt.">
            <a:extLst>
              <a:ext uri="{FF2B5EF4-FFF2-40B4-BE49-F238E27FC236}">
                <a16:creationId xmlns:a16="http://schemas.microsoft.com/office/drawing/2014/main" id="{F822B376-61E6-196C-9BC7-D99344A6CAED}"/>
              </a:ext>
            </a:extLst>
          </p:cNvPr>
          <p:cNvPicPr>
            <a:picLocks/>
          </p:cNvPicPr>
          <p:nvPr/>
        </p:nvPicPr>
        <p:blipFill>
          <a:blip r:embed="rId3"/>
          <a:srcRect l="7026" r="26269"/>
          <a:stretch>
            <a:fillRect/>
          </a:stretch>
        </p:blipFill>
        <p:spPr>
          <a:xfrm>
            <a:off x="9209591" y="1713"/>
            <a:ext cx="2988000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87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B519E-2145-84B1-83D6-1F62BAD66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4A35026-B030-FFAC-E8B5-392030ADC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0"/>
            <a:ext cx="7323712" cy="1532639"/>
          </a:xfrm>
        </p:spPr>
        <p:txBody>
          <a:bodyPr anchor="t">
            <a:normAutofit fontScale="90000"/>
          </a:bodyPr>
          <a:lstStyle/>
          <a:p>
            <a:r>
              <a:rPr lang="sv-SE" sz="3600" dirty="0">
                <a:solidFill>
                  <a:schemeClr val="accent1"/>
                </a:solidFill>
              </a:rPr>
              <a:t>Programområde F</a:t>
            </a:r>
            <a:br>
              <a:rPr lang="sv-SE" sz="3600" dirty="0"/>
            </a:br>
            <a:r>
              <a:rPr lang="sv-SE" sz="3600" dirty="0"/>
              <a:t>Fast-Care – Stöd till ukrainska</a:t>
            </a:r>
            <a:br>
              <a:rPr lang="sv-SE" sz="3600" dirty="0"/>
            </a:br>
            <a:r>
              <a:rPr lang="sv-SE" sz="3600" dirty="0"/>
              <a:t>flyktingar </a:t>
            </a:r>
            <a:r>
              <a:rPr lang="sv-SE" sz="3600" b="0" dirty="0"/>
              <a:t>(Avslutades mars 2024)</a:t>
            </a:r>
            <a:endParaRPr lang="sv-SE" sz="3600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406C05C8-83C0-95A4-CA12-E3BD853452FA}"/>
              </a:ext>
            </a:extLst>
          </p:cNvPr>
          <p:cNvSpPr txBox="1"/>
          <p:nvPr/>
        </p:nvSpPr>
        <p:spPr>
          <a:xfrm>
            <a:off x="720000" y="2520000"/>
            <a:ext cx="5809094" cy="2265362"/>
          </a:xfrm>
          <a:prstGeom prst="rect">
            <a:avLst/>
          </a:prstGeom>
          <a:solidFill>
            <a:srgbClr val="D3BFDD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54 projekt.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11 543 personer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8 615 kvinnor och 2 928 män.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200 % av slutmålet 2029.</a:t>
            </a:r>
          </a:p>
          <a:p>
            <a:pPr>
              <a:lnSpc>
                <a:spcPct val="150000"/>
              </a:lnSpc>
            </a:pPr>
            <a:endParaRPr lang="sv-SE" sz="2200" dirty="0">
              <a:latin typeface="Trebuchet MS" panose="020B0603020202020204" pitchFamily="34" charset="0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8CA9F1AD-FA58-FBE9-8DF9-6FD8CFD842A4}"/>
              </a:ext>
            </a:extLst>
          </p:cNvPr>
          <p:cNvSpPr txBox="1"/>
          <p:nvPr/>
        </p:nvSpPr>
        <p:spPr>
          <a:xfrm>
            <a:off x="8934921" y="1154705"/>
            <a:ext cx="1753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dirty="0">
                <a:solidFill>
                  <a:schemeClr val="bg1"/>
                </a:solidFill>
              </a:rPr>
              <a:t>5 586 deltagare</a:t>
            </a:r>
            <a:br>
              <a:rPr lang="sv-SE" sz="1800" dirty="0">
                <a:solidFill>
                  <a:schemeClr val="bg1"/>
                </a:solidFill>
              </a:rPr>
            </a:br>
            <a:r>
              <a:rPr lang="sv-SE" sz="1800" dirty="0">
                <a:solidFill>
                  <a:schemeClr val="bg1"/>
                </a:solidFill>
              </a:rPr>
              <a:t>i skolprojekt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F94C811-4243-657A-6DC9-3515975768CF}"/>
              </a:ext>
            </a:extLst>
          </p:cNvPr>
          <p:cNvSpPr txBox="1"/>
          <p:nvPr/>
        </p:nvSpPr>
        <p:spPr>
          <a:xfrm>
            <a:off x="6529094" y="5040190"/>
            <a:ext cx="1817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22 % 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i sysselsättning (Mål 26 %) </a:t>
            </a:r>
          </a:p>
        </p:txBody>
      </p:sp>
      <p:grpSp>
        <p:nvGrpSpPr>
          <p:cNvPr id="14" name="Grupp 13">
            <a:extLst>
              <a:ext uri="{FF2B5EF4-FFF2-40B4-BE49-F238E27FC236}">
                <a16:creationId xmlns:a16="http://schemas.microsoft.com/office/drawing/2014/main" id="{7B793A65-6DCA-3174-4135-0BAF072DE278}"/>
              </a:ext>
            </a:extLst>
          </p:cNvPr>
          <p:cNvGrpSpPr/>
          <p:nvPr/>
        </p:nvGrpSpPr>
        <p:grpSpPr>
          <a:xfrm>
            <a:off x="8192557" y="-5010"/>
            <a:ext cx="1089303" cy="1009853"/>
            <a:chOff x="7746388" y="-801"/>
            <a:chExt cx="1089303" cy="1009853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EE3A100A-86C4-3441-FA67-E61E319F0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73344" y="-801"/>
              <a:ext cx="989656" cy="10098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163F4383-5F3E-F724-01BD-8BA8A55936D8}"/>
                </a:ext>
              </a:extLst>
            </p:cNvPr>
            <p:cNvSpPr txBox="1"/>
            <p:nvPr/>
          </p:nvSpPr>
          <p:spPr>
            <a:xfrm>
              <a:off x="7746388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Total ram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357 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Mnkr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p 9">
            <a:extLst>
              <a:ext uri="{FF2B5EF4-FFF2-40B4-BE49-F238E27FC236}">
                <a16:creationId xmlns:a16="http://schemas.microsoft.com/office/drawing/2014/main" id="{3AF2E1CC-A8C0-8D62-ECDA-CDDDE53FF89B}"/>
              </a:ext>
            </a:extLst>
          </p:cNvPr>
          <p:cNvGrpSpPr/>
          <p:nvPr/>
        </p:nvGrpSpPr>
        <p:grpSpPr>
          <a:xfrm>
            <a:off x="10752384" y="2985300"/>
            <a:ext cx="1515069" cy="1285200"/>
            <a:chOff x="8755380" y="-1"/>
            <a:chExt cx="3358494" cy="3084084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BD9F20B3-9DFC-2917-AD1A-6EDA256EB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755380" y="-1"/>
              <a:ext cx="3200067" cy="3084084"/>
            </a:xfrm>
            <a:prstGeom prst="rect">
              <a:avLst/>
            </a:prstGeom>
            <a:solidFill>
              <a:srgbClr val="723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90E3BC2F-8A3B-BAD8-804D-565CDAC34E3E}"/>
                </a:ext>
              </a:extLst>
            </p:cNvPr>
            <p:cNvSpPr txBox="1"/>
            <p:nvPr/>
          </p:nvSpPr>
          <p:spPr>
            <a:xfrm>
              <a:off x="8755380" y="426952"/>
              <a:ext cx="3358494" cy="8862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sv-SE" sz="18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22" name="Grupp 21">
            <a:extLst>
              <a:ext uri="{FF2B5EF4-FFF2-40B4-BE49-F238E27FC236}">
                <a16:creationId xmlns:a16="http://schemas.microsoft.com/office/drawing/2014/main" id="{DC8C04A9-B2AD-250B-5301-EC6B394E291B}"/>
              </a:ext>
            </a:extLst>
          </p:cNvPr>
          <p:cNvGrpSpPr/>
          <p:nvPr/>
        </p:nvGrpSpPr>
        <p:grpSpPr>
          <a:xfrm>
            <a:off x="10133451" y="4268859"/>
            <a:ext cx="1089303" cy="1009853"/>
            <a:chOff x="7740771" y="-801"/>
            <a:chExt cx="1089303" cy="1009853"/>
          </a:xfrm>
        </p:grpSpPr>
        <p:sp>
          <p:nvSpPr>
            <p:cNvPr id="23" name="Rektangel 22">
              <a:extLst>
                <a:ext uri="{FF2B5EF4-FFF2-40B4-BE49-F238E27FC236}">
                  <a16:creationId xmlns:a16="http://schemas.microsoft.com/office/drawing/2014/main" id="{0D6ECF74-4993-D693-904E-22C97EBE7D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65724" y="-801"/>
              <a:ext cx="989656" cy="10098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4" name="textruta 23">
              <a:extLst>
                <a:ext uri="{FF2B5EF4-FFF2-40B4-BE49-F238E27FC236}">
                  <a16:creationId xmlns:a16="http://schemas.microsoft.com/office/drawing/2014/main" id="{C493C302-1C6F-8B65-0A5F-9EAA281F0CDF}"/>
                </a:ext>
              </a:extLst>
            </p:cNvPr>
            <p:cNvSpPr txBox="1"/>
            <p:nvPr/>
          </p:nvSpPr>
          <p:spPr>
            <a:xfrm>
              <a:off x="7740771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86 % godkänd kostnad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Bildobjekt 8" descr="En bild som visar person, klädsel, byggnad, Människoansikte&#10;&#10;AI-genererat innehåll kan vara felaktigt.">
            <a:extLst>
              <a:ext uri="{FF2B5EF4-FFF2-40B4-BE49-F238E27FC236}">
                <a16:creationId xmlns:a16="http://schemas.microsoft.com/office/drawing/2014/main" id="{4971DED2-FF9B-B211-0A26-5F3CAC2656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5709" b="-30"/>
          <a:stretch>
            <a:fillRect/>
          </a:stretch>
        </p:blipFill>
        <p:spPr>
          <a:xfrm>
            <a:off x="9206697" y="-2552"/>
            <a:ext cx="2988000" cy="2988000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B04C354C-F3C7-956A-AF44-2BBF19C26F0B}"/>
              </a:ext>
            </a:extLst>
          </p:cNvPr>
          <p:cNvSpPr txBox="1"/>
          <p:nvPr/>
        </p:nvSpPr>
        <p:spPr>
          <a:xfrm>
            <a:off x="10850633" y="3303681"/>
            <a:ext cx="1329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86 % intecknat </a:t>
            </a:r>
          </a:p>
        </p:txBody>
      </p:sp>
    </p:spTree>
    <p:extLst>
      <p:ext uri="{BB962C8B-B14F-4D97-AF65-F5344CB8AC3E}">
        <p14:creationId xmlns:p14="http://schemas.microsoft.com/office/powerpoint/2010/main" val="2126805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FE5C1-BFC6-4D7A-4BDE-2B5E04046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FA222111-5D56-462C-6980-6791B6244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720" y="2647666"/>
            <a:ext cx="10385079" cy="1116614"/>
          </a:xfrm>
        </p:spPr>
        <p:txBody>
          <a:bodyPr anchor="t">
            <a:normAutofit/>
          </a:bodyPr>
          <a:lstStyle/>
          <a:p>
            <a:pPr algn="ctr"/>
            <a:r>
              <a:rPr lang="sv-SE" sz="5400" b="0" dirty="0">
                <a:solidFill>
                  <a:schemeClr val="tx1"/>
                </a:solidFill>
              </a:rPr>
              <a:t>Tack för att ni lyssnade!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27475F99-E49B-48D7-95EF-F734ACDFA872}"/>
              </a:ext>
            </a:extLst>
          </p:cNvPr>
          <p:cNvSpPr txBox="1"/>
          <p:nvPr/>
        </p:nvSpPr>
        <p:spPr>
          <a:xfrm>
            <a:off x="3969327" y="54032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sv-SE" dirty="0" err="1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F1AAE27C-4165-DF8F-000E-8B19EF1C9827}"/>
              </a:ext>
            </a:extLst>
          </p:cNvPr>
          <p:cNvSpPr txBox="1"/>
          <p:nvPr/>
        </p:nvSpPr>
        <p:spPr>
          <a:xfrm>
            <a:off x="6483927" y="353290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sv-SE" dirty="0" err="1"/>
          </a:p>
        </p:txBody>
      </p:sp>
    </p:spTree>
    <p:extLst>
      <p:ext uri="{BB962C8B-B14F-4D97-AF65-F5344CB8AC3E}">
        <p14:creationId xmlns:p14="http://schemas.microsoft.com/office/powerpoint/2010/main" val="356782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7E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69C05FD-98CF-DE47-8AE1-3DC7D559D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757" y="841804"/>
            <a:ext cx="2536326" cy="1916965"/>
          </a:xfrm>
        </p:spPr>
        <p:txBody>
          <a:bodyPr anchor="t">
            <a:normAutofit fontScale="90000"/>
          </a:bodyPr>
          <a:lstStyle/>
          <a:p>
            <a:r>
              <a:rPr lang="sv-SE" sz="6000" dirty="0">
                <a:solidFill>
                  <a:schemeClr val="tx2">
                    <a:lumMod val="50000"/>
                  </a:schemeClr>
                </a:solidFill>
              </a:rPr>
              <a:t>ESF+ </a:t>
            </a:r>
            <a:br>
              <a:rPr lang="sv-SE" sz="60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sv-SE" sz="6000" dirty="0">
                <a:solidFill>
                  <a:schemeClr val="tx2">
                    <a:lumMod val="50000"/>
                  </a:schemeClr>
                </a:solidFill>
              </a:rPr>
              <a:t>i siffor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E26F275-A83F-7F2D-158D-A071C1397BDF}"/>
              </a:ext>
            </a:extLst>
          </p:cNvPr>
          <p:cNvSpPr txBox="1"/>
          <p:nvPr/>
        </p:nvSpPr>
        <p:spPr>
          <a:xfrm>
            <a:off x="8679543" y="534125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sv-SE" dirty="0" err="1"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63C93AD4-FEAC-F649-F27F-50661496DE4E}"/>
              </a:ext>
            </a:extLst>
          </p:cNvPr>
          <p:cNvSpPr txBox="1"/>
          <p:nvPr/>
        </p:nvSpPr>
        <p:spPr>
          <a:xfrm>
            <a:off x="2990981" y="834019"/>
            <a:ext cx="6210038" cy="2396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ts val="3540"/>
              </a:lnSpc>
              <a:spcBef>
                <a:spcPts val="1400"/>
              </a:spcBef>
              <a:buSzPct val="100000"/>
              <a:buFont typeface="Arial" panose="020B0604020202020204" pitchFamily="34" charset="0"/>
              <a:buChar char="•"/>
            </a:pPr>
            <a:r>
              <a:rPr lang="sv-SE" sz="2800" b="1" dirty="0">
                <a:solidFill>
                  <a:schemeClr val="tx2">
                    <a:lumMod val="50000"/>
                  </a:schemeClr>
                </a:solidFill>
                <a:latin typeface="Trebuchet MS" panose="020B0703020202090204" pitchFamily="34" charset="0"/>
              </a:rPr>
              <a:t>208</a:t>
            </a:r>
            <a:r>
              <a:rPr lang="sv-SE" sz="2800" dirty="0">
                <a:solidFill>
                  <a:schemeClr val="tx2">
                    <a:lumMod val="50000"/>
                  </a:schemeClr>
                </a:solidFill>
                <a:latin typeface="Trebuchet MS" panose="020B0703020202090204" pitchFamily="34" charset="0"/>
              </a:rPr>
              <a:t> utlysningar</a:t>
            </a:r>
          </a:p>
          <a:p>
            <a:pPr marL="457200" indent="-457200">
              <a:lnSpc>
                <a:spcPts val="3540"/>
              </a:lnSpc>
              <a:spcBef>
                <a:spcPts val="1400"/>
              </a:spcBef>
              <a:buSzPct val="100000"/>
              <a:buFont typeface="Arial" panose="020B0604020202020204" pitchFamily="34" charset="0"/>
              <a:buChar char="•"/>
            </a:pPr>
            <a:r>
              <a:rPr lang="sv-SE" sz="2800" b="1" dirty="0">
                <a:solidFill>
                  <a:schemeClr val="tx2">
                    <a:lumMod val="50000"/>
                  </a:schemeClr>
                </a:solidFill>
                <a:latin typeface="Trebuchet MS" panose="020B0703020202090204" pitchFamily="34" charset="0"/>
              </a:rPr>
              <a:t>18 320 </a:t>
            </a:r>
            <a:r>
              <a:rPr lang="sv-SE" sz="2800" dirty="0">
                <a:solidFill>
                  <a:schemeClr val="tx2">
                    <a:lumMod val="50000"/>
                  </a:schemeClr>
                </a:solidFill>
                <a:latin typeface="Trebuchet MS" panose="020B0703020202090204" pitchFamily="34" charset="0"/>
              </a:rPr>
              <a:t>miljoner kronor utlysta</a:t>
            </a:r>
          </a:p>
          <a:p>
            <a:pPr marL="457200" indent="-457200">
              <a:lnSpc>
                <a:spcPts val="3540"/>
              </a:lnSpc>
              <a:spcBef>
                <a:spcPts val="1400"/>
              </a:spcBef>
              <a:buSzPct val="100000"/>
              <a:buFont typeface="Arial" panose="020B0604020202020204" pitchFamily="34" charset="0"/>
              <a:buChar char="•"/>
            </a:pPr>
            <a:r>
              <a:rPr lang="sv-SE" sz="2800" b="1" dirty="0">
                <a:solidFill>
                  <a:schemeClr val="tx2">
                    <a:lumMod val="50000"/>
                  </a:schemeClr>
                </a:solidFill>
                <a:latin typeface="Trebuchet MS" panose="020B0703020202090204" pitchFamily="34" charset="0"/>
              </a:rPr>
              <a:t>18 369 </a:t>
            </a:r>
            <a:r>
              <a:rPr lang="sv-SE" sz="2800" dirty="0">
                <a:solidFill>
                  <a:schemeClr val="tx2">
                    <a:lumMod val="50000"/>
                  </a:schemeClr>
                </a:solidFill>
                <a:latin typeface="Trebuchet MS" panose="020B0703020202090204" pitchFamily="34" charset="0"/>
              </a:rPr>
              <a:t>miljoner kronor ansökta</a:t>
            </a:r>
          </a:p>
          <a:p>
            <a:pPr marL="457200" indent="-457200">
              <a:lnSpc>
                <a:spcPts val="3540"/>
              </a:lnSpc>
              <a:spcBef>
                <a:spcPts val="1400"/>
              </a:spcBef>
              <a:buSzPct val="100000"/>
              <a:buFont typeface="Arial" panose="020B0604020202020204" pitchFamily="34" charset="0"/>
              <a:buChar char="•"/>
            </a:pPr>
            <a:r>
              <a:rPr lang="sv-SE" sz="2800" b="1" dirty="0">
                <a:solidFill>
                  <a:schemeClr val="tx2">
                    <a:lumMod val="50000"/>
                  </a:schemeClr>
                </a:solidFill>
                <a:latin typeface="Trebuchet MS" panose="020B0703020202090204" pitchFamily="34" charset="0"/>
              </a:rPr>
              <a:t>10 094</a:t>
            </a:r>
            <a:r>
              <a:rPr lang="sv-SE" sz="2800" dirty="0">
                <a:solidFill>
                  <a:schemeClr val="tx2">
                    <a:lumMod val="50000"/>
                  </a:schemeClr>
                </a:solidFill>
                <a:latin typeface="Trebuchet MS" panose="020B0703020202090204" pitchFamily="34" charset="0"/>
              </a:rPr>
              <a:t> miljoner kronor beviljade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288C1936-4393-DB1C-8659-ABD066E04B67}"/>
              </a:ext>
            </a:extLst>
          </p:cNvPr>
          <p:cNvSpPr txBox="1"/>
          <p:nvPr/>
        </p:nvSpPr>
        <p:spPr>
          <a:xfrm>
            <a:off x="658987" y="3373343"/>
            <a:ext cx="6210038" cy="176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ts val="3540"/>
              </a:lnSpc>
              <a:spcBef>
                <a:spcPts val="1400"/>
              </a:spcBef>
              <a:buSzPct val="100000"/>
              <a:buFont typeface="Arial" panose="020B0604020202020204" pitchFamily="34" charset="0"/>
              <a:buChar char="•"/>
            </a:pPr>
            <a:r>
              <a:rPr lang="sv-SE" sz="2800" b="1" dirty="0">
                <a:solidFill>
                  <a:schemeClr val="tx2">
                    <a:lumMod val="50000"/>
                  </a:schemeClr>
                </a:solidFill>
                <a:latin typeface="Trebuchet MS" panose="020B0703020202090204" pitchFamily="34" charset="0"/>
              </a:rPr>
              <a:t>566</a:t>
            </a:r>
            <a:r>
              <a:rPr lang="sv-SE" sz="2800" dirty="0">
                <a:solidFill>
                  <a:schemeClr val="tx2">
                    <a:lumMod val="50000"/>
                  </a:schemeClr>
                </a:solidFill>
                <a:latin typeface="Trebuchet MS" panose="020B0703020202090204" pitchFamily="34" charset="0"/>
              </a:rPr>
              <a:t> beviljade projekt</a:t>
            </a:r>
          </a:p>
          <a:p>
            <a:pPr marL="457200" indent="-457200">
              <a:lnSpc>
                <a:spcPts val="3540"/>
              </a:lnSpc>
              <a:spcBef>
                <a:spcPts val="1400"/>
              </a:spcBef>
              <a:buSzPct val="100000"/>
              <a:buFont typeface="Arial" panose="020B0604020202020204" pitchFamily="34" charset="0"/>
              <a:buChar char="•"/>
            </a:pPr>
            <a:r>
              <a:rPr lang="sv-SE" sz="2800" b="1" dirty="0">
                <a:solidFill>
                  <a:schemeClr val="tx2">
                    <a:lumMod val="50000"/>
                  </a:schemeClr>
                </a:solidFill>
                <a:latin typeface="Trebuchet MS" panose="020B0703020202090204" pitchFamily="34" charset="0"/>
              </a:rPr>
              <a:t>203 229 </a:t>
            </a:r>
            <a:r>
              <a:rPr lang="sv-SE" sz="2800" dirty="0">
                <a:solidFill>
                  <a:schemeClr val="tx2">
                    <a:lumMod val="50000"/>
                  </a:schemeClr>
                </a:solidFill>
                <a:latin typeface="Trebuchet MS" panose="020B0703020202090204" pitchFamily="34" charset="0"/>
              </a:rPr>
              <a:t>deltagare hittills </a:t>
            </a:r>
          </a:p>
          <a:p>
            <a:pPr marL="457200" indent="-457200">
              <a:lnSpc>
                <a:spcPts val="3540"/>
              </a:lnSpc>
              <a:spcBef>
                <a:spcPts val="1400"/>
              </a:spcBef>
              <a:buSzPct val="100000"/>
              <a:buFont typeface="Arial" panose="020B0604020202020204" pitchFamily="34" charset="0"/>
              <a:buChar char="•"/>
            </a:pPr>
            <a:r>
              <a:rPr lang="sv-SE" sz="2800" b="1" dirty="0">
                <a:solidFill>
                  <a:schemeClr val="tx2">
                    <a:lumMod val="50000"/>
                  </a:schemeClr>
                </a:solidFill>
                <a:latin typeface="Trebuchet MS" panose="020B0703020202090204" pitchFamily="34" charset="0"/>
              </a:rPr>
              <a:t>30 831 </a:t>
            </a:r>
            <a:r>
              <a:rPr lang="sv-SE" sz="2800" dirty="0">
                <a:solidFill>
                  <a:schemeClr val="tx2">
                    <a:lumMod val="50000"/>
                  </a:schemeClr>
                </a:solidFill>
                <a:latin typeface="Trebuchet MS" panose="020B0703020202090204" pitchFamily="34" charset="0"/>
              </a:rPr>
              <a:t>deltagare i skolprojekt 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F32331F7-D42B-2242-EE88-605802F63C64}"/>
              </a:ext>
            </a:extLst>
          </p:cNvPr>
          <p:cNvGrpSpPr/>
          <p:nvPr/>
        </p:nvGrpSpPr>
        <p:grpSpPr>
          <a:xfrm>
            <a:off x="10133451" y="4263543"/>
            <a:ext cx="1089303" cy="1009853"/>
            <a:chOff x="7740771" y="-801"/>
            <a:chExt cx="1089303" cy="1009853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D87F8306-692E-9A22-44E7-73942A1455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65724" y="-801"/>
              <a:ext cx="989656" cy="10098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5" name="textruta 14">
              <a:extLst>
                <a:ext uri="{FF2B5EF4-FFF2-40B4-BE49-F238E27FC236}">
                  <a16:creationId xmlns:a16="http://schemas.microsoft.com/office/drawing/2014/main" id="{251299A4-772D-65B8-C5A5-4A4FD986E411}"/>
                </a:ext>
              </a:extLst>
            </p:cNvPr>
            <p:cNvSpPr txBox="1"/>
            <p:nvPr/>
          </p:nvSpPr>
          <p:spPr>
            <a:xfrm>
              <a:off x="7740771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29 % godkänd kostnad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Rektangel 20">
            <a:extLst>
              <a:ext uri="{FF2B5EF4-FFF2-40B4-BE49-F238E27FC236}">
                <a16:creationId xmlns:a16="http://schemas.microsoft.com/office/drawing/2014/main" id="{81279089-620A-B32E-9909-11FDEDA05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5019" y="2981091"/>
            <a:ext cx="1443600" cy="1285200"/>
          </a:xfrm>
          <a:prstGeom prst="rect">
            <a:avLst/>
          </a:prstGeom>
          <a:solidFill>
            <a:srgbClr val="723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grpSp>
        <p:nvGrpSpPr>
          <p:cNvPr id="18" name="Grupp 17">
            <a:extLst>
              <a:ext uri="{FF2B5EF4-FFF2-40B4-BE49-F238E27FC236}">
                <a16:creationId xmlns:a16="http://schemas.microsoft.com/office/drawing/2014/main" id="{3195D710-00B8-36A4-9362-A6E397B69B15}"/>
              </a:ext>
            </a:extLst>
          </p:cNvPr>
          <p:cNvGrpSpPr/>
          <p:nvPr/>
        </p:nvGrpSpPr>
        <p:grpSpPr>
          <a:xfrm>
            <a:off x="8192158" y="-10326"/>
            <a:ext cx="1089303" cy="1009853"/>
            <a:chOff x="7754008" y="-801"/>
            <a:chExt cx="1089303" cy="1009853"/>
          </a:xfrm>
        </p:grpSpPr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19D3E491-529B-55E7-E3E5-8B73EEA85C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96204" y="-801"/>
              <a:ext cx="989656" cy="10098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0" name="textruta 19">
              <a:extLst>
                <a:ext uri="{FF2B5EF4-FFF2-40B4-BE49-F238E27FC236}">
                  <a16:creationId xmlns:a16="http://schemas.microsoft.com/office/drawing/2014/main" id="{38837388-156A-AB71-9507-BFB803218905}"/>
                </a:ext>
              </a:extLst>
            </p:cNvPr>
            <p:cNvSpPr txBox="1"/>
            <p:nvPr/>
          </p:nvSpPr>
          <p:spPr>
            <a:xfrm>
              <a:off x="7754008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Total ram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15 877 Mnkr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ruta 2">
            <a:extLst>
              <a:ext uri="{FF2B5EF4-FFF2-40B4-BE49-F238E27FC236}">
                <a16:creationId xmlns:a16="http://schemas.microsoft.com/office/drawing/2014/main" id="{6D709C4D-A755-A92C-BA6E-C66B273C8F0B}"/>
              </a:ext>
            </a:extLst>
          </p:cNvPr>
          <p:cNvSpPr txBox="1"/>
          <p:nvPr/>
        </p:nvSpPr>
        <p:spPr>
          <a:xfrm>
            <a:off x="10757700" y="3181031"/>
            <a:ext cx="13894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703020202090204" pitchFamily="34" charset="0"/>
              </a:rPr>
              <a:t>63 % </a:t>
            </a:r>
            <a:br>
              <a:rPr lang="sv-SE" sz="1600" dirty="0">
                <a:solidFill>
                  <a:schemeClr val="bg1"/>
                </a:solidFill>
                <a:latin typeface="Trebuchet MS" panose="020B0703020202090204" pitchFamily="34" charset="0"/>
              </a:rPr>
            </a:br>
            <a:r>
              <a:rPr lang="sv-SE" sz="1600" dirty="0">
                <a:solidFill>
                  <a:schemeClr val="bg1"/>
                </a:solidFill>
                <a:latin typeface="Trebuchet MS" panose="020B0703020202090204" pitchFamily="34" charset="0"/>
              </a:rPr>
              <a:t>intecknat av</a:t>
            </a:r>
            <a:br>
              <a:rPr lang="sv-SE" sz="1600" dirty="0">
                <a:solidFill>
                  <a:schemeClr val="bg1"/>
                </a:solidFill>
                <a:latin typeface="Trebuchet MS" panose="020B0703020202090204" pitchFamily="34" charset="0"/>
              </a:rPr>
            </a:br>
            <a:r>
              <a:rPr lang="sv-SE" sz="1600" dirty="0">
                <a:solidFill>
                  <a:schemeClr val="bg1"/>
                </a:solidFill>
                <a:latin typeface="Trebuchet MS" panose="020B0703020202090204" pitchFamily="34" charset="0"/>
              </a:rPr>
              <a:t>total ram</a:t>
            </a:r>
            <a:endParaRPr lang="sv-SE" sz="1600" dirty="0">
              <a:solidFill>
                <a:schemeClr val="bg1"/>
              </a:solidFill>
            </a:endParaRP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A50545D4-940A-7C12-FEC8-800FDDAFD6D0}"/>
              </a:ext>
            </a:extLst>
          </p:cNvPr>
          <p:cNvPicPr>
            <a:picLocks/>
          </p:cNvPicPr>
          <p:nvPr/>
        </p:nvPicPr>
        <p:blipFill>
          <a:blip r:embed="rId3"/>
          <a:srcRect l="8636" t="329" r="24449" b="-329"/>
          <a:stretch>
            <a:fillRect/>
          </a:stretch>
        </p:blipFill>
        <p:spPr>
          <a:xfrm>
            <a:off x="9224305" y="981"/>
            <a:ext cx="2988000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20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20CCEE-F707-4660-C7EA-01D4D95B7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6E69EC41-5C4B-62B9-2A1F-402E8E8AD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1"/>
            <a:ext cx="7323712" cy="1906020"/>
          </a:xfrm>
        </p:spPr>
        <p:txBody>
          <a:bodyPr anchor="t">
            <a:normAutofit/>
          </a:bodyPr>
          <a:lstStyle/>
          <a:p>
            <a:r>
              <a:rPr lang="sv-SE" sz="3600" dirty="0">
                <a:solidFill>
                  <a:srgbClr val="6299AE"/>
                </a:solidFill>
              </a:rPr>
              <a:t>Programområde A1.a </a:t>
            </a:r>
            <a:r>
              <a:rPr lang="sv-SE" sz="3600" dirty="0">
                <a:solidFill>
                  <a:srgbClr val="004062"/>
                </a:solidFill>
              </a:rPr>
              <a:t>Kompetensutveckling</a:t>
            </a:r>
            <a:br>
              <a:rPr lang="sv-SE" sz="3600" dirty="0">
                <a:solidFill>
                  <a:srgbClr val="004062"/>
                </a:solidFill>
              </a:rPr>
            </a:br>
            <a:r>
              <a:rPr lang="sv-SE" sz="3600" dirty="0">
                <a:solidFill>
                  <a:srgbClr val="004062"/>
                </a:solidFill>
              </a:rPr>
              <a:t>för sysselsatta</a:t>
            </a:r>
            <a:endParaRPr lang="sv-SE" sz="3600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5BAFE4FF-B5FD-E982-2BFB-46A25FB1AF73}"/>
              </a:ext>
            </a:extLst>
          </p:cNvPr>
          <p:cNvSpPr txBox="1"/>
          <p:nvPr/>
        </p:nvSpPr>
        <p:spPr>
          <a:xfrm>
            <a:off x="720000" y="2520000"/>
            <a:ext cx="5809094" cy="2251292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184 projekt – 140 pågående, 44 avslutade.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58 116 personer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35 791 kvinnor och 22 325 män.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56 % av slutmålet 2029.</a:t>
            </a:r>
          </a:p>
          <a:p>
            <a:pPr>
              <a:lnSpc>
                <a:spcPct val="150000"/>
              </a:lnSpc>
            </a:pPr>
            <a:endParaRPr lang="sv-SE" sz="2200" dirty="0">
              <a:latin typeface="Trebuchet MS" panose="020B0603020202020204" pitchFamily="34" charset="0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2B555759-0F81-DE97-AE94-09F4E11F34A4}"/>
              </a:ext>
            </a:extLst>
          </p:cNvPr>
          <p:cNvSpPr txBox="1"/>
          <p:nvPr/>
        </p:nvSpPr>
        <p:spPr>
          <a:xfrm>
            <a:off x="8934921" y="1154705"/>
            <a:ext cx="1753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dirty="0">
                <a:solidFill>
                  <a:schemeClr val="bg1"/>
                </a:solidFill>
              </a:rPr>
              <a:t>5 586 deltagare</a:t>
            </a:r>
            <a:br>
              <a:rPr lang="sv-SE" sz="1800" dirty="0">
                <a:solidFill>
                  <a:schemeClr val="bg1"/>
                </a:solidFill>
              </a:rPr>
            </a:br>
            <a:r>
              <a:rPr lang="sv-SE" sz="1800" dirty="0">
                <a:solidFill>
                  <a:schemeClr val="bg1"/>
                </a:solidFill>
              </a:rPr>
              <a:t>i skolprojekt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D97AAD8E-05E8-F131-945D-34806808C8CC}"/>
              </a:ext>
            </a:extLst>
          </p:cNvPr>
          <p:cNvSpPr txBox="1"/>
          <p:nvPr/>
        </p:nvSpPr>
        <p:spPr>
          <a:xfrm>
            <a:off x="6529095" y="5040191"/>
            <a:ext cx="17843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48 % 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med förbättrad arbetsmarknads-situation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(Mål 46 %) </a:t>
            </a:r>
          </a:p>
        </p:txBody>
      </p:sp>
      <p:grpSp>
        <p:nvGrpSpPr>
          <p:cNvPr id="14" name="Grupp 13">
            <a:extLst>
              <a:ext uri="{FF2B5EF4-FFF2-40B4-BE49-F238E27FC236}">
                <a16:creationId xmlns:a16="http://schemas.microsoft.com/office/drawing/2014/main" id="{7CE46361-B5EB-499C-1880-24A14951FA62}"/>
              </a:ext>
            </a:extLst>
          </p:cNvPr>
          <p:cNvGrpSpPr/>
          <p:nvPr/>
        </p:nvGrpSpPr>
        <p:grpSpPr>
          <a:xfrm>
            <a:off x="8177317" y="-10326"/>
            <a:ext cx="1089303" cy="1009853"/>
            <a:chOff x="7754008" y="-801"/>
            <a:chExt cx="1089303" cy="1009853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49D48482-7989-6C8D-BE00-04E9FB8A1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88584" y="-801"/>
              <a:ext cx="989656" cy="10098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E945BEEB-01F0-7AFD-616A-DE327000DE03}"/>
                </a:ext>
              </a:extLst>
            </p:cNvPr>
            <p:cNvSpPr txBox="1"/>
            <p:nvPr/>
          </p:nvSpPr>
          <p:spPr>
            <a:xfrm>
              <a:off x="7754008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Total ram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4 109 Mnkr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p 9">
            <a:extLst>
              <a:ext uri="{FF2B5EF4-FFF2-40B4-BE49-F238E27FC236}">
                <a16:creationId xmlns:a16="http://schemas.microsoft.com/office/drawing/2014/main" id="{8D4E7575-AE64-18CE-FC99-B4C0EECD17E8}"/>
              </a:ext>
            </a:extLst>
          </p:cNvPr>
          <p:cNvGrpSpPr/>
          <p:nvPr/>
        </p:nvGrpSpPr>
        <p:grpSpPr>
          <a:xfrm>
            <a:off x="10752384" y="2985300"/>
            <a:ext cx="1515069" cy="1285200"/>
            <a:chOff x="8755380" y="-1"/>
            <a:chExt cx="3358494" cy="3084084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8A68844A-44AF-1929-09AC-C93866695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755380" y="-1"/>
              <a:ext cx="3200067" cy="3084084"/>
            </a:xfrm>
            <a:prstGeom prst="rect">
              <a:avLst/>
            </a:prstGeom>
            <a:solidFill>
              <a:srgbClr val="723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9C8CC6FE-BEDE-DBC3-CF77-AE38DB52E76D}"/>
                </a:ext>
              </a:extLst>
            </p:cNvPr>
            <p:cNvSpPr txBox="1"/>
            <p:nvPr/>
          </p:nvSpPr>
          <p:spPr>
            <a:xfrm>
              <a:off x="8755380" y="426952"/>
              <a:ext cx="3358494" cy="8862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sv-SE" sz="18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pic>
        <p:nvPicPr>
          <p:cNvPr id="13" name="Bildobjekt 12" descr="En bild som visar klädsel, person, inomhus, Människoansikte&#10;&#10;AI-genererat innehåll kan vara felaktigt.">
            <a:extLst>
              <a:ext uri="{FF2B5EF4-FFF2-40B4-BE49-F238E27FC236}">
                <a16:creationId xmlns:a16="http://schemas.microsoft.com/office/drawing/2014/main" id="{140830F6-B02C-730E-396D-6E722D6B64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89" r="23652" b="10442"/>
          <a:stretch>
            <a:fillRect/>
          </a:stretch>
        </p:blipFill>
        <p:spPr>
          <a:xfrm>
            <a:off x="9200739" y="2087"/>
            <a:ext cx="2988000" cy="2988000"/>
          </a:xfrm>
          <a:prstGeom prst="rect">
            <a:avLst/>
          </a:prstGeom>
        </p:spPr>
      </p:pic>
      <p:grpSp>
        <p:nvGrpSpPr>
          <p:cNvPr id="21" name="Grupp 20">
            <a:extLst>
              <a:ext uri="{FF2B5EF4-FFF2-40B4-BE49-F238E27FC236}">
                <a16:creationId xmlns:a16="http://schemas.microsoft.com/office/drawing/2014/main" id="{E18E0944-33A3-6FCA-EA2C-905DC0EAA782}"/>
              </a:ext>
            </a:extLst>
          </p:cNvPr>
          <p:cNvGrpSpPr/>
          <p:nvPr/>
        </p:nvGrpSpPr>
        <p:grpSpPr>
          <a:xfrm>
            <a:off x="10133451" y="4268859"/>
            <a:ext cx="1089303" cy="1009853"/>
            <a:chOff x="7740771" y="-801"/>
            <a:chExt cx="1089303" cy="1009853"/>
          </a:xfrm>
        </p:grpSpPr>
        <p:sp>
          <p:nvSpPr>
            <p:cNvPr id="22" name="Rektangel 21">
              <a:extLst>
                <a:ext uri="{FF2B5EF4-FFF2-40B4-BE49-F238E27FC236}">
                  <a16:creationId xmlns:a16="http://schemas.microsoft.com/office/drawing/2014/main" id="{6913A7C9-B461-720E-ECA5-97DEC1DD28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65724" y="-801"/>
              <a:ext cx="989656" cy="10098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3" name="textruta 22">
              <a:extLst>
                <a:ext uri="{FF2B5EF4-FFF2-40B4-BE49-F238E27FC236}">
                  <a16:creationId xmlns:a16="http://schemas.microsoft.com/office/drawing/2014/main" id="{E9568709-284F-CCC5-2E48-48D66C9F22ED}"/>
                </a:ext>
              </a:extLst>
            </p:cNvPr>
            <p:cNvSpPr txBox="1"/>
            <p:nvPr/>
          </p:nvSpPr>
          <p:spPr>
            <a:xfrm>
              <a:off x="7740771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21 % godkänd kostnad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ruta 23">
            <a:extLst>
              <a:ext uri="{FF2B5EF4-FFF2-40B4-BE49-F238E27FC236}">
                <a16:creationId xmlns:a16="http://schemas.microsoft.com/office/drawing/2014/main" id="{F2DBA1E8-4525-08AF-78A7-129221662DC0}"/>
              </a:ext>
            </a:extLst>
          </p:cNvPr>
          <p:cNvSpPr txBox="1"/>
          <p:nvPr/>
        </p:nvSpPr>
        <p:spPr>
          <a:xfrm>
            <a:off x="10850633" y="3303681"/>
            <a:ext cx="1329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703020202090204" pitchFamily="34" charset="0"/>
              </a:rPr>
              <a:t>64 % intecknat </a:t>
            </a:r>
          </a:p>
        </p:txBody>
      </p:sp>
    </p:spTree>
    <p:extLst>
      <p:ext uri="{BB962C8B-B14F-4D97-AF65-F5344CB8AC3E}">
        <p14:creationId xmlns:p14="http://schemas.microsoft.com/office/powerpoint/2010/main" val="2132255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B32645-4728-774F-2EA8-D5981B572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711F4852-8BE7-AC51-F2C7-A412D575D22B}"/>
              </a:ext>
            </a:extLst>
          </p:cNvPr>
          <p:cNvSpPr txBox="1"/>
          <p:nvPr/>
        </p:nvSpPr>
        <p:spPr>
          <a:xfrm>
            <a:off x="720000" y="2519999"/>
            <a:ext cx="5809094" cy="2251293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18 projekt – alla pågående.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4 649 personer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2 438 kvinnor och 2 211 män.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48 % av slutmålet 2029.</a:t>
            </a:r>
          </a:p>
          <a:p>
            <a:pPr>
              <a:lnSpc>
                <a:spcPct val="150000"/>
              </a:lnSpc>
            </a:pPr>
            <a:endParaRPr lang="sv-SE" sz="2200" dirty="0">
              <a:latin typeface="Trebuchet MS" panose="020B0603020202020204" pitchFamily="34" charset="0"/>
            </a:endParaRP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94B6EF5E-6642-FB29-6381-A01C63836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1"/>
            <a:ext cx="7323712" cy="1906020"/>
          </a:xfrm>
        </p:spPr>
        <p:txBody>
          <a:bodyPr anchor="t">
            <a:normAutofit/>
          </a:bodyPr>
          <a:lstStyle/>
          <a:p>
            <a:r>
              <a:rPr lang="sv-SE" sz="3600" dirty="0">
                <a:solidFill>
                  <a:srgbClr val="6299AE"/>
                </a:solidFill>
              </a:rPr>
              <a:t>Programområde A1.b </a:t>
            </a:r>
            <a:r>
              <a:rPr lang="sv-SE" sz="3600" dirty="0">
                <a:solidFill>
                  <a:srgbClr val="004062"/>
                </a:solidFill>
              </a:rPr>
              <a:t>Kompetensutveckling</a:t>
            </a:r>
            <a:br>
              <a:rPr lang="sv-SE" sz="3600" dirty="0">
                <a:solidFill>
                  <a:srgbClr val="004062"/>
                </a:solidFill>
              </a:rPr>
            </a:br>
            <a:r>
              <a:rPr lang="sv-SE" sz="3600" dirty="0">
                <a:solidFill>
                  <a:srgbClr val="004062"/>
                </a:solidFill>
              </a:rPr>
              <a:t>för sysselsatta</a:t>
            </a:r>
            <a:endParaRPr lang="sv-SE" sz="3600" dirty="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370CAF42-C66C-E06D-B18F-D3262B2C7E37}"/>
              </a:ext>
            </a:extLst>
          </p:cNvPr>
          <p:cNvSpPr txBox="1"/>
          <p:nvPr/>
        </p:nvSpPr>
        <p:spPr>
          <a:xfrm>
            <a:off x="8934921" y="1154705"/>
            <a:ext cx="1753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dirty="0">
                <a:solidFill>
                  <a:schemeClr val="bg1"/>
                </a:solidFill>
              </a:rPr>
              <a:t>5 586 deltagare</a:t>
            </a:r>
            <a:br>
              <a:rPr lang="sv-SE" sz="1800" dirty="0">
                <a:solidFill>
                  <a:schemeClr val="bg1"/>
                </a:solidFill>
              </a:rPr>
            </a:br>
            <a:r>
              <a:rPr lang="sv-SE" sz="1800" dirty="0">
                <a:solidFill>
                  <a:schemeClr val="bg1"/>
                </a:solidFill>
              </a:rPr>
              <a:t>i skolprojekt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ED34C429-00C9-1B51-9F12-2868E42A005C}"/>
              </a:ext>
            </a:extLst>
          </p:cNvPr>
          <p:cNvSpPr txBox="1"/>
          <p:nvPr/>
        </p:nvSpPr>
        <p:spPr>
          <a:xfrm>
            <a:off x="6529094" y="5040191"/>
            <a:ext cx="179675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55 % 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med förbättrad arbetsmarknads-situation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(Mål 41 %) </a:t>
            </a:r>
          </a:p>
        </p:txBody>
      </p:sp>
      <p:grpSp>
        <p:nvGrpSpPr>
          <p:cNvPr id="14" name="Grupp 13">
            <a:extLst>
              <a:ext uri="{FF2B5EF4-FFF2-40B4-BE49-F238E27FC236}">
                <a16:creationId xmlns:a16="http://schemas.microsoft.com/office/drawing/2014/main" id="{B800A39B-401D-4101-9CD3-0598A22F21AA}"/>
              </a:ext>
            </a:extLst>
          </p:cNvPr>
          <p:cNvGrpSpPr/>
          <p:nvPr/>
        </p:nvGrpSpPr>
        <p:grpSpPr>
          <a:xfrm>
            <a:off x="8177317" y="-10326"/>
            <a:ext cx="1089303" cy="1009853"/>
            <a:chOff x="7754008" y="-801"/>
            <a:chExt cx="1089303" cy="1009853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AC30CE15-85EC-BAB1-B4F9-7C4FD7BD1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88584" y="-801"/>
              <a:ext cx="989656" cy="10098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740CED0A-250A-D42B-F1B1-F7897E86A021}"/>
                </a:ext>
              </a:extLst>
            </p:cNvPr>
            <p:cNvSpPr txBox="1"/>
            <p:nvPr/>
          </p:nvSpPr>
          <p:spPr>
            <a:xfrm>
              <a:off x="7754008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Total ram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502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Mnkr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p 9">
            <a:extLst>
              <a:ext uri="{FF2B5EF4-FFF2-40B4-BE49-F238E27FC236}">
                <a16:creationId xmlns:a16="http://schemas.microsoft.com/office/drawing/2014/main" id="{DDFCF0C9-7F15-2CE2-98AF-6FA76D8567A8}"/>
              </a:ext>
            </a:extLst>
          </p:cNvPr>
          <p:cNvGrpSpPr/>
          <p:nvPr/>
        </p:nvGrpSpPr>
        <p:grpSpPr>
          <a:xfrm>
            <a:off x="10752384" y="2988312"/>
            <a:ext cx="1515069" cy="1285200"/>
            <a:chOff x="8755380" y="73143"/>
            <a:chExt cx="3358494" cy="3084084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914A2E73-5944-61AC-DB02-7D40F13645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755380" y="73143"/>
              <a:ext cx="3200067" cy="3084084"/>
            </a:xfrm>
            <a:prstGeom prst="rect">
              <a:avLst/>
            </a:prstGeom>
            <a:solidFill>
              <a:srgbClr val="723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B2188749-E402-7F48-B9D1-807E4F602267}"/>
                </a:ext>
              </a:extLst>
            </p:cNvPr>
            <p:cNvSpPr txBox="1"/>
            <p:nvPr/>
          </p:nvSpPr>
          <p:spPr>
            <a:xfrm>
              <a:off x="8755380" y="426952"/>
              <a:ext cx="3358494" cy="8862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sv-SE" sz="18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pic>
        <p:nvPicPr>
          <p:cNvPr id="13" name="Bildobjekt 12" descr="En bild som visar klädsel, person, inomhus, Människoansikte&#10;&#10;AI-genererat innehåll kan vara felaktigt.">
            <a:extLst>
              <a:ext uri="{FF2B5EF4-FFF2-40B4-BE49-F238E27FC236}">
                <a16:creationId xmlns:a16="http://schemas.microsoft.com/office/drawing/2014/main" id="{E4C82D35-86E0-D90D-B572-BDCC884496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89" r="23652" b="10442"/>
          <a:stretch>
            <a:fillRect/>
          </a:stretch>
        </p:blipFill>
        <p:spPr>
          <a:xfrm>
            <a:off x="9200739" y="2087"/>
            <a:ext cx="2988000" cy="2988000"/>
          </a:xfrm>
          <a:prstGeom prst="rect">
            <a:avLst/>
          </a:prstGeom>
        </p:spPr>
      </p:pic>
      <p:grpSp>
        <p:nvGrpSpPr>
          <p:cNvPr id="19" name="Grupp 18">
            <a:extLst>
              <a:ext uri="{FF2B5EF4-FFF2-40B4-BE49-F238E27FC236}">
                <a16:creationId xmlns:a16="http://schemas.microsoft.com/office/drawing/2014/main" id="{E1C40A81-8BDA-CB7F-A84A-93BA30DD2730}"/>
              </a:ext>
            </a:extLst>
          </p:cNvPr>
          <p:cNvGrpSpPr/>
          <p:nvPr/>
        </p:nvGrpSpPr>
        <p:grpSpPr>
          <a:xfrm>
            <a:off x="10133451" y="4274175"/>
            <a:ext cx="1089303" cy="1009853"/>
            <a:chOff x="7740771" y="-801"/>
            <a:chExt cx="1089303" cy="1009853"/>
          </a:xfrm>
        </p:grpSpPr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DB4BA466-3E0B-CFC6-F830-6F0C1998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65724" y="-801"/>
              <a:ext cx="989656" cy="10098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1" name="textruta 20">
              <a:extLst>
                <a:ext uri="{FF2B5EF4-FFF2-40B4-BE49-F238E27FC236}">
                  <a16:creationId xmlns:a16="http://schemas.microsoft.com/office/drawing/2014/main" id="{14F4D9A7-89F7-62FB-07E6-2FD8892B4FC4}"/>
                </a:ext>
              </a:extLst>
            </p:cNvPr>
            <p:cNvSpPr txBox="1"/>
            <p:nvPr/>
          </p:nvSpPr>
          <p:spPr>
            <a:xfrm>
              <a:off x="7740771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21 % godkänd kostnad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textruta 24">
            <a:extLst>
              <a:ext uri="{FF2B5EF4-FFF2-40B4-BE49-F238E27FC236}">
                <a16:creationId xmlns:a16="http://schemas.microsoft.com/office/drawing/2014/main" id="{4F94B9CF-C9E3-62CF-3F28-F68BB35C3361}"/>
              </a:ext>
            </a:extLst>
          </p:cNvPr>
          <p:cNvSpPr txBox="1"/>
          <p:nvPr/>
        </p:nvSpPr>
        <p:spPr>
          <a:xfrm>
            <a:off x="10850633" y="3303681"/>
            <a:ext cx="1329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55 % intecknat </a:t>
            </a:r>
          </a:p>
        </p:txBody>
      </p:sp>
    </p:spTree>
    <p:extLst>
      <p:ext uri="{BB962C8B-B14F-4D97-AF65-F5344CB8AC3E}">
        <p14:creationId xmlns:p14="http://schemas.microsoft.com/office/powerpoint/2010/main" val="2664625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CAD3D-8E3D-261A-FCAC-12CE31B21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625346BD-CCA6-E2F6-289D-90AB149B0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1"/>
            <a:ext cx="7323712" cy="1980000"/>
          </a:xfrm>
        </p:spPr>
        <p:txBody>
          <a:bodyPr anchor="t">
            <a:normAutofit/>
          </a:bodyPr>
          <a:lstStyle/>
          <a:p>
            <a:r>
              <a:rPr lang="sv-SE" sz="3600" dirty="0">
                <a:solidFill>
                  <a:srgbClr val="6299AE"/>
                </a:solidFill>
              </a:rPr>
              <a:t>Programområde A2.a</a:t>
            </a:r>
            <a:br>
              <a:rPr lang="sv-SE" sz="3600" dirty="0">
                <a:solidFill>
                  <a:srgbClr val="6299AE"/>
                </a:solidFill>
              </a:rPr>
            </a:br>
            <a:r>
              <a:rPr lang="sv-SE" sz="3600" dirty="0"/>
              <a:t>Insatser riktade till individer utanför arbetsmarknaden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05B3B3A-45AD-545D-A93C-40147CD762F7}"/>
              </a:ext>
            </a:extLst>
          </p:cNvPr>
          <p:cNvSpPr txBox="1"/>
          <p:nvPr/>
        </p:nvSpPr>
        <p:spPr>
          <a:xfrm>
            <a:off x="720000" y="2520000"/>
            <a:ext cx="5809651" cy="2251292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164 projekt – 151 pågående, 13 avslutade.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18 225 personer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9 723 kvinnor och 8 502 män.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34 % av slutmålet 2029.</a:t>
            </a:r>
          </a:p>
        </p:txBody>
      </p:sp>
      <p:grpSp>
        <p:nvGrpSpPr>
          <p:cNvPr id="10" name="Grupp 9">
            <a:extLst>
              <a:ext uri="{FF2B5EF4-FFF2-40B4-BE49-F238E27FC236}">
                <a16:creationId xmlns:a16="http://schemas.microsoft.com/office/drawing/2014/main" id="{AB1FD1F9-094F-EEC2-C5FF-5DC1A41C4D2E}"/>
              </a:ext>
            </a:extLst>
          </p:cNvPr>
          <p:cNvGrpSpPr/>
          <p:nvPr/>
        </p:nvGrpSpPr>
        <p:grpSpPr>
          <a:xfrm>
            <a:off x="10752384" y="2983395"/>
            <a:ext cx="1635879" cy="1285200"/>
            <a:chOff x="8755380" y="18285"/>
            <a:chExt cx="3626297" cy="3084084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CF4A517F-B400-D215-6889-3F120FA82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755380" y="18285"/>
              <a:ext cx="3200067" cy="3084084"/>
            </a:xfrm>
            <a:prstGeom prst="rect">
              <a:avLst/>
            </a:prstGeom>
            <a:solidFill>
              <a:srgbClr val="723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3" name="textruta 2">
              <a:extLst>
                <a:ext uri="{FF2B5EF4-FFF2-40B4-BE49-F238E27FC236}">
                  <a16:creationId xmlns:a16="http://schemas.microsoft.com/office/drawing/2014/main" id="{9A9829B5-F85B-DE66-FFC0-F8014A45070D}"/>
                </a:ext>
              </a:extLst>
            </p:cNvPr>
            <p:cNvSpPr txBox="1"/>
            <p:nvPr/>
          </p:nvSpPr>
          <p:spPr>
            <a:xfrm>
              <a:off x="8755380" y="426952"/>
              <a:ext cx="3626297" cy="8862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sv-SE" sz="18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6" name="textruta 5">
            <a:extLst>
              <a:ext uri="{FF2B5EF4-FFF2-40B4-BE49-F238E27FC236}">
                <a16:creationId xmlns:a16="http://schemas.microsoft.com/office/drawing/2014/main" id="{F4BA9906-78A0-1666-B6C2-17067C4008E7}"/>
              </a:ext>
            </a:extLst>
          </p:cNvPr>
          <p:cNvSpPr txBox="1"/>
          <p:nvPr/>
        </p:nvSpPr>
        <p:spPr>
          <a:xfrm>
            <a:off x="6533528" y="5038611"/>
            <a:ext cx="180504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34 % 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i sysselsättning (Mål 23 %) </a:t>
            </a:r>
          </a:p>
          <a:p>
            <a:endParaRPr lang="sv-SE" sz="16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12 % 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i utbildning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(Mål 20 %)</a:t>
            </a:r>
          </a:p>
        </p:txBody>
      </p:sp>
      <p:grpSp>
        <p:nvGrpSpPr>
          <p:cNvPr id="11" name="Grupp 10">
            <a:extLst>
              <a:ext uri="{FF2B5EF4-FFF2-40B4-BE49-F238E27FC236}">
                <a16:creationId xmlns:a16="http://schemas.microsoft.com/office/drawing/2014/main" id="{B5865A65-17BF-C654-B19C-1FB2181D1B1F}"/>
              </a:ext>
            </a:extLst>
          </p:cNvPr>
          <p:cNvGrpSpPr/>
          <p:nvPr/>
        </p:nvGrpSpPr>
        <p:grpSpPr>
          <a:xfrm>
            <a:off x="8187339" y="-5010"/>
            <a:ext cx="1089303" cy="1009853"/>
            <a:chOff x="7740771" y="-801"/>
            <a:chExt cx="1089303" cy="1009853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FFA40E38-6C0B-759E-08E7-38FBF4967D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65724" y="-801"/>
              <a:ext cx="989656" cy="10098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09A1D579-AF82-DE17-C0B5-EFB65DDA23DB}"/>
                </a:ext>
              </a:extLst>
            </p:cNvPr>
            <p:cNvSpPr txBox="1"/>
            <p:nvPr/>
          </p:nvSpPr>
          <p:spPr>
            <a:xfrm>
              <a:off x="7740771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Total ram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5 913 Mnkr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Bildobjekt 8" descr="En bild som visar Människoansikte, hjälm, Skyddsutrustning, person&#10;&#10;AI-genererat innehåll kan vara felaktigt.">
            <a:extLst>
              <a:ext uri="{FF2B5EF4-FFF2-40B4-BE49-F238E27FC236}">
                <a16:creationId xmlns:a16="http://schemas.microsoft.com/office/drawing/2014/main" id="{40A22C1E-EDBB-BEB4-0530-0D1AC1A6F0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324" t="6308" r="8417" b="1711"/>
          <a:stretch>
            <a:fillRect/>
          </a:stretch>
        </p:blipFill>
        <p:spPr>
          <a:xfrm>
            <a:off x="9204399" y="450"/>
            <a:ext cx="2988000" cy="2988000"/>
          </a:xfrm>
          <a:prstGeom prst="rect">
            <a:avLst/>
          </a:prstGeom>
        </p:spPr>
      </p:pic>
      <p:grpSp>
        <p:nvGrpSpPr>
          <p:cNvPr id="18" name="Grupp 17">
            <a:extLst>
              <a:ext uri="{FF2B5EF4-FFF2-40B4-BE49-F238E27FC236}">
                <a16:creationId xmlns:a16="http://schemas.microsoft.com/office/drawing/2014/main" id="{1D52DA86-E944-0AE8-299B-A9B53A07F927}"/>
              </a:ext>
            </a:extLst>
          </p:cNvPr>
          <p:cNvGrpSpPr/>
          <p:nvPr/>
        </p:nvGrpSpPr>
        <p:grpSpPr>
          <a:xfrm>
            <a:off x="10133451" y="4268859"/>
            <a:ext cx="1089303" cy="1009853"/>
            <a:chOff x="7740771" y="-801"/>
            <a:chExt cx="1089303" cy="1009853"/>
          </a:xfrm>
        </p:grpSpPr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2C137C13-94DC-1D7B-FC44-1A712141F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65724" y="-801"/>
              <a:ext cx="989656" cy="10098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0" name="textruta 19">
              <a:extLst>
                <a:ext uri="{FF2B5EF4-FFF2-40B4-BE49-F238E27FC236}">
                  <a16:creationId xmlns:a16="http://schemas.microsoft.com/office/drawing/2014/main" id="{980B24B9-3F7B-BE61-08EF-5CF71FCC6167}"/>
                </a:ext>
              </a:extLst>
            </p:cNvPr>
            <p:cNvSpPr txBox="1"/>
            <p:nvPr/>
          </p:nvSpPr>
          <p:spPr>
            <a:xfrm>
              <a:off x="7740771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33 % godkänd kostnad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textruta 20">
            <a:extLst>
              <a:ext uri="{FF2B5EF4-FFF2-40B4-BE49-F238E27FC236}">
                <a16:creationId xmlns:a16="http://schemas.microsoft.com/office/drawing/2014/main" id="{DFAFC87D-A15A-496E-FBF5-12F38B381D9C}"/>
              </a:ext>
            </a:extLst>
          </p:cNvPr>
          <p:cNvSpPr txBox="1"/>
          <p:nvPr/>
        </p:nvSpPr>
        <p:spPr>
          <a:xfrm>
            <a:off x="10850633" y="3303681"/>
            <a:ext cx="1329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65 % intecknat </a:t>
            </a:r>
          </a:p>
        </p:txBody>
      </p:sp>
      <p:grpSp>
        <p:nvGrpSpPr>
          <p:cNvPr id="22" name="Grupp 21">
            <a:extLst>
              <a:ext uri="{FF2B5EF4-FFF2-40B4-BE49-F238E27FC236}">
                <a16:creationId xmlns:a16="http://schemas.microsoft.com/office/drawing/2014/main" id="{DB9024A3-52D6-5FD5-6605-27691E3FDA6A}"/>
              </a:ext>
            </a:extLst>
          </p:cNvPr>
          <p:cNvGrpSpPr/>
          <p:nvPr/>
        </p:nvGrpSpPr>
        <p:grpSpPr>
          <a:xfrm>
            <a:off x="6587415" y="3037630"/>
            <a:ext cx="3496775" cy="1643977"/>
            <a:chOff x="6225450" y="3032798"/>
            <a:chExt cx="3309075" cy="1643977"/>
          </a:xfrm>
          <a:solidFill>
            <a:schemeClr val="bg1">
              <a:lumMod val="90000"/>
            </a:schemeClr>
          </a:solidFill>
        </p:grpSpPr>
        <p:sp>
          <p:nvSpPr>
            <p:cNvPr id="23" name="textruta 22">
              <a:extLst>
                <a:ext uri="{FF2B5EF4-FFF2-40B4-BE49-F238E27FC236}">
                  <a16:creationId xmlns:a16="http://schemas.microsoft.com/office/drawing/2014/main" id="{A945D657-8268-434E-0569-0DAF2828563D}"/>
                </a:ext>
              </a:extLst>
            </p:cNvPr>
            <p:cNvSpPr txBox="1"/>
            <p:nvPr/>
          </p:nvSpPr>
          <p:spPr>
            <a:xfrm>
              <a:off x="6225450" y="3520125"/>
              <a:ext cx="3309075" cy="1156650"/>
            </a:xfrm>
            <a:prstGeom prst="rect">
              <a:avLst/>
            </a:prstGeom>
            <a:grpFill/>
          </p:spPr>
          <p:txBody>
            <a:bodyPr vert="horz" wrap="none" lIns="91440" tIns="45720" rIns="91440" bIns="45720" rtlCol="0">
              <a:no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sv-SE" sz="2200" dirty="0">
                  <a:latin typeface="Trebuchet MS" panose="020B0603020202020204" pitchFamily="34" charset="0"/>
                </a:rPr>
                <a:t>45 projekt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sv-SE" sz="2200" dirty="0">
                  <a:latin typeface="Trebuchet MS" panose="020B0603020202020204" pitchFamily="34" charset="0"/>
                </a:rPr>
                <a:t>15 077 deltagare </a:t>
              </a:r>
            </a:p>
          </p:txBody>
        </p:sp>
        <p:sp>
          <p:nvSpPr>
            <p:cNvPr id="24" name="textruta 23">
              <a:extLst>
                <a:ext uri="{FF2B5EF4-FFF2-40B4-BE49-F238E27FC236}">
                  <a16:creationId xmlns:a16="http://schemas.microsoft.com/office/drawing/2014/main" id="{E5C5D4EB-BF26-CE59-78A3-2BCBB3BAEE63}"/>
                </a:ext>
              </a:extLst>
            </p:cNvPr>
            <p:cNvSpPr txBox="1"/>
            <p:nvPr/>
          </p:nvSpPr>
          <p:spPr>
            <a:xfrm>
              <a:off x="6225450" y="3032798"/>
              <a:ext cx="3309075" cy="605752"/>
            </a:xfrm>
            <a:prstGeom prst="rect">
              <a:avLst/>
            </a:prstGeom>
            <a:grpFill/>
          </p:spPr>
          <p:txBody>
            <a:bodyPr vert="horz" wrap="none" lIns="91440" tIns="45720" rIns="91440" bIns="45720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sv-SE" sz="2200" dirty="0">
                  <a:latin typeface="Trebuchet MS" panose="020B0603020202020204" pitchFamily="34" charset="0"/>
                </a:rPr>
                <a:t>Skolprojekt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0949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C4A7F-6BE0-FFF8-303B-B5D8BFCA2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DAC9AEDB-8EA6-52D4-09FC-E269FCF81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1"/>
            <a:ext cx="7323712" cy="1906020"/>
          </a:xfrm>
        </p:spPr>
        <p:txBody>
          <a:bodyPr anchor="t">
            <a:normAutofit/>
          </a:bodyPr>
          <a:lstStyle/>
          <a:p>
            <a:r>
              <a:rPr lang="sv-SE" sz="3600" dirty="0">
                <a:solidFill>
                  <a:srgbClr val="6299AE"/>
                </a:solidFill>
              </a:rPr>
              <a:t>Programområde A2.b</a:t>
            </a:r>
            <a:br>
              <a:rPr lang="sv-SE" sz="3600" dirty="0">
                <a:solidFill>
                  <a:srgbClr val="6299AE"/>
                </a:solidFill>
              </a:rPr>
            </a:br>
            <a:r>
              <a:rPr lang="sv-SE" sz="3600" dirty="0"/>
              <a:t>Insatser riktade till individer utanför arbetsmarknaden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556774FA-A337-3799-68A0-0A16A6901FC0}"/>
              </a:ext>
            </a:extLst>
          </p:cNvPr>
          <p:cNvSpPr txBox="1"/>
          <p:nvPr/>
        </p:nvSpPr>
        <p:spPr>
          <a:xfrm>
            <a:off x="719999" y="2520000"/>
            <a:ext cx="5809095" cy="2251292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13 projekt – alla pågående.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1 182 personer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 576 kvinnor och 606 män.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14 % av slutmålet 2029.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A312FF9D-E44D-B737-14BE-B4D342C1EFB2}"/>
              </a:ext>
            </a:extLst>
          </p:cNvPr>
          <p:cNvSpPr txBox="1"/>
          <p:nvPr/>
        </p:nvSpPr>
        <p:spPr>
          <a:xfrm>
            <a:off x="8934921" y="1154705"/>
            <a:ext cx="1753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dirty="0">
                <a:solidFill>
                  <a:schemeClr val="bg1"/>
                </a:solidFill>
              </a:rPr>
              <a:t>5 586 deltagare</a:t>
            </a:r>
            <a:br>
              <a:rPr lang="sv-SE" sz="1800" dirty="0">
                <a:solidFill>
                  <a:schemeClr val="bg1"/>
                </a:solidFill>
              </a:rPr>
            </a:br>
            <a:r>
              <a:rPr lang="sv-SE" sz="1800" dirty="0">
                <a:solidFill>
                  <a:schemeClr val="bg1"/>
                </a:solidFill>
              </a:rPr>
              <a:t>i skolprojekt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5B377BF-B416-702C-C031-03E61A04C6A3}"/>
              </a:ext>
            </a:extLst>
          </p:cNvPr>
          <p:cNvSpPr txBox="1"/>
          <p:nvPr/>
        </p:nvSpPr>
        <p:spPr>
          <a:xfrm>
            <a:off x="6529094" y="5040191"/>
            <a:ext cx="180638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27 % 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i sysselsättning 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(Mål 23 %) </a:t>
            </a:r>
          </a:p>
          <a:p>
            <a:endParaRPr lang="sv-SE" sz="16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16 % 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i utbildning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(Mål 21 %)</a:t>
            </a:r>
          </a:p>
        </p:txBody>
      </p:sp>
      <p:grpSp>
        <p:nvGrpSpPr>
          <p:cNvPr id="14" name="Grupp 13">
            <a:extLst>
              <a:ext uri="{FF2B5EF4-FFF2-40B4-BE49-F238E27FC236}">
                <a16:creationId xmlns:a16="http://schemas.microsoft.com/office/drawing/2014/main" id="{8E41A0E0-F258-68DD-83CE-E1D85324D43F}"/>
              </a:ext>
            </a:extLst>
          </p:cNvPr>
          <p:cNvGrpSpPr/>
          <p:nvPr/>
        </p:nvGrpSpPr>
        <p:grpSpPr>
          <a:xfrm>
            <a:off x="8187241" y="-5010"/>
            <a:ext cx="1089303" cy="1009853"/>
            <a:chOff x="7754008" y="-801"/>
            <a:chExt cx="1089303" cy="1009853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0EAA4684-F367-98DE-6DEA-B7819FDEB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80964" y="-801"/>
              <a:ext cx="989656" cy="10098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4BA7558E-BEDC-BF54-10EB-A9F35B898D89}"/>
                </a:ext>
              </a:extLst>
            </p:cNvPr>
            <p:cNvSpPr txBox="1"/>
            <p:nvPr/>
          </p:nvSpPr>
          <p:spPr>
            <a:xfrm>
              <a:off x="7754008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Total ram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722 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Mnkr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p 9">
            <a:extLst>
              <a:ext uri="{FF2B5EF4-FFF2-40B4-BE49-F238E27FC236}">
                <a16:creationId xmlns:a16="http://schemas.microsoft.com/office/drawing/2014/main" id="{F65926D2-557E-ACC0-1F6B-DF65B44D85CE}"/>
              </a:ext>
            </a:extLst>
          </p:cNvPr>
          <p:cNvGrpSpPr/>
          <p:nvPr/>
        </p:nvGrpSpPr>
        <p:grpSpPr>
          <a:xfrm>
            <a:off x="10752384" y="2985300"/>
            <a:ext cx="1515069" cy="1285200"/>
            <a:chOff x="8755380" y="-1"/>
            <a:chExt cx="3358494" cy="3084084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72EB38A4-768A-88D1-0067-0E7AE42F7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755380" y="-1"/>
              <a:ext cx="3200067" cy="3084084"/>
            </a:xfrm>
            <a:prstGeom prst="rect">
              <a:avLst/>
            </a:prstGeom>
            <a:solidFill>
              <a:srgbClr val="723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AEC051BA-D481-6891-911F-7C3428DB37BC}"/>
                </a:ext>
              </a:extLst>
            </p:cNvPr>
            <p:cNvSpPr txBox="1"/>
            <p:nvPr/>
          </p:nvSpPr>
          <p:spPr>
            <a:xfrm>
              <a:off x="8755380" y="426952"/>
              <a:ext cx="3358494" cy="8862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sv-SE" sz="18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pic>
        <p:nvPicPr>
          <p:cNvPr id="2" name="Bildobjekt 1" descr="En bild som visar Människoansikte, hjälm, Skyddsutrustning, person&#10;&#10;AI-genererat innehåll kan vara felaktigt.">
            <a:extLst>
              <a:ext uri="{FF2B5EF4-FFF2-40B4-BE49-F238E27FC236}">
                <a16:creationId xmlns:a16="http://schemas.microsoft.com/office/drawing/2014/main" id="{961950A9-1EAD-EF92-EB34-648F8F3A9B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324" t="6308" r="8417" b="1711"/>
          <a:stretch>
            <a:fillRect/>
          </a:stretch>
        </p:blipFill>
        <p:spPr>
          <a:xfrm>
            <a:off x="9204399" y="450"/>
            <a:ext cx="2988000" cy="2988000"/>
          </a:xfrm>
          <a:prstGeom prst="rect">
            <a:avLst/>
          </a:prstGeom>
        </p:spPr>
      </p:pic>
      <p:grpSp>
        <p:nvGrpSpPr>
          <p:cNvPr id="17" name="Grupp 16">
            <a:extLst>
              <a:ext uri="{FF2B5EF4-FFF2-40B4-BE49-F238E27FC236}">
                <a16:creationId xmlns:a16="http://schemas.microsoft.com/office/drawing/2014/main" id="{9D6E3D7E-40C9-3E42-30A0-1276559DBFD3}"/>
              </a:ext>
            </a:extLst>
          </p:cNvPr>
          <p:cNvGrpSpPr/>
          <p:nvPr/>
        </p:nvGrpSpPr>
        <p:grpSpPr>
          <a:xfrm>
            <a:off x="10133451" y="4268859"/>
            <a:ext cx="1089303" cy="1009853"/>
            <a:chOff x="7740771" y="-801"/>
            <a:chExt cx="1089303" cy="1009853"/>
          </a:xfrm>
        </p:grpSpPr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1F034E17-C4AB-9B90-FA3A-BE79483FDE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65724" y="-801"/>
              <a:ext cx="989656" cy="10098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9" name="textruta 18">
              <a:extLst>
                <a:ext uri="{FF2B5EF4-FFF2-40B4-BE49-F238E27FC236}">
                  <a16:creationId xmlns:a16="http://schemas.microsoft.com/office/drawing/2014/main" id="{9447BE87-4C0A-FF14-D553-D06AA76089A4}"/>
                </a:ext>
              </a:extLst>
            </p:cNvPr>
            <p:cNvSpPr txBox="1"/>
            <p:nvPr/>
          </p:nvSpPr>
          <p:spPr>
            <a:xfrm>
              <a:off x="7740771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34 % godkänd kostnad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textruta 19">
            <a:extLst>
              <a:ext uri="{FF2B5EF4-FFF2-40B4-BE49-F238E27FC236}">
                <a16:creationId xmlns:a16="http://schemas.microsoft.com/office/drawing/2014/main" id="{CBE2AE14-D859-81B2-7590-7694B722A731}"/>
              </a:ext>
            </a:extLst>
          </p:cNvPr>
          <p:cNvSpPr txBox="1"/>
          <p:nvPr/>
        </p:nvSpPr>
        <p:spPr>
          <a:xfrm>
            <a:off x="10850633" y="3303681"/>
            <a:ext cx="1329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75 % intecknat </a:t>
            </a:r>
          </a:p>
        </p:txBody>
      </p:sp>
      <p:grpSp>
        <p:nvGrpSpPr>
          <p:cNvPr id="21" name="Grupp 20">
            <a:extLst>
              <a:ext uri="{FF2B5EF4-FFF2-40B4-BE49-F238E27FC236}">
                <a16:creationId xmlns:a16="http://schemas.microsoft.com/office/drawing/2014/main" id="{DAAEB655-0126-A7C5-805B-2DE06008F071}"/>
              </a:ext>
            </a:extLst>
          </p:cNvPr>
          <p:cNvGrpSpPr/>
          <p:nvPr/>
        </p:nvGrpSpPr>
        <p:grpSpPr>
          <a:xfrm>
            <a:off x="6588837" y="3037630"/>
            <a:ext cx="3495600" cy="1643977"/>
            <a:chOff x="6225450" y="3032798"/>
            <a:chExt cx="3309075" cy="1643977"/>
          </a:xfrm>
          <a:solidFill>
            <a:schemeClr val="bg1">
              <a:lumMod val="90000"/>
            </a:schemeClr>
          </a:solidFill>
        </p:grpSpPr>
        <p:sp>
          <p:nvSpPr>
            <p:cNvPr id="22" name="textruta 21">
              <a:extLst>
                <a:ext uri="{FF2B5EF4-FFF2-40B4-BE49-F238E27FC236}">
                  <a16:creationId xmlns:a16="http://schemas.microsoft.com/office/drawing/2014/main" id="{D94EA5CB-D6A2-11A3-5A5A-945627D3AB96}"/>
                </a:ext>
              </a:extLst>
            </p:cNvPr>
            <p:cNvSpPr txBox="1"/>
            <p:nvPr/>
          </p:nvSpPr>
          <p:spPr>
            <a:xfrm>
              <a:off x="6225450" y="3520125"/>
              <a:ext cx="3309075" cy="1156650"/>
            </a:xfrm>
            <a:prstGeom prst="rect">
              <a:avLst/>
            </a:prstGeom>
            <a:grpFill/>
          </p:spPr>
          <p:txBody>
            <a:bodyPr vert="horz" wrap="none" lIns="91440" tIns="45720" rIns="91440" bIns="45720" rtlCol="0">
              <a:no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sv-SE" sz="2200" dirty="0">
                  <a:latin typeface="Trebuchet MS" panose="020B0603020202020204" pitchFamily="34" charset="0"/>
                </a:rPr>
                <a:t>6</a:t>
              </a:r>
              <a:r>
                <a:rPr lang="sv-SE" sz="2200">
                  <a:latin typeface="Trebuchet MS" panose="020B0603020202020204" pitchFamily="34" charset="0"/>
                </a:rPr>
                <a:t> </a:t>
              </a:r>
              <a:r>
                <a:rPr lang="sv-SE" sz="2200" dirty="0">
                  <a:latin typeface="Trebuchet MS" panose="020B0603020202020204" pitchFamily="34" charset="0"/>
                </a:rPr>
                <a:t>projekt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sv-SE" sz="2200" dirty="0">
                  <a:latin typeface="Trebuchet MS" panose="020B0603020202020204" pitchFamily="34" charset="0"/>
                </a:rPr>
                <a:t>5 949 deltagare </a:t>
              </a:r>
            </a:p>
          </p:txBody>
        </p:sp>
        <p:sp>
          <p:nvSpPr>
            <p:cNvPr id="23" name="textruta 22">
              <a:extLst>
                <a:ext uri="{FF2B5EF4-FFF2-40B4-BE49-F238E27FC236}">
                  <a16:creationId xmlns:a16="http://schemas.microsoft.com/office/drawing/2014/main" id="{73DFDD8A-213A-D521-1835-5F1B82B8EFEE}"/>
                </a:ext>
              </a:extLst>
            </p:cNvPr>
            <p:cNvSpPr txBox="1"/>
            <p:nvPr/>
          </p:nvSpPr>
          <p:spPr>
            <a:xfrm>
              <a:off x="6225450" y="3032798"/>
              <a:ext cx="3309075" cy="605752"/>
            </a:xfrm>
            <a:prstGeom prst="rect">
              <a:avLst/>
            </a:prstGeom>
            <a:grpFill/>
          </p:spPr>
          <p:txBody>
            <a:bodyPr vert="horz" wrap="none" lIns="91440" tIns="45720" rIns="91440" bIns="45720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sv-SE" sz="2200" dirty="0">
                  <a:latin typeface="Trebuchet MS" panose="020B0603020202020204" pitchFamily="34" charset="0"/>
                </a:rPr>
                <a:t>Skolprojekt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5346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0B944-4C4A-5570-3FEC-5FA3C8FC3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1AAA5352-FF14-94A6-09B0-00FA02DB7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1"/>
            <a:ext cx="7323712" cy="1277808"/>
          </a:xfrm>
        </p:spPr>
        <p:txBody>
          <a:bodyPr anchor="t">
            <a:normAutofit/>
          </a:bodyPr>
          <a:lstStyle/>
          <a:p>
            <a:r>
              <a:rPr lang="sv-SE" sz="3600" dirty="0">
                <a:solidFill>
                  <a:schemeClr val="accent1"/>
                </a:solidFill>
              </a:rPr>
              <a:t>Programområde B </a:t>
            </a:r>
            <a:br>
              <a:rPr lang="sv-SE" sz="3600" dirty="0"/>
            </a:br>
            <a:r>
              <a:rPr lang="sv-SE" sz="3600" dirty="0"/>
              <a:t>Öka möjligheten till arbete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E665B0CB-0F38-4D4A-A68F-20128AA94DE0}"/>
              </a:ext>
            </a:extLst>
          </p:cNvPr>
          <p:cNvSpPr txBox="1"/>
          <p:nvPr/>
        </p:nvSpPr>
        <p:spPr>
          <a:xfrm>
            <a:off x="720000" y="2520000"/>
            <a:ext cx="5809094" cy="2251292"/>
          </a:xfrm>
          <a:prstGeom prst="rect">
            <a:avLst/>
          </a:prstGeom>
          <a:solidFill>
            <a:schemeClr val="accent6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2 projekt – ett avslutat.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88 873 personer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39 265 kvinnor och 49 608 män.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52 % av slutmålet 2029.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v-SE" sz="2200" dirty="0">
              <a:latin typeface="Trebuchet MS" panose="020B0603020202020204" pitchFamily="34" charset="0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31A2DFBE-4890-4AD7-AAE8-BFF6409BD90F}"/>
              </a:ext>
            </a:extLst>
          </p:cNvPr>
          <p:cNvSpPr txBox="1"/>
          <p:nvPr/>
        </p:nvSpPr>
        <p:spPr>
          <a:xfrm>
            <a:off x="8934921" y="1154705"/>
            <a:ext cx="1753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dirty="0">
                <a:solidFill>
                  <a:schemeClr val="bg1"/>
                </a:solidFill>
              </a:rPr>
              <a:t>5 586 deltagare</a:t>
            </a:r>
            <a:br>
              <a:rPr lang="sv-SE" sz="1800" dirty="0">
                <a:solidFill>
                  <a:schemeClr val="bg1"/>
                </a:solidFill>
              </a:rPr>
            </a:br>
            <a:r>
              <a:rPr lang="sv-SE" sz="1800" dirty="0">
                <a:solidFill>
                  <a:schemeClr val="bg1"/>
                </a:solidFill>
              </a:rPr>
              <a:t>i skolprojekt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5DB02CDE-2EC4-FD19-BEA7-7A269BDDA465}"/>
              </a:ext>
            </a:extLst>
          </p:cNvPr>
          <p:cNvSpPr txBox="1"/>
          <p:nvPr/>
        </p:nvSpPr>
        <p:spPr>
          <a:xfrm>
            <a:off x="6529094" y="5040191"/>
            <a:ext cx="179675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40 % 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i sysselsättning (Mål 30 %) </a:t>
            </a:r>
          </a:p>
          <a:p>
            <a:endParaRPr lang="sv-SE" sz="16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4 % 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i utbildning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(Mål 6 %)</a:t>
            </a:r>
          </a:p>
        </p:txBody>
      </p:sp>
      <p:grpSp>
        <p:nvGrpSpPr>
          <p:cNvPr id="14" name="Grupp 13">
            <a:extLst>
              <a:ext uri="{FF2B5EF4-FFF2-40B4-BE49-F238E27FC236}">
                <a16:creationId xmlns:a16="http://schemas.microsoft.com/office/drawing/2014/main" id="{EF4ADFB2-1900-DBD5-82C5-92C7B31D4BB1}"/>
              </a:ext>
            </a:extLst>
          </p:cNvPr>
          <p:cNvGrpSpPr/>
          <p:nvPr/>
        </p:nvGrpSpPr>
        <p:grpSpPr>
          <a:xfrm>
            <a:off x="8187241" y="-5010"/>
            <a:ext cx="1089303" cy="1009853"/>
            <a:chOff x="7746388" y="-801"/>
            <a:chExt cx="1089303" cy="1009853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E06D2791-4B32-CC84-B124-6FD329A7EB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73344" y="-801"/>
              <a:ext cx="989656" cy="10098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28F346CA-5840-5625-C3CC-EEDD0A8169B1}"/>
                </a:ext>
              </a:extLst>
            </p:cNvPr>
            <p:cNvSpPr txBox="1"/>
            <p:nvPr/>
          </p:nvSpPr>
          <p:spPr>
            <a:xfrm>
              <a:off x="7746388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Total ram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2 497 Mnkr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p 9">
            <a:extLst>
              <a:ext uri="{FF2B5EF4-FFF2-40B4-BE49-F238E27FC236}">
                <a16:creationId xmlns:a16="http://schemas.microsoft.com/office/drawing/2014/main" id="{F6A7D0FC-E39C-2415-DE34-BE058EE2CDDE}"/>
              </a:ext>
            </a:extLst>
          </p:cNvPr>
          <p:cNvGrpSpPr/>
          <p:nvPr/>
        </p:nvGrpSpPr>
        <p:grpSpPr>
          <a:xfrm>
            <a:off x="10752384" y="2985300"/>
            <a:ext cx="1515069" cy="1285200"/>
            <a:chOff x="8755380" y="-1"/>
            <a:chExt cx="3358494" cy="3084084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EBBC0C9C-BA66-92F5-B016-4AFA338AA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755380" y="-1"/>
              <a:ext cx="3200067" cy="3084084"/>
            </a:xfrm>
            <a:prstGeom prst="rect">
              <a:avLst/>
            </a:prstGeom>
            <a:solidFill>
              <a:srgbClr val="723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EC43B434-D00B-6299-A57D-6AC336272937}"/>
                </a:ext>
              </a:extLst>
            </p:cNvPr>
            <p:cNvSpPr txBox="1"/>
            <p:nvPr/>
          </p:nvSpPr>
          <p:spPr>
            <a:xfrm>
              <a:off x="8755380" y="426952"/>
              <a:ext cx="3358494" cy="8862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sv-SE" sz="18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pic>
        <p:nvPicPr>
          <p:cNvPr id="9" name="Bildobjekt 8">
            <a:extLst>
              <a:ext uri="{FF2B5EF4-FFF2-40B4-BE49-F238E27FC236}">
                <a16:creationId xmlns:a16="http://schemas.microsoft.com/office/drawing/2014/main" id="{B85B1E9D-0322-2728-FB47-424F46431C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310" r="19310" b="8021"/>
          <a:stretch>
            <a:fillRect/>
          </a:stretch>
        </p:blipFill>
        <p:spPr>
          <a:xfrm>
            <a:off x="9208176" y="-890"/>
            <a:ext cx="2988000" cy="2988000"/>
          </a:xfrm>
          <a:prstGeom prst="rect">
            <a:avLst/>
          </a:prstGeom>
        </p:spPr>
      </p:pic>
      <p:grpSp>
        <p:nvGrpSpPr>
          <p:cNvPr id="20" name="Grupp 19">
            <a:extLst>
              <a:ext uri="{FF2B5EF4-FFF2-40B4-BE49-F238E27FC236}">
                <a16:creationId xmlns:a16="http://schemas.microsoft.com/office/drawing/2014/main" id="{838DD26B-D11C-65AF-38F1-E797198DE3D8}"/>
              </a:ext>
            </a:extLst>
          </p:cNvPr>
          <p:cNvGrpSpPr/>
          <p:nvPr/>
        </p:nvGrpSpPr>
        <p:grpSpPr>
          <a:xfrm>
            <a:off x="10133451" y="4268859"/>
            <a:ext cx="1089303" cy="1009853"/>
            <a:chOff x="7740771" y="-801"/>
            <a:chExt cx="1089303" cy="1009853"/>
          </a:xfrm>
        </p:grpSpPr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B4B86C4A-471D-F175-5D85-0A540FCF8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65724" y="-801"/>
              <a:ext cx="989656" cy="10098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2" name="textruta 21">
              <a:extLst>
                <a:ext uri="{FF2B5EF4-FFF2-40B4-BE49-F238E27FC236}">
                  <a16:creationId xmlns:a16="http://schemas.microsoft.com/office/drawing/2014/main" id="{3E211BEF-F686-3A4F-3B17-3D4641CAB21B}"/>
                </a:ext>
              </a:extLst>
            </p:cNvPr>
            <p:cNvSpPr txBox="1"/>
            <p:nvPr/>
          </p:nvSpPr>
          <p:spPr>
            <a:xfrm>
              <a:off x="7740771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30 % godkänd kostnad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ruta 22">
            <a:extLst>
              <a:ext uri="{FF2B5EF4-FFF2-40B4-BE49-F238E27FC236}">
                <a16:creationId xmlns:a16="http://schemas.microsoft.com/office/drawing/2014/main" id="{D0BC36C6-6F60-91F9-C727-9B443CEED5F3}"/>
              </a:ext>
            </a:extLst>
          </p:cNvPr>
          <p:cNvSpPr txBox="1"/>
          <p:nvPr/>
        </p:nvSpPr>
        <p:spPr>
          <a:xfrm>
            <a:off x="10850633" y="3303681"/>
            <a:ext cx="1329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53 % intecknat </a:t>
            </a:r>
          </a:p>
        </p:txBody>
      </p:sp>
    </p:spTree>
    <p:extLst>
      <p:ext uri="{BB962C8B-B14F-4D97-AF65-F5344CB8AC3E}">
        <p14:creationId xmlns:p14="http://schemas.microsoft.com/office/powerpoint/2010/main" val="3457835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EBD0A-EB87-E8DF-3558-C09946241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2D6A0D61-498B-6F85-D13E-61ED4162A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0"/>
            <a:ext cx="7323712" cy="1532639"/>
          </a:xfrm>
        </p:spPr>
        <p:txBody>
          <a:bodyPr anchor="t">
            <a:normAutofit fontScale="90000"/>
          </a:bodyPr>
          <a:lstStyle/>
          <a:p>
            <a:r>
              <a:rPr lang="sv-SE" sz="3600" dirty="0">
                <a:solidFill>
                  <a:schemeClr val="accent1"/>
                </a:solidFill>
              </a:rPr>
              <a:t>Programområde C </a:t>
            </a:r>
            <a:br>
              <a:rPr lang="sv-SE" sz="3600" dirty="0">
                <a:solidFill>
                  <a:schemeClr val="accent1"/>
                </a:solidFill>
              </a:rPr>
            </a:br>
            <a:r>
              <a:rPr lang="sv-SE" sz="3600" dirty="0"/>
              <a:t>Minska risken för ekonomisk utsatthet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0747E1A7-CD34-7F51-F18F-C1FE8FC929AF}"/>
              </a:ext>
            </a:extLst>
          </p:cNvPr>
          <p:cNvSpPr txBox="1"/>
          <p:nvPr/>
        </p:nvSpPr>
        <p:spPr>
          <a:xfrm>
            <a:off x="719999" y="2520000"/>
            <a:ext cx="5810400" cy="2250000"/>
          </a:xfrm>
          <a:prstGeom prst="rect">
            <a:avLst/>
          </a:prstGeom>
          <a:solidFill>
            <a:schemeClr val="accent4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9 projekt - alla pågående.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683 personer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390 kvinnor och 293 män.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59 % av slutmålet 2029.</a:t>
            </a:r>
          </a:p>
          <a:p>
            <a:pPr>
              <a:lnSpc>
                <a:spcPct val="150000"/>
              </a:lnSpc>
            </a:pPr>
            <a:endParaRPr lang="sv-SE" sz="2200" dirty="0">
              <a:latin typeface="Trebuchet MS" panose="020B0603020202020204" pitchFamily="34" charset="0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81DAC47F-E2F8-00E4-0D19-05CFE3231CBA}"/>
              </a:ext>
            </a:extLst>
          </p:cNvPr>
          <p:cNvSpPr txBox="1"/>
          <p:nvPr/>
        </p:nvSpPr>
        <p:spPr>
          <a:xfrm>
            <a:off x="8934921" y="1154705"/>
            <a:ext cx="1753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dirty="0">
                <a:solidFill>
                  <a:schemeClr val="bg1"/>
                </a:solidFill>
              </a:rPr>
              <a:t>5 586 deltagare</a:t>
            </a:r>
            <a:br>
              <a:rPr lang="sv-SE" sz="1800" dirty="0">
                <a:solidFill>
                  <a:schemeClr val="bg1"/>
                </a:solidFill>
              </a:rPr>
            </a:br>
            <a:r>
              <a:rPr lang="sv-SE" sz="1800" dirty="0">
                <a:solidFill>
                  <a:schemeClr val="bg1"/>
                </a:solidFill>
              </a:rPr>
              <a:t>i skolprojekt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C09A9EBD-CD99-BA0C-CB46-BF6E046B0A73}"/>
              </a:ext>
            </a:extLst>
          </p:cNvPr>
          <p:cNvSpPr txBox="1"/>
          <p:nvPr/>
        </p:nvSpPr>
        <p:spPr>
          <a:xfrm>
            <a:off x="6529094" y="5040190"/>
            <a:ext cx="178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XX % 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Deltagare med förbättrad arbetsmarknads-situation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(Mål 42 %)</a:t>
            </a:r>
          </a:p>
        </p:txBody>
      </p:sp>
      <p:grpSp>
        <p:nvGrpSpPr>
          <p:cNvPr id="14" name="Grupp 13">
            <a:extLst>
              <a:ext uri="{FF2B5EF4-FFF2-40B4-BE49-F238E27FC236}">
                <a16:creationId xmlns:a16="http://schemas.microsoft.com/office/drawing/2014/main" id="{D10D161E-421D-B61D-4373-C3E9772B7515}"/>
              </a:ext>
            </a:extLst>
          </p:cNvPr>
          <p:cNvGrpSpPr/>
          <p:nvPr/>
        </p:nvGrpSpPr>
        <p:grpSpPr>
          <a:xfrm>
            <a:off x="8195192" y="-5010"/>
            <a:ext cx="1089303" cy="1009853"/>
            <a:chOff x="7746388" y="-801"/>
            <a:chExt cx="1089303" cy="1009853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C32A2E90-4255-58A5-E200-CAA91F46B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73344" y="-801"/>
              <a:ext cx="989656" cy="10098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08A71647-9A48-D71A-3E42-E2C52A012E6A}"/>
                </a:ext>
              </a:extLst>
            </p:cNvPr>
            <p:cNvSpPr txBox="1"/>
            <p:nvPr/>
          </p:nvSpPr>
          <p:spPr>
            <a:xfrm>
              <a:off x="7746388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Total ram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238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Mnkr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p 9">
            <a:extLst>
              <a:ext uri="{FF2B5EF4-FFF2-40B4-BE49-F238E27FC236}">
                <a16:creationId xmlns:a16="http://schemas.microsoft.com/office/drawing/2014/main" id="{BD60812F-9540-1EB6-39CE-59CDEDF471F9}"/>
              </a:ext>
            </a:extLst>
          </p:cNvPr>
          <p:cNvGrpSpPr/>
          <p:nvPr/>
        </p:nvGrpSpPr>
        <p:grpSpPr>
          <a:xfrm>
            <a:off x="10752384" y="2982665"/>
            <a:ext cx="1515069" cy="1285200"/>
            <a:chOff x="8755380" y="-1"/>
            <a:chExt cx="3358494" cy="3084084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2E13E304-91B3-4809-4C3E-D67C91F00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755380" y="-1"/>
              <a:ext cx="3200067" cy="3084084"/>
            </a:xfrm>
            <a:prstGeom prst="rect">
              <a:avLst/>
            </a:prstGeom>
            <a:solidFill>
              <a:srgbClr val="723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87A6E461-FAB2-89C3-9FF1-FF1C3F107569}"/>
                </a:ext>
              </a:extLst>
            </p:cNvPr>
            <p:cNvSpPr txBox="1"/>
            <p:nvPr/>
          </p:nvSpPr>
          <p:spPr>
            <a:xfrm>
              <a:off x="8755380" y="426952"/>
              <a:ext cx="3358494" cy="8862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sv-SE" sz="18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2" name="Grupp 1">
            <a:extLst>
              <a:ext uri="{FF2B5EF4-FFF2-40B4-BE49-F238E27FC236}">
                <a16:creationId xmlns:a16="http://schemas.microsoft.com/office/drawing/2014/main" id="{A823B754-C053-360A-0FBF-34ECF1EB3364}"/>
              </a:ext>
            </a:extLst>
          </p:cNvPr>
          <p:cNvGrpSpPr/>
          <p:nvPr/>
        </p:nvGrpSpPr>
        <p:grpSpPr>
          <a:xfrm>
            <a:off x="6583166" y="3037630"/>
            <a:ext cx="3495600" cy="1643977"/>
            <a:chOff x="6225450" y="3032798"/>
            <a:chExt cx="3309075" cy="1643977"/>
          </a:xfrm>
          <a:solidFill>
            <a:schemeClr val="bg1">
              <a:lumMod val="90000"/>
            </a:schemeClr>
          </a:solidFill>
        </p:grpSpPr>
        <p:sp>
          <p:nvSpPr>
            <p:cNvPr id="13" name="textruta 12">
              <a:extLst>
                <a:ext uri="{FF2B5EF4-FFF2-40B4-BE49-F238E27FC236}">
                  <a16:creationId xmlns:a16="http://schemas.microsoft.com/office/drawing/2014/main" id="{249BF8C5-09CB-D18A-1B89-5D438B7B7099}"/>
                </a:ext>
              </a:extLst>
            </p:cNvPr>
            <p:cNvSpPr txBox="1"/>
            <p:nvPr/>
          </p:nvSpPr>
          <p:spPr>
            <a:xfrm>
              <a:off x="6225450" y="3520125"/>
              <a:ext cx="3309075" cy="1156650"/>
            </a:xfrm>
            <a:prstGeom prst="rect">
              <a:avLst/>
            </a:prstGeom>
            <a:grpFill/>
          </p:spPr>
          <p:txBody>
            <a:bodyPr vert="horz" wrap="none" lIns="91440" tIns="45720" rIns="91440" bIns="45720" rtlCol="0">
              <a:no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sv-SE" sz="2200" dirty="0">
                  <a:latin typeface="Trebuchet MS" panose="020B0603020202020204" pitchFamily="34" charset="0"/>
                </a:rPr>
                <a:t>12 projekt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sv-SE" sz="2200" dirty="0">
                  <a:latin typeface="Trebuchet MS" panose="020B0603020202020204" pitchFamily="34" charset="0"/>
                </a:rPr>
                <a:t>92 % av slutmålet 2029 </a:t>
              </a:r>
            </a:p>
          </p:txBody>
        </p:sp>
        <p:sp>
          <p:nvSpPr>
            <p:cNvPr id="15" name="textruta 14">
              <a:extLst>
                <a:ext uri="{FF2B5EF4-FFF2-40B4-BE49-F238E27FC236}">
                  <a16:creationId xmlns:a16="http://schemas.microsoft.com/office/drawing/2014/main" id="{D5C4E810-2C1C-01FB-F637-D418099BD777}"/>
                </a:ext>
              </a:extLst>
            </p:cNvPr>
            <p:cNvSpPr txBox="1"/>
            <p:nvPr/>
          </p:nvSpPr>
          <p:spPr>
            <a:xfrm>
              <a:off x="6225450" y="3032798"/>
              <a:ext cx="3309075" cy="605752"/>
            </a:xfrm>
            <a:prstGeom prst="rect">
              <a:avLst/>
            </a:prstGeom>
            <a:grpFill/>
          </p:spPr>
          <p:txBody>
            <a:bodyPr vert="horz" wrap="none" lIns="91440" tIns="45720" rIns="91440" bIns="45720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sv-SE" sz="2200" dirty="0">
                  <a:latin typeface="Trebuchet MS" panose="020B0603020202020204" pitchFamily="34" charset="0"/>
                </a:rPr>
                <a:t>Deltagare under 18 år</a:t>
              </a:r>
            </a:p>
          </p:txBody>
        </p:sp>
      </p:grpSp>
      <p:grpSp>
        <p:nvGrpSpPr>
          <p:cNvPr id="22" name="Grupp 21">
            <a:extLst>
              <a:ext uri="{FF2B5EF4-FFF2-40B4-BE49-F238E27FC236}">
                <a16:creationId xmlns:a16="http://schemas.microsoft.com/office/drawing/2014/main" id="{D787C16F-E8E3-6336-902D-E8AE87C68F4D}"/>
              </a:ext>
            </a:extLst>
          </p:cNvPr>
          <p:cNvGrpSpPr/>
          <p:nvPr/>
        </p:nvGrpSpPr>
        <p:grpSpPr>
          <a:xfrm>
            <a:off x="10133451" y="4266224"/>
            <a:ext cx="1089303" cy="1009853"/>
            <a:chOff x="7740771" y="-801"/>
            <a:chExt cx="1089303" cy="1009853"/>
          </a:xfrm>
        </p:grpSpPr>
        <p:sp>
          <p:nvSpPr>
            <p:cNvPr id="23" name="Rektangel 22">
              <a:extLst>
                <a:ext uri="{FF2B5EF4-FFF2-40B4-BE49-F238E27FC236}">
                  <a16:creationId xmlns:a16="http://schemas.microsoft.com/office/drawing/2014/main" id="{1E01C74E-80F8-0920-F1D0-27FC2B01DC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65724" y="-801"/>
              <a:ext cx="989656" cy="10098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4" name="textruta 23">
              <a:extLst>
                <a:ext uri="{FF2B5EF4-FFF2-40B4-BE49-F238E27FC236}">
                  <a16:creationId xmlns:a16="http://schemas.microsoft.com/office/drawing/2014/main" id="{932BF42E-38FA-3667-C0F4-C406B779BFC6}"/>
                </a:ext>
              </a:extLst>
            </p:cNvPr>
            <p:cNvSpPr txBox="1"/>
            <p:nvPr/>
          </p:nvSpPr>
          <p:spPr>
            <a:xfrm>
              <a:off x="7740771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37 % godkänd kostnad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textruta 24">
            <a:extLst>
              <a:ext uri="{FF2B5EF4-FFF2-40B4-BE49-F238E27FC236}">
                <a16:creationId xmlns:a16="http://schemas.microsoft.com/office/drawing/2014/main" id="{B6BBAB20-8FA7-8632-A364-4B5DB563A775}"/>
              </a:ext>
            </a:extLst>
          </p:cNvPr>
          <p:cNvSpPr txBox="1"/>
          <p:nvPr/>
        </p:nvSpPr>
        <p:spPr>
          <a:xfrm>
            <a:off x="10850633" y="3303681"/>
            <a:ext cx="1329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85 % intecknat </a:t>
            </a:r>
          </a:p>
        </p:txBody>
      </p:sp>
      <p:pic>
        <p:nvPicPr>
          <p:cNvPr id="16" name="Bildobjekt 15" descr="En bild som visar utomhus, gata, skugga, infrastruktur&#10;&#10;AI-genererat innehåll kan vara felaktigt.">
            <a:extLst>
              <a:ext uri="{FF2B5EF4-FFF2-40B4-BE49-F238E27FC236}">
                <a16:creationId xmlns:a16="http://schemas.microsoft.com/office/drawing/2014/main" id="{188F2D38-7FA8-33EA-D097-0D28293D50E8}"/>
              </a:ext>
            </a:extLst>
          </p:cNvPr>
          <p:cNvPicPr>
            <a:picLocks/>
          </p:cNvPicPr>
          <p:nvPr/>
        </p:nvPicPr>
        <p:blipFill>
          <a:blip r:embed="rId3"/>
          <a:srcRect l="23811" r="9994"/>
          <a:stretch>
            <a:fillRect/>
          </a:stretch>
        </p:blipFill>
        <p:spPr>
          <a:xfrm>
            <a:off x="9213126" y="-4766"/>
            <a:ext cx="2988000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78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143F1-65C9-50F8-7827-4A16A6FA4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FECB20D5-54B2-71F0-1B6B-FB4B97EEB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0"/>
            <a:ext cx="7323712" cy="1532639"/>
          </a:xfrm>
        </p:spPr>
        <p:txBody>
          <a:bodyPr anchor="t">
            <a:normAutofit fontScale="90000"/>
          </a:bodyPr>
          <a:lstStyle/>
          <a:p>
            <a:r>
              <a:rPr lang="sv-SE" sz="3600" dirty="0">
                <a:solidFill>
                  <a:schemeClr val="accent1"/>
                </a:solidFill>
              </a:rPr>
              <a:t>Programområde D</a:t>
            </a:r>
            <a:br>
              <a:rPr lang="sv-SE" sz="3600" dirty="0">
                <a:solidFill>
                  <a:schemeClr val="accent1"/>
                </a:solidFill>
              </a:rPr>
            </a:br>
            <a:r>
              <a:rPr lang="sv-SE" sz="3600" dirty="0"/>
              <a:t>Öka kapaciteten </a:t>
            </a:r>
            <a:br>
              <a:rPr lang="sv-SE" sz="3600" dirty="0"/>
            </a:br>
            <a:r>
              <a:rPr lang="sv-SE" sz="3600" dirty="0"/>
              <a:t>i den glesa geografin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9F6EECC-7E09-9CD4-1450-6032E10BC6E8}"/>
              </a:ext>
            </a:extLst>
          </p:cNvPr>
          <p:cNvSpPr txBox="1"/>
          <p:nvPr/>
        </p:nvSpPr>
        <p:spPr>
          <a:xfrm>
            <a:off x="720000" y="2520000"/>
            <a:ext cx="5809094" cy="2265362"/>
          </a:xfrm>
          <a:prstGeom prst="rect">
            <a:avLst/>
          </a:prstGeom>
          <a:solidFill>
            <a:srgbClr val="F9E06C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82 projekt – 55 pågående, 27 avslutade.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54 projekt exklusive förstudier.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96 % av slutmålet 2029.</a:t>
            </a:r>
          </a:p>
          <a:p>
            <a:pPr>
              <a:lnSpc>
                <a:spcPct val="150000"/>
              </a:lnSpc>
            </a:pPr>
            <a:endParaRPr lang="sv-SE" sz="2200" dirty="0">
              <a:latin typeface="Trebuchet MS" panose="020B0603020202020204" pitchFamily="34" charset="0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F2136C2B-C73A-2415-4F16-AF6D6A1C1BD3}"/>
              </a:ext>
            </a:extLst>
          </p:cNvPr>
          <p:cNvSpPr txBox="1"/>
          <p:nvPr/>
        </p:nvSpPr>
        <p:spPr>
          <a:xfrm>
            <a:off x="8934921" y="1154705"/>
            <a:ext cx="1753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dirty="0">
                <a:solidFill>
                  <a:schemeClr val="bg1"/>
                </a:solidFill>
              </a:rPr>
              <a:t>5 586 deltagare</a:t>
            </a:r>
            <a:br>
              <a:rPr lang="sv-SE" sz="1800" dirty="0">
                <a:solidFill>
                  <a:schemeClr val="bg1"/>
                </a:solidFill>
              </a:rPr>
            </a:br>
            <a:r>
              <a:rPr lang="sv-SE" sz="1800" dirty="0">
                <a:solidFill>
                  <a:schemeClr val="bg1"/>
                </a:solidFill>
              </a:rPr>
              <a:t>i skolprojekt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70E59F63-36DA-E3E0-E6E1-1F0C71CA89ED}"/>
              </a:ext>
            </a:extLst>
          </p:cNvPr>
          <p:cNvSpPr txBox="1"/>
          <p:nvPr/>
        </p:nvSpPr>
        <p:spPr>
          <a:xfrm>
            <a:off x="6529094" y="5040191"/>
            <a:ext cx="195008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400" dirty="0">
                <a:solidFill>
                  <a:schemeClr val="bg1"/>
                </a:solidFill>
                <a:latin typeface="Trebuchet MS" panose="020B0603020202020204" pitchFamily="34" charset="0"/>
              </a:rPr>
              <a:t>XX % </a:t>
            </a:r>
          </a:p>
          <a:p>
            <a:r>
              <a:rPr lang="sv-SE" sz="1400" dirty="0">
                <a:solidFill>
                  <a:schemeClr val="bg1"/>
                </a:solidFill>
                <a:latin typeface="Trebuchet MS" panose="020B0603020202020204" pitchFamily="34" charset="0"/>
              </a:rPr>
              <a:t>Projekt som bidragit till kapacitets-förstärkning, organisations-utveckling eller strukturpåverkan</a:t>
            </a:r>
          </a:p>
          <a:p>
            <a:r>
              <a:rPr lang="sv-SE" sz="1400" dirty="0">
                <a:solidFill>
                  <a:schemeClr val="bg1"/>
                </a:solidFill>
                <a:latin typeface="Trebuchet MS" panose="020B0603020202020204" pitchFamily="34" charset="0"/>
              </a:rPr>
              <a:t>(Mål 62 %)</a:t>
            </a:r>
          </a:p>
        </p:txBody>
      </p:sp>
      <p:grpSp>
        <p:nvGrpSpPr>
          <p:cNvPr id="14" name="Grupp 13">
            <a:extLst>
              <a:ext uri="{FF2B5EF4-FFF2-40B4-BE49-F238E27FC236}">
                <a16:creationId xmlns:a16="http://schemas.microsoft.com/office/drawing/2014/main" id="{71E554F4-68C3-A6C9-2C1B-9F9D399EA68D}"/>
              </a:ext>
            </a:extLst>
          </p:cNvPr>
          <p:cNvGrpSpPr/>
          <p:nvPr/>
        </p:nvGrpSpPr>
        <p:grpSpPr>
          <a:xfrm>
            <a:off x="8181925" y="-10326"/>
            <a:ext cx="1089303" cy="1009853"/>
            <a:chOff x="7746388" y="-801"/>
            <a:chExt cx="1089303" cy="1009853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D0142BC-2D93-DD98-9D95-7D1A3F23BE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73344" y="-801"/>
              <a:ext cx="989656" cy="10098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E7BEF26A-6ABC-0FA0-6FE0-D394DED26FE7}"/>
                </a:ext>
              </a:extLst>
            </p:cNvPr>
            <p:cNvSpPr txBox="1"/>
            <p:nvPr/>
          </p:nvSpPr>
          <p:spPr>
            <a:xfrm>
              <a:off x="7746388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Total ram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1 164 Mnkr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p 9">
            <a:extLst>
              <a:ext uri="{FF2B5EF4-FFF2-40B4-BE49-F238E27FC236}">
                <a16:creationId xmlns:a16="http://schemas.microsoft.com/office/drawing/2014/main" id="{8D1B1562-E7E3-8E94-D0C4-0F3EF03C7B6C}"/>
              </a:ext>
            </a:extLst>
          </p:cNvPr>
          <p:cNvGrpSpPr/>
          <p:nvPr/>
        </p:nvGrpSpPr>
        <p:grpSpPr>
          <a:xfrm>
            <a:off x="10752384" y="2990616"/>
            <a:ext cx="1515069" cy="1285200"/>
            <a:chOff x="8755380" y="-1"/>
            <a:chExt cx="3358494" cy="3084084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B9F64470-B1B5-14EA-EB68-D3C5B78F5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755380" y="-1"/>
              <a:ext cx="3200067" cy="3084084"/>
            </a:xfrm>
            <a:prstGeom prst="rect">
              <a:avLst/>
            </a:prstGeom>
            <a:solidFill>
              <a:srgbClr val="723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8F2EBBF0-35B2-6E4B-547F-8FD2227120E6}"/>
                </a:ext>
              </a:extLst>
            </p:cNvPr>
            <p:cNvSpPr txBox="1"/>
            <p:nvPr/>
          </p:nvSpPr>
          <p:spPr>
            <a:xfrm>
              <a:off x="8755380" y="426952"/>
              <a:ext cx="3358494" cy="8862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sv-SE" sz="18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22" name="Grupp 21">
            <a:extLst>
              <a:ext uri="{FF2B5EF4-FFF2-40B4-BE49-F238E27FC236}">
                <a16:creationId xmlns:a16="http://schemas.microsoft.com/office/drawing/2014/main" id="{B42B2F16-17D3-39BF-0247-65CC78A0C448}"/>
              </a:ext>
            </a:extLst>
          </p:cNvPr>
          <p:cNvGrpSpPr/>
          <p:nvPr/>
        </p:nvGrpSpPr>
        <p:grpSpPr>
          <a:xfrm>
            <a:off x="10133451" y="4274175"/>
            <a:ext cx="1089303" cy="1009853"/>
            <a:chOff x="7740771" y="-801"/>
            <a:chExt cx="1089303" cy="1009853"/>
          </a:xfrm>
        </p:grpSpPr>
        <p:sp>
          <p:nvSpPr>
            <p:cNvPr id="23" name="Rektangel 22">
              <a:extLst>
                <a:ext uri="{FF2B5EF4-FFF2-40B4-BE49-F238E27FC236}">
                  <a16:creationId xmlns:a16="http://schemas.microsoft.com/office/drawing/2014/main" id="{9458575B-8F52-1D78-EF37-9F1691FE73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65724" y="-801"/>
              <a:ext cx="989656" cy="10098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4" name="textruta 23">
              <a:extLst>
                <a:ext uri="{FF2B5EF4-FFF2-40B4-BE49-F238E27FC236}">
                  <a16:creationId xmlns:a16="http://schemas.microsoft.com/office/drawing/2014/main" id="{CA611080-2AF2-65DD-1FBB-A5894BC8B86B}"/>
                </a:ext>
              </a:extLst>
            </p:cNvPr>
            <p:cNvSpPr txBox="1"/>
            <p:nvPr/>
          </p:nvSpPr>
          <p:spPr>
            <a:xfrm>
              <a:off x="7740771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17 % godkänd kostnad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textruta 8">
            <a:extLst>
              <a:ext uri="{FF2B5EF4-FFF2-40B4-BE49-F238E27FC236}">
                <a16:creationId xmlns:a16="http://schemas.microsoft.com/office/drawing/2014/main" id="{A97648C3-CE3A-4124-F86A-D664D27E5FB2}"/>
              </a:ext>
            </a:extLst>
          </p:cNvPr>
          <p:cNvSpPr txBox="1"/>
          <p:nvPr/>
        </p:nvSpPr>
        <p:spPr>
          <a:xfrm>
            <a:off x="10850633" y="3303681"/>
            <a:ext cx="1329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58 % intecknat 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1AF6ADB8-DCCA-C278-CA8F-00084F9E1E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6071"/>
          <a:stretch>
            <a:fillRect/>
          </a:stretch>
        </p:blipFill>
        <p:spPr>
          <a:xfrm>
            <a:off x="9314132" y="11544"/>
            <a:ext cx="2618638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51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Egen 1">
      <a:dk1>
        <a:srgbClr val="104161"/>
      </a:dk1>
      <a:lt1>
        <a:srgbClr val="F8F7F7"/>
      </a:lt1>
      <a:dk2>
        <a:srgbClr val="104161"/>
      </a:dk2>
      <a:lt2>
        <a:srgbClr val="F8F7F7"/>
      </a:lt2>
      <a:accent1>
        <a:srgbClr val="649AB3"/>
      </a:accent1>
      <a:accent2>
        <a:srgbClr val="A9D1DA"/>
      </a:accent2>
      <a:accent3>
        <a:srgbClr val="7C9259"/>
      </a:accent3>
      <a:accent4>
        <a:srgbClr val="B7CF83"/>
      </a:accent4>
      <a:accent5>
        <a:srgbClr val="7B485B"/>
      </a:accent5>
      <a:accent6>
        <a:srgbClr val="EABEA5"/>
      </a:accent6>
      <a:hlink>
        <a:srgbClr val="649AB3"/>
      </a:hlink>
      <a:folHlink>
        <a:srgbClr val="649AB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rundmall med instruktioner SVENSKA2.pptx" id="{28B9AD8F-DAD1-45CF-AF3B-06F5655BC2D4}" vid="{6AF506F1-7716-4536-823A-E206BD1759F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Grundmall med instruktioner_SVENSKA</Template>
  <TotalTime>16258</TotalTime>
  <Words>802</Words>
  <Application>Microsoft Office PowerPoint</Application>
  <PresentationFormat>Bredbild</PresentationFormat>
  <Paragraphs>196</Paragraphs>
  <Slides>12</Slides>
  <Notes>12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12</vt:i4>
      </vt:variant>
    </vt:vector>
  </HeadingPairs>
  <TitlesOfParts>
    <vt:vector size="16" baseType="lpstr">
      <vt:lpstr>Arial</vt:lpstr>
      <vt:lpstr>Calibri</vt:lpstr>
      <vt:lpstr>Trebuchet MS</vt:lpstr>
      <vt:lpstr>Office-tema</vt:lpstr>
      <vt:lpstr>Övervakningskommittén</vt:lpstr>
      <vt:lpstr>ESF+  i siffor</vt:lpstr>
      <vt:lpstr>Programområde A1.a Kompetensutveckling för sysselsatta</vt:lpstr>
      <vt:lpstr>Programområde A1.b Kompetensutveckling för sysselsatta</vt:lpstr>
      <vt:lpstr>Programområde A2.a Insatser riktade till individer utanför arbetsmarknaden</vt:lpstr>
      <vt:lpstr>Programområde A2.b Insatser riktade till individer utanför arbetsmarknaden</vt:lpstr>
      <vt:lpstr>Programområde B  Öka möjligheten till arbete</vt:lpstr>
      <vt:lpstr>Programområde C  Minska risken för ekonomisk utsatthet</vt:lpstr>
      <vt:lpstr>Programområde D Öka kapaciteten  i den glesa geografin</vt:lpstr>
      <vt:lpstr>Programområde E Social innovation</vt:lpstr>
      <vt:lpstr>Programområde F Fast-Care – Stöd till ukrainska flyktingar (Avslutades mars 2024)</vt:lpstr>
      <vt:lpstr>Tack för att ni lyssnade!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Rova Grevstig Joacim</dc:creator>
  <cp:lastModifiedBy>Rova Grevstig Joacim</cp:lastModifiedBy>
  <cp:revision>61</cp:revision>
  <dcterms:created xsi:type="dcterms:W3CDTF">2025-05-02T07:41:29Z</dcterms:created>
  <dcterms:modified xsi:type="dcterms:W3CDTF">2025-11-25T10:20:57Z</dcterms:modified>
</cp:coreProperties>
</file>