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Lst>
  <p:notesMasterIdLst>
    <p:notesMasterId r:id="rId13"/>
  </p:notesMasterIdLst>
  <p:sldIdLst>
    <p:sldId id="256" r:id="rId3"/>
    <p:sldId id="258" r:id="rId4"/>
    <p:sldId id="259" r:id="rId5"/>
    <p:sldId id="980" r:id="rId6"/>
    <p:sldId id="568" r:id="rId7"/>
    <p:sldId id="571" r:id="rId8"/>
    <p:sldId id="981" r:id="rId9"/>
    <p:sldId id="983" r:id="rId10"/>
    <p:sldId id="982" r:id="rId11"/>
    <p:sldId id="985" r:id="rId1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886"/>
    <a:srgbClr val="124261"/>
    <a:srgbClr val="004062"/>
    <a:srgbClr val="8B475B"/>
    <a:srgbClr val="F6E3D2"/>
    <a:srgbClr val="723F4E"/>
    <a:srgbClr val="EABEA5"/>
    <a:srgbClr val="6299AE"/>
    <a:srgbClr val="F9E06C"/>
    <a:srgbClr val="A9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631"/>
  </p:normalViewPr>
  <p:slideViewPr>
    <p:cSldViewPr snapToGrid="0" snapToObjects="1">
      <p:cViewPr varScale="1">
        <p:scale>
          <a:sx n="72" d="100"/>
          <a:sy n="72" d="100"/>
        </p:scale>
        <p:origin x="929" y="5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D9394-B095-D14F-9C64-9054C5F416E2}" type="datetimeFigureOut">
              <a:rPr lang="sv-SE" smtClean="0"/>
              <a:t>2025-10-08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36579-4CA0-484E-809B-B32E5DC99479}" type="slidenum">
              <a:rPr lang="sv-SE" smtClean="0"/>
              <a:t>‹#›</a:t>
            </a:fld>
            <a:endParaRPr lang="sv-SE"/>
          </a:p>
        </p:txBody>
      </p:sp>
    </p:spTree>
    <p:extLst>
      <p:ext uri="{BB962C8B-B14F-4D97-AF65-F5344CB8AC3E}">
        <p14:creationId xmlns:p14="http://schemas.microsoft.com/office/powerpoint/2010/main" val="15254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a:p>
            <a:r>
              <a:rPr lang="sv-SE" b="1" dirty="0"/>
              <a:t>Rubrik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Typsnitt ska alltid vara: </a:t>
            </a:r>
            <a:r>
              <a:rPr lang="sv-SE" b="1" dirty="0" err="1"/>
              <a:t>Trebuchet</a:t>
            </a:r>
            <a:r>
              <a:rPr lang="sv-SE" b="1" dirty="0"/>
              <a:t> MS Fet i rubrik</a:t>
            </a:r>
            <a:br>
              <a:rPr lang="sv-SE" b="1" dirty="0"/>
            </a:br>
            <a:r>
              <a:rPr lang="sv-SE" dirty="0"/>
              <a:t>Max två rader (ca 45 tecken)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r>
              <a:rPr lang="sv-SE" b="1" dirty="0"/>
              <a:t>Underrubrik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Typsnitt ska alltid vara: </a:t>
            </a:r>
            <a:r>
              <a:rPr lang="sv-SE" b="0" dirty="0" err="1"/>
              <a:t>Trebuchet</a:t>
            </a:r>
            <a:r>
              <a:rPr lang="sv-SE" b="0" dirty="0"/>
              <a:t> MS (ej </a:t>
            </a:r>
            <a:r>
              <a:rPr lang="sv-SE" b="0" dirty="0" err="1"/>
              <a:t>fetad</a:t>
            </a:r>
            <a:r>
              <a:rPr lang="sv-SE" b="0" dirty="0"/>
              <a:t>)</a:t>
            </a:r>
            <a:endParaRPr lang="sv-SE" b="1" dirty="0"/>
          </a:p>
          <a:p>
            <a:r>
              <a:rPr lang="sv-SE" b="0" dirty="0"/>
              <a:t>Max två rader (ca 65 tecken)</a:t>
            </a:r>
          </a:p>
          <a:p>
            <a:endParaRPr lang="sv-SE" b="0" dirty="0"/>
          </a:p>
          <a:p>
            <a:r>
              <a:rPr lang="sv-SE" b="1" dirty="0"/>
              <a:t>Generellt om bilder</a:t>
            </a:r>
          </a:p>
          <a:p>
            <a:r>
              <a:rPr lang="sv-SE" b="0" dirty="0"/>
              <a:t>Använd gärna bilder och grafik för att lätt upp presentationen – ett riktmärke är var femte </a:t>
            </a:r>
            <a:r>
              <a:rPr lang="sv-SE" b="0" dirty="0" err="1"/>
              <a:t>slide</a:t>
            </a:r>
            <a:r>
              <a:rPr lang="sv-SE" b="0" dirty="0"/>
              <a:t> är med en bild.</a:t>
            </a:r>
          </a:p>
        </p:txBody>
      </p:sp>
      <p:sp>
        <p:nvSpPr>
          <p:cNvPr id="4" name="Platshållare för bildnummer 3"/>
          <p:cNvSpPr>
            <a:spLocks noGrp="1"/>
          </p:cNvSpPr>
          <p:nvPr>
            <p:ph type="sldNum" sz="quarter" idx="5"/>
          </p:nvPr>
        </p:nvSpPr>
        <p:spPr/>
        <p:txBody>
          <a:bodyPr/>
          <a:lstStyle/>
          <a:p>
            <a:fld id="{C9936579-4CA0-484E-809B-B32E5DC99479}" type="slidenum">
              <a:rPr lang="sv-SE" smtClean="0"/>
              <a:t>1</a:t>
            </a:fld>
            <a:endParaRPr lang="sv-SE"/>
          </a:p>
        </p:txBody>
      </p:sp>
    </p:spTree>
    <p:extLst>
      <p:ext uri="{BB962C8B-B14F-4D97-AF65-F5344CB8AC3E}">
        <p14:creationId xmlns:p14="http://schemas.microsoft.com/office/powerpoint/2010/main" val="406118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Rubrik</a:t>
            </a:r>
            <a:br>
              <a:rPr lang="sv-SE" b="1" dirty="0"/>
            </a:br>
            <a:r>
              <a:rPr lang="sv-SE" b="1" dirty="0"/>
              <a:t>Typsnitt ska alltid vara: </a:t>
            </a:r>
            <a:r>
              <a:rPr lang="sv-SE" b="1" dirty="0" err="1"/>
              <a:t>Trebuchet</a:t>
            </a:r>
            <a:r>
              <a:rPr lang="sv-SE" b="1" dirty="0"/>
              <a:t> MS Fet i rubrik</a:t>
            </a:r>
            <a:br>
              <a:rPr lang="sv-SE" b="1" dirty="0"/>
            </a:br>
            <a:r>
              <a:rPr lang="sv-SE" dirty="0"/>
              <a:t>Max två rader (ca 45 tecken)</a:t>
            </a:r>
          </a:p>
          <a:p>
            <a:endParaRPr lang="sv-SE" dirty="0"/>
          </a:p>
          <a:p>
            <a:r>
              <a:rPr lang="sv-SE" b="1" dirty="0"/>
              <a:t>Punktlista</a:t>
            </a:r>
          </a:p>
          <a:p>
            <a:r>
              <a:rPr lang="sv-SE" b="0" dirty="0"/>
              <a:t>Består listan av något ord per punkt kan listan vara fem punkter lång. (ca 160 tecken)</a:t>
            </a:r>
          </a:p>
          <a:p>
            <a:r>
              <a:rPr lang="sv-SE" b="0" dirty="0"/>
              <a:t>Består de av meningar begränsas den till tre punkter per sida. Behövs fler punkter, lägg då till en extra sida.</a:t>
            </a:r>
          </a:p>
        </p:txBody>
      </p:sp>
      <p:sp>
        <p:nvSpPr>
          <p:cNvPr id="4" name="Platshållare för bildnummer 3"/>
          <p:cNvSpPr>
            <a:spLocks noGrp="1"/>
          </p:cNvSpPr>
          <p:nvPr>
            <p:ph type="sldNum" sz="quarter" idx="5"/>
          </p:nvPr>
        </p:nvSpPr>
        <p:spPr/>
        <p:txBody>
          <a:bodyPr/>
          <a:lstStyle/>
          <a:p>
            <a:fld id="{C9936579-4CA0-484E-809B-B32E5DC99479}" type="slidenum">
              <a:rPr lang="sv-SE" smtClean="0"/>
              <a:t>2</a:t>
            </a:fld>
            <a:endParaRPr lang="sv-SE"/>
          </a:p>
        </p:txBody>
      </p:sp>
    </p:spTree>
    <p:extLst>
      <p:ext uri="{BB962C8B-B14F-4D97-AF65-F5344CB8AC3E}">
        <p14:creationId xmlns:p14="http://schemas.microsoft.com/office/powerpoint/2010/main" val="3213792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9936579-4CA0-484E-809B-B32E5DC99479}" type="slidenum">
              <a:rPr lang="sv-SE" smtClean="0"/>
              <a:t>3</a:t>
            </a:fld>
            <a:endParaRPr lang="sv-SE"/>
          </a:p>
        </p:txBody>
      </p:sp>
    </p:spTree>
    <p:extLst>
      <p:ext uri="{BB962C8B-B14F-4D97-AF65-F5344CB8AC3E}">
        <p14:creationId xmlns:p14="http://schemas.microsoft.com/office/powerpoint/2010/main" val="14719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8" y="742950"/>
            <a:ext cx="6615112" cy="3722688"/>
          </a:xfrm>
        </p:spPr>
      </p:sp>
      <p:sp>
        <p:nvSpPr>
          <p:cNvPr id="3" name="Notes Placeholder 2"/>
          <p:cNvSpPr>
            <a:spLocks noGrp="1"/>
          </p:cNvSpPr>
          <p:nvPr>
            <p:ph type="body" idx="1"/>
          </p:nvPr>
        </p:nvSpPr>
        <p:spPr/>
        <p:txBody>
          <a:bodyPr/>
          <a:lstStyle/>
          <a:p>
            <a:pPr>
              <a:lnSpc>
                <a:spcPct val="107000"/>
              </a:lnSpc>
              <a:spcAft>
                <a:spcPts val="793"/>
              </a:spcAft>
            </a:pPr>
            <a:endParaRPr lang="en-IE" sz="1200"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48456" rtl="0" eaLnBrk="1" fontAlgn="base" latinLnBrk="0" hangingPunct="1">
              <a:lnSpc>
                <a:spcPct val="100000"/>
              </a:lnSpc>
              <a:spcBef>
                <a:spcPct val="0"/>
              </a:spcBef>
              <a:spcAft>
                <a:spcPct val="0"/>
              </a:spcAft>
              <a:buClrTx/>
              <a:buSzTx/>
              <a:buFontTx/>
              <a:buNone/>
              <a:tabLst/>
              <a:defRPr/>
            </a:pPr>
            <a:fld id="{BA6577BD-DB6A-4C46-98D9-C33E755D5177}"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48456" rtl="0" eaLnBrk="1" fontAlgn="base" latinLnBrk="0" hangingPunct="1">
                <a:lnSpc>
                  <a:spcPct val="100000"/>
                </a:lnSpc>
                <a:spcBef>
                  <a:spcPct val="0"/>
                </a:spcBef>
                <a:spcAft>
                  <a:spcPct val="0"/>
                </a:spcAft>
                <a:buClrTx/>
                <a:buSzTx/>
                <a:buFontTx/>
                <a:buNone/>
                <a:tabLst/>
                <a:defRPr/>
              </a:pPr>
              <a:t>5</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9915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6988" y="742950"/>
            <a:ext cx="6615112" cy="3722688"/>
          </a:xfrm>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5988">
              <a:defRPr/>
            </a:pPr>
            <a:endParaRPr lang="en-GB" altLang="en-US" dirty="0">
              <a:latin typeface="Arial" panose="020B0604020202020204" pitchFamily="34" charset="0"/>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13">
              <a:spcBef>
                <a:spcPct val="30000"/>
              </a:spcBef>
              <a:defRPr sz="1200">
                <a:solidFill>
                  <a:schemeClr val="tx1"/>
                </a:solidFill>
                <a:latin typeface="Arial" panose="020B0604020202020204" pitchFamily="34" charset="0"/>
              </a:defRPr>
            </a:lvl1pPr>
            <a:lvl2pPr marL="743369" indent="-283633" defTabSz="936613">
              <a:spcBef>
                <a:spcPct val="30000"/>
              </a:spcBef>
              <a:defRPr sz="1200">
                <a:solidFill>
                  <a:schemeClr val="tx1"/>
                </a:solidFill>
                <a:latin typeface="Arial" panose="020B0604020202020204" pitchFamily="34" charset="0"/>
              </a:defRPr>
            </a:lvl2pPr>
            <a:lvl3pPr marL="1143884" indent="-225972" defTabSz="936613">
              <a:spcBef>
                <a:spcPct val="30000"/>
              </a:spcBef>
              <a:defRPr sz="1200">
                <a:solidFill>
                  <a:schemeClr val="tx1"/>
                </a:solidFill>
                <a:latin typeface="Arial" panose="020B0604020202020204" pitchFamily="34" charset="0"/>
              </a:defRPr>
            </a:lvl3pPr>
            <a:lvl4pPr marL="1602060" indent="-225972" defTabSz="936613">
              <a:spcBef>
                <a:spcPct val="30000"/>
              </a:spcBef>
              <a:defRPr sz="1200">
                <a:solidFill>
                  <a:schemeClr val="tx1"/>
                </a:solidFill>
                <a:latin typeface="Arial" panose="020B0604020202020204" pitchFamily="34" charset="0"/>
              </a:defRPr>
            </a:lvl4pPr>
            <a:lvl5pPr marL="2058679" indent="-225972" defTabSz="936613">
              <a:spcBef>
                <a:spcPct val="30000"/>
              </a:spcBef>
              <a:defRPr sz="1200">
                <a:solidFill>
                  <a:schemeClr val="tx1"/>
                </a:solidFill>
                <a:latin typeface="Arial" panose="020B0604020202020204" pitchFamily="34" charset="0"/>
              </a:defRPr>
            </a:lvl5pPr>
            <a:lvl6pPr marL="2507506" indent="-225972" defTabSz="936613" eaLnBrk="0" fontAlgn="base" hangingPunct="0">
              <a:spcBef>
                <a:spcPct val="30000"/>
              </a:spcBef>
              <a:spcAft>
                <a:spcPct val="0"/>
              </a:spcAft>
              <a:defRPr sz="1200">
                <a:solidFill>
                  <a:schemeClr val="tx1"/>
                </a:solidFill>
                <a:latin typeface="Arial" panose="020B0604020202020204" pitchFamily="34" charset="0"/>
              </a:defRPr>
            </a:lvl6pPr>
            <a:lvl7pPr marL="2956331" indent="-225972" defTabSz="936613" eaLnBrk="0" fontAlgn="base" hangingPunct="0">
              <a:spcBef>
                <a:spcPct val="30000"/>
              </a:spcBef>
              <a:spcAft>
                <a:spcPct val="0"/>
              </a:spcAft>
              <a:defRPr sz="1200">
                <a:solidFill>
                  <a:schemeClr val="tx1"/>
                </a:solidFill>
                <a:latin typeface="Arial" panose="020B0604020202020204" pitchFamily="34" charset="0"/>
              </a:defRPr>
            </a:lvl7pPr>
            <a:lvl8pPr marL="3405158" indent="-225972" defTabSz="936613" eaLnBrk="0" fontAlgn="base" hangingPunct="0">
              <a:spcBef>
                <a:spcPct val="30000"/>
              </a:spcBef>
              <a:spcAft>
                <a:spcPct val="0"/>
              </a:spcAft>
              <a:defRPr sz="1200">
                <a:solidFill>
                  <a:schemeClr val="tx1"/>
                </a:solidFill>
                <a:latin typeface="Arial" panose="020B0604020202020204" pitchFamily="34" charset="0"/>
              </a:defRPr>
            </a:lvl8pPr>
            <a:lvl9pPr marL="3853984" indent="-225972" defTabSz="9366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F7ECD-CD22-46BB-BF47-1F7D3959F081}" type="slidenum">
              <a:rPr lang="en-GB" altLang="en-US" sz="1300">
                <a:solidFill>
                  <a:srgbClr val="000000"/>
                </a:solidFill>
              </a:rPr>
              <a:pPr>
                <a:spcBef>
                  <a:spcPct val="0"/>
                </a:spcBef>
              </a:pPr>
              <a:t>6</a:t>
            </a:fld>
            <a:endParaRPr lang="en-GB" altLang="en-US" sz="1300">
              <a:solidFill>
                <a:srgbClr val="000000"/>
              </a:solidFill>
            </a:endParaRPr>
          </a:p>
        </p:txBody>
      </p:sp>
    </p:spTree>
    <p:extLst>
      <p:ext uri="{BB962C8B-B14F-4D97-AF65-F5344CB8AC3E}">
        <p14:creationId xmlns:p14="http://schemas.microsoft.com/office/powerpoint/2010/main" val="205453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Survey results: we asked respondents whether important reform initiative in their policy area. No significant differences by policy area, i.e. rather similar shares of respondents managed to identify reform initiatives. </a:t>
            </a:r>
          </a:p>
          <a:p>
            <a:r>
              <a:rPr lang="en-GB" dirty="0"/>
              <a:t>Also no significant differences by country group, e.g., countries that joined the EU in 2004 and later. </a:t>
            </a:r>
          </a:p>
          <a:p>
            <a:endParaRPr lang="en-US" dirty="0"/>
          </a:p>
        </p:txBody>
      </p:sp>
      <p:sp>
        <p:nvSpPr>
          <p:cNvPr id="4" name="Slide Number Placeholder 3"/>
          <p:cNvSpPr>
            <a:spLocks noGrp="1"/>
          </p:cNvSpPr>
          <p:nvPr>
            <p:ph type="sldNum" sz="quarter" idx="5"/>
          </p:nvPr>
        </p:nvSpPr>
        <p:spPr/>
        <p:txBody>
          <a:bodyPr/>
          <a:lstStyle/>
          <a:p>
            <a:fld id="{B665F549-84D9-4FE4-AE19-8EB9D9F183F9}" type="slidenum">
              <a:rPr lang="en-US" smtClean="0"/>
              <a:t>8</a:t>
            </a:fld>
            <a:endParaRPr lang="en-US"/>
          </a:p>
        </p:txBody>
      </p:sp>
    </p:spTree>
    <p:extLst>
      <p:ext uri="{BB962C8B-B14F-4D97-AF65-F5344CB8AC3E}">
        <p14:creationId xmlns:p14="http://schemas.microsoft.com/office/powerpoint/2010/main" val="2501772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1">
    <p:bg>
      <p:bgPr>
        <a:solidFill>
          <a:srgbClr val="F8F7F7"/>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F8F117-E482-B548-86A9-089DD068ACEA}"/>
              </a:ext>
              <a:ext uri="{C183D7F6-B498-43B3-948B-1728B52AA6E4}">
                <adec:decorative xmlns:adec="http://schemas.microsoft.com/office/drawing/2017/decorative" val="1"/>
              </a:ext>
            </a:extLst>
          </p:cNvPr>
          <p:cNvSpPr/>
          <p:nvPr userDrawn="1"/>
        </p:nvSpPr>
        <p:spPr>
          <a:xfrm>
            <a:off x="7157360" y="2576471"/>
            <a:ext cx="941011" cy="941011"/>
          </a:xfrm>
          <a:prstGeom prst="rect">
            <a:avLst/>
          </a:prstGeom>
          <a:solidFill>
            <a:srgbClr val="00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F2BBD79D-617E-0C4E-8C8E-F40ECFB5292F}"/>
              </a:ext>
              <a:ext uri="{C183D7F6-B498-43B3-948B-1728B52AA6E4}">
                <adec:decorative xmlns:adec="http://schemas.microsoft.com/office/drawing/2017/decorative" val="1"/>
              </a:ext>
            </a:extLst>
          </p:cNvPr>
          <p:cNvSpPr/>
          <p:nvPr userDrawn="1"/>
        </p:nvSpPr>
        <p:spPr>
          <a:xfrm>
            <a:off x="-25637" y="731217"/>
            <a:ext cx="6251293" cy="3717969"/>
          </a:xfrm>
          <a:prstGeom prst="rect">
            <a:avLst/>
          </a:prstGeom>
          <a:solidFill>
            <a:srgbClr val="F6E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99A6F7AF-1600-3745-B44C-3759E7BDE7E7}"/>
              </a:ext>
              <a:ext uri="{C183D7F6-B498-43B3-948B-1728B52AA6E4}">
                <adec:decorative xmlns:adec="http://schemas.microsoft.com/office/drawing/2017/decorative" val="1"/>
              </a:ext>
            </a:extLst>
          </p:cNvPr>
          <p:cNvSpPr/>
          <p:nvPr userDrawn="1"/>
        </p:nvSpPr>
        <p:spPr>
          <a:xfrm>
            <a:off x="5293952" y="3517482"/>
            <a:ext cx="1863408" cy="1863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ubrik 1">
            <a:extLst>
              <a:ext uri="{FF2B5EF4-FFF2-40B4-BE49-F238E27FC236}">
                <a16:creationId xmlns:a16="http://schemas.microsoft.com/office/drawing/2014/main" id="{80A94A70-77CA-7A4A-9A57-2F63C0D87FD5}"/>
              </a:ext>
            </a:extLst>
          </p:cNvPr>
          <p:cNvSpPr>
            <a:spLocks noGrp="1"/>
          </p:cNvSpPr>
          <p:nvPr>
            <p:ph type="ctrTitle" hasCustomPrompt="1"/>
          </p:nvPr>
        </p:nvSpPr>
        <p:spPr>
          <a:xfrm>
            <a:off x="432151" y="1036705"/>
            <a:ext cx="5271531" cy="1257144"/>
          </a:xfrm>
        </p:spPr>
        <p:txBody>
          <a:bodyPr anchor="b">
            <a:normAutofit/>
          </a:bodyPr>
          <a:lstStyle>
            <a:lvl1pPr algn="l">
              <a:defRPr sz="4000"/>
            </a:lvl1pPr>
          </a:lstStyle>
          <a:p>
            <a:r>
              <a:rPr lang="sv-SE" dirty="0"/>
              <a:t>Välkomna till Svenska ESF-rådet</a:t>
            </a:r>
          </a:p>
        </p:txBody>
      </p:sp>
      <p:sp>
        <p:nvSpPr>
          <p:cNvPr id="10" name="Underrubrik 2">
            <a:extLst>
              <a:ext uri="{FF2B5EF4-FFF2-40B4-BE49-F238E27FC236}">
                <a16:creationId xmlns:a16="http://schemas.microsoft.com/office/drawing/2014/main" id="{517873D5-62BF-154B-8C79-136C0BF69C19}"/>
              </a:ext>
            </a:extLst>
          </p:cNvPr>
          <p:cNvSpPr>
            <a:spLocks noGrp="1"/>
          </p:cNvSpPr>
          <p:nvPr>
            <p:ph type="subTitle" idx="1" hasCustomPrompt="1"/>
          </p:nvPr>
        </p:nvSpPr>
        <p:spPr>
          <a:xfrm>
            <a:off x="432152" y="2457360"/>
            <a:ext cx="5271530" cy="589215"/>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endParaRPr lang="sv-SE" dirty="0"/>
          </a:p>
        </p:txBody>
      </p:sp>
      <p:sp>
        <p:nvSpPr>
          <p:cNvPr id="11" name="Platshållare för text 10">
            <a:extLst>
              <a:ext uri="{FF2B5EF4-FFF2-40B4-BE49-F238E27FC236}">
                <a16:creationId xmlns:a16="http://schemas.microsoft.com/office/drawing/2014/main" id="{DC0ADD5B-E213-FE4F-9F25-F0B2241BB349}"/>
              </a:ext>
            </a:extLst>
          </p:cNvPr>
          <p:cNvSpPr>
            <a:spLocks noGrp="1"/>
          </p:cNvSpPr>
          <p:nvPr>
            <p:ph type="body" sz="quarter" idx="10" hasCustomPrompt="1"/>
          </p:nvPr>
        </p:nvSpPr>
        <p:spPr>
          <a:xfrm>
            <a:off x="432151" y="3811425"/>
            <a:ext cx="5271737" cy="344031"/>
          </a:xfrm>
        </p:spPr>
        <p:txBody>
          <a:bodyPr/>
          <a:lstStyle>
            <a:lvl1pPr marL="0" indent="0">
              <a:buNone/>
              <a:defRPr sz="1400"/>
            </a:lvl1pPr>
          </a:lstStyle>
          <a:p>
            <a:r>
              <a:rPr lang="sv-SE" dirty="0"/>
              <a:t>Skapare och datum</a:t>
            </a:r>
          </a:p>
        </p:txBody>
      </p:sp>
      <p:pic>
        <p:nvPicPr>
          <p:cNvPr id="13" name="Bildobjekt 12" descr="Svenska ESF-rådets logotyp">
            <a:extLst>
              <a:ext uri="{FF2B5EF4-FFF2-40B4-BE49-F238E27FC236}">
                <a16:creationId xmlns:a16="http://schemas.microsoft.com/office/drawing/2014/main" id="{AC448D61-B925-1744-B97E-1717E003864D}"/>
              </a:ext>
            </a:extLst>
          </p:cNvPr>
          <p:cNvPicPr>
            <a:picLocks noChangeAspect="1"/>
          </p:cNvPicPr>
          <p:nvPr userDrawn="1"/>
        </p:nvPicPr>
        <p:blipFill>
          <a:blip r:embed="rId2"/>
          <a:stretch>
            <a:fillRect/>
          </a:stretch>
        </p:blipFill>
        <p:spPr>
          <a:xfrm>
            <a:off x="9314916" y="5776393"/>
            <a:ext cx="2375731" cy="648319"/>
          </a:xfrm>
          <a:prstGeom prst="rect">
            <a:avLst/>
          </a:prstGeom>
        </p:spPr>
      </p:pic>
      <p:pic>
        <p:nvPicPr>
          <p:cNvPr id="2" name="Bildobjekt 1" descr="Medfinansieras av Europeiska unionen">
            <a:extLst>
              <a:ext uri="{FF2B5EF4-FFF2-40B4-BE49-F238E27FC236}">
                <a16:creationId xmlns:a16="http://schemas.microsoft.com/office/drawing/2014/main" id="{C9BB69D8-3B3D-3A4A-513D-36735D7E91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4422" y="433288"/>
            <a:ext cx="3377967" cy="718070"/>
          </a:xfrm>
          <a:prstGeom prst="rect">
            <a:avLst/>
          </a:prstGeom>
        </p:spPr>
      </p:pic>
    </p:spTree>
    <p:extLst>
      <p:ext uri="{BB962C8B-B14F-4D97-AF65-F5344CB8AC3E}">
        <p14:creationId xmlns:p14="http://schemas.microsoft.com/office/powerpoint/2010/main" val="84535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och bild med mönster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762939" y="1595672"/>
            <a:ext cx="5429062" cy="5262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5658416" y="457200"/>
            <a:ext cx="2227153" cy="2227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9819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två bild med mönster 3">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F8ED18B-6F59-9B4B-8D19-236A9DA5CBE9}"/>
              </a:ext>
              <a:ext uri="{C183D7F6-B498-43B3-948B-1728B52AA6E4}">
                <adec:decorative xmlns:adec="http://schemas.microsoft.com/office/drawing/2017/decorative" val="1"/>
              </a:ext>
            </a:extLst>
          </p:cNvPr>
          <p:cNvSpPr/>
          <p:nvPr userDrawn="1"/>
        </p:nvSpPr>
        <p:spPr>
          <a:xfrm>
            <a:off x="8834680" y="-7167"/>
            <a:ext cx="2164245" cy="2208413"/>
          </a:xfrm>
          <a:prstGeom prst="rect">
            <a:avLst/>
          </a:prstGeom>
          <a:solidFill>
            <a:srgbClr val="62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5782429" y="1330859"/>
            <a:ext cx="3711422" cy="3613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8154469" y="4950958"/>
            <a:ext cx="1339382" cy="1339382"/>
          </a:xfrm>
          <a:prstGeom prst="rect">
            <a:avLst/>
          </a:prstGeom>
          <a:solidFill>
            <a:srgbClr val="A9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0F8CDA74-96A5-A641-B00B-1B55A4AE1B37}"/>
              </a:ext>
              <a:ext uri="{C183D7F6-B498-43B3-948B-1728B52AA6E4}">
                <adec:decorative xmlns:adec="http://schemas.microsoft.com/office/drawing/2017/decorative" val="1"/>
              </a:ext>
            </a:extLst>
          </p:cNvPr>
          <p:cNvSpPr/>
          <p:nvPr userDrawn="1"/>
        </p:nvSpPr>
        <p:spPr>
          <a:xfrm>
            <a:off x="10998925" y="2201246"/>
            <a:ext cx="989656" cy="1009853"/>
          </a:xfrm>
          <a:prstGeom prst="rect">
            <a:avLst/>
          </a:prstGeom>
          <a:solidFill>
            <a:srgbClr val="72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latshållare för bild 11">
            <a:extLst>
              <a:ext uri="{FF2B5EF4-FFF2-40B4-BE49-F238E27FC236}">
                <a16:creationId xmlns:a16="http://schemas.microsoft.com/office/drawing/2014/main" id="{2DAC763D-35B4-D94F-991C-53FB20BFBCD2}"/>
              </a:ext>
            </a:extLst>
          </p:cNvPr>
          <p:cNvSpPr>
            <a:spLocks noGrp="1"/>
          </p:cNvSpPr>
          <p:nvPr>
            <p:ph type="pic" sz="quarter" idx="10"/>
          </p:nvPr>
        </p:nvSpPr>
        <p:spPr>
          <a:xfrm>
            <a:off x="9493851" y="4186448"/>
            <a:ext cx="2694915" cy="2671552"/>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404733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bild med mönster 4">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119782" y="90087"/>
            <a:ext cx="3388945" cy="3426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9510037" y="1731792"/>
            <a:ext cx="836672" cy="836672"/>
          </a:xfrm>
          <a:prstGeom prst="rect">
            <a:avLst/>
          </a:prstGeom>
          <a:solidFill>
            <a:srgbClr val="EAB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F8ED18B-6F59-9B4B-8D19-236A9DA5CBE9}"/>
              </a:ext>
              <a:ext uri="{C183D7F6-B498-43B3-948B-1728B52AA6E4}">
                <adec:decorative xmlns:adec="http://schemas.microsoft.com/office/drawing/2017/decorative" val="1"/>
              </a:ext>
            </a:extLst>
          </p:cNvPr>
          <p:cNvSpPr/>
          <p:nvPr userDrawn="1"/>
        </p:nvSpPr>
        <p:spPr>
          <a:xfrm>
            <a:off x="7846462" y="5160475"/>
            <a:ext cx="1663575" cy="1697525"/>
          </a:xfrm>
          <a:prstGeom prst="rect">
            <a:avLst/>
          </a:prstGeom>
          <a:solidFill>
            <a:srgbClr val="62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0F8CDA74-96A5-A641-B00B-1B55A4AE1B37}"/>
              </a:ext>
              <a:ext uri="{C183D7F6-B498-43B3-948B-1728B52AA6E4}">
                <adec:decorative xmlns:adec="http://schemas.microsoft.com/office/drawing/2017/decorative" val="1"/>
              </a:ext>
            </a:extLst>
          </p:cNvPr>
          <p:cNvSpPr/>
          <p:nvPr userDrawn="1"/>
        </p:nvSpPr>
        <p:spPr>
          <a:xfrm>
            <a:off x="6765861" y="4061125"/>
            <a:ext cx="1077363" cy="1099350"/>
          </a:xfrm>
          <a:prstGeom prst="rect">
            <a:avLst/>
          </a:prstGeom>
          <a:solidFill>
            <a:srgbClr val="F9E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latshållare för bild 11">
            <a:extLst>
              <a:ext uri="{FF2B5EF4-FFF2-40B4-BE49-F238E27FC236}">
                <a16:creationId xmlns:a16="http://schemas.microsoft.com/office/drawing/2014/main" id="{2DAC763D-35B4-D94F-991C-53FB20BFBCD2}"/>
              </a:ext>
            </a:extLst>
          </p:cNvPr>
          <p:cNvSpPr>
            <a:spLocks noGrp="1"/>
          </p:cNvSpPr>
          <p:nvPr>
            <p:ph type="pic" sz="quarter" idx="10"/>
          </p:nvPr>
        </p:nvSpPr>
        <p:spPr>
          <a:xfrm>
            <a:off x="9510037" y="2568464"/>
            <a:ext cx="2694915" cy="2592011"/>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25365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Text och bild med mönster 5">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029609" y="1595672"/>
            <a:ext cx="4831398" cy="4683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10261349" y="1"/>
            <a:ext cx="1595672" cy="1595672"/>
          </a:xfrm>
          <a:prstGeom prst="rect">
            <a:avLst/>
          </a:prstGeom>
          <a:solidFill>
            <a:srgbClr val="EAB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F8ED18B-6F59-9B4B-8D19-236A9DA5CBE9}"/>
              </a:ext>
              <a:ext uri="{C183D7F6-B498-43B3-948B-1728B52AA6E4}">
                <adec:decorative xmlns:adec="http://schemas.microsoft.com/office/drawing/2017/decorative" val="1"/>
              </a:ext>
            </a:extLst>
          </p:cNvPr>
          <p:cNvSpPr/>
          <p:nvPr userDrawn="1"/>
        </p:nvSpPr>
        <p:spPr>
          <a:xfrm>
            <a:off x="9571022" y="4237022"/>
            <a:ext cx="2620979" cy="2620979"/>
          </a:xfrm>
          <a:prstGeom prst="rect">
            <a:avLst/>
          </a:prstGeom>
          <a:solidFill>
            <a:srgbClr val="62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05517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ch bild med mönster 6">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865068" y="543124"/>
            <a:ext cx="5326932" cy="5136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5478466" y="5164057"/>
            <a:ext cx="1702652" cy="1693943"/>
          </a:xfrm>
          <a:prstGeom prst="rect">
            <a:avLst/>
          </a:prstGeom>
          <a:solidFill>
            <a:srgbClr val="F9E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F8ED18B-6F59-9B4B-8D19-236A9DA5CBE9}"/>
              </a:ext>
              <a:ext uri="{C183D7F6-B498-43B3-948B-1728B52AA6E4}">
                <adec:decorative xmlns:adec="http://schemas.microsoft.com/office/drawing/2017/decorative" val="1"/>
              </a:ext>
            </a:extLst>
          </p:cNvPr>
          <p:cNvSpPr/>
          <p:nvPr userDrawn="1"/>
        </p:nvSpPr>
        <p:spPr>
          <a:xfrm>
            <a:off x="6169981" y="-32371"/>
            <a:ext cx="2539844" cy="2551905"/>
          </a:xfrm>
          <a:prstGeom prst="rect">
            <a:avLst/>
          </a:prstGeom>
          <a:solidFill>
            <a:srgbClr val="124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53391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tex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6623406"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6623406"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Rektangel 4">
            <a:extLst>
              <a:ext uri="{FF2B5EF4-FFF2-40B4-BE49-F238E27FC236}">
                <a16:creationId xmlns:a16="http://schemas.microsoft.com/office/drawing/2014/main" id="{7D4D8DBF-8444-804B-958C-8A5752B5EEC7}"/>
              </a:ext>
              <a:ext uri="{C183D7F6-B498-43B3-948B-1728B52AA6E4}">
                <adec:decorative xmlns:adec="http://schemas.microsoft.com/office/drawing/2017/decorative" val="1"/>
              </a:ext>
            </a:extLst>
          </p:cNvPr>
          <p:cNvSpPr/>
          <p:nvPr userDrawn="1"/>
        </p:nvSpPr>
        <p:spPr>
          <a:xfrm>
            <a:off x="7939044" y="5482535"/>
            <a:ext cx="1375874" cy="1375874"/>
          </a:xfrm>
          <a:prstGeom prst="rect">
            <a:avLst/>
          </a:prstGeom>
          <a:solidFill>
            <a:srgbClr val="EAB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CBECD36E-DD4B-E344-8D02-17076226E5A6}"/>
              </a:ext>
              <a:ext uri="{C183D7F6-B498-43B3-948B-1728B52AA6E4}">
                <adec:decorative xmlns:adec="http://schemas.microsoft.com/office/drawing/2017/decorative" val="1"/>
              </a:ext>
            </a:extLst>
          </p:cNvPr>
          <p:cNvSpPr/>
          <p:nvPr userDrawn="1"/>
        </p:nvSpPr>
        <p:spPr>
          <a:xfrm>
            <a:off x="9314917" y="2605451"/>
            <a:ext cx="2877084" cy="2877084"/>
          </a:xfrm>
          <a:prstGeom prst="rect">
            <a:avLst/>
          </a:prstGeom>
          <a:solidFill>
            <a:srgbClr val="72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bild 10">
            <a:extLst>
              <a:ext uri="{FF2B5EF4-FFF2-40B4-BE49-F238E27FC236}">
                <a16:creationId xmlns:a16="http://schemas.microsoft.com/office/drawing/2014/main" id="{7A1B5B9E-0DAE-8247-8A6C-E1AFEB21F98B}"/>
              </a:ext>
            </a:extLst>
          </p:cNvPr>
          <p:cNvSpPr>
            <a:spLocks noGrp="1"/>
          </p:cNvSpPr>
          <p:nvPr>
            <p:ph type="pic" sz="quarter" idx="10"/>
          </p:nvPr>
        </p:nvSpPr>
        <p:spPr>
          <a:xfrm>
            <a:off x="7509135" y="452927"/>
            <a:ext cx="3611562" cy="3611563"/>
          </a:xfrm>
        </p:spPr>
        <p:txBody>
          <a:bodyPr/>
          <a:lstStyle/>
          <a:p>
            <a:r>
              <a:rPr lang="sv-SE"/>
              <a:t>Klicka på ikonen för att lägga till en bild</a:t>
            </a:r>
          </a:p>
        </p:txBody>
      </p:sp>
    </p:spTree>
    <p:extLst>
      <p:ext uri="{BB962C8B-B14F-4D97-AF65-F5344CB8AC3E}">
        <p14:creationId xmlns:p14="http://schemas.microsoft.com/office/powerpoint/2010/main" val="2875927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text med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6623406"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6623406"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Rektangel 4">
            <a:extLst>
              <a:ext uri="{FF2B5EF4-FFF2-40B4-BE49-F238E27FC236}">
                <a16:creationId xmlns:a16="http://schemas.microsoft.com/office/drawing/2014/main" id="{7D4D8DBF-8444-804B-958C-8A5752B5EEC7}"/>
              </a:ext>
              <a:ext uri="{C183D7F6-B498-43B3-948B-1728B52AA6E4}">
                <adec:decorative xmlns:adec="http://schemas.microsoft.com/office/drawing/2017/decorative" val="1"/>
              </a:ext>
            </a:extLst>
          </p:cNvPr>
          <p:cNvSpPr/>
          <p:nvPr userDrawn="1"/>
        </p:nvSpPr>
        <p:spPr>
          <a:xfrm>
            <a:off x="7973677" y="457200"/>
            <a:ext cx="1153231" cy="1153231"/>
          </a:xfrm>
          <a:prstGeom prst="rect">
            <a:avLst/>
          </a:prstGeom>
          <a:solidFill>
            <a:srgbClr val="F9E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CBECD36E-DD4B-E344-8D02-17076226E5A6}"/>
              </a:ext>
              <a:ext uri="{C183D7F6-B498-43B3-948B-1728B52AA6E4}">
                <adec:decorative xmlns:adec="http://schemas.microsoft.com/office/drawing/2017/decorative" val="1"/>
              </a:ext>
            </a:extLst>
          </p:cNvPr>
          <p:cNvSpPr/>
          <p:nvPr userDrawn="1"/>
        </p:nvSpPr>
        <p:spPr>
          <a:xfrm>
            <a:off x="7597663" y="4311353"/>
            <a:ext cx="2546647" cy="2546647"/>
          </a:xfrm>
          <a:prstGeom prst="rect">
            <a:avLst/>
          </a:prstGeom>
          <a:solidFill>
            <a:srgbClr val="62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latshållare för bild 7">
            <a:extLst>
              <a:ext uri="{FF2B5EF4-FFF2-40B4-BE49-F238E27FC236}">
                <a16:creationId xmlns:a16="http://schemas.microsoft.com/office/drawing/2014/main" id="{EBEE1651-5104-0C49-B498-D2207B4C16CD}"/>
              </a:ext>
            </a:extLst>
          </p:cNvPr>
          <p:cNvSpPr>
            <a:spLocks noGrp="1"/>
          </p:cNvSpPr>
          <p:nvPr>
            <p:ph type="pic" sz="quarter" idx="10"/>
          </p:nvPr>
        </p:nvSpPr>
        <p:spPr>
          <a:xfrm>
            <a:off x="9126538" y="1609725"/>
            <a:ext cx="3065462" cy="3141663"/>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246799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092982" y="457201"/>
            <a:ext cx="5622201" cy="5925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512256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Utfallande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3474629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54F6FA-2C7A-0F40-A68F-8B6D535642C5}"/>
              </a:ext>
            </a:extLst>
          </p:cNvPr>
          <p:cNvSpPr>
            <a:spLocks noGrp="1"/>
          </p:cNvSpPr>
          <p:nvPr>
            <p:ph type="title"/>
          </p:nvPr>
        </p:nvSpPr>
        <p:spPr>
          <a:xfrm>
            <a:off x="968720" y="516048"/>
            <a:ext cx="10385079" cy="5269116"/>
          </a:xfrm>
        </p:spPr>
        <p:txBody>
          <a:bodyPr/>
          <a:lstStyle>
            <a:lvl1pPr algn="ctr">
              <a:defRPr/>
            </a:lvl1pPr>
          </a:lstStyle>
          <a:p>
            <a:r>
              <a:rPr lang="sv-SE"/>
              <a:t>Klicka här för att ändra mall för rubrikformat</a:t>
            </a:r>
          </a:p>
        </p:txBody>
      </p:sp>
    </p:spTree>
    <p:extLst>
      <p:ext uri="{BB962C8B-B14F-4D97-AF65-F5344CB8AC3E}">
        <p14:creationId xmlns:p14="http://schemas.microsoft.com/office/powerpoint/2010/main" val="64051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2">
    <p:bg>
      <p:bgPr>
        <a:solidFill>
          <a:srgbClr val="F8F7F7"/>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34E60E6F-E48C-8649-8FBF-B9F4EC38AEBD}"/>
              </a:ext>
              <a:ext uri="{C183D7F6-B498-43B3-948B-1728B52AA6E4}">
                <adec:decorative xmlns:adec="http://schemas.microsoft.com/office/drawing/2017/decorative" val="1"/>
              </a:ext>
            </a:extLst>
          </p:cNvPr>
          <p:cNvSpPr/>
          <p:nvPr userDrawn="1"/>
        </p:nvSpPr>
        <p:spPr>
          <a:xfrm>
            <a:off x="7157360" y="2576471"/>
            <a:ext cx="941011" cy="941011"/>
          </a:xfrm>
          <a:prstGeom prst="rect">
            <a:avLst/>
          </a:prstGeom>
          <a:solidFill>
            <a:srgbClr val="00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2465B3A2-FA99-B048-8364-C9B6EE7AF2CA}"/>
              </a:ext>
              <a:ext uri="{C183D7F6-B498-43B3-948B-1728B52AA6E4}">
                <adec:decorative xmlns:adec="http://schemas.microsoft.com/office/drawing/2017/decorative" val="1"/>
              </a:ext>
            </a:extLst>
          </p:cNvPr>
          <p:cNvSpPr/>
          <p:nvPr userDrawn="1"/>
        </p:nvSpPr>
        <p:spPr>
          <a:xfrm>
            <a:off x="-25637" y="731217"/>
            <a:ext cx="6251293" cy="3717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id="{7BAFA08D-D8ED-9E43-9149-F165AFF23E2D}"/>
              </a:ext>
              <a:ext uri="{C183D7F6-B498-43B3-948B-1728B52AA6E4}">
                <adec:decorative xmlns:adec="http://schemas.microsoft.com/office/drawing/2017/decorative" val="1"/>
              </a:ext>
            </a:extLst>
          </p:cNvPr>
          <p:cNvSpPr/>
          <p:nvPr userDrawn="1"/>
        </p:nvSpPr>
        <p:spPr>
          <a:xfrm>
            <a:off x="5293952" y="3517482"/>
            <a:ext cx="1863408" cy="1863408"/>
          </a:xfrm>
          <a:prstGeom prst="rect">
            <a:avLst/>
          </a:prstGeom>
          <a:solidFill>
            <a:srgbClr val="8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432151" y="1036705"/>
            <a:ext cx="5271531" cy="1257144"/>
          </a:xfrm>
        </p:spPr>
        <p:txBody>
          <a:bodyPr anchor="b">
            <a:normAutofit/>
          </a:bodyPr>
          <a:lstStyle>
            <a:lvl1pPr algn="l">
              <a:defRPr sz="4000"/>
            </a:lvl1pPr>
          </a:lstStyle>
          <a:p>
            <a:r>
              <a:rPr lang="sv-SE" dirty="0"/>
              <a:t>Välkomna till Svenska ESF-rådet</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432152" y="2457360"/>
            <a:ext cx="5271530" cy="589215"/>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endParaRPr lang="sv-SE" dirty="0"/>
          </a:p>
        </p:txBody>
      </p:sp>
      <p:sp>
        <p:nvSpPr>
          <p:cNvPr id="12" name="Platshållare för text 10">
            <a:extLst>
              <a:ext uri="{FF2B5EF4-FFF2-40B4-BE49-F238E27FC236}">
                <a16:creationId xmlns:a16="http://schemas.microsoft.com/office/drawing/2014/main" id="{21301CA2-F276-B14A-B0EA-CD7F6DD8D436}"/>
              </a:ext>
            </a:extLst>
          </p:cNvPr>
          <p:cNvSpPr>
            <a:spLocks noGrp="1"/>
          </p:cNvSpPr>
          <p:nvPr>
            <p:ph type="body" sz="quarter" idx="10" hasCustomPrompt="1"/>
          </p:nvPr>
        </p:nvSpPr>
        <p:spPr>
          <a:xfrm>
            <a:off x="432151" y="3811425"/>
            <a:ext cx="5271737" cy="344031"/>
          </a:xfrm>
        </p:spPr>
        <p:txBody>
          <a:bodyPr/>
          <a:lstStyle>
            <a:lvl1pPr marL="0" indent="0">
              <a:buNone/>
              <a:defRPr sz="1400"/>
            </a:lvl1pPr>
          </a:lstStyle>
          <a:p>
            <a:r>
              <a:rPr lang="sv-SE" dirty="0"/>
              <a:t>Skapare och </a:t>
            </a:r>
            <a:r>
              <a:rPr lang="sv-SE" dirty="0" err="1"/>
              <a:t>dqatum</a:t>
            </a:r>
            <a:endParaRPr lang="sv-SE" dirty="0"/>
          </a:p>
        </p:txBody>
      </p:sp>
      <p:pic>
        <p:nvPicPr>
          <p:cNvPr id="13" name="Bildobjekt 12" descr="Svenska ESF-rådets logotyp">
            <a:extLst>
              <a:ext uri="{FF2B5EF4-FFF2-40B4-BE49-F238E27FC236}">
                <a16:creationId xmlns:a16="http://schemas.microsoft.com/office/drawing/2014/main" id="{96A5E59D-08E1-B244-8AE3-D5A2C25C5BB5}"/>
              </a:ext>
            </a:extLst>
          </p:cNvPr>
          <p:cNvPicPr>
            <a:picLocks noChangeAspect="1"/>
          </p:cNvPicPr>
          <p:nvPr userDrawn="1"/>
        </p:nvPicPr>
        <p:blipFill>
          <a:blip r:embed="rId2"/>
          <a:stretch>
            <a:fillRect/>
          </a:stretch>
        </p:blipFill>
        <p:spPr>
          <a:xfrm>
            <a:off x="9314916" y="5776393"/>
            <a:ext cx="2375731" cy="648319"/>
          </a:xfrm>
          <a:prstGeom prst="rect">
            <a:avLst/>
          </a:prstGeom>
        </p:spPr>
      </p:pic>
      <p:pic>
        <p:nvPicPr>
          <p:cNvPr id="4" name="Bildobjekt 3" descr="Medfinansieras av Europeiska unionen">
            <a:extLst>
              <a:ext uri="{FF2B5EF4-FFF2-40B4-BE49-F238E27FC236}">
                <a16:creationId xmlns:a16="http://schemas.microsoft.com/office/drawing/2014/main" id="{C5B995C1-10AA-1A58-1B1C-6119AAF0DF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4422" y="433288"/>
            <a:ext cx="3377967" cy="718070"/>
          </a:xfrm>
          <a:prstGeom prst="rect">
            <a:avLst/>
          </a:prstGeom>
        </p:spPr>
      </p:pic>
    </p:spTree>
    <p:extLst>
      <p:ext uri="{BB962C8B-B14F-4D97-AF65-F5344CB8AC3E}">
        <p14:creationId xmlns:p14="http://schemas.microsoft.com/office/powerpoint/2010/main" val="3378445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om sida">
    <p:bg>
      <p:bgPr>
        <a:solidFill>
          <a:srgbClr val="F8F7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077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980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D8A7346-07D7-4616-83EE-89A103ECCAEB}" type="datetime1">
              <a:rPr lang="en-US"/>
              <a:pPr>
                <a:defRPr/>
              </a:pPr>
              <a:t>10/8/2025</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411C9D4-B204-4E24-A3C5-B8A5FD6BB16B}" type="slidenum">
              <a:rPr lang="en-GB" altLang="en-US"/>
              <a:pPr/>
              <a:t>‹#›</a:t>
            </a:fld>
            <a:endParaRPr lang="en-GB" altLang="en-US"/>
          </a:p>
        </p:txBody>
      </p:sp>
    </p:spTree>
    <p:extLst>
      <p:ext uri="{BB962C8B-B14F-4D97-AF65-F5344CB8AC3E}">
        <p14:creationId xmlns:p14="http://schemas.microsoft.com/office/powerpoint/2010/main" val="3576903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E9B190-3F76-4A60-9AF5-16AD8778D702}" type="datetime1">
              <a:rPr lang="en-US"/>
              <a:pPr>
                <a:defRPr/>
              </a:pPr>
              <a:t>10/8/2025</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E80823F-8609-4F6C-A54E-689E65313715}" type="slidenum">
              <a:rPr lang="en-GB" altLang="en-US"/>
              <a:pPr/>
              <a:t>‹#›</a:t>
            </a:fld>
            <a:endParaRPr lang="en-GB" altLang="en-US"/>
          </a:p>
        </p:txBody>
      </p:sp>
    </p:spTree>
    <p:extLst>
      <p:ext uri="{BB962C8B-B14F-4D97-AF65-F5344CB8AC3E}">
        <p14:creationId xmlns:p14="http://schemas.microsoft.com/office/powerpoint/2010/main" val="1560060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0B7EBC1-0259-47E3-8056-A73603CE908B}" type="datetime1">
              <a:rPr lang="en-US"/>
              <a:pPr>
                <a:defRPr/>
              </a:pPr>
              <a:t>10/8/2025</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62A081A-BEDE-4175-889F-48B935ED1C61}" type="slidenum">
              <a:rPr lang="en-GB" altLang="en-US"/>
              <a:pPr/>
              <a:t>‹#›</a:t>
            </a:fld>
            <a:endParaRPr lang="en-GB" altLang="en-US"/>
          </a:p>
        </p:txBody>
      </p:sp>
    </p:spTree>
    <p:extLst>
      <p:ext uri="{BB962C8B-B14F-4D97-AF65-F5344CB8AC3E}">
        <p14:creationId xmlns:p14="http://schemas.microsoft.com/office/powerpoint/2010/main" val="94016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1F4347-1278-4B1C-B7EF-8DADFFBCEC6C}" type="datetime1">
              <a:rPr lang="en-US"/>
              <a:pPr>
                <a:defRPr/>
              </a:pPr>
              <a:t>10/8/2025</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53162CA-8DDA-4385-8BB0-05CCC63D2AB1}" type="slidenum">
              <a:rPr lang="en-GB" altLang="en-US"/>
              <a:pPr/>
              <a:t>‹#›</a:t>
            </a:fld>
            <a:endParaRPr lang="en-GB" altLang="en-US"/>
          </a:p>
        </p:txBody>
      </p:sp>
    </p:spTree>
    <p:extLst>
      <p:ext uri="{BB962C8B-B14F-4D97-AF65-F5344CB8AC3E}">
        <p14:creationId xmlns:p14="http://schemas.microsoft.com/office/powerpoint/2010/main" val="16448075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807EA7B-2EF8-4359-9012-17B01BAD3D1E}" type="datetime1">
              <a:rPr lang="en-US"/>
              <a:pPr>
                <a:defRPr/>
              </a:pPr>
              <a:t>10/8/2025</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89DD1BF3-1C9F-4EA1-AE8A-74C18B402B8A}" type="slidenum">
              <a:rPr lang="en-GB" altLang="en-US"/>
              <a:pPr/>
              <a:t>‹#›</a:t>
            </a:fld>
            <a:endParaRPr lang="en-GB" altLang="en-US"/>
          </a:p>
        </p:txBody>
      </p:sp>
    </p:spTree>
    <p:extLst>
      <p:ext uri="{BB962C8B-B14F-4D97-AF65-F5344CB8AC3E}">
        <p14:creationId xmlns:p14="http://schemas.microsoft.com/office/powerpoint/2010/main" val="3277087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B1DBD40-F84F-4D1D-A6F2-265C31DF45A3}" type="datetime1">
              <a:rPr lang="en-US"/>
              <a:pPr>
                <a:defRPr/>
              </a:pPr>
              <a:t>10/8/2025</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065780A1-563B-42DA-9EDA-97366FACA684}" type="slidenum">
              <a:rPr lang="en-GB" altLang="en-US"/>
              <a:pPr/>
              <a:t>‹#›</a:t>
            </a:fld>
            <a:endParaRPr lang="en-GB" altLang="en-US"/>
          </a:p>
        </p:txBody>
      </p:sp>
    </p:spTree>
    <p:extLst>
      <p:ext uri="{BB962C8B-B14F-4D97-AF65-F5344CB8AC3E}">
        <p14:creationId xmlns:p14="http://schemas.microsoft.com/office/powerpoint/2010/main" val="4149210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A7772C-D2B6-4F9E-9526-2E38F5441918}" type="datetime1">
              <a:rPr lang="en-US"/>
              <a:pPr>
                <a:defRPr/>
              </a:pPr>
              <a:t>10/8/2025</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828A6AE-42CE-47C4-A6CF-4750BC66FAA6}" type="slidenum">
              <a:rPr lang="en-GB" altLang="en-US"/>
              <a:pPr/>
              <a:t>‹#›</a:t>
            </a:fld>
            <a:endParaRPr lang="en-GB" altLang="en-US"/>
          </a:p>
        </p:txBody>
      </p:sp>
    </p:spTree>
    <p:extLst>
      <p:ext uri="{BB962C8B-B14F-4D97-AF65-F5344CB8AC3E}">
        <p14:creationId xmlns:p14="http://schemas.microsoft.com/office/powerpoint/2010/main" val="1884730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B134C4-CCE6-485C-9FCB-987CD206909F}" type="datetime1">
              <a:rPr lang="en-US"/>
              <a:pPr>
                <a:defRPr/>
              </a:pPr>
              <a:t>10/8/2025</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360BF5C-480D-48E8-86E9-CB8D83BE07E9}" type="slidenum">
              <a:rPr lang="en-GB" altLang="en-US"/>
              <a:pPr/>
              <a:t>‹#›</a:t>
            </a:fld>
            <a:endParaRPr lang="en-GB" altLang="en-US"/>
          </a:p>
        </p:txBody>
      </p:sp>
    </p:spTree>
    <p:extLst>
      <p:ext uri="{BB962C8B-B14F-4D97-AF65-F5344CB8AC3E}">
        <p14:creationId xmlns:p14="http://schemas.microsoft.com/office/powerpoint/2010/main" val="245671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 Blå">
    <p:bg>
      <p:bgPr>
        <a:solidFill>
          <a:srgbClr val="A9D1D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648"/>
            <a:ext cx="6516998"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2400" y="2961907"/>
            <a:ext cx="6516998"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9" name="Bildobjekt 8">
            <a:extLst>
              <a:ext uri="{FF2B5EF4-FFF2-40B4-BE49-F238E27FC236}">
                <a16:creationId xmlns:a16="http://schemas.microsoft.com/office/drawing/2014/main" id="{EF16A05F-22AB-9E4F-B3C8-1B6E31C36D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4" y="2245259"/>
            <a:ext cx="4295196" cy="4612740"/>
          </a:xfrm>
          <a:prstGeom prst="rect">
            <a:avLst/>
          </a:prstGeom>
        </p:spPr>
      </p:pic>
    </p:spTree>
    <p:extLst>
      <p:ext uri="{BB962C8B-B14F-4D97-AF65-F5344CB8AC3E}">
        <p14:creationId xmlns:p14="http://schemas.microsoft.com/office/powerpoint/2010/main" val="3420513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50E6347-025E-4C3E-AD27-C30BED8A86D4}" type="datetime1">
              <a:rPr lang="en-US"/>
              <a:pPr>
                <a:defRPr/>
              </a:pPr>
              <a:t>10/8/2025</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83368C2-A372-417D-B48E-84DAE32B958C}" type="slidenum">
              <a:rPr lang="en-GB" altLang="en-US"/>
              <a:pPr/>
              <a:t>‹#›</a:t>
            </a:fld>
            <a:endParaRPr lang="en-GB" altLang="en-US"/>
          </a:p>
        </p:txBody>
      </p:sp>
    </p:spTree>
    <p:extLst>
      <p:ext uri="{BB962C8B-B14F-4D97-AF65-F5344CB8AC3E}">
        <p14:creationId xmlns:p14="http://schemas.microsoft.com/office/powerpoint/2010/main" val="15096415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268413"/>
            <a:ext cx="2745317" cy="4752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268413"/>
            <a:ext cx="8039100" cy="4752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F9DB381-E28F-400E-93F3-C0DCD7060388}" type="datetime1">
              <a:rPr lang="en-US"/>
              <a:pPr>
                <a:defRPr/>
              </a:pPr>
              <a:t>10/8/2025</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C429AC5-D92A-4C35-8B5D-E58ED19031E9}" type="slidenum">
              <a:rPr lang="en-GB" altLang="en-US"/>
              <a:pPr/>
              <a:t>‹#›</a:t>
            </a:fld>
            <a:endParaRPr lang="en-GB" altLang="en-US"/>
          </a:p>
        </p:txBody>
      </p:sp>
    </p:spTree>
    <p:extLst>
      <p:ext uri="{BB962C8B-B14F-4D97-AF65-F5344CB8AC3E}">
        <p14:creationId xmlns:p14="http://schemas.microsoft.com/office/powerpoint/2010/main" val="2610769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167" y="3175"/>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683251" y="6669089"/>
            <a:ext cx="79586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p>
        </p:txBody>
      </p:sp>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609600" y="2564904"/>
            <a:ext cx="109728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p:txBody>
          <a:bodyPr/>
          <a:lstStyle>
            <a:lvl1pPr>
              <a:defRPr/>
            </a:lvl1pPr>
          </a:lstStyle>
          <a:p>
            <a:pPr>
              <a:defRPr/>
            </a:pPr>
            <a:fld id="{E5158969-6A48-406F-9D9B-75369C24EEC4}" type="datetime1">
              <a:rPr lang="en-US"/>
              <a:pPr>
                <a:defRPr/>
              </a:pPr>
              <a:t>10/8/2025</a:t>
            </a:fld>
            <a:endParaRPr lang="en-GB"/>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fld id="{26DEE9BD-EFD7-40EF-8B25-DA3DD093D1CB}" type="slidenum">
              <a:rPr lang="en-GB" altLang="en-US"/>
              <a:pPr/>
              <a:t>‹#›</a:t>
            </a:fld>
            <a:endParaRPr lang="en-GB" altLang="en-US"/>
          </a:p>
        </p:txBody>
      </p:sp>
    </p:spTree>
    <p:extLst>
      <p:ext uri="{BB962C8B-B14F-4D97-AF65-F5344CB8AC3E}">
        <p14:creationId xmlns:p14="http://schemas.microsoft.com/office/powerpoint/2010/main" val="348088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elsida – Grön">
    <p:bg>
      <p:bgPr>
        <a:solidFill>
          <a:srgbClr val="B7CF8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913"/>
            <a:ext cx="5812325"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0903" y="2964339"/>
            <a:ext cx="5812325"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6" name="Bildobjekt 5">
            <a:extLst>
              <a:ext uri="{FF2B5EF4-FFF2-40B4-BE49-F238E27FC236}">
                <a16:creationId xmlns:a16="http://schemas.microsoft.com/office/drawing/2014/main" id="{A5308B08-3FA6-5A43-A747-111A29F6F4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4" y="2245258"/>
            <a:ext cx="4295197" cy="4612741"/>
          </a:xfrm>
          <a:prstGeom prst="rect">
            <a:avLst/>
          </a:prstGeom>
        </p:spPr>
      </p:pic>
    </p:spTree>
    <p:extLst>
      <p:ext uri="{BB962C8B-B14F-4D97-AF65-F5344CB8AC3E}">
        <p14:creationId xmlns:p14="http://schemas.microsoft.com/office/powerpoint/2010/main" val="874772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Kapitelsida – Gul">
    <p:bg>
      <p:bgPr>
        <a:solidFill>
          <a:srgbClr val="F9E06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913"/>
            <a:ext cx="5812325"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0903" y="2964339"/>
            <a:ext cx="5812325"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4" name="Bildobjekt 3">
            <a:extLst>
              <a:ext uri="{FF2B5EF4-FFF2-40B4-BE49-F238E27FC236}">
                <a16:creationId xmlns:a16="http://schemas.microsoft.com/office/drawing/2014/main" id="{07E0A9CF-BE89-104B-B30C-E144FDD3611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2" y="2245258"/>
            <a:ext cx="4295198" cy="4612742"/>
          </a:xfrm>
          <a:prstGeom prst="rect">
            <a:avLst/>
          </a:prstGeom>
        </p:spPr>
      </p:pic>
    </p:spTree>
    <p:extLst>
      <p:ext uri="{BB962C8B-B14F-4D97-AF65-F5344CB8AC3E}">
        <p14:creationId xmlns:p14="http://schemas.microsoft.com/office/powerpoint/2010/main" val="42141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Rosa">
    <p:bg>
      <p:bgPr>
        <a:solidFill>
          <a:srgbClr val="EABEA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913"/>
            <a:ext cx="5812325"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0903" y="2964339"/>
            <a:ext cx="5812325"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8" name="Bildobjekt 7">
            <a:extLst>
              <a:ext uri="{FF2B5EF4-FFF2-40B4-BE49-F238E27FC236}">
                <a16:creationId xmlns:a16="http://schemas.microsoft.com/office/drawing/2014/main" id="{3BE1E315-C437-6448-8579-A95E71D780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1" y="2245257"/>
            <a:ext cx="4295199" cy="4612743"/>
          </a:xfrm>
          <a:prstGeom prst="rect">
            <a:avLst/>
          </a:prstGeom>
        </p:spPr>
      </p:pic>
    </p:spTree>
    <p:extLst>
      <p:ext uri="{BB962C8B-B14F-4D97-AF65-F5344CB8AC3E}">
        <p14:creationId xmlns:p14="http://schemas.microsoft.com/office/powerpoint/2010/main" val="233280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311B47-16D8-9647-829B-D0786C5229AE}"/>
              </a:ext>
            </a:extLst>
          </p:cNvPr>
          <p:cNvSpPr>
            <a:spLocks noGrp="1"/>
          </p:cNvSpPr>
          <p:nvPr>
            <p:ph type="title"/>
          </p:nvPr>
        </p:nvSpPr>
        <p:spPr>
          <a:xfrm>
            <a:off x="660904" y="563963"/>
            <a:ext cx="9113718"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CA91644-805D-2647-A846-5647CFD871D6}"/>
              </a:ext>
            </a:extLst>
          </p:cNvPr>
          <p:cNvSpPr>
            <a:spLocks noGrp="1"/>
          </p:cNvSpPr>
          <p:nvPr>
            <p:ph idx="1"/>
          </p:nvPr>
        </p:nvSpPr>
        <p:spPr>
          <a:xfrm>
            <a:off x="660904" y="1982709"/>
            <a:ext cx="9113718" cy="364854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0468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 2-spal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D3FD9A2-49C0-3745-BDC1-0A45AC1DAFDB}"/>
              </a:ext>
            </a:extLst>
          </p:cNvPr>
          <p:cNvSpPr>
            <a:spLocks noGrp="1"/>
          </p:cNvSpPr>
          <p:nvPr>
            <p:ph type="title"/>
          </p:nvPr>
        </p:nvSpPr>
        <p:spPr>
          <a:xfrm>
            <a:off x="660903" y="563963"/>
            <a:ext cx="10337925"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CA91644-805D-2647-A846-5647CFD871D6}"/>
              </a:ext>
            </a:extLst>
          </p:cNvPr>
          <p:cNvSpPr>
            <a:spLocks noGrp="1"/>
          </p:cNvSpPr>
          <p:nvPr>
            <p:ph idx="1"/>
          </p:nvPr>
        </p:nvSpPr>
        <p:spPr>
          <a:xfrm>
            <a:off x="660903" y="2006694"/>
            <a:ext cx="4991477" cy="38418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2">
            <a:extLst>
              <a:ext uri="{FF2B5EF4-FFF2-40B4-BE49-F238E27FC236}">
                <a16:creationId xmlns:a16="http://schemas.microsoft.com/office/drawing/2014/main" id="{3AB8240A-3D11-9144-B799-360BB7BBCAC9}"/>
              </a:ext>
            </a:extLst>
          </p:cNvPr>
          <p:cNvSpPr>
            <a:spLocks noGrp="1"/>
          </p:cNvSpPr>
          <p:nvPr>
            <p:ph idx="10"/>
          </p:nvPr>
        </p:nvSpPr>
        <p:spPr>
          <a:xfrm>
            <a:off x="6007351" y="2006694"/>
            <a:ext cx="4991477" cy="38418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3733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xt och bild med mönster 1">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636190" y="457200"/>
            <a:ext cx="5555810" cy="5454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5622202" y="4630847"/>
            <a:ext cx="2227153" cy="2227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55973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7F7"/>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F9EF735-2EBE-7F49-82AA-336045B30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CDD7512-FD86-934F-A2F4-DE5978D53E17}"/>
              </a:ext>
            </a:extLst>
          </p:cNvPr>
          <p:cNvSpPr>
            <a:spLocks noGrp="1"/>
          </p:cNvSpPr>
          <p:nvPr>
            <p:ph type="body" idx="1"/>
          </p:nvPr>
        </p:nvSpPr>
        <p:spPr>
          <a:xfrm>
            <a:off x="838200" y="1825625"/>
            <a:ext cx="10515600" cy="399128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 7" descr="Svenska ESF-rådets logotyp">
            <a:extLst>
              <a:ext uri="{FF2B5EF4-FFF2-40B4-BE49-F238E27FC236}">
                <a16:creationId xmlns:a16="http://schemas.microsoft.com/office/drawing/2014/main" id="{21EF858C-87AF-67A4-FF2D-9D8722B4FDE0}"/>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12109" y="6089636"/>
            <a:ext cx="1545142" cy="422413"/>
          </a:xfrm>
          <a:prstGeom prst="rect">
            <a:avLst/>
          </a:prstGeom>
        </p:spPr>
      </p:pic>
      <p:pic>
        <p:nvPicPr>
          <p:cNvPr id="9" name="Bildobjekt 8" descr="Medfinansieras av Europeiska unionen">
            <a:extLst>
              <a:ext uri="{FF2B5EF4-FFF2-40B4-BE49-F238E27FC236}">
                <a16:creationId xmlns:a16="http://schemas.microsoft.com/office/drawing/2014/main" id="{1BBFEBE1-2B72-D4AF-B8A6-BA2DD14C99A4}"/>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312108" y="6061158"/>
            <a:ext cx="2269869" cy="482517"/>
          </a:xfrm>
          <a:prstGeom prst="rect">
            <a:avLst/>
          </a:prstGeom>
        </p:spPr>
      </p:pic>
    </p:spTree>
    <p:extLst>
      <p:ext uri="{BB962C8B-B14F-4D97-AF65-F5344CB8AC3E}">
        <p14:creationId xmlns:p14="http://schemas.microsoft.com/office/powerpoint/2010/main" val="3659997774"/>
      </p:ext>
    </p:extLst>
  </p:cSld>
  <p:clrMap bg1="lt1" tx1="dk1" bg2="lt2" tx2="dk2" accent1="accent1" accent2="accent2" accent3="accent3" accent4="accent4" accent5="accent5" accent6="accent6" hlink="hlink" folHlink="folHlink"/>
  <p:sldLayoutIdLst>
    <p:sldLayoutId id="2147483659" r:id="rId1"/>
    <p:sldLayoutId id="2147483675" r:id="rId2"/>
    <p:sldLayoutId id="2147483649" r:id="rId3"/>
    <p:sldLayoutId id="2147483661" r:id="rId4"/>
    <p:sldLayoutId id="2147483662" r:id="rId5"/>
    <p:sldLayoutId id="2147483658" r:id="rId6"/>
    <p:sldLayoutId id="2147483650" r:id="rId7"/>
    <p:sldLayoutId id="2147483660" r:id="rId8"/>
    <p:sldLayoutId id="2147483664" r:id="rId9"/>
    <p:sldLayoutId id="2147483666" r:id="rId10"/>
    <p:sldLayoutId id="2147483668" r:id="rId11"/>
    <p:sldLayoutId id="2147483667" r:id="rId12"/>
    <p:sldLayoutId id="2147483665" r:id="rId13"/>
    <p:sldLayoutId id="2147483669" r:id="rId14"/>
    <p:sldLayoutId id="2147483671" r:id="rId15"/>
    <p:sldLayoutId id="2147483672" r:id="rId16"/>
    <p:sldLayoutId id="2147483657" r:id="rId17"/>
    <p:sldLayoutId id="2147483663" r:id="rId18"/>
    <p:sldLayoutId id="2147483654" r:id="rId19"/>
    <p:sldLayoutId id="2147483655" r:id="rId20"/>
  </p:sldLayoutIdLst>
  <p:txStyles>
    <p:titleStyle>
      <a:lvl1pPr algn="l" defTabSz="914400" rtl="0" eaLnBrk="1" latinLnBrk="0" hangingPunct="1">
        <a:lnSpc>
          <a:spcPct val="100000"/>
        </a:lnSpc>
        <a:spcBef>
          <a:spcPct val="0"/>
        </a:spcBef>
        <a:buNone/>
        <a:defRPr sz="4400" b="1" i="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1pPr>
      <a:lvl2pPr marL="627063" indent="-169863" algn="l" defTabSz="914400" rtl="0" eaLnBrk="1" latinLnBrk="0" hangingPunct="1">
        <a:lnSpc>
          <a:spcPct val="100000"/>
        </a:lnSpc>
        <a:spcBef>
          <a:spcPts val="500"/>
        </a:spcBef>
        <a:buFont typeface="Arial" panose="020B0604020202020204" pitchFamily="34" charset="0"/>
        <a:buChar char="•"/>
        <a:tabLst/>
        <a:defRPr sz="24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2pPr>
      <a:lvl3pPr marL="1112838" indent="-198438" algn="l" defTabSz="914400" rtl="0" eaLnBrk="1" latinLnBrk="0" hangingPunct="1">
        <a:lnSpc>
          <a:spcPct val="100000"/>
        </a:lnSpc>
        <a:spcBef>
          <a:spcPts val="500"/>
        </a:spcBef>
        <a:buFont typeface="Arial" panose="020B0604020202020204" pitchFamily="34" charset="0"/>
        <a:buChar char="•"/>
        <a:tabLst/>
        <a:defRPr sz="20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3pPr>
      <a:lvl4pPr marL="1558925" indent="-187325" algn="l" defTabSz="914400" rtl="0" eaLnBrk="1" latinLnBrk="0" hangingPunct="1">
        <a:lnSpc>
          <a:spcPct val="100000"/>
        </a:lnSpc>
        <a:spcBef>
          <a:spcPts val="500"/>
        </a:spcBef>
        <a:buFont typeface="Arial" panose="020B0604020202020204" pitchFamily="34" charset="0"/>
        <a:buChar char="•"/>
        <a:tabLst/>
        <a:defRPr sz="1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4pPr>
      <a:lvl5pPr marL="2006600" indent="-177800" algn="l" defTabSz="914400" rtl="0" eaLnBrk="1" latinLnBrk="0" hangingPunct="1">
        <a:lnSpc>
          <a:spcPct val="100000"/>
        </a:lnSpc>
        <a:spcBef>
          <a:spcPts val="500"/>
        </a:spcBef>
        <a:buFont typeface="Arial" panose="020B0604020202020204" pitchFamily="34" charset="0"/>
        <a:buChar char="•"/>
        <a:tabLst/>
        <a:defRPr sz="1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268414"/>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fld id="{21F4AEF0-4FE4-46CC-B4F3-0095B2C535AC}" type="datetime1">
              <a:rPr lang="en-US"/>
              <a:pPr>
                <a:defRPr/>
              </a:pPr>
              <a:t>10/8/2025</a:t>
            </a:fld>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0EA67B21-C7E9-4732-A9FE-67045D12D250}" type="slidenum">
              <a:rPr lang="en-GB" altLang="en-US"/>
              <a:pPr/>
              <a:t>‹#›</a:t>
            </a:fld>
            <a:endParaRPr lang="en-GB" altLang="en-US"/>
          </a:p>
        </p:txBody>
      </p:sp>
    </p:spTree>
    <p:extLst>
      <p:ext uri="{BB962C8B-B14F-4D97-AF65-F5344CB8AC3E}">
        <p14:creationId xmlns:p14="http://schemas.microsoft.com/office/powerpoint/2010/main" val="42341392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2600" b="1">
          <a:solidFill>
            <a:srgbClr val="0F5494"/>
          </a:solidFill>
          <a:latin typeface="Verdana" pitchFamily="34" charset="0"/>
        </a:defRPr>
      </a:lvl2pPr>
      <a:lvl3pPr marL="358775" indent="-358775" algn="l" rtl="0" eaLnBrk="0" fontAlgn="base" hangingPunct="0">
        <a:spcBef>
          <a:spcPct val="0"/>
        </a:spcBef>
        <a:spcAft>
          <a:spcPct val="0"/>
        </a:spcAft>
        <a:defRPr sz="2600" b="1">
          <a:solidFill>
            <a:srgbClr val="0F5494"/>
          </a:solidFill>
          <a:latin typeface="Verdana" pitchFamily="34" charset="0"/>
        </a:defRPr>
      </a:lvl3pPr>
      <a:lvl4pPr marL="358775" indent="-358775" algn="l" rtl="0" eaLnBrk="0" fontAlgn="base" hangingPunct="0">
        <a:spcBef>
          <a:spcPct val="0"/>
        </a:spcBef>
        <a:spcAft>
          <a:spcPct val="0"/>
        </a:spcAft>
        <a:defRPr sz="2600" b="1">
          <a:solidFill>
            <a:srgbClr val="0F5494"/>
          </a:solidFill>
          <a:latin typeface="Verdana" pitchFamily="34" charset="0"/>
        </a:defRPr>
      </a:lvl4pPr>
      <a:lvl5pPr marL="358775" indent="-358775" algn="l" rtl="0" eaLnBrk="0" fontAlgn="base" hangingPunct="0">
        <a:spcBef>
          <a:spcPct val="0"/>
        </a:spcBef>
        <a:spcAft>
          <a:spcPct val="0"/>
        </a:spcAft>
        <a:defRPr sz="2600" b="1">
          <a:solidFill>
            <a:srgbClr val="0F5494"/>
          </a:solidFill>
          <a:latin typeface="Verdana" pitchFamily="34" charset="0"/>
        </a:defRPr>
      </a:lvl5pPr>
      <a:lvl6pPr marL="815975" algn="l" rtl="0" fontAlgn="base">
        <a:spcBef>
          <a:spcPct val="0"/>
        </a:spcBef>
        <a:spcAft>
          <a:spcPct val="0"/>
        </a:spcAft>
        <a:defRPr sz="2600" b="1">
          <a:solidFill>
            <a:srgbClr val="0F5494"/>
          </a:solidFill>
          <a:latin typeface="Verdana" pitchFamily="34" charset="0"/>
        </a:defRPr>
      </a:lvl6pPr>
      <a:lvl7pPr marL="1273175" algn="l" rtl="0" fontAlgn="base">
        <a:spcBef>
          <a:spcPct val="0"/>
        </a:spcBef>
        <a:spcAft>
          <a:spcPct val="0"/>
        </a:spcAft>
        <a:defRPr sz="2600" b="1">
          <a:solidFill>
            <a:srgbClr val="0F5494"/>
          </a:solidFill>
          <a:latin typeface="Verdana" pitchFamily="34" charset="0"/>
        </a:defRPr>
      </a:lvl7pPr>
      <a:lvl8pPr marL="1730375" algn="l" rtl="0" fontAlgn="base">
        <a:spcBef>
          <a:spcPct val="0"/>
        </a:spcBef>
        <a:spcAft>
          <a:spcPct val="0"/>
        </a:spcAft>
        <a:defRPr sz="2600" b="1">
          <a:solidFill>
            <a:srgbClr val="0F5494"/>
          </a:solidFill>
          <a:latin typeface="Verdana" pitchFamily="34" charset="0"/>
        </a:defRPr>
      </a:lvl8pPr>
      <a:lvl9pPr marL="2187575" algn="l" rtl="0" fontAlgn="base">
        <a:spcBef>
          <a:spcPct val="0"/>
        </a:spcBef>
        <a:spcAft>
          <a:spcPct val="0"/>
        </a:spcAft>
        <a:defRPr sz="26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8A4AE6B2-D74D-0C4C-9352-F4014B059614}"/>
              </a:ext>
            </a:extLst>
          </p:cNvPr>
          <p:cNvSpPr>
            <a:spLocks noGrp="1"/>
          </p:cNvSpPr>
          <p:nvPr>
            <p:ph type="ctrTitle"/>
          </p:nvPr>
        </p:nvSpPr>
        <p:spPr/>
        <p:txBody>
          <a:bodyPr>
            <a:normAutofit/>
          </a:bodyPr>
          <a:lstStyle/>
          <a:p>
            <a:r>
              <a:rPr lang="sv-SE" dirty="0"/>
              <a:t>ESF-kommittén</a:t>
            </a:r>
          </a:p>
        </p:txBody>
      </p:sp>
      <p:sp>
        <p:nvSpPr>
          <p:cNvPr id="7" name="Underrubrik 6">
            <a:extLst>
              <a:ext uri="{FF2B5EF4-FFF2-40B4-BE49-F238E27FC236}">
                <a16:creationId xmlns:a16="http://schemas.microsoft.com/office/drawing/2014/main" id="{8E29FE30-760A-314E-9211-A9F23E4EE892}"/>
              </a:ext>
            </a:extLst>
          </p:cNvPr>
          <p:cNvSpPr>
            <a:spLocks noGrp="1"/>
          </p:cNvSpPr>
          <p:nvPr>
            <p:ph type="subTitle" idx="1"/>
          </p:nvPr>
        </p:nvSpPr>
        <p:spPr>
          <a:xfrm>
            <a:off x="432152" y="2457360"/>
            <a:ext cx="5271530" cy="1163664"/>
          </a:xfrm>
        </p:spPr>
        <p:txBody>
          <a:bodyPr>
            <a:normAutofit/>
          </a:bodyPr>
          <a:lstStyle/>
          <a:p>
            <a:r>
              <a:rPr lang="sv-SE" sz="2500" dirty="0"/>
              <a:t>Övervakningskommittén</a:t>
            </a:r>
          </a:p>
        </p:txBody>
      </p:sp>
      <p:sp>
        <p:nvSpPr>
          <p:cNvPr id="8" name="Platshållare för text 7">
            <a:extLst>
              <a:ext uri="{FF2B5EF4-FFF2-40B4-BE49-F238E27FC236}">
                <a16:creationId xmlns:a16="http://schemas.microsoft.com/office/drawing/2014/main" id="{36EC34E4-4A53-664E-9B19-2D58BE4EE609}"/>
              </a:ext>
            </a:extLst>
          </p:cNvPr>
          <p:cNvSpPr>
            <a:spLocks noGrp="1"/>
          </p:cNvSpPr>
          <p:nvPr>
            <p:ph type="body" sz="quarter" idx="10"/>
          </p:nvPr>
        </p:nvSpPr>
        <p:spPr/>
        <p:txBody>
          <a:bodyPr>
            <a:normAutofit/>
          </a:bodyPr>
          <a:lstStyle/>
          <a:p>
            <a:r>
              <a:rPr lang="sv-SE" dirty="0"/>
              <a:t>Jonas Bergström 2025-10-08</a:t>
            </a:r>
          </a:p>
        </p:txBody>
      </p:sp>
    </p:spTree>
    <p:extLst>
      <p:ext uri="{BB962C8B-B14F-4D97-AF65-F5344CB8AC3E}">
        <p14:creationId xmlns:p14="http://schemas.microsoft.com/office/powerpoint/2010/main" val="485192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2F6563-6A98-1CE2-15A6-33A20C43A01F}"/>
              </a:ext>
            </a:extLst>
          </p:cNvPr>
          <p:cNvSpPr>
            <a:spLocks noGrp="1"/>
          </p:cNvSpPr>
          <p:nvPr>
            <p:ph type="title"/>
          </p:nvPr>
        </p:nvSpPr>
        <p:spPr/>
        <p:txBody>
          <a:bodyPr>
            <a:normAutofit fontScale="90000"/>
          </a:bodyPr>
          <a:lstStyle/>
          <a:p>
            <a:r>
              <a:rPr lang="sv-SE" dirty="0"/>
              <a:t>EU-kommissionens förslag till ny MFF</a:t>
            </a:r>
          </a:p>
        </p:txBody>
      </p:sp>
      <p:sp>
        <p:nvSpPr>
          <p:cNvPr id="3" name="Platshållare för innehåll 2">
            <a:extLst>
              <a:ext uri="{FF2B5EF4-FFF2-40B4-BE49-F238E27FC236}">
                <a16:creationId xmlns:a16="http://schemas.microsoft.com/office/drawing/2014/main" id="{55340D14-5820-51AE-7A09-3006F7D6D920}"/>
              </a:ext>
            </a:extLst>
          </p:cNvPr>
          <p:cNvSpPr>
            <a:spLocks noGrp="1"/>
          </p:cNvSpPr>
          <p:nvPr>
            <p:ph idx="1"/>
          </p:nvPr>
        </p:nvSpPr>
        <p:spPr/>
        <p:txBody>
          <a:bodyPr/>
          <a:lstStyle/>
          <a:p>
            <a:r>
              <a:rPr lang="sv-SE"/>
              <a:t>Öronmärkning sociala insatser 14 </a:t>
            </a:r>
            <a:r>
              <a:rPr lang="sv-SE" dirty="0"/>
              <a:t>%</a:t>
            </a:r>
          </a:p>
          <a:p>
            <a:r>
              <a:rPr lang="sv-SE" dirty="0"/>
              <a:t>Resultatbaserat – risk ökad administrativ börda</a:t>
            </a:r>
          </a:p>
          <a:p>
            <a:r>
              <a:rPr lang="sv-SE" dirty="0"/>
              <a:t>Fungera federala länder</a:t>
            </a:r>
          </a:p>
          <a:p>
            <a:r>
              <a:rPr lang="sv-SE" dirty="0"/>
              <a:t>Tidplan</a:t>
            </a:r>
          </a:p>
          <a:p>
            <a:r>
              <a:rPr lang="sv-SE" dirty="0" err="1"/>
              <a:t>Skills</a:t>
            </a:r>
            <a:endParaRPr lang="sv-SE" dirty="0"/>
          </a:p>
          <a:p>
            <a:endParaRPr lang="sv-SE" dirty="0"/>
          </a:p>
        </p:txBody>
      </p:sp>
    </p:spTree>
    <p:extLst>
      <p:ext uri="{BB962C8B-B14F-4D97-AF65-F5344CB8AC3E}">
        <p14:creationId xmlns:p14="http://schemas.microsoft.com/office/powerpoint/2010/main" val="2706801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69C05FD-98CF-DE47-8AE1-3DC7D559D518}"/>
              </a:ext>
            </a:extLst>
          </p:cNvPr>
          <p:cNvSpPr>
            <a:spLocks noGrp="1"/>
          </p:cNvSpPr>
          <p:nvPr>
            <p:ph type="title"/>
          </p:nvPr>
        </p:nvSpPr>
        <p:spPr/>
        <p:txBody>
          <a:bodyPr/>
          <a:lstStyle/>
          <a:p>
            <a:r>
              <a:rPr lang="sv-SE" dirty="0"/>
              <a:t>Information</a:t>
            </a:r>
          </a:p>
        </p:txBody>
      </p:sp>
      <p:sp>
        <p:nvSpPr>
          <p:cNvPr id="5" name="Platshållare för innehåll 4">
            <a:extLst>
              <a:ext uri="{FF2B5EF4-FFF2-40B4-BE49-F238E27FC236}">
                <a16:creationId xmlns:a16="http://schemas.microsoft.com/office/drawing/2014/main" id="{3A0D100B-1731-F849-879A-BE308F23E217}"/>
              </a:ext>
            </a:extLst>
          </p:cNvPr>
          <p:cNvSpPr>
            <a:spLocks noGrp="1"/>
          </p:cNvSpPr>
          <p:nvPr>
            <p:ph idx="1"/>
          </p:nvPr>
        </p:nvSpPr>
        <p:spPr/>
        <p:txBody>
          <a:bodyPr/>
          <a:lstStyle/>
          <a:p>
            <a:r>
              <a:rPr lang="en-US" dirty="0"/>
              <a:t>ESF+ Technical Working Group</a:t>
            </a:r>
          </a:p>
          <a:p>
            <a:pPr lvl="1"/>
            <a:r>
              <a:rPr lang="en-US" dirty="0"/>
              <a:t>3 </a:t>
            </a:r>
            <a:r>
              <a:rPr lang="en-US" dirty="0" err="1"/>
              <a:t>april</a:t>
            </a:r>
            <a:endParaRPr lang="en-US" dirty="0"/>
          </a:p>
          <a:p>
            <a:pPr lvl="1"/>
            <a:r>
              <a:rPr lang="en-US" dirty="0"/>
              <a:t>4-5 </a:t>
            </a:r>
            <a:r>
              <a:rPr lang="en-US" dirty="0" err="1"/>
              <a:t>juni</a:t>
            </a:r>
            <a:endParaRPr lang="en-US" dirty="0"/>
          </a:p>
          <a:p>
            <a:pPr lvl="1"/>
            <a:r>
              <a:rPr lang="en-US" dirty="0"/>
              <a:t>29-30 </a:t>
            </a:r>
            <a:r>
              <a:rPr lang="en-US" dirty="0" err="1"/>
              <a:t>september</a:t>
            </a:r>
            <a:endParaRPr lang="en-US" dirty="0"/>
          </a:p>
          <a:p>
            <a:r>
              <a:rPr lang="sv-SE" dirty="0"/>
              <a:t>ESF+ </a:t>
            </a:r>
            <a:r>
              <a:rPr lang="sv-SE" dirty="0" err="1"/>
              <a:t>Committee</a:t>
            </a:r>
            <a:endParaRPr lang="sv-SE" dirty="0"/>
          </a:p>
          <a:p>
            <a:pPr lvl="1"/>
            <a:r>
              <a:rPr lang="sv-SE" dirty="0"/>
              <a:t>4 april</a:t>
            </a:r>
          </a:p>
          <a:p>
            <a:pPr lvl="1"/>
            <a:r>
              <a:rPr lang="sv-SE" dirty="0"/>
              <a:t>6 juni</a:t>
            </a:r>
            <a:endParaRPr lang="en-US" dirty="0"/>
          </a:p>
        </p:txBody>
      </p:sp>
    </p:spTree>
    <p:extLst>
      <p:ext uri="{BB962C8B-B14F-4D97-AF65-F5344CB8AC3E}">
        <p14:creationId xmlns:p14="http://schemas.microsoft.com/office/powerpoint/2010/main" val="2600920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7DF411-E36F-4CB3-198A-5C77310805A0}"/>
              </a:ext>
            </a:extLst>
          </p:cNvPr>
          <p:cNvSpPr>
            <a:spLocks noGrp="1"/>
          </p:cNvSpPr>
          <p:nvPr>
            <p:ph type="title"/>
          </p:nvPr>
        </p:nvSpPr>
        <p:spPr/>
        <p:txBody>
          <a:bodyPr/>
          <a:lstStyle/>
          <a:p>
            <a:r>
              <a:rPr lang="sv-SE" dirty="0"/>
              <a:t>Höjdpunkter</a:t>
            </a:r>
          </a:p>
        </p:txBody>
      </p:sp>
      <p:sp>
        <p:nvSpPr>
          <p:cNvPr id="3" name="Platshållare för innehåll 2">
            <a:extLst>
              <a:ext uri="{FF2B5EF4-FFF2-40B4-BE49-F238E27FC236}">
                <a16:creationId xmlns:a16="http://schemas.microsoft.com/office/drawing/2014/main" id="{26EEDE03-7E78-5216-3DCF-578574FF0780}"/>
              </a:ext>
            </a:extLst>
          </p:cNvPr>
          <p:cNvSpPr>
            <a:spLocks noGrp="1"/>
          </p:cNvSpPr>
          <p:nvPr>
            <p:ph idx="1"/>
          </p:nvPr>
        </p:nvSpPr>
        <p:spPr/>
        <p:txBody>
          <a:bodyPr/>
          <a:lstStyle/>
          <a:p>
            <a:r>
              <a:rPr lang="sv-SE" dirty="0"/>
              <a:t>Finansiellt genomförande</a:t>
            </a:r>
          </a:p>
          <a:p>
            <a:r>
              <a:rPr lang="en-US" dirty="0"/>
              <a:t>ECA-rapport om CARE</a:t>
            </a:r>
          </a:p>
          <a:p>
            <a:r>
              <a:rPr lang="en-US" dirty="0"/>
              <a:t>Rapport </a:t>
            </a:r>
            <a:r>
              <a:rPr lang="sv-SE" dirty="0"/>
              <a:t>Studie till stöd för konsekvensbedömningen av det framtida förslaget om Europeiska socialfonden</a:t>
            </a:r>
            <a:endParaRPr lang="sv-SE"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v-SE" dirty="0"/>
              <a:t>EU-kommissionens förslag till ny MFF</a:t>
            </a:r>
          </a:p>
          <a:p>
            <a:endParaRPr lang="sv-SE" dirty="0"/>
          </a:p>
        </p:txBody>
      </p:sp>
    </p:spTree>
    <p:extLst>
      <p:ext uri="{BB962C8B-B14F-4D97-AF65-F5344CB8AC3E}">
        <p14:creationId xmlns:p14="http://schemas.microsoft.com/office/powerpoint/2010/main" val="262433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FF515-4C5E-970C-6AA0-AE414F186207}"/>
              </a:ext>
            </a:extLst>
          </p:cNvPr>
          <p:cNvSpPr>
            <a:spLocks noGrp="1"/>
          </p:cNvSpPr>
          <p:nvPr>
            <p:ph type="ctrTitle"/>
          </p:nvPr>
        </p:nvSpPr>
        <p:spPr/>
        <p:txBody>
          <a:bodyPr/>
          <a:lstStyle/>
          <a:p>
            <a:r>
              <a:rPr lang="sv-SE" dirty="0"/>
              <a:t>Finansiellt genomförande – 31 augusti 2025</a:t>
            </a:r>
          </a:p>
        </p:txBody>
      </p:sp>
    </p:spTree>
    <p:extLst>
      <p:ext uri="{BB962C8B-B14F-4D97-AF65-F5344CB8AC3E}">
        <p14:creationId xmlns:p14="http://schemas.microsoft.com/office/powerpoint/2010/main" val="49946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A504CB5B-7698-5B57-1DC8-235C66732DA1}"/>
              </a:ext>
            </a:extLst>
          </p:cNvPr>
          <p:cNvSpPr txBox="1">
            <a:spLocks/>
          </p:cNvSpPr>
          <p:nvPr/>
        </p:nvSpPr>
        <p:spPr>
          <a:xfrm>
            <a:off x="1981200" y="1517723"/>
            <a:ext cx="8229600" cy="647401"/>
          </a:xfrm>
          <a:prstGeom prst="rect">
            <a:avLst/>
          </a:prstGeom>
        </p:spPr>
        <p:txBody>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2600" b="1">
                <a:solidFill>
                  <a:srgbClr val="0F5494"/>
                </a:solidFill>
                <a:latin typeface="Verdana" pitchFamily="34" charset="0"/>
              </a:defRPr>
            </a:lvl2pPr>
            <a:lvl3pPr marL="358775" indent="-358775" algn="l" rtl="0" eaLnBrk="0" fontAlgn="base" hangingPunct="0">
              <a:spcBef>
                <a:spcPct val="0"/>
              </a:spcBef>
              <a:spcAft>
                <a:spcPct val="0"/>
              </a:spcAft>
              <a:defRPr sz="2600" b="1">
                <a:solidFill>
                  <a:srgbClr val="0F5494"/>
                </a:solidFill>
                <a:latin typeface="Verdana" pitchFamily="34" charset="0"/>
              </a:defRPr>
            </a:lvl3pPr>
            <a:lvl4pPr marL="358775" indent="-358775" algn="l" rtl="0" eaLnBrk="0" fontAlgn="base" hangingPunct="0">
              <a:spcBef>
                <a:spcPct val="0"/>
              </a:spcBef>
              <a:spcAft>
                <a:spcPct val="0"/>
              </a:spcAft>
              <a:defRPr sz="2600" b="1">
                <a:solidFill>
                  <a:srgbClr val="0F5494"/>
                </a:solidFill>
                <a:latin typeface="Verdana" pitchFamily="34" charset="0"/>
              </a:defRPr>
            </a:lvl4pPr>
            <a:lvl5pPr marL="358775" indent="-358775" algn="l" rtl="0" eaLnBrk="0" fontAlgn="base" hangingPunct="0">
              <a:spcBef>
                <a:spcPct val="0"/>
              </a:spcBef>
              <a:spcAft>
                <a:spcPct val="0"/>
              </a:spcAft>
              <a:defRPr sz="2600" b="1">
                <a:solidFill>
                  <a:srgbClr val="0F5494"/>
                </a:solidFill>
                <a:latin typeface="Verdana" pitchFamily="34" charset="0"/>
              </a:defRPr>
            </a:lvl5pPr>
            <a:lvl6pPr marL="815975" algn="l" rtl="0" fontAlgn="base">
              <a:spcBef>
                <a:spcPct val="0"/>
              </a:spcBef>
              <a:spcAft>
                <a:spcPct val="0"/>
              </a:spcAft>
              <a:defRPr sz="2600" b="1">
                <a:solidFill>
                  <a:srgbClr val="0F5494"/>
                </a:solidFill>
                <a:latin typeface="Verdana" pitchFamily="34" charset="0"/>
              </a:defRPr>
            </a:lvl6pPr>
            <a:lvl7pPr marL="1273175" algn="l" rtl="0" fontAlgn="base">
              <a:spcBef>
                <a:spcPct val="0"/>
              </a:spcBef>
              <a:spcAft>
                <a:spcPct val="0"/>
              </a:spcAft>
              <a:defRPr sz="2600" b="1">
                <a:solidFill>
                  <a:srgbClr val="0F5494"/>
                </a:solidFill>
                <a:latin typeface="Verdana" pitchFamily="34" charset="0"/>
              </a:defRPr>
            </a:lvl7pPr>
            <a:lvl8pPr marL="1730375" algn="l" rtl="0" fontAlgn="base">
              <a:spcBef>
                <a:spcPct val="0"/>
              </a:spcBef>
              <a:spcAft>
                <a:spcPct val="0"/>
              </a:spcAft>
              <a:defRPr sz="2600" b="1">
                <a:solidFill>
                  <a:srgbClr val="0F5494"/>
                </a:solidFill>
                <a:latin typeface="Verdana" pitchFamily="34" charset="0"/>
              </a:defRPr>
            </a:lvl8pPr>
            <a:lvl9pPr marL="2187575" algn="l" rtl="0" fontAlgn="base">
              <a:spcBef>
                <a:spcPct val="0"/>
              </a:spcBef>
              <a:spcAft>
                <a:spcPct val="0"/>
              </a:spcAft>
              <a:defRPr sz="2600" b="1">
                <a:solidFill>
                  <a:srgbClr val="0F5494"/>
                </a:solidFill>
                <a:latin typeface="Verdana" pitchFamily="34" charset="0"/>
              </a:defRPr>
            </a:lvl9pPr>
          </a:lstStyle>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dirty="0">
                <a:ln>
                  <a:noFill/>
                </a:ln>
                <a:solidFill>
                  <a:srgbClr val="0F5494"/>
                </a:solidFill>
                <a:effectLst/>
                <a:uLnTx/>
                <a:uFillTx/>
                <a:latin typeface="Verdana"/>
                <a:ea typeface="+mj-ea"/>
                <a:cs typeface="+mj-cs"/>
              </a:rPr>
              <a:t>ESF+ Financial Execution </a:t>
            </a:r>
            <a:endParaRPr kumimoji="0" lang="en-GB" altLang="en-US" sz="2400" b="0" i="0" u="none" strike="noStrike" kern="0" cap="none" spc="0" normalizeH="0" baseline="0" noProof="0" dirty="0">
              <a:ln>
                <a:noFill/>
              </a:ln>
              <a:solidFill>
                <a:srgbClr val="0F5494"/>
              </a:solidFill>
              <a:effectLst/>
              <a:uLnTx/>
              <a:uFillTx/>
              <a:latin typeface="Verdana"/>
              <a:ea typeface="+mj-ea"/>
              <a:cs typeface="+mj-cs"/>
            </a:endParaRPr>
          </a:p>
        </p:txBody>
      </p:sp>
      <p:sp>
        <p:nvSpPr>
          <p:cNvPr id="6" name="Slide Number Placeholder 1">
            <a:extLst>
              <a:ext uri="{FF2B5EF4-FFF2-40B4-BE49-F238E27FC236}">
                <a16:creationId xmlns:a16="http://schemas.microsoft.com/office/drawing/2014/main" id="{507BF1D2-E25D-5BD9-4616-551B121016A9}"/>
              </a:ext>
            </a:extLst>
          </p:cNvPr>
          <p:cNvSpPr txBox="1">
            <a:spLocks/>
          </p:cNvSpPr>
          <p:nvPr/>
        </p:nvSpPr>
        <p:spPr bwMode="auto">
          <a:xfrm>
            <a:off x="8534400" y="6508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spcBef>
                <a:spcPct val="20000"/>
              </a:spcBef>
              <a:spcAft>
                <a:spcPct val="0"/>
              </a:spcAft>
              <a:buClr>
                <a:schemeClr val="bg1"/>
              </a:buClr>
              <a:buChar char="•"/>
              <a:defRPr sz="2400" i="1" kern="1200">
                <a:solidFill>
                  <a:srgbClr val="0F5494"/>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Clr>
                <a:srgbClr val="009FBA"/>
              </a:buClr>
              <a:buChar char="•"/>
              <a:defRPr sz="2000" b="1" kern="1200">
                <a:solidFill>
                  <a:srgbClr val="0F5494"/>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defRPr sz="1400" kern="1200">
                <a:solidFill>
                  <a:srgbClr val="0F5494"/>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A0BC23-C5FE-4773-A043-D955CC53CF9E}" type="slidenum">
              <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8E36977E-C911-62AB-CE34-094F936BF9E3}"/>
              </a:ext>
            </a:extLst>
          </p:cNvPr>
          <p:cNvGraphicFramePr>
            <a:graphicFrameLocks noGrp="1"/>
          </p:cNvGraphicFramePr>
          <p:nvPr/>
        </p:nvGraphicFramePr>
        <p:xfrm>
          <a:off x="1775519" y="2276873"/>
          <a:ext cx="4104457" cy="4033479"/>
        </p:xfrm>
        <a:graphic>
          <a:graphicData uri="http://schemas.openxmlformats.org/drawingml/2006/table">
            <a:tbl>
              <a:tblPr/>
              <a:tblGrid>
                <a:gridCol w="2016572">
                  <a:extLst>
                    <a:ext uri="{9D8B030D-6E8A-4147-A177-3AD203B41FA5}">
                      <a16:colId xmlns:a16="http://schemas.microsoft.com/office/drawing/2014/main" val="20000"/>
                    </a:ext>
                  </a:extLst>
                </a:gridCol>
                <a:gridCol w="2087885">
                  <a:extLst>
                    <a:ext uri="{9D8B030D-6E8A-4147-A177-3AD203B41FA5}">
                      <a16:colId xmlns:a16="http://schemas.microsoft.com/office/drawing/2014/main" val="20001"/>
                    </a:ext>
                  </a:extLst>
                </a:gridCol>
              </a:tblGrid>
              <a:tr h="640180">
                <a:tc>
                  <a:txBody>
                    <a:bodyPr/>
                    <a:lstStyle/>
                    <a:p>
                      <a:pPr algn="ctr" fontAlgn="ctr"/>
                      <a:r>
                        <a:rPr lang="en-GB" sz="14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1" u="none" strike="noStrike" dirty="0">
                          <a:solidFill>
                            <a:srgbClr val="000000"/>
                          </a:solidFill>
                          <a:effectLst/>
                          <a:latin typeface="Calibri"/>
                        </a:rPr>
                        <a:t>Net Interim payments /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Total Allocation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Balgarija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Belgique-België</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4,83%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Česká</a:t>
                      </a:r>
                      <a:r>
                        <a:rPr lang="en-GB" sz="1400" b="1" i="0" u="none" strike="noStrike" dirty="0">
                          <a:solidFill>
                            <a:srgbClr val="000000"/>
                          </a:solidFill>
                          <a:effectLst/>
                          <a:latin typeface="Calibri" panose="020F0502020204030204" pitchFamily="34" charset="0"/>
                          <a:cs typeface="Calibri" panose="020F0502020204030204" pitchFamily="34" charset="0"/>
                        </a:rPr>
                        <a:t> </a:t>
                      </a:r>
                      <a:r>
                        <a:rPr lang="en-GB" sz="1400" b="1" i="0" u="none" strike="noStrike" dirty="0" err="1">
                          <a:solidFill>
                            <a:srgbClr val="000000"/>
                          </a:solidFill>
                          <a:effectLst/>
                          <a:latin typeface="Calibri" panose="020F0502020204030204" pitchFamily="34" charset="0"/>
                          <a:cs typeface="Calibri" panose="020F0502020204030204" pitchFamily="34" charset="0"/>
                        </a:rPr>
                        <a:t>republika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17,91%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212362">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Danmark</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4"/>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Deutschland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5,76%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Eesti</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11,30%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Ellada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16,45%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243878">
                <a:tc>
                  <a:txBody>
                    <a:bodyPr/>
                    <a:lstStyle/>
                    <a:p>
                      <a:pPr algn="l" fontAlgn="b"/>
                      <a:r>
                        <a:rPr lang="en-GB" sz="1400" b="1" i="0" u="none" strike="noStrike">
                          <a:solidFill>
                            <a:srgbClr val="000000"/>
                          </a:solidFill>
                          <a:effectLst/>
                          <a:latin typeface="Calibri" panose="020F0502020204030204" pitchFamily="34" charset="0"/>
                          <a:cs typeface="Calibri" panose="020F0502020204030204" pitchFamily="34" charset="0"/>
                        </a:rPr>
                        <a:t>España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Hrvatska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Ireland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Italia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3,74%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Kypros</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9,96%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Latvija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10" name="Table 9">
            <a:extLst>
              <a:ext uri="{FF2B5EF4-FFF2-40B4-BE49-F238E27FC236}">
                <a16:creationId xmlns:a16="http://schemas.microsoft.com/office/drawing/2014/main" id="{C9DC76CF-B31A-FAE6-F1C2-918D828B9086}"/>
              </a:ext>
            </a:extLst>
          </p:cNvPr>
          <p:cNvGraphicFramePr>
            <a:graphicFrameLocks noGrp="1"/>
          </p:cNvGraphicFramePr>
          <p:nvPr/>
        </p:nvGraphicFramePr>
        <p:xfrm>
          <a:off x="6219700" y="2276873"/>
          <a:ext cx="4268788" cy="3793662"/>
        </p:xfrm>
        <a:graphic>
          <a:graphicData uri="http://schemas.openxmlformats.org/drawingml/2006/table">
            <a:tbl>
              <a:tblPr/>
              <a:tblGrid>
                <a:gridCol w="2134394">
                  <a:extLst>
                    <a:ext uri="{9D8B030D-6E8A-4147-A177-3AD203B41FA5}">
                      <a16:colId xmlns:a16="http://schemas.microsoft.com/office/drawing/2014/main" val="20000"/>
                    </a:ext>
                  </a:extLst>
                </a:gridCol>
                <a:gridCol w="2134394">
                  <a:extLst>
                    <a:ext uri="{9D8B030D-6E8A-4147-A177-3AD203B41FA5}">
                      <a16:colId xmlns:a16="http://schemas.microsoft.com/office/drawing/2014/main" val="20001"/>
                    </a:ext>
                  </a:extLst>
                </a:gridCol>
              </a:tblGrid>
              <a:tr h="637959">
                <a:tc>
                  <a:txBody>
                    <a:bodyPr/>
                    <a:lstStyle/>
                    <a:p>
                      <a:pPr algn="ctr" fontAlgn="ctr"/>
                      <a:r>
                        <a:rPr lang="en-GB" sz="14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1" i="1" u="none" strike="noStrike" dirty="0">
                          <a:solidFill>
                            <a:srgbClr val="000000"/>
                          </a:solidFill>
                          <a:effectLst/>
                          <a:latin typeface="Calibri"/>
                        </a:rPr>
                        <a:t>Net Interim payments /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Total Allocation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Lietuva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43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Luxembourg (Grand-</a:t>
                      </a:r>
                      <a:r>
                        <a:rPr lang="en-GB" sz="1400" b="1" i="0" u="none" strike="noStrike" dirty="0" err="1">
                          <a:solidFill>
                            <a:srgbClr val="000000"/>
                          </a:solidFill>
                          <a:effectLst/>
                          <a:latin typeface="Calibri" panose="020F0502020204030204" pitchFamily="34" charset="0"/>
                          <a:cs typeface="Calibri" panose="020F0502020204030204" pitchFamily="34" charset="0"/>
                        </a:rPr>
                        <a:t>Duche</a:t>
                      </a:r>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16,16%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5519">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Magyarország</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val="10003"/>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Malta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Nederland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Österreich</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Polska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Portugal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România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Slovenija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Slovenská</a:t>
                      </a:r>
                      <a:r>
                        <a:rPr lang="en-GB" sz="1400" b="1" i="0" u="none" strike="noStrike" dirty="0">
                          <a:solidFill>
                            <a:srgbClr val="000000"/>
                          </a:solidFill>
                          <a:effectLst/>
                          <a:latin typeface="Calibri" panose="020F0502020204030204" pitchFamily="34" charset="0"/>
                          <a:cs typeface="Calibri" panose="020F0502020204030204" pitchFamily="34" charset="0"/>
                        </a:rPr>
                        <a:t> </a:t>
                      </a:r>
                      <a:r>
                        <a:rPr lang="en-GB" sz="1400" b="1" i="0" u="none" strike="noStrike" dirty="0" err="1">
                          <a:solidFill>
                            <a:srgbClr val="000000"/>
                          </a:solidFill>
                          <a:effectLst/>
                          <a:latin typeface="Calibri" panose="020F0502020204030204" pitchFamily="34" charset="0"/>
                          <a:cs typeface="Calibri" panose="020F0502020204030204" pitchFamily="34" charset="0"/>
                        </a:rPr>
                        <a:t>republika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13,60%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Suomi/Finland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9,22%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Sverige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3"/>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1" i="0" u="none" strike="noStrike" dirty="0">
                          <a:solidFill>
                            <a:srgbClr val="000000"/>
                          </a:solidFill>
                          <a:effectLst/>
                          <a:latin typeface="Calibri" panose="020F0502020204030204" pitchFamily="34" charset="0"/>
                          <a:cs typeface="Calibri" panose="020F0502020204030204" pitchFamily="34" charset="0"/>
                        </a:rPr>
                        <a:t>8,20%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14593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1" y="1268414"/>
            <a:ext cx="8950325" cy="936625"/>
          </a:xfrm>
        </p:spPr>
        <p:txBody>
          <a:bodyPr/>
          <a:lstStyle/>
          <a:p>
            <a:pPr algn="ctr"/>
            <a:r>
              <a:rPr lang="fr-BE" altLang="en-US" u="sng" dirty="0"/>
              <a:t>ESF+</a:t>
            </a:r>
            <a:r>
              <a:rPr lang="fr-BE" altLang="en-US" dirty="0"/>
              <a:t> </a:t>
            </a:r>
            <a:r>
              <a:rPr lang="fr-BE" altLang="en-US" dirty="0" err="1"/>
              <a:t>amounts</a:t>
            </a:r>
            <a:r>
              <a:rPr lang="fr-BE" altLang="en-US" dirty="0"/>
              <a:t> at </a:t>
            </a:r>
            <a:r>
              <a:rPr lang="fr-BE" altLang="en-US" dirty="0" err="1"/>
              <a:t>risk</a:t>
            </a:r>
            <a:r>
              <a:rPr lang="fr-BE" altLang="en-US" dirty="0"/>
              <a:t> of </a:t>
            </a:r>
            <a:r>
              <a:rPr lang="fr-BE" altLang="en-US" dirty="0" err="1"/>
              <a:t>decommitment</a:t>
            </a:r>
            <a:endParaRPr lang="en-GB" altLang="en-US" b="0" dirty="0"/>
          </a:p>
        </p:txBody>
      </p:sp>
      <p:graphicFrame>
        <p:nvGraphicFramePr>
          <p:cNvPr id="5" name="Table 4"/>
          <p:cNvGraphicFramePr>
            <a:graphicFrameLocks noGrp="1"/>
          </p:cNvGraphicFramePr>
          <p:nvPr/>
        </p:nvGraphicFramePr>
        <p:xfrm>
          <a:off x="2046286" y="2205036"/>
          <a:ext cx="3919538" cy="4348490"/>
        </p:xfrm>
        <a:graphic>
          <a:graphicData uri="http://schemas.openxmlformats.org/drawingml/2006/table">
            <a:tbl>
              <a:tblPr/>
              <a:tblGrid>
                <a:gridCol w="1313410">
                  <a:extLst>
                    <a:ext uri="{9D8B030D-6E8A-4147-A177-3AD203B41FA5}">
                      <a16:colId xmlns:a16="http://schemas.microsoft.com/office/drawing/2014/main" val="20000"/>
                    </a:ext>
                  </a:extLst>
                </a:gridCol>
                <a:gridCol w="1173695">
                  <a:extLst>
                    <a:ext uri="{9D8B030D-6E8A-4147-A177-3AD203B41FA5}">
                      <a16:colId xmlns:a16="http://schemas.microsoft.com/office/drawing/2014/main" val="20001"/>
                    </a:ext>
                  </a:extLst>
                </a:gridCol>
                <a:gridCol w="1432433">
                  <a:extLst>
                    <a:ext uri="{9D8B030D-6E8A-4147-A177-3AD203B41FA5}">
                      <a16:colId xmlns:a16="http://schemas.microsoft.com/office/drawing/2014/main" val="20002"/>
                    </a:ext>
                  </a:extLst>
                </a:gridCol>
              </a:tblGrid>
              <a:tr h="1000810">
                <a:tc>
                  <a:txBody>
                    <a:bodyPr/>
                    <a:lstStyle/>
                    <a:p>
                      <a:pPr algn="ctr" fontAlgn="ctr"/>
                      <a:r>
                        <a:rPr lang="en-GB" sz="12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a:rPr>
                        <a:t>Amount</a:t>
                      </a:r>
                      <a:r>
                        <a:rPr lang="en-GB" sz="1200" b="1" i="1" u="none" strike="noStrike" baseline="0" dirty="0">
                          <a:solidFill>
                            <a:srgbClr val="000000"/>
                          </a:solidFill>
                          <a:effectLst/>
                          <a:latin typeface="Calibri"/>
                        </a:rPr>
                        <a:t> at risk  (Target  31/12/2025)</a:t>
                      </a:r>
                      <a:endParaRPr lang="en-GB" sz="1200" b="1" i="1"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1" u="none" strike="noStrike" dirty="0">
                          <a:solidFill>
                            <a:srgbClr val="000000"/>
                          </a:solidFill>
                          <a:effectLst/>
                          <a:latin typeface="Calibri"/>
                        </a:rPr>
                        <a:t>Amount</a:t>
                      </a:r>
                      <a:r>
                        <a:rPr lang="en-GB" sz="1200" b="1" i="1" u="none" strike="noStrike" baseline="0" dirty="0">
                          <a:solidFill>
                            <a:srgbClr val="000000"/>
                          </a:solidFill>
                          <a:effectLst/>
                          <a:latin typeface="Calibri"/>
                        </a:rPr>
                        <a:t> at risk</a:t>
                      </a:r>
                      <a:endParaRPr lang="en-GB" sz="1200" b="1" i="1" u="none" strike="noStrike" dirty="0">
                        <a:solidFill>
                          <a:srgbClr val="000000"/>
                        </a:solidFill>
                        <a:effectLst/>
                        <a:latin typeface="Calibri"/>
                      </a:endParaRPr>
                    </a:p>
                    <a:p>
                      <a:pPr algn="ctr" fontAlgn="ctr"/>
                      <a:r>
                        <a:rPr lang="en-GB" sz="1200" b="1" i="1" u="none" strike="noStrike" dirty="0">
                          <a:solidFill>
                            <a:srgbClr val="000000"/>
                          </a:solidFill>
                          <a:effectLst/>
                          <a:latin typeface="Calibri"/>
                        </a:rPr>
                        <a:t>/ </a:t>
                      </a:r>
                      <a:br>
                        <a:rPr lang="en-GB" sz="1200" b="1" i="1" u="none" strike="noStrike" dirty="0">
                          <a:solidFill>
                            <a:srgbClr val="000000"/>
                          </a:solidFill>
                          <a:effectLst/>
                          <a:latin typeface="Calibri"/>
                        </a:rPr>
                      </a:br>
                      <a:r>
                        <a:rPr lang="en-GB" sz="1200" b="1" i="1" u="none" strike="noStrike" dirty="0">
                          <a:solidFill>
                            <a:srgbClr val="000000"/>
                          </a:solidFill>
                          <a:effectLst/>
                          <a:latin typeface="Calibri"/>
                        </a:rPr>
                        <a:t>Total Committed </a:t>
                      </a:r>
                      <a:br>
                        <a:rPr lang="en-GB" sz="1200" b="1" i="1" u="none" strike="noStrike" dirty="0">
                          <a:solidFill>
                            <a:srgbClr val="000000"/>
                          </a:solidFill>
                          <a:effectLst/>
                          <a:latin typeface="Calibri"/>
                        </a:rPr>
                      </a:br>
                      <a:r>
                        <a:rPr lang="en-GB" sz="12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8336">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Balgarija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44.433.307,03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10,36%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8336">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Belgique-België</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123.040.465,23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336">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Česká</a:t>
                      </a:r>
                      <a:r>
                        <a:rPr lang="en-GB" sz="1200" b="1" i="0" u="none" strike="noStrike" dirty="0">
                          <a:solidFill>
                            <a:srgbClr val="000000"/>
                          </a:solidFill>
                          <a:effectLst/>
                          <a:latin typeface="Calibri" panose="020F0502020204030204" pitchFamily="34" charset="0"/>
                          <a:cs typeface="Calibri" panose="020F0502020204030204" pitchFamily="34" charset="0"/>
                        </a:rPr>
                        <a:t> </a:t>
                      </a:r>
                      <a:r>
                        <a:rPr lang="en-GB" sz="1200" b="1" i="0" u="none" strike="noStrike" dirty="0" err="1">
                          <a:solidFill>
                            <a:srgbClr val="000000"/>
                          </a:solidFill>
                          <a:effectLst/>
                          <a:latin typeface="Calibri" panose="020F0502020204030204" pitchFamily="34" charset="0"/>
                          <a:cs typeface="Calibri" panose="020F0502020204030204" pitchFamily="34" charset="0"/>
                        </a:rPr>
                        <a:t>republika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8336">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Danmark</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336">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Deutschland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337.713.615,75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30,27%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38336">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Eesti</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5.834.292,38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832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Ellada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43.825.522,10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4,68%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832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España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1.501.609.953,09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77,82%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249342">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272.435.123,58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23,89%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8336">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Hrvatska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257.325.491,08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79,18%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0"/>
                  </a:ext>
                </a:extLst>
              </a:tr>
              <a:tr h="238336">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Ireland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11.441.205,14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13,17%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8336">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Italia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1.317.406.968,12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12"/>
                  </a:ext>
                </a:extLst>
              </a:tr>
              <a:tr h="238336">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Kypros</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2.901.730,63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7,64%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38336">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Latvija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57.999.255,11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49,44%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6" name="Table 5"/>
          <p:cNvGraphicFramePr>
            <a:graphicFrameLocks noGrp="1"/>
          </p:cNvGraphicFramePr>
          <p:nvPr/>
        </p:nvGraphicFramePr>
        <p:xfrm>
          <a:off x="6456040" y="2204864"/>
          <a:ext cx="3672210" cy="4387884"/>
        </p:xfrm>
        <a:graphic>
          <a:graphicData uri="http://schemas.openxmlformats.org/drawingml/2006/table">
            <a:tbl>
              <a:tblPr/>
              <a:tblGrid>
                <a:gridCol w="1224136">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1079922">
                  <a:extLst>
                    <a:ext uri="{9D8B030D-6E8A-4147-A177-3AD203B41FA5}">
                      <a16:colId xmlns:a16="http://schemas.microsoft.com/office/drawing/2014/main" val="20002"/>
                    </a:ext>
                  </a:extLst>
                </a:gridCol>
              </a:tblGrid>
              <a:tr h="1007939">
                <a:tc>
                  <a:txBody>
                    <a:bodyPr/>
                    <a:lstStyle/>
                    <a:p>
                      <a:pPr algn="ctr" fontAlgn="ctr"/>
                      <a:r>
                        <a:rPr lang="en-GB" sz="12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a:rPr>
                        <a:t>Amount</a:t>
                      </a:r>
                      <a:r>
                        <a:rPr lang="en-GB" sz="1200" b="1" i="1" u="none" strike="noStrike" baseline="0" dirty="0">
                          <a:solidFill>
                            <a:srgbClr val="000000"/>
                          </a:solidFill>
                          <a:effectLst/>
                          <a:latin typeface="Calibri"/>
                        </a:rPr>
                        <a:t> at risk  (Target  31/12/2025)</a:t>
                      </a:r>
                      <a:endParaRPr lang="en-GB" sz="1200" b="1" i="1"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1" u="none" strike="noStrike" dirty="0">
                          <a:solidFill>
                            <a:srgbClr val="000000"/>
                          </a:solidFill>
                          <a:effectLst/>
                          <a:latin typeface="Calibri"/>
                        </a:rPr>
                        <a:t>Amount</a:t>
                      </a:r>
                      <a:r>
                        <a:rPr lang="en-GB" sz="1200" b="1" i="1" u="none" strike="noStrike" baseline="0" dirty="0">
                          <a:solidFill>
                            <a:srgbClr val="000000"/>
                          </a:solidFill>
                          <a:effectLst/>
                          <a:latin typeface="Calibri"/>
                        </a:rPr>
                        <a:t> at risk</a:t>
                      </a:r>
                      <a:endParaRPr lang="en-GB" sz="1200" b="1" i="1" u="none" strike="noStrike" dirty="0">
                        <a:solidFill>
                          <a:srgbClr val="000000"/>
                        </a:solidFill>
                        <a:effectLst/>
                        <a:latin typeface="Calibri"/>
                      </a:endParaRPr>
                    </a:p>
                    <a:p>
                      <a:pPr algn="ctr" fontAlgn="ctr"/>
                      <a:r>
                        <a:rPr lang="en-GB" sz="1200" b="1" i="1" u="none" strike="noStrike" dirty="0">
                          <a:solidFill>
                            <a:srgbClr val="000000"/>
                          </a:solidFill>
                          <a:effectLst/>
                          <a:latin typeface="Calibri"/>
                        </a:rPr>
                        <a:t>/ </a:t>
                      </a:r>
                      <a:br>
                        <a:rPr lang="en-GB" sz="1200" b="1" i="1" u="none" strike="noStrike" dirty="0">
                          <a:solidFill>
                            <a:srgbClr val="000000"/>
                          </a:solidFill>
                          <a:effectLst/>
                          <a:latin typeface="Calibri"/>
                        </a:rPr>
                      </a:br>
                      <a:r>
                        <a:rPr lang="en-GB" sz="1200" b="1" i="1" u="none" strike="noStrike" dirty="0">
                          <a:solidFill>
                            <a:srgbClr val="000000"/>
                          </a:solidFill>
                          <a:effectLst/>
                          <a:latin typeface="Calibri"/>
                        </a:rPr>
                        <a:t>Total Committed </a:t>
                      </a:r>
                      <a:br>
                        <a:rPr lang="en-GB" sz="1200" b="1" i="1" u="none" strike="noStrike" dirty="0">
                          <a:solidFill>
                            <a:srgbClr val="000000"/>
                          </a:solidFill>
                          <a:effectLst/>
                          <a:latin typeface="Calibri"/>
                        </a:rPr>
                      </a:br>
                      <a:r>
                        <a:rPr lang="en-GB" sz="12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2899">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Lietuva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63.431.703,15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33,63%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2899">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Luxembourg (Grand-</a:t>
                      </a:r>
                      <a:r>
                        <a:rPr lang="en-GB" sz="1200" b="1" i="0" u="none" strike="noStrike" dirty="0" err="1">
                          <a:solidFill>
                            <a:srgbClr val="000000"/>
                          </a:solidFill>
                          <a:effectLst/>
                          <a:latin typeface="Calibri" panose="020F0502020204030204" pitchFamily="34" charset="0"/>
                          <a:cs typeface="Calibri" panose="020F0502020204030204" pitchFamily="34" charset="0"/>
                        </a:rPr>
                        <a:t>Duche</a:t>
                      </a:r>
                      <a:r>
                        <a:rPr lang="en-GB" sz="12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0098">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Magyarország</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227.115.083,80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28,12%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2762">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Malta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7.628.118,20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35,89%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2899">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Nederland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29.697.192,00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42,02%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2899">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Österreich</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53.359.079,08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76,25%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2899">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Polska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503.818.630,61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24,42%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222899">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Portugal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246.632.474,20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18,57%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2899">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România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214.170.187,70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18,77%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2899">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Slovenija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36.879.194,15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39,52%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2899">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Slovenská</a:t>
                      </a:r>
                      <a:r>
                        <a:rPr lang="en-GB" sz="1200" b="1" i="0" u="none" strike="noStrike" dirty="0">
                          <a:solidFill>
                            <a:srgbClr val="000000"/>
                          </a:solidFill>
                          <a:effectLst/>
                          <a:latin typeface="Calibri" panose="020F0502020204030204" pitchFamily="34" charset="0"/>
                          <a:cs typeface="Calibri" panose="020F0502020204030204" pitchFamily="34" charset="0"/>
                        </a:rPr>
                        <a:t> </a:t>
                      </a:r>
                      <a:r>
                        <a:rPr lang="en-GB" sz="1200" b="1" i="0" u="none" strike="noStrike" dirty="0" err="1">
                          <a:solidFill>
                            <a:srgbClr val="000000"/>
                          </a:solidFill>
                          <a:effectLst/>
                          <a:latin typeface="Calibri" panose="020F0502020204030204" pitchFamily="34" charset="0"/>
                          <a:cs typeface="Calibri" panose="020F0502020204030204" pitchFamily="34" charset="0"/>
                        </a:rPr>
                        <a:t>republika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2899">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Suomi/Finland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23.452.101,58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a:solidFill>
                            <a:srgbClr val="000000"/>
                          </a:solidFill>
                          <a:effectLst/>
                          <a:latin typeface="Calibri" panose="020F0502020204030204" pitchFamily="34" charset="0"/>
                          <a:ea typeface="Calibri" panose="020F0502020204030204" pitchFamily="34" charset="0"/>
                          <a:cs typeface="Calibri" panose="020F0502020204030204" pitchFamily="34" charset="0"/>
                        </a:rPr>
                        <a:t>22,70%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0918">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Sverige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IE" sz="1200" b="1"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0,00%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24830">
                <a:tc>
                  <a:txBody>
                    <a:bodyPr/>
                    <a:lstStyle/>
                    <a:p>
                      <a:pPr marL="0" algn="l" defTabSz="914400" rtl="0" eaLnBrk="1" fontAlgn="b" latinLnBrk="0" hangingPunct="1"/>
                      <a:r>
                        <a:rPr lang="en-GB" sz="1200" b="1" i="0" u="none" strike="noStrike" kern="1200" dirty="0">
                          <a:solidFill>
                            <a:schemeClr val="bg1"/>
                          </a:solidFill>
                          <a:effectLst/>
                          <a:latin typeface="Calibri" panose="020F0502020204030204" pitchFamily="34" charset="0"/>
                          <a:ea typeface="+mn-ea"/>
                          <a:cs typeface="Calibri" panose="020F0502020204030204" pitchFamily="34" charset="0"/>
                        </a:rPr>
                        <a:t>TOTAL</a:t>
                      </a:r>
                    </a:p>
                  </a:txBody>
                  <a:tcPr marL="5440" marR="5440" marT="5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c>
                  <a:txBody>
                    <a:bodyPr/>
                    <a:lstStyle/>
                    <a:p>
                      <a:pPr marL="0" algn="r" defTabSz="914400" rtl="0" eaLnBrk="1" fontAlgn="b" latinLnBrk="0" hangingPunct="1"/>
                      <a:r>
                        <a:rPr lang="fr-BE" sz="1200" b="1" i="0" u="none" strike="noStrike" kern="1200" dirty="0">
                          <a:solidFill>
                            <a:schemeClr val="bg1"/>
                          </a:solidFill>
                          <a:effectLst/>
                          <a:latin typeface="Calibri" panose="020F0502020204030204" pitchFamily="34" charset="0"/>
                          <a:ea typeface="+mn-ea"/>
                          <a:cs typeface="Calibri" panose="020F0502020204030204" pitchFamily="34" charset="0"/>
                        </a:rPr>
                        <a:t>5</a:t>
                      </a:r>
                      <a:r>
                        <a:rPr lang="en-IE" sz="1200" b="1" i="0" u="none" strike="noStrike" kern="1200" dirty="0">
                          <a:solidFill>
                            <a:schemeClr val="bg1"/>
                          </a:solidFill>
                          <a:effectLst/>
                          <a:latin typeface="Calibri" panose="020F0502020204030204" pitchFamily="34" charset="0"/>
                          <a:ea typeface="+mn-ea"/>
                          <a:cs typeface="Calibri" panose="020F0502020204030204" pitchFamily="34" charset="0"/>
                        </a:rPr>
                        <a:t>.287.993.745,70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tc>
                  <a:txBody>
                    <a:bodyPr/>
                    <a:lstStyle/>
                    <a:p>
                      <a:pPr marL="0" algn="r" defTabSz="914400" rtl="0" eaLnBrk="1" fontAlgn="b" latinLnBrk="0" hangingPunct="1"/>
                      <a:r>
                        <a:rPr lang="en-IE" sz="1200" b="1" i="0" u="none" strike="noStrike" kern="1200" dirty="0">
                          <a:solidFill>
                            <a:schemeClr val="bg1"/>
                          </a:solidFill>
                          <a:effectLst/>
                          <a:latin typeface="Calibri" panose="020F0502020204030204" pitchFamily="34" charset="0"/>
                          <a:ea typeface="+mn-ea"/>
                          <a:cs typeface="Calibri" panose="020F0502020204030204" pitchFamily="34" charset="0"/>
                        </a:rPr>
                        <a:t>33,51%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CC"/>
                    </a:solidFill>
                  </a:tcPr>
                </a:tc>
                <a:extLst>
                  <a:ext uri="{0D108BD9-81ED-4DB2-BD59-A6C34878D82A}">
                    <a16:rowId xmlns:a16="http://schemas.microsoft.com/office/drawing/2014/main" val="10015"/>
                  </a:ext>
                </a:extLst>
              </a:tr>
            </a:tbl>
          </a:graphicData>
        </a:graphic>
      </p:graphicFrame>
      <p:sp>
        <p:nvSpPr>
          <p:cNvPr id="7" name="Espace réservé du numéro de diapositive 5"/>
          <p:cNvSpPr txBox="1">
            <a:spLocks noGrp="1"/>
          </p:cNvSpPr>
          <p:nvPr/>
        </p:nvSpPr>
        <p:spPr bwMode="auto">
          <a:xfrm>
            <a:off x="10128250" y="6497638"/>
            <a:ext cx="5397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A3090CB9-8292-4554-9548-E66D27400865}" type="slidenum">
              <a:rPr lang="en-GB" altLang="en-US" sz="1200" b="1" i="0">
                <a:solidFill>
                  <a:schemeClr val="tx1"/>
                </a:solidFill>
                <a:latin typeface="Arial" panose="020B0604020202020204" pitchFamily="34" charset="0"/>
              </a:rPr>
              <a:pPr algn="r" eaLnBrk="1" hangingPunct="1">
                <a:spcBef>
                  <a:spcPct val="0"/>
                </a:spcBef>
                <a:buClrTx/>
                <a:buFontTx/>
                <a:buNone/>
              </a:pPr>
              <a:t>6</a:t>
            </a:fld>
            <a:endParaRPr lang="en-GB" altLang="en-US" sz="1200" b="1" i="0" dirty="0">
              <a:solidFill>
                <a:schemeClr val="tx1"/>
              </a:solidFill>
              <a:latin typeface="Arial" panose="020B0604020202020204" pitchFamily="34" charset="0"/>
            </a:endParaRPr>
          </a:p>
        </p:txBody>
      </p:sp>
    </p:spTree>
    <p:extLst>
      <p:ext uri="{BB962C8B-B14F-4D97-AF65-F5344CB8AC3E}">
        <p14:creationId xmlns:p14="http://schemas.microsoft.com/office/powerpoint/2010/main" val="355684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7D1E5B-8026-2828-D18A-78CCE5A8F562}"/>
              </a:ext>
            </a:extLst>
          </p:cNvPr>
          <p:cNvSpPr>
            <a:spLocks noGrp="1"/>
          </p:cNvSpPr>
          <p:nvPr>
            <p:ph type="title"/>
          </p:nvPr>
        </p:nvSpPr>
        <p:spPr>
          <a:xfrm>
            <a:off x="660903" y="563963"/>
            <a:ext cx="10337925" cy="1325563"/>
          </a:xfrm>
        </p:spPr>
        <p:txBody>
          <a:bodyPr anchor="ctr">
            <a:normAutofit/>
          </a:bodyPr>
          <a:lstStyle/>
          <a:p>
            <a:pPr>
              <a:lnSpc>
                <a:spcPct val="90000"/>
              </a:lnSpc>
            </a:pPr>
            <a:r>
              <a:rPr lang="sv-SE" sz="2800"/>
              <a:t>Rapport Studie till stöd för konsekvensbedömningen av det framtida förslaget om Europeiska socialfonden</a:t>
            </a:r>
            <a:br>
              <a:rPr lang="sv-SE" sz="2800"/>
            </a:br>
            <a:endParaRPr lang="sv-SE" sz="2800"/>
          </a:p>
        </p:txBody>
      </p:sp>
      <p:sp>
        <p:nvSpPr>
          <p:cNvPr id="3" name="Platshållare för innehåll 2">
            <a:extLst>
              <a:ext uri="{FF2B5EF4-FFF2-40B4-BE49-F238E27FC236}">
                <a16:creationId xmlns:a16="http://schemas.microsoft.com/office/drawing/2014/main" id="{0D95A0A2-6036-3E0B-C60C-C2028BC88AE2}"/>
              </a:ext>
            </a:extLst>
          </p:cNvPr>
          <p:cNvSpPr>
            <a:spLocks noGrp="1"/>
          </p:cNvSpPr>
          <p:nvPr>
            <p:ph idx="1"/>
          </p:nvPr>
        </p:nvSpPr>
        <p:spPr>
          <a:xfrm>
            <a:off x="660903" y="2006694"/>
            <a:ext cx="4991477" cy="3841844"/>
          </a:xfrm>
        </p:spPr>
        <p:txBody>
          <a:bodyPr>
            <a:normAutofit/>
          </a:bodyPr>
          <a:lstStyle/>
          <a:p>
            <a:pPr>
              <a:lnSpc>
                <a:spcPct val="90000"/>
              </a:lnSpc>
            </a:pPr>
            <a:r>
              <a:rPr lang="sv-SE" sz="2600"/>
              <a:t>Rapporten visar bland annat att ESF bidrar till reformer i medlemsländerna. Rapporten pekar också ut två viktiga förutsättningar för framgång - Behovet av politiskt engagemang och stöd från berörda parter samt behovet av stark administrativ kapacitet.</a:t>
            </a:r>
          </a:p>
          <a:p>
            <a:pPr>
              <a:lnSpc>
                <a:spcPct val="90000"/>
              </a:lnSpc>
            </a:pPr>
            <a:endParaRPr lang="sv-SE" sz="2600"/>
          </a:p>
        </p:txBody>
      </p:sp>
      <p:pic>
        <p:nvPicPr>
          <p:cNvPr id="7" name="Bildobjekt 6">
            <a:extLst>
              <a:ext uri="{FF2B5EF4-FFF2-40B4-BE49-F238E27FC236}">
                <a16:creationId xmlns:a16="http://schemas.microsoft.com/office/drawing/2014/main" id="{ED52413A-09F3-5AA0-B483-A20198AAF1D6}"/>
              </a:ext>
            </a:extLst>
          </p:cNvPr>
          <p:cNvPicPr>
            <a:picLocks noChangeAspect="1"/>
          </p:cNvPicPr>
          <p:nvPr/>
        </p:nvPicPr>
        <p:blipFill>
          <a:blip r:embed="rId2"/>
          <a:stretch>
            <a:fillRect/>
          </a:stretch>
        </p:blipFill>
        <p:spPr>
          <a:xfrm>
            <a:off x="7132291" y="2006694"/>
            <a:ext cx="2741597" cy="3841844"/>
          </a:xfrm>
          <a:prstGeom prst="rect">
            <a:avLst/>
          </a:prstGeom>
          <a:noFill/>
        </p:spPr>
      </p:pic>
    </p:spTree>
    <p:extLst>
      <p:ext uri="{BB962C8B-B14F-4D97-AF65-F5344CB8AC3E}">
        <p14:creationId xmlns:p14="http://schemas.microsoft.com/office/powerpoint/2010/main" val="1309151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688D-8BA0-3943-952B-82BE4828D14E}"/>
              </a:ext>
            </a:extLst>
          </p:cNvPr>
          <p:cNvSpPr>
            <a:spLocks noGrp="1"/>
          </p:cNvSpPr>
          <p:nvPr>
            <p:ph type="title"/>
          </p:nvPr>
        </p:nvSpPr>
        <p:spPr/>
        <p:txBody>
          <a:bodyPr>
            <a:normAutofit/>
          </a:bodyPr>
          <a:lstStyle/>
          <a:p>
            <a:r>
              <a:rPr lang="en-GB" sz="3600" dirty="0">
                <a:ea typeface="Open Sans" panose="020B0606030504020204" pitchFamily="34" charset="0"/>
                <a:cs typeface="Open Sans" panose="020B0606030504020204" pitchFamily="34" charset="0"/>
              </a:rPr>
              <a:t>Finding 2: most reforms focused on education and labour market policy areas</a:t>
            </a:r>
            <a:endParaRPr lang="lt-LT" sz="3600" dirty="0">
              <a:latin typeface="Ranade" pitchFamily="2" charset="77"/>
            </a:endParaRPr>
          </a:p>
        </p:txBody>
      </p:sp>
      <p:sp>
        <p:nvSpPr>
          <p:cNvPr id="6" name="Content Placeholder 5">
            <a:extLst>
              <a:ext uri="{FF2B5EF4-FFF2-40B4-BE49-F238E27FC236}">
                <a16:creationId xmlns:a16="http://schemas.microsoft.com/office/drawing/2014/main" id="{64328FBC-6CA2-4145-BDEF-95CC668766B7}"/>
              </a:ext>
            </a:extLst>
          </p:cNvPr>
          <p:cNvSpPr>
            <a:spLocks noGrp="1"/>
          </p:cNvSpPr>
          <p:nvPr>
            <p:ph idx="1"/>
          </p:nvPr>
        </p:nvSpPr>
        <p:spPr>
          <a:xfrm>
            <a:off x="838201" y="1825625"/>
            <a:ext cx="2717800" cy="4351338"/>
          </a:xfrm>
        </p:spPr>
        <p:txBody>
          <a:bodyPr>
            <a:normAutofit/>
          </a:bodyPr>
          <a:lstStyle/>
          <a:p>
            <a:pPr marL="0" indent="0">
              <a:lnSpc>
                <a:spcPct val="120000"/>
              </a:lnSpc>
              <a:spcBef>
                <a:spcPts val="0"/>
              </a:spcBef>
              <a:spcAft>
                <a:spcPts val="1200"/>
              </a:spcAft>
              <a:buNone/>
            </a:pPr>
            <a:r>
              <a:rPr lang="en-US" dirty="0"/>
              <a:t>Results of mapping: share of reforms per broad policy area</a:t>
            </a:r>
            <a:endParaRPr lang="en-GB" dirty="0"/>
          </a:p>
          <a:p>
            <a:pPr marL="0" indent="0">
              <a:lnSpc>
                <a:spcPct val="120000"/>
              </a:lnSpc>
              <a:spcBef>
                <a:spcPts val="0"/>
              </a:spcBef>
              <a:spcAft>
                <a:spcPts val="1200"/>
              </a:spcAft>
              <a:buNone/>
            </a:pPr>
            <a:endParaRPr lang="en-GB" b="1" dirty="0"/>
          </a:p>
          <a:p>
            <a:pPr marL="342900" indent="-342900">
              <a:lnSpc>
                <a:spcPct val="120000"/>
              </a:lnSpc>
              <a:spcBef>
                <a:spcPts val="0"/>
              </a:spcBef>
              <a:spcAft>
                <a:spcPts val="1200"/>
              </a:spcAft>
              <a:buFont typeface="+mj-lt"/>
              <a:buAutoNum type="arabicPeriod"/>
            </a:pPr>
            <a:endParaRPr lang="en-GB" dirty="0"/>
          </a:p>
        </p:txBody>
      </p:sp>
      <p:pic>
        <p:nvPicPr>
          <p:cNvPr id="3" name="Picture 2">
            <a:extLst>
              <a:ext uri="{FF2B5EF4-FFF2-40B4-BE49-F238E27FC236}">
                <a16:creationId xmlns:a16="http://schemas.microsoft.com/office/drawing/2014/main" id="{FD2E478C-B28D-EFE8-C790-61B94ACB8126}"/>
              </a:ext>
            </a:extLst>
          </p:cNvPr>
          <p:cNvPicPr>
            <a:picLocks noChangeAspect="1"/>
          </p:cNvPicPr>
          <p:nvPr/>
        </p:nvPicPr>
        <p:blipFill>
          <a:blip r:embed="rId3"/>
          <a:stretch>
            <a:fillRect/>
          </a:stretch>
        </p:blipFill>
        <p:spPr>
          <a:xfrm>
            <a:off x="4527088" y="2021840"/>
            <a:ext cx="6946274" cy="3781665"/>
          </a:xfrm>
          <a:prstGeom prst="rect">
            <a:avLst/>
          </a:prstGeom>
        </p:spPr>
      </p:pic>
    </p:spTree>
    <p:extLst>
      <p:ext uri="{BB962C8B-B14F-4D97-AF65-F5344CB8AC3E}">
        <p14:creationId xmlns:p14="http://schemas.microsoft.com/office/powerpoint/2010/main" val="4051062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1B2AB04-E1ED-CB05-5C28-A10003FE3060}"/>
              </a:ext>
            </a:extLst>
          </p:cNvPr>
          <p:cNvSpPr>
            <a:spLocks noGrp="1"/>
          </p:cNvSpPr>
          <p:nvPr>
            <p:ph type="title"/>
          </p:nvPr>
        </p:nvSpPr>
        <p:spPr>
          <a:xfrm>
            <a:off x="660903" y="563963"/>
            <a:ext cx="10337925" cy="1325563"/>
          </a:xfrm>
        </p:spPr>
        <p:txBody>
          <a:bodyPr anchor="ctr">
            <a:normAutofit/>
          </a:bodyPr>
          <a:lstStyle/>
          <a:p>
            <a:r>
              <a:rPr lang="sv-SE" dirty="0"/>
              <a:t>ECA-rapport om CARE</a:t>
            </a:r>
          </a:p>
        </p:txBody>
      </p:sp>
      <p:sp>
        <p:nvSpPr>
          <p:cNvPr id="3" name="Platshållare för innehåll 2">
            <a:extLst>
              <a:ext uri="{FF2B5EF4-FFF2-40B4-BE49-F238E27FC236}">
                <a16:creationId xmlns:a16="http://schemas.microsoft.com/office/drawing/2014/main" id="{82497B76-967A-DB59-2DA5-BB41F3D0A3F8}"/>
              </a:ext>
            </a:extLst>
          </p:cNvPr>
          <p:cNvSpPr>
            <a:spLocks noGrp="1"/>
          </p:cNvSpPr>
          <p:nvPr>
            <p:ph idx="1"/>
          </p:nvPr>
        </p:nvSpPr>
        <p:spPr>
          <a:xfrm>
            <a:off x="660903" y="2006694"/>
            <a:ext cx="6099126" cy="3841844"/>
          </a:xfrm>
        </p:spPr>
        <p:txBody>
          <a:bodyPr>
            <a:normAutofit/>
          </a:bodyPr>
          <a:lstStyle/>
          <a:p>
            <a:pPr>
              <a:lnSpc>
                <a:spcPct val="90000"/>
              </a:lnSpc>
            </a:pPr>
            <a:r>
              <a:rPr lang="sv-SE" sz="1800" dirty="0"/>
              <a:t>Snabba EU-åtgärder hjälpte medlemsländerna att ta hand om flyktingar från Ukraina</a:t>
            </a:r>
          </a:p>
          <a:p>
            <a:pPr>
              <a:lnSpc>
                <a:spcPct val="90000"/>
              </a:lnSpc>
            </a:pPr>
            <a:r>
              <a:rPr lang="sv-SE" sz="1800" dirty="0"/>
              <a:t>Tack vare effektiva urvalsprocesser kunde projekten genomföras snabbt, så tidigt som våren 2022. </a:t>
            </a:r>
          </a:p>
          <a:p>
            <a:pPr>
              <a:lnSpc>
                <a:spcPct val="90000"/>
              </a:lnSpc>
            </a:pPr>
            <a:r>
              <a:rPr lang="sv-SE" sz="1800" dirty="0"/>
              <a:t>Revisorerna kritiserar dock den bristfälliga övervakningen av de tilldelade medlen, eftersom EU--kommissionen inte kan spåra det totala belopp som använts till flyktingstöd inom ramen för Care. Dessutom saknar kommissionen specifika uppgifter om antalet program som ger stöd till flyktingar från Ukraina, och det finns inga gemensamma utvärderingsindikatorer. Det går därför inte att mäta hur ändamålsenligt Care har varit.</a:t>
            </a:r>
          </a:p>
        </p:txBody>
      </p:sp>
      <p:pic>
        <p:nvPicPr>
          <p:cNvPr id="5" name="Bildobjekt 4">
            <a:extLst>
              <a:ext uri="{FF2B5EF4-FFF2-40B4-BE49-F238E27FC236}">
                <a16:creationId xmlns:a16="http://schemas.microsoft.com/office/drawing/2014/main" id="{17F4E23B-083F-6AFD-8F93-BCD1ACAA04BD}"/>
              </a:ext>
            </a:extLst>
          </p:cNvPr>
          <p:cNvPicPr>
            <a:picLocks noChangeAspect="1"/>
          </p:cNvPicPr>
          <p:nvPr/>
        </p:nvPicPr>
        <p:blipFill>
          <a:blip r:embed="rId2"/>
          <a:stretch>
            <a:fillRect/>
          </a:stretch>
        </p:blipFill>
        <p:spPr>
          <a:xfrm>
            <a:off x="7140818" y="2006694"/>
            <a:ext cx="2724542" cy="3841844"/>
          </a:xfrm>
          <a:prstGeom prst="rect">
            <a:avLst/>
          </a:prstGeom>
          <a:noFill/>
        </p:spPr>
      </p:pic>
    </p:spTree>
    <p:extLst>
      <p:ext uri="{BB962C8B-B14F-4D97-AF65-F5344CB8AC3E}">
        <p14:creationId xmlns:p14="http://schemas.microsoft.com/office/powerpoint/2010/main" val="2698704009"/>
      </p:ext>
    </p:extLst>
  </p:cSld>
  <p:clrMapOvr>
    <a:masterClrMapping/>
  </p:clrMapOvr>
</p:sld>
</file>

<file path=ppt/theme/theme1.xml><?xml version="1.0" encoding="utf-8"?>
<a:theme xmlns:a="http://schemas.openxmlformats.org/drawingml/2006/main" name="Office-tema">
  <a:themeElements>
    <a:clrScheme name="Egen 1">
      <a:dk1>
        <a:srgbClr val="104161"/>
      </a:dk1>
      <a:lt1>
        <a:srgbClr val="F8F7F7"/>
      </a:lt1>
      <a:dk2>
        <a:srgbClr val="104161"/>
      </a:dk2>
      <a:lt2>
        <a:srgbClr val="F8F7F7"/>
      </a:lt2>
      <a:accent1>
        <a:srgbClr val="649AB3"/>
      </a:accent1>
      <a:accent2>
        <a:srgbClr val="A9D1DA"/>
      </a:accent2>
      <a:accent3>
        <a:srgbClr val="7C9259"/>
      </a:accent3>
      <a:accent4>
        <a:srgbClr val="B7CF83"/>
      </a:accent4>
      <a:accent5>
        <a:srgbClr val="7B485B"/>
      </a:accent5>
      <a:accent6>
        <a:srgbClr val="EABEA5"/>
      </a:accent6>
      <a:hlink>
        <a:srgbClr val="649AB3"/>
      </a:hlink>
      <a:folHlink>
        <a:srgbClr val="649A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err="1" smtClean="0"/>
        </a:defPPr>
      </a:lstStyle>
    </a:txDef>
  </a:objectDefaults>
  <a:extraClrSchemeLst/>
  <a:extLst>
    <a:ext uri="{05A4C25C-085E-4340-85A3-A5531E510DB2}">
      <thm15:themeFamily xmlns:thm15="http://schemas.microsoft.com/office/thememl/2012/main" name="Grundmall med instruktioner SVENSKA2.pptx" id="{28B9AD8F-DAD1-45CF-AF3B-06F5655BC2D4}" vid="{6AF506F1-7716-4536-823A-E206BD1759FC}"/>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Grundmall med instruktioner_SVENSKA</Template>
  <TotalTime>1143</TotalTime>
  <Words>718</Words>
  <Application>Microsoft Office PowerPoint</Application>
  <PresentationFormat>Bredbild</PresentationFormat>
  <Paragraphs>210</Paragraphs>
  <Slides>10</Slides>
  <Notes>6</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10</vt:i4>
      </vt:variant>
    </vt:vector>
  </HeadingPairs>
  <TitlesOfParts>
    <vt:vector size="18" baseType="lpstr">
      <vt:lpstr>Arial</vt:lpstr>
      <vt:lpstr>Calibri</vt:lpstr>
      <vt:lpstr>Open Sans</vt:lpstr>
      <vt:lpstr>Ranade</vt:lpstr>
      <vt:lpstr>Trebuchet MS</vt:lpstr>
      <vt:lpstr>Verdana</vt:lpstr>
      <vt:lpstr>Office-tema</vt:lpstr>
      <vt:lpstr>1_Default Design</vt:lpstr>
      <vt:lpstr>ESF-kommittén</vt:lpstr>
      <vt:lpstr>Information</vt:lpstr>
      <vt:lpstr>Höjdpunkter</vt:lpstr>
      <vt:lpstr>Finansiellt genomförande – 31 augusti 2025</vt:lpstr>
      <vt:lpstr>PowerPoint-presentation</vt:lpstr>
      <vt:lpstr>ESF+ amounts at risk of decommitment</vt:lpstr>
      <vt:lpstr>Rapport Studie till stöd för konsekvensbedömningen av det framtida förslaget om Europeiska socialfonden </vt:lpstr>
      <vt:lpstr>Finding 2: most reforms focused on education and labour market policy areas</vt:lpstr>
      <vt:lpstr>ECA-rapport om CARE</vt:lpstr>
      <vt:lpstr>EU-kommissionens förslag till ny MFF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Bergström Jonas</dc:creator>
  <cp:lastModifiedBy>Ivarsson Anita</cp:lastModifiedBy>
  <cp:revision>2</cp:revision>
  <dcterms:created xsi:type="dcterms:W3CDTF">2025-10-07T12:14:43Z</dcterms:created>
  <dcterms:modified xsi:type="dcterms:W3CDTF">2025-10-08T07:27:53Z</dcterms:modified>
</cp:coreProperties>
</file>