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435" r:id="rId3"/>
    <p:sldId id="436" r:id="rId4"/>
    <p:sldId id="439" r:id="rId5"/>
    <p:sldId id="441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886"/>
    <a:srgbClr val="124261"/>
    <a:srgbClr val="004062"/>
    <a:srgbClr val="8B475B"/>
    <a:srgbClr val="F6E3D2"/>
    <a:srgbClr val="723F4E"/>
    <a:srgbClr val="EABEA5"/>
    <a:srgbClr val="6299AE"/>
    <a:srgbClr val="F9E06C"/>
    <a:srgbClr val="A9D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631"/>
  </p:normalViewPr>
  <p:slideViewPr>
    <p:cSldViewPr snapToGrid="0" snapToObjects="1">
      <p:cViewPr varScale="1">
        <p:scale>
          <a:sx n="72" d="100"/>
          <a:sy n="72" d="100"/>
        </p:scale>
        <p:origin x="929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D9394-B095-D14F-9C64-9054C5F416E2}" type="datetimeFigureOut">
              <a:rPr lang="sv-SE" smtClean="0"/>
              <a:t>2025-10-08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36579-4CA0-484E-809B-B32E5DC994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4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/>
          </a:p>
          <a:p>
            <a:r>
              <a:rPr lang="sv-SE" b="1" dirty="0"/>
              <a:t>Rubrik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Typsnitt ska alltid vara: </a:t>
            </a:r>
            <a:r>
              <a:rPr lang="sv-SE" b="1" dirty="0" err="1"/>
              <a:t>Trebuchet</a:t>
            </a:r>
            <a:r>
              <a:rPr lang="sv-SE" b="1" dirty="0"/>
              <a:t> MS Fet i rubrik</a:t>
            </a:r>
            <a:br>
              <a:rPr lang="sv-SE" b="1" dirty="0"/>
            </a:br>
            <a:r>
              <a:rPr lang="sv-SE" dirty="0"/>
              <a:t>Max två rader (ca 45 tecken)</a:t>
            </a:r>
          </a:p>
          <a:p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v-SE" dirty="0"/>
            </a:br>
            <a:r>
              <a:rPr lang="sv-SE" b="1" dirty="0"/>
              <a:t>Underrubrik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0" dirty="0"/>
              <a:t>Typsnitt ska alltid vara: </a:t>
            </a:r>
            <a:r>
              <a:rPr lang="sv-SE" b="0" dirty="0" err="1"/>
              <a:t>Trebuchet</a:t>
            </a:r>
            <a:r>
              <a:rPr lang="sv-SE" b="0" dirty="0"/>
              <a:t> MS (ej </a:t>
            </a:r>
            <a:r>
              <a:rPr lang="sv-SE" b="0" dirty="0" err="1"/>
              <a:t>fetad</a:t>
            </a:r>
            <a:r>
              <a:rPr lang="sv-SE" b="0" dirty="0"/>
              <a:t>)</a:t>
            </a:r>
            <a:endParaRPr lang="sv-SE" b="1" dirty="0"/>
          </a:p>
          <a:p>
            <a:r>
              <a:rPr lang="sv-SE" b="0" dirty="0"/>
              <a:t>Max två rader (ca 65 tecken)</a:t>
            </a:r>
          </a:p>
          <a:p>
            <a:endParaRPr lang="sv-SE" b="0" dirty="0"/>
          </a:p>
          <a:p>
            <a:r>
              <a:rPr lang="sv-SE" b="1" dirty="0"/>
              <a:t>Generellt om bilder</a:t>
            </a:r>
          </a:p>
          <a:p>
            <a:r>
              <a:rPr lang="sv-SE" b="0" dirty="0"/>
              <a:t>Använd gärna bilder och grafik för att lätt upp presentationen – ett riktmärke är var femte </a:t>
            </a:r>
            <a:r>
              <a:rPr lang="sv-SE" b="0" dirty="0" err="1"/>
              <a:t>slide</a:t>
            </a:r>
            <a:r>
              <a:rPr lang="sv-SE" b="0" dirty="0"/>
              <a:t> är med en bild.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1181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B85A5-5E3C-D7A8-48FD-31AFB72E5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DE41D75-DB19-7512-4208-EBFE736EEE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0505FBB4-94FB-4FE1-8C4E-CE6DFBAE7D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Totalt är 63 procent av tillgängliga medel inom totalramen intecknade och 30 procent även utbetalda, men det varierar mellan olika programområden. </a:t>
            </a:r>
          </a:p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Längst har vi kommit inom programområde F där 86 procent av totalramen för programperioden har intecknats och betalats ut, samt programområde C, med 85 procent intecknat, varav 37 procent utbetalat. </a:t>
            </a:r>
          </a:p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Programområde A1 som gick trögt i början har nu nästan hunnit i fatt A2 tack vare informationsinsatser som genomförts. Även programområde D börjar hinna i fatt och ligger nu på 58 procent. </a:t>
            </a:r>
          </a:p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Just nu är det programområde B och E som ligger lägst, men även de har beviljat minst 50 procent av ramen och har stora utlysningar under hösten.</a:t>
            </a:r>
          </a:p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När det gäller utbetalningar är det programområde A1 och D som ligger sämst till med  21 respektive 19 procent av ramen utbetald.</a:t>
            </a:r>
          </a:p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101D8B2-B798-9678-4F11-B2919F2DCD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6287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BBBA6-3BD6-B68D-042E-95A158E57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7F624C0-B0D5-3EF3-3AFC-B305362F42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DC2B247-A3E2-A6B8-00BC-0D4DBF6836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Åtta av nio regioner tagit beslut om minst halva totalramen för sin region. Mellersta Norrland är de som beslutat om lägst andel av sin ram, endast 43 procent.</a:t>
            </a:r>
          </a:p>
          <a:p>
            <a:endParaRPr lang="sv-SE" dirty="0"/>
          </a:p>
          <a:p>
            <a:r>
              <a:rPr lang="sv-SE" dirty="0"/>
              <a:t>Att den nationella enheten ligger högre än de övriga vad gäller andel utbetalt beror till del på att hela programområde F (Fast Care), som redan är avslutat, räknas in här.</a:t>
            </a:r>
          </a:p>
          <a:p>
            <a:endParaRPr lang="sv-SE" dirty="0"/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Nationella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Stor del öppna fortfarande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A1 - 3 öppna utlysningar 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A2 - 1 öppen utlysning</a:t>
            </a:r>
          </a:p>
          <a:p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PoB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- 1 öppen utlysning (men säker få in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belopppet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 C - lyst ut 30 mkr - fått in 40 mkr</a:t>
            </a:r>
          </a:p>
          <a:p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- 2 öppna utlysningar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Övre Norrland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Emma var inte med på ledningsgruppen.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Mellersta Norrland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 utlysningar. A1, A2 och 2 D, samt förstudier inom A1 och D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 fått in 17 ansökningar men enbart totalt 60 mkr. Lyste ut 144 mkr.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Fem utlysningar totalt. Inom POA1, POA2 och POD, samt förstudier inom POA1 och POD.  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Norra Mellansverige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 utlysningar A1 och A2 samt en A1 för grön omställning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A1 översökta. A2 marginellt under det utlysta beloppet.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Stockholm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Två utlysningar A1 och A2 - Översökt i båda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Östra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mellansverige</a:t>
            </a:r>
            <a:endParaRPr lang="sv-S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Två utlysningar A1 och A2 - Inte översökt - strax under det utlysta beloppet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Västsverige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A1 - (GBER mot Transport) 20 mnkr utlyst / 7 mnkr ansökt. (1 ansökan)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A1 - Kompetensutveckling för sysselsatta 45 mnkr utlyst / 33,7 ansökt (5 ansökningar)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A2 - Underlätta inträde på arbetsmarknaden 60 mnkr utlyst / 102 mnkr ansökt (7 ansökningar)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Småland och öarna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Två utlysningar A1 och A2 - 200 % översökta i båda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Dock inte mycket pengar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Syd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A1 - 2 utlysningar varav en GBER (Den allmänna grupp­undantags­förordningen för statsstöd)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A1 - översökt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Inger GBER</a:t>
            </a:r>
          </a:p>
          <a:p>
            <a:r>
              <a:rPr lang="sv-S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A2 - 1 utlysning fick in ansökningar på utlyst belopp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89E669-F72F-AC09-FD97-6B5F14691F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5212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56905-5873-A20A-0005-41E78ACDB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D7531CA-8703-520F-7BE3-5932E042D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E68F9E-3205-1B89-C053-E02A5C21B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Som framgår av diagrammet är det stor skillnad på utfallet i Övre respektive Mellersta Norrland. Övre Norrland går riktigt bra, medan Mellersta Norrland har svårigheter att få intresse för utlysningarna. </a:t>
            </a:r>
          </a:p>
          <a:p>
            <a:r>
              <a:rPr lang="sv-SE" dirty="0"/>
              <a:t>Totalt sett når man målet för antal projekt, men projekten är mindre än förväntat.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0246B5A-54CB-B2BA-077F-0FACA2FB50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0562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00AFE-0D2B-DABB-37AC-877111989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09D37C3-361F-D4AD-2F13-A74C82465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B0EADF48-A2E4-F5AA-3197-C389963289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PER</a:t>
            </a:r>
          </a:p>
          <a:p>
            <a:r>
              <a:rPr lang="sv-SE" b="0" dirty="0"/>
              <a:t>Svagt intresse för utlysta medel i Mellersta Norrland. Betydligt bättre i Övre Norrland.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7F676D0-8E0C-6520-8F5A-A878C46EB8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5107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1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1F8F117-E482-B548-86A9-089DD068A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7360" y="2576471"/>
            <a:ext cx="941011" cy="941011"/>
          </a:xfrm>
          <a:prstGeom prst="rect">
            <a:avLst/>
          </a:prstGeom>
          <a:solidFill>
            <a:srgbClr val="00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2BBD79D-617E-0C4E-8C8E-F40ECFB52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637" y="731217"/>
            <a:ext cx="6251293" cy="3717969"/>
          </a:xfrm>
          <a:prstGeom prst="rect">
            <a:avLst/>
          </a:prstGeom>
          <a:solidFill>
            <a:srgbClr val="F6E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99A6F7AF-1600-3745-B44C-3759E7BDE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3952" y="3517482"/>
            <a:ext cx="1863408" cy="18634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80A94A70-77CA-7A4A-9A57-2F63C0D87F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151" y="1036705"/>
            <a:ext cx="5271531" cy="1257144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Välkomna till Svenska ESF-rådet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517873D5-62BF-154B-8C79-136C0BF69C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152" y="2457360"/>
            <a:ext cx="5271530" cy="589215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DC0ADD5B-E213-FE4F-9F25-F0B2241BB3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151" y="3811425"/>
            <a:ext cx="5271737" cy="344031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Skapare och datum</a:t>
            </a:r>
          </a:p>
        </p:txBody>
      </p:sp>
      <p:pic>
        <p:nvPicPr>
          <p:cNvPr id="13" name="Bildobjekt 12" descr="Svenska ESF-rådets logotyp">
            <a:extLst>
              <a:ext uri="{FF2B5EF4-FFF2-40B4-BE49-F238E27FC236}">
                <a16:creationId xmlns:a16="http://schemas.microsoft.com/office/drawing/2014/main" id="{AC448D61-B925-1744-B97E-1717E00386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4916" y="5776393"/>
            <a:ext cx="2375731" cy="648319"/>
          </a:xfrm>
          <a:prstGeom prst="rect">
            <a:avLst/>
          </a:prstGeom>
        </p:spPr>
      </p:pic>
      <p:pic>
        <p:nvPicPr>
          <p:cNvPr id="2" name="Bildobjekt 1" descr="Medfinansieras av Europeiska unionen">
            <a:extLst>
              <a:ext uri="{FF2B5EF4-FFF2-40B4-BE49-F238E27FC236}">
                <a16:creationId xmlns:a16="http://schemas.microsoft.com/office/drawing/2014/main" id="{C9BB69D8-3B3D-3A4A-513D-36735D7E91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422" y="433288"/>
            <a:ext cx="3377967" cy="71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35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62939" y="1595672"/>
            <a:ext cx="5429062" cy="52623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58416" y="457200"/>
            <a:ext cx="2227153" cy="2227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819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 med mönst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834680" y="-7167"/>
            <a:ext cx="2164245" cy="2208413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2429" y="1330859"/>
            <a:ext cx="3711422" cy="36134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54469" y="4950958"/>
            <a:ext cx="1339382" cy="1339382"/>
          </a:xfrm>
          <a:prstGeom prst="rect">
            <a:avLst/>
          </a:prstGeom>
          <a:solidFill>
            <a:srgbClr val="A9D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F8CDA74-96A5-A641-B00B-1B55A4AE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998925" y="2201246"/>
            <a:ext cx="989656" cy="1009853"/>
          </a:xfrm>
          <a:prstGeom prst="rect">
            <a:avLst/>
          </a:prstGeom>
          <a:solidFill>
            <a:srgbClr val="723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2DAC763D-35B4-D94F-991C-53FB20BFBC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93851" y="4186448"/>
            <a:ext cx="2694915" cy="267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7333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med mönst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19782" y="90087"/>
            <a:ext cx="3388945" cy="34267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10037" y="1731792"/>
            <a:ext cx="836672" cy="836672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46462" y="5160475"/>
            <a:ext cx="1663575" cy="1697525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F8CDA74-96A5-A641-B00B-1B55A4AE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765861" y="4061125"/>
            <a:ext cx="1077363" cy="1099350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2DAC763D-35B4-D94F-991C-53FB20BFBC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10037" y="2568464"/>
            <a:ext cx="2694915" cy="259201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65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29609" y="1595672"/>
            <a:ext cx="4831398" cy="46830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61349" y="1"/>
            <a:ext cx="1595672" cy="1595672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71022" y="4237022"/>
            <a:ext cx="2620979" cy="2620979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5170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med mönst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068" y="543124"/>
            <a:ext cx="5326932" cy="5136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78466" y="5164057"/>
            <a:ext cx="1702652" cy="1693943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69981" y="-32371"/>
            <a:ext cx="2539844" cy="2551905"/>
          </a:xfrm>
          <a:prstGeom prst="rect">
            <a:avLst/>
          </a:prstGeom>
          <a:solidFill>
            <a:srgbClr val="1242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3915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text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6623406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6623406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D4D8DBF-8444-804B-958C-8A5752B5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39044" y="5482535"/>
            <a:ext cx="1375874" cy="1375874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BECD36E-DD4B-E344-8D02-17076226E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314917" y="2605451"/>
            <a:ext cx="2877084" cy="2877084"/>
          </a:xfrm>
          <a:prstGeom prst="rect">
            <a:avLst/>
          </a:prstGeom>
          <a:solidFill>
            <a:srgbClr val="723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7A1B5B9E-0DAE-8247-8A6C-E1AFEB21F98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09135" y="452927"/>
            <a:ext cx="3611562" cy="3611563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75927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text med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6623406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6623406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D4D8DBF-8444-804B-958C-8A5752B5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73677" y="457200"/>
            <a:ext cx="1153231" cy="1153231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BECD36E-DD4B-E344-8D02-17076226E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97663" y="4311353"/>
            <a:ext cx="2546647" cy="2546647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EBEE1651-5104-0C49-B498-D2207B4C16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26538" y="1609725"/>
            <a:ext cx="3065462" cy="3141663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6799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2982" y="457201"/>
            <a:ext cx="5622201" cy="59254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12256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474629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54F6FA-2C7A-0F40-A68F-8B6D53564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720" y="516048"/>
            <a:ext cx="10385079" cy="5269116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640517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2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>
            <a:extLst>
              <a:ext uri="{FF2B5EF4-FFF2-40B4-BE49-F238E27FC236}">
                <a16:creationId xmlns:a16="http://schemas.microsoft.com/office/drawing/2014/main" id="{34E60E6F-E48C-8649-8FBF-B9F4EC38A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7360" y="2576471"/>
            <a:ext cx="941011" cy="941011"/>
          </a:xfrm>
          <a:prstGeom prst="rect">
            <a:avLst/>
          </a:prstGeom>
          <a:solidFill>
            <a:srgbClr val="00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2465B3A2-FA99-B048-8364-C9B6EE7AF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637" y="731217"/>
            <a:ext cx="6251293" cy="37179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BAFA08D-D8ED-9E43-9149-F165AFF23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3952" y="3517482"/>
            <a:ext cx="1863408" cy="1863408"/>
          </a:xfrm>
          <a:prstGeom prst="rect">
            <a:avLst/>
          </a:prstGeom>
          <a:solidFill>
            <a:srgbClr val="8B47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151" y="1036705"/>
            <a:ext cx="5271531" cy="1257144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Välkomna till Svenska ESF-rådet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152" y="2457360"/>
            <a:ext cx="5271530" cy="589215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endParaRPr lang="sv-SE" dirty="0"/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1301CA2-F276-B14A-B0EA-CD7F6DD8D4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151" y="3811425"/>
            <a:ext cx="5271737" cy="344031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Skapare och </a:t>
            </a:r>
            <a:r>
              <a:rPr lang="sv-SE" dirty="0" err="1"/>
              <a:t>dqatum</a:t>
            </a:r>
            <a:endParaRPr lang="sv-SE" dirty="0"/>
          </a:p>
        </p:txBody>
      </p:sp>
      <p:pic>
        <p:nvPicPr>
          <p:cNvPr id="13" name="Bildobjekt 12" descr="Svenska ESF-rådets logotyp">
            <a:extLst>
              <a:ext uri="{FF2B5EF4-FFF2-40B4-BE49-F238E27FC236}">
                <a16:creationId xmlns:a16="http://schemas.microsoft.com/office/drawing/2014/main" id="{96A5E59D-08E1-B244-8AE3-D5A2C25C5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4916" y="5776393"/>
            <a:ext cx="2375731" cy="648319"/>
          </a:xfrm>
          <a:prstGeom prst="rect">
            <a:avLst/>
          </a:prstGeom>
        </p:spPr>
      </p:pic>
      <p:pic>
        <p:nvPicPr>
          <p:cNvPr id="4" name="Bildobjekt 3" descr="Medfinansieras av Europeiska unionen">
            <a:extLst>
              <a:ext uri="{FF2B5EF4-FFF2-40B4-BE49-F238E27FC236}">
                <a16:creationId xmlns:a16="http://schemas.microsoft.com/office/drawing/2014/main" id="{C5B995C1-10AA-1A58-1B1C-6119AAF0DF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422" y="433288"/>
            <a:ext cx="3377967" cy="71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445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 sida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8077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D9C1CB-BDC4-9B46-159D-C200E7D8E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6B8990-BA24-EE3E-162F-391E432C0A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183DCB2-3253-5B97-F78D-2F7B0BA28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6253737-5721-1782-E60A-C77342273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4324-5BC1-42BA-B9A9-626DA7D9B51B}" type="datetimeFigureOut">
              <a:rPr lang="sv-SE" smtClean="0"/>
              <a:t>2025-10-08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246DBEC-99E3-F35F-D9A2-19D29607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49691AB-B932-D83D-9546-37573035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FC17-4840-4AD0-8E44-B348AC4472A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24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– Blå">
    <p:bg>
      <p:bgPr>
        <a:solidFill>
          <a:srgbClr val="A9D1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648"/>
            <a:ext cx="6516998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2400" y="2961907"/>
            <a:ext cx="6516998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16A05F-22AB-9E4F-B3C8-1B6E31C36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4" y="2245259"/>
            <a:ext cx="4295196" cy="461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1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Grön">
    <p:bg>
      <p:bgPr>
        <a:solidFill>
          <a:srgbClr val="B7CF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5308B08-3FA6-5A43-A747-111A29F6F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4" y="2245258"/>
            <a:ext cx="4295197" cy="461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7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Gul">
    <p:bg>
      <p:bgPr>
        <a:solidFill>
          <a:srgbClr val="F9E0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7E0A9CF-BE89-104B-B30C-E144FDD36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2" y="2245258"/>
            <a:ext cx="4295198" cy="461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1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Rosa">
    <p:bg>
      <p:bgPr>
        <a:solidFill>
          <a:srgbClr val="EABE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BE1E315-C437-6448-8579-A95E71D78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1" y="2245257"/>
            <a:ext cx="4295199" cy="461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80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311B47-16D8-9647-829B-D0786C522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4" y="563963"/>
            <a:ext cx="911371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A91644-805D-2647-A846-5647CFD87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982709"/>
            <a:ext cx="9113718" cy="364854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468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–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FD3FD9A2-49C0-3745-BDC1-0A45AC1DA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3" y="563963"/>
            <a:ext cx="10337925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A91644-805D-2647-A846-5647CFD87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3" y="2006694"/>
            <a:ext cx="4991477" cy="38418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3AB8240A-3D11-9144-B799-360BB7BBCAC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7351" y="2006694"/>
            <a:ext cx="4991477" cy="38418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733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36190" y="457200"/>
            <a:ext cx="5555810" cy="54547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22202" y="4630847"/>
            <a:ext cx="2227153" cy="2227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5973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F9EF735-2EBE-7F49-82AA-336045B3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CDD7512-FD86-934F-A2F4-DE5978D53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1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 7" descr="Svenska ESF-rådets logotyp">
            <a:extLst>
              <a:ext uri="{FF2B5EF4-FFF2-40B4-BE49-F238E27FC236}">
                <a16:creationId xmlns:a16="http://schemas.microsoft.com/office/drawing/2014/main" id="{21EF858C-87AF-67A4-FF2D-9D8722B4FDE0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312109" y="6089636"/>
            <a:ext cx="1545142" cy="422413"/>
          </a:xfrm>
          <a:prstGeom prst="rect">
            <a:avLst/>
          </a:prstGeom>
        </p:spPr>
      </p:pic>
      <p:pic>
        <p:nvPicPr>
          <p:cNvPr id="9" name="Bildobjekt 8" descr="Medfinansieras av Europeiska unionen">
            <a:extLst>
              <a:ext uri="{FF2B5EF4-FFF2-40B4-BE49-F238E27FC236}">
                <a16:creationId xmlns:a16="http://schemas.microsoft.com/office/drawing/2014/main" id="{1BBFEBE1-2B72-D4AF-B8A6-BA2DD14C99A4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108" y="6061158"/>
            <a:ext cx="2269869" cy="48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9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5" r:id="rId2"/>
    <p:sldLayoutId id="2147483649" r:id="rId3"/>
    <p:sldLayoutId id="2147483661" r:id="rId4"/>
    <p:sldLayoutId id="2147483662" r:id="rId5"/>
    <p:sldLayoutId id="2147483658" r:id="rId6"/>
    <p:sldLayoutId id="2147483650" r:id="rId7"/>
    <p:sldLayoutId id="2147483660" r:id="rId8"/>
    <p:sldLayoutId id="2147483664" r:id="rId9"/>
    <p:sldLayoutId id="2147483666" r:id="rId10"/>
    <p:sldLayoutId id="2147483668" r:id="rId11"/>
    <p:sldLayoutId id="2147483667" r:id="rId12"/>
    <p:sldLayoutId id="2147483665" r:id="rId13"/>
    <p:sldLayoutId id="2147483669" r:id="rId14"/>
    <p:sldLayoutId id="2147483671" r:id="rId15"/>
    <p:sldLayoutId id="2147483672" r:id="rId16"/>
    <p:sldLayoutId id="2147483657" r:id="rId17"/>
    <p:sldLayoutId id="2147483663" r:id="rId18"/>
    <p:sldLayoutId id="2147483654" r:id="rId19"/>
    <p:sldLayoutId id="2147483655" r:id="rId20"/>
    <p:sldLayoutId id="2147483676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i="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27063" indent="-169863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4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12838" indent="-1984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0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558925" indent="-18732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06600" indent="-1778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8A4AE6B2-D74D-0C4C-9352-F4014B0596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sv-SE" b="0" dirty="0"/>
            </a:br>
            <a:r>
              <a:rPr lang="sv-SE" dirty="0"/>
              <a:t>Information från Svenska ESF-rådet </a:t>
            </a:r>
            <a:endParaRPr lang="sv-SE" b="0" dirty="0"/>
          </a:p>
        </p:txBody>
      </p:sp>
      <p:sp>
        <p:nvSpPr>
          <p:cNvPr id="7" name="Underrubrik 6">
            <a:extLst>
              <a:ext uri="{FF2B5EF4-FFF2-40B4-BE49-F238E27FC236}">
                <a16:creationId xmlns:a16="http://schemas.microsoft.com/office/drawing/2014/main" id="{8E29FE30-760A-314E-9211-A9F23E4EE8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152" y="2457360"/>
            <a:ext cx="5271530" cy="1163664"/>
          </a:xfrm>
        </p:spPr>
        <p:txBody>
          <a:bodyPr>
            <a:normAutofit/>
          </a:bodyPr>
          <a:lstStyle/>
          <a:p>
            <a:r>
              <a:rPr lang="sv-SE" sz="2500" dirty="0"/>
              <a:t>Övervakningskommittén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6EC34E4-4A53-664E-9B19-2D58BE4EE6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sv-SE" dirty="0"/>
              <a:t>Mikael Sandström 251008</a:t>
            </a:r>
          </a:p>
        </p:txBody>
      </p:sp>
    </p:spTree>
    <p:extLst>
      <p:ext uri="{BB962C8B-B14F-4D97-AF65-F5344CB8AC3E}">
        <p14:creationId xmlns:p14="http://schemas.microsoft.com/office/powerpoint/2010/main" val="48519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B7E6A-DC63-B1E4-AE81-A3310F6A7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EF0B7-29D3-6D6E-F7ED-1D1D55FA0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413"/>
            <a:ext cx="10725150" cy="1325563"/>
          </a:xfrm>
        </p:spPr>
        <p:txBody>
          <a:bodyPr>
            <a:normAutofit/>
          </a:bodyPr>
          <a:lstStyle/>
          <a:p>
            <a:r>
              <a:rPr sz="2400" dirty="0" err="1"/>
              <a:t>Beslutat</a:t>
            </a:r>
            <a:r>
              <a:rPr lang="sv-SE" sz="2400" dirty="0"/>
              <a:t> och utbetalt</a:t>
            </a:r>
            <a:r>
              <a:rPr sz="2400" dirty="0"/>
              <a:t> av total ram</a:t>
            </a:r>
            <a:r>
              <a:rPr lang="sv-SE" sz="2400" dirty="0"/>
              <a:t> 2025-09-30  </a:t>
            </a:r>
            <a:r>
              <a:rPr lang="sv-SE" sz="1800" dirty="0"/>
              <a:t>(växelkurs 10,50 SEK/EUR)</a:t>
            </a:r>
            <a:endParaRPr sz="1800" dirty="0">
              <a:solidFill>
                <a:srgbClr val="FF0000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783A5A6-3C7F-E123-68B9-1ACD357D3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928" y="981828"/>
            <a:ext cx="8624144" cy="489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859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1CCB0-F374-AED9-3ECF-CDBF487A2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2663E5-585D-12F6-8E74-1FFCE74D6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907486" cy="762578"/>
          </a:xfrm>
        </p:spPr>
        <p:txBody>
          <a:bodyPr>
            <a:normAutofit fontScale="90000"/>
          </a:bodyPr>
          <a:lstStyle/>
          <a:p>
            <a:r>
              <a:rPr lang="sv-SE" sz="2800" dirty="0"/>
              <a:t>Beslutat och utbetalt av total ram 2025-09-30 </a:t>
            </a:r>
            <a:r>
              <a:rPr lang="sv-SE" sz="2000" dirty="0"/>
              <a:t>(växelkurs 10,50 SEK/EUR)</a:t>
            </a:r>
            <a:endParaRPr lang="sv-SE" sz="2000" dirty="0">
              <a:solidFill>
                <a:srgbClr val="FF0000"/>
              </a:solidFill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651E469-A6D2-140A-1F79-475ADC0DD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2927" y="1127704"/>
            <a:ext cx="8866146" cy="472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34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F6171-B4BB-E98E-B4DD-2CC4330E1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D62C38-24EA-1084-23F4-B820F93C8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907486" cy="762578"/>
          </a:xfrm>
        </p:spPr>
        <p:txBody>
          <a:bodyPr>
            <a:normAutofit fontScale="90000"/>
          </a:bodyPr>
          <a:lstStyle/>
          <a:p>
            <a:r>
              <a:rPr lang="sv-SE" sz="2800" dirty="0"/>
              <a:t>D - Beslutat och utbetalt av ramen 2025-09-30 </a:t>
            </a:r>
            <a:r>
              <a:rPr lang="sv-SE" sz="2000" dirty="0"/>
              <a:t>(växelkurs 10,50 SEK/EUR)</a:t>
            </a:r>
            <a:endParaRPr lang="sv-SE" sz="2000" dirty="0">
              <a:solidFill>
                <a:srgbClr val="FF0000"/>
              </a:solidFill>
            </a:endParaRP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EE57E93F-2FBD-1554-CEF6-29BB1DBD68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0033" y="1127704"/>
            <a:ext cx="8849571" cy="475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544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E5E5B-9E62-96E7-1C1D-FAAA29054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5DA97-23DF-3977-360B-0F18EAB2C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174" y="365126"/>
            <a:ext cx="10425626" cy="72621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2400" dirty="0"/>
              <a:t>D – Utlyst och beslutat av bifallsram 2025 per region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B1C4257-F7A2-50CF-6F06-49A89A40EB55}"/>
              </a:ext>
            </a:extLst>
          </p:cNvPr>
          <p:cNvSpPr txBox="1">
            <a:spLocks/>
          </p:cNvSpPr>
          <p:nvPr/>
        </p:nvSpPr>
        <p:spPr>
          <a:xfrm>
            <a:off x="928174" y="1963643"/>
            <a:ext cx="4115812" cy="3648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124261"/>
                </a:solidFill>
                <a:latin typeface="Trebuchet MS" panose="020B070302020209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27063" indent="-1698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2400" kern="1200">
                <a:solidFill>
                  <a:srgbClr val="124261"/>
                </a:solidFill>
                <a:latin typeface="Trebuchet MS" panose="020B070302020209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12838" indent="-198438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2000" kern="1200">
                <a:solidFill>
                  <a:srgbClr val="124261"/>
                </a:solidFill>
                <a:latin typeface="Trebuchet MS" panose="020B070302020209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558925" indent="-187325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1800" kern="1200">
                <a:solidFill>
                  <a:srgbClr val="124261"/>
                </a:solidFill>
                <a:latin typeface="Trebuchet MS" panose="020B070302020209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06600" indent="-1778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1800" kern="1200">
                <a:solidFill>
                  <a:srgbClr val="124261"/>
                </a:solidFill>
                <a:latin typeface="Trebuchet MS" panose="020B070302020209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noProof="0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AF41173C-F660-A61E-911D-49B50442D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017" y="1170058"/>
            <a:ext cx="8827966" cy="468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5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1">
      <a:dk1>
        <a:srgbClr val="104161"/>
      </a:dk1>
      <a:lt1>
        <a:srgbClr val="F8F7F7"/>
      </a:lt1>
      <a:dk2>
        <a:srgbClr val="104161"/>
      </a:dk2>
      <a:lt2>
        <a:srgbClr val="F8F7F7"/>
      </a:lt2>
      <a:accent1>
        <a:srgbClr val="649AB3"/>
      </a:accent1>
      <a:accent2>
        <a:srgbClr val="A9D1DA"/>
      </a:accent2>
      <a:accent3>
        <a:srgbClr val="7C9259"/>
      </a:accent3>
      <a:accent4>
        <a:srgbClr val="B7CF83"/>
      </a:accent4>
      <a:accent5>
        <a:srgbClr val="7B485B"/>
      </a:accent5>
      <a:accent6>
        <a:srgbClr val="EABEA5"/>
      </a:accent6>
      <a:hlink>
        <a:srgbClr val="649AB3"/>
      </a:hlink>
      <a:folHlink>
        <a:srgbClr val="649A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Grundmall med instruktioner SVENSKA2.pptx" id="{28B9AD8F-DAD1-45CF-AF3B-06F5655BC2D4}" vid="{6AF506F1-7716-4536-823A-E206BD1759F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Grundmall med instruktioner_SVENSKA</Template>
  <TotalTime>5611</TotalTime>
  <Words>672</Words>
  <Application>Microsoft Office PowerPoint</Application>
  <PresentationFormat>Bredbild</PresentationFormat>
  <Paragraphs>75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Trebuchet MS</vt:lpstr>
      <vt:lpstr>Office-tema</vt:lpstr>
      <vt:lpstr> Information från Svenska ESF-rådet </vt:lpstr>
      <vt:lpstr>Beslutat och utbetalt av total ram 2025-09-30  (växelkurs 10,50 SEK/EUR)</vt:lpstr>
      <vt:lpstr>Beslutat och utbetalt av total ram 2025-09-30 (växelkurs 10,50 SEK/EUR)</vt:lpstr>
      <vt:lpstr>D - Beslutat och utbetalt av ramen 2025-09-30 (växelkurs 10,50 SEK/EUR)</vt:lpstr>
      <vt:lpstr>D – Utlyst och beslutat av bifallsram 2025 per region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Bergström Jonas</dc:creator>
  <cp:lastModifiedBy>Ivarsson Anita</cp:lastModifiedBy>
  <cp:revision>2</cp:revision>
  <dcterms:created xsi:type="dcterms:W3CDTF">2025-10-03T08:42:07Z</dcterms:created>
  <dcterms:modified xsi:type="dcterms:W3CDTF">2025-10-08T07:15:35Z</dcterms:modified>
</cp:coreProperties>
</file>