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7"/>
  </p:sldMasterIdLst>
  <p:notesMasterIdLst>
    <p:notesMasterId r:id="rId23"/>
  </p:notesMasterIdLst>
  <p:sldIdLst>
    <p:sldId id="256" r:id="rId8"/>
    <p:sldId id="274" r:id="rId9"/>
    <p:sldId id="260" r:id="rId10"/>
    <p:sldId id="287" r:id="rId11"/>
    <p:sldId id="271" r:id="rId12"/>
    <p:sldId id="285" r:id="rId13"/>
    <p:sldId id="286" r:id="rId14"/>
    <p:sldId id="280" r:id="rId15"/>
    <p:sldId id="283" r:id="rId16"/>
    <p:sldId id="284" r:id="rId17"/>
    <p:sldId id="275" r:id="rId18"/>
    <p:sldId id="281" r:id="rId19"/>
    <p:sldId id="288" r:id="rId20"/>
    <p:sldId id="289" r:id="rId21"/>
    <p:sldId id="282" r:id="rId22"/>
  </p:sldIdLst>
  <p:sldSz cx="12192000" cy="6858000"/>
  <p:notesSz cx="6797675" cy="9872663"/>
  <p:custDataLst>
    <p:tags r:id="rId24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5375" autoAdjust="0"/>
  </p:normalViewPr>
  <p:slideViewPr>
    <p:cSldViewPr snapToGrid="0">
      <p:cViewPr varScale="1">
        <p:scale>
          <a:sx n="77" d="100"/>
          <a:sy n="77" d="100"/>
        </p:scale>
        <p:origin x="18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24" Type="http://schemas.openxmlformats.org/officeDocument/2006/relationships/tags" Target="tags/tag1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3822B-893A-4060-9074-64A8A8D16238}" type="datetimeFigureOut">
              <a:rPr lang="sv-SE" smtClean="0"/>
              <a:t>2025-10-06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B61E3-3522-41BB-BA20-B657F74797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5335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B61E3-3522-41BB-BA20-B657F747971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42286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B61E3-3522-41BB-BA20-B657F7479711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31942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B61E3-3522-41BB-BA20-B657F7479711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83837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B61E3-3522-41BB-BA20-B657F7479711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93829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B61E3-3522-41BB-BA20-B657F7479711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32207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B61E3-3522-41BB-BA20-B657F7479711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47029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B61E3-3522-41BB-BA20-B657F7479711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3734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B61E3-3522-41BB-BA20-B657F7479711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8646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  <a:p>
            <a:r>
              <a:rPr lang="sv-SE" dirty="0"/>
              <a:t>  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B61E3-3522-41BB-BA20-B657F7479711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88832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B61E3-3522-41BB-BA20-B657F7479711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2220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B61E3-3522-41BB-BA20-B657F7479711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46548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B61E3-3522-41BB-BA20-B657F7479711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19090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B61E3-3522-41BB-BA20-B657F7479711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67603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B61E3-3522-41BB-BA20-B657F7479711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50712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B61E3-3522-41BB-BA20-B657F7479711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3047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993268" y="729566"/>
            <a:ext cx="8893350" cy="2151531"/>
          </a:xfrm>
        </p:spPr>
        <p:txBody>
          <a:bodyPr lIns="0" rIns="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88574" y="2900578"/>
            <a:ext cx="8898044" cy="1655762"/>
          </a:xfrm>
        </p:spPr>
        <p:txBody>
          <a:bodyPr lIns="0" rIns="0"/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10" name="Rektangel 9"/>
          <p:cNvSpPr/>
          <p:nvPr/>
        </p:nvSpPr>
        <p:spPr>
          <a:xfrm>
            <a:off x="622800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429F-ADA7-446B-8B9C-BBD5CDD6AD30}" type="datetime1">
              <a:rPr lang="sv-SE" smtClean="0"/>
              <a:t>2025-10-06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292A51E4-5C7C-C2D3-203E-5C2D522B0B9D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1" name="Bildobjekt 10" descr="RK Logga VIT">
            <a:extLst>
              <a:ext uri="{FF2B5EF4-FFF2-40B4-BE49-F238E27FC236}">
                <a16:creationId xmlns:a16="http://schemas.microsoft.com/office/drawing/2014/main" id="{B5257832-52B0-D598-3C42-B69896CF2B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8194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re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799" y="1893600"/>
            <a:ext cx="3405601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351843" y="1893600"/>
            <a:ext cx="3452400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innehåll 3"/>
          <p:cNvSpPr>
            <a:spLocks noGrp="1"/>
          </p:cNvSpPr>
          <p:nvPr>
            <p:ph sz="half" idx="13"/>
          </p:nvPr>
        </p:nvSpPr>
        <p:spPr>
          <a:xfrm>
            <a:off x="8127687" y="1893600"/>
            <a:ext cx="3450828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datum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12F3F3F-D4CD-4C78-B476-8DD550FFE88E}" type="datetime1">
              <a:rPr lang="sv-SE" smtClean="0"/>
              <a:t>2025-10-06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415E293D-5817-1A52-DC2A-0D15CA003D2B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6494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två bildtext/kä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2799" y="1908063"/>
            <a:ext cx="5306401" cy="3421021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617565" y="5486400"/>
            <a:ext cx="5311635" cy="550863"/>
          </a:xfrm>
        </p:spPr>
        <p:txBody>
          <a:bodyPr anchor="b"/>
          <a:lstStyle>
            <a:lvl1pPr marL="0" indent="0" algn="r">
              <a:buNone/>
              <a:defRPr sz="9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Bildtext/källa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226887" y="1908063"/>
            <a:ext cx="5337668" cy="4129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7A0106-448D-4074-8D09-F6351A6A1C03}" type="datetime1">
              <a:rPr lang="sv-SE" smtClean="0"/>
              <a:t>2025-10-06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335DD8B4-693E-CB5B-E396-C58057413A94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4084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2799" y="1908063"/>
            <a:ext cx="5306401" cy="4129200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226887" y="1908063"/>
            <a:ext cx="5337668" cy="4129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DA5FC-2B4E-4F40-B466-24D3BD765199}" type="datetime1">
              <a:rPr lang="sv-SE" smtClean="0"/>
              <a:t>2025-10-06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D75F5735-717A-DC8A-DB3E-8F4867F7CB9A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279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004154" y="729566"/>
            <a:ext cx="8893350" cy="2151531"/>
          </a:xfrm>
        </p:spPr>
        <p:txBody>
          <a:bodyPr lIns="0" rIns="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99460" y="2900578"/>
            <a:ext cx="8898044" cy="1655762"/>
          </a:xfrm>
        </p:spPr>
        <p:txBody>
          <a:bodyPr lIns="0" rIns="0"/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10" name="Rektangel 9"/>
          <p:cNvSpPr/>
          <p:nvPr/>
        </p:nvSpPr>
        <p:spPr>
          <a:xfrm>
            <a:off x="622800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429F-ADA7-446B-8B9C-BBD5CDD6AD30}" type="datetime1">
              <a:rPr lang="sv-SE" smtClean="0"/>
              <a:t>2025-10-06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6901FB1F-E7B2-A7AA-66CE-B70D42AD11D3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 descr="RK Logga VIT">
            <a:extLst>
              <a:ext uri="{FF2B5EF4-FFF2-40B4-BE49-F238E27FC236}">
                <a16:creationId xmlns:a16="http://schemas.microsoft.com/office/drawing/2014/main" id="{11E07E1A-27FF-E314-294B-9119103A720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545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ubrik 1"/>
          <p:cNvSpPr>
            <a:spLocks noGrp="1"/>
          </p:cNvSpPr>
          <p:nvPr>
            <p:ph type="title"/>
          </p:nvPr>
        </p:nvSpPr>
        <p:spPr>
          <a:xfrm>
            <a:off x="622800" y="359999"/>
            <a:ext cx="10952115" cy="1620001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4" name="Platshållare för text 2"/>
          <p:cNvSpPr>
            <a:spLocks noGrp="1"/>
          </p:cNvSpPr>
          <p:nvPr>
            <p:ph type="body" idx="1"/>
          </p:nvPr>
        </p:nvSpPr>
        <p:spPr>
          <a:xfrm>
            <a:off x="622800" y="1980000"/>
            <a:ext cx="10952115" cy="1304925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0C50-572B-47DC-A58B-CDFE5A030283}" type="datetime1">
              <a:rPr lang="sv-SE" smtClean="0"/>
              <a:t>2025-10-06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ektangel 1" descr="TagShape">
            <a:extLst>
              <a:ext uri="{FF2B5EF4-FFF2-40B4-BE49-F238E27FC236}">
                <a16:creationId xmlns:a16="http://schemas.microsoft.com/office/drawing/2014/main" id="{3F253095-3696-0F51-EEE6-155AA74FA40A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RK Logga VIT">
            <a:extLst>
              <a:ext uri="{FF2B5EF4-FFF2-40B4-BE49-F238E27FC236}">
                <a16:creationId xmlns:a16="http://schemas.microsoft.com/office/drawing/2014/main" id="{AE59787A-BABF-F03E-1E37-370E5F61B78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2800" y="6160946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7838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</p:spPr>
        <p:txBody>
          <a:bodyPr lIns="367200" tIns="223200" rIns="18000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10" name="Rektangel 9"/>
          <p:cNvSpPr/>
          <p:nvPr/>
        </p:nvSpPr>
        <p:spPr>
          <a:xfrm>
            <a:off x="623311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7200" tIns="223200" rIns="121917" bIns="60958" rtlCol="0" anchor="ctr">
            <a:noAutofit/>
          </a:bodyPr>
          <a:lstStyle/>
          <a:p>
            <a:pPr algn="ctr"/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BA93-5507-47D4-BA73-9510C4CFB7E1}" type="datetime1">
              <a:rPr lang="sv-SE" smtClean="0"/>
              <a:t>2025-10-06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DF27D689-B734-5673-EB4C-9FC35974C66B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 descr="RK Logga VIT">
            <a:extLst>
              <a:ext uri="{FF2B5EF4-FFF2-40B4-BE49-F238E27FC236}">
                <a16:creationId xmlns:a16="http://schemas.microsoft.com/office/drawing/2014/main" id="{3B60E58E-4EB6-CB92-7372-78322ADFB1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706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gr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</p:spPr>
        <p:txBody>
          <a:bodyPr lIns="367200" tIns="223200" rIns="18000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10" name="Rektangel 9"/>
          <p:cNvSpPr/>
          <p:nvPr/>
        </p:nvSpPr>
        <p:spPr>
          <a:xfrm>
            <a:off x="623311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BD43-795F-4C50-AF45-3CB157E8B4A8}" type="datetime1">
              <a:rPr lang="sv-SE" smtClean="0"/>
              <a:t>2025-10-06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CB008E3F-F46E-7C8C-B111-8E564FD8E8D0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 descr="RK Logga VIT">
            <a:extLst>
              <a:ext uri="{FF2B5EF4-FFF2-40B4-BE49-F238E27FC236}">
                <a16:creationId xmlns:a16="http://schemas.microsoft.com/office/drawing/2014/main" id="{A6477864-C894-7E78-77C4-1F9E897DE69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5166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med utfallande 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/>
          <p:cNvSpPr>
            <a:spLocks noGrp="1"/>
          </p:cNvSpPr>
          <p:nvPr>
            <p:ph type="pic" sz="quarter" idx="14" hasCustomPrompt="1"/>
          </p:nvPr>
        </p:nvSpPr>
        <p:spPr>
          <a:xfrm>
            <a:off x="1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
              </a:t>
            </a:r>
          </a:p>
        </p:txBody>
      </p:sp>
      <p:sp>
        <p:nvSpPr>
          <p:cNvPr id="2" name="Rubrik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  <a:ln w="19050">
            <a:solidFill>
              <a:schemeClr val="bg1"/>
            </a:solidFill>
          </a:ln>
        </p:spPr>
        <p:txBody>
          <a:bodyPr lIns="374400" tIns="223200" rIns="180000" anchor="t">
            <a:noAutofit/>
          </a:bodyPr>
          <a:lstStyle>
            <a:lvl1pPr algn="l">
              <a:defRPr sz="64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0CC14C-A365-460A-878B-7590651A3474}" type="datetime1">
              <a:rPr lang="sv-SE" smtClean="0"/>
              <a:t>2025-10-06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C36DA35C-E171-52F8-2696-F67FEB53B4D4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objekt 9" descr="RK Logga VIT">
            <a:extLst>
              <a:ext uri="{FF2B5EF4-FFF2-40B4-BE49-F238E27FC236}">
                <a16:creationId xmlns:a16="http://schemas.microsoft.com/office/drawing/2014/main" id="{439A23D2-5ACA-F4B9-42A0-99D8506160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337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rIns="288000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AB80-E3F7-43B6-99B8-2CCF2C5AB7C1}" type="datetime1">
              <a:rPr lang="sv-SE" smtClean="0"/>
              <a:t>2025-10-06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ektangel 1" descr="TagShape">
            <a:extLst>
              <a:ext uri="{FF2B5EF4-FFF2-40B4-BE49-F238E27FC236}">
                <a16:creationId xmlns:a16="http://schemas.microsoft.com/office/drawing/2014/main" id="{BBFB7D46-530E-0435-78D9-FF8F8366DF81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776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rIns="2880000"/>
          <a:lstStyle>
            <a:lvl1pPr marL="468000" indent="-468000">
              <a:buFont typeface="+mj-lt"/>
              <a:buAutoNum type="arabicPeriod"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AE482-D5BE-411A-B1B9-E63121B0B9A5}" type="datetime1">
              <a:rPr lang="sv-SE" smtClean="0"/>
              <a:t>2025-10-06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98E56FA0-E997-E38B-AF3E-547B20842CFC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3592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622800" y="1890000"/>
            <a:ext cx="8074800" cy="4129200"/>
          </a:xfrm>
        </p:spPr>
        <p:txBody>
          <a:bodyPr rIns="0"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235719-514E-4809-A146-B18FB1267448}" type="datetime1">
              <a:rPr lang="sv-SE" smtClean="0"/>
              <a:t>2025-10-06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44F5919F-D4A3-4FF1-BA4D-9C2371D45C59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6577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2800" y="359999"/>
            <a:ext cx="10952115" cy="1620001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800" y="1980000"/>
            <a:ext cx="10952115" cy="1304925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5AEC9-DCD9-42C2-AC7B-9AE0978E715F}" type="datetime1">
              <a:rPr lang="sv-SE" smtClean="0"/>
              <a:t>2025-10-06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262FC85B-C6B5-A81D-0DFC-F525DAB55C0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6" name="Bildobjekt 5" descr="RK Logga VIT">
            <a:extLst>
              <a:ext uri="{FF2B5EF4-FFF2-40B4-BE49-F238E27FC236}">
                <a16:creationId xmlns:a16="http://schemas.microsoft.com/office/drawing/2014/main" id="{6129D49D-D594-A12B-95EB-7BF25C3496D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0023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799" y="1893600"/>
            <a:ext cx="5306401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26887" y="1908063"/>
            <a:ext cx="5351628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C056-EBF6-44F4-AA05-D318978CEEB2}" type="datetime1">
              <a:rPr lang="sv-SE" smtClean="0"/>
              <a:t>2025-10-06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38F1A082-1E93-1963-B1D1-EF1A96570CBF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833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799" y="1499927"/>
            <a:ext cx="5306401" cy="823912"/>
          </a:xfrm>
        </p:spPr>
        <p:txBody>
          <a:bodyPr anchor="ctr"/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2799" y="2426463"/>
            <a:ext cx="5306401" cy="3610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226887" y="1496145"/>
            <a:ext cx="5351628" cy="823912"/>
          </a:xfrm>
        </p:spPr>
        <p:txBody>
          <a:bodyPr anchor="ctr"/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226887" y="2426006"/>
            <a:ext cx="5351628" cy="361125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AD6F9-8485-4043-A67C-56589D32B672}" type="datetime1">
              <a:rPr lang="sv-SE" smtClean="0"/>
              <a:t>2025-10-06</a:t>
            </a:fld>
            <a:endParaRPr lang="sv-SE" dirty="0"/>
          </a:p>
        </p:txBody>
      </p:sp>
      <p:sp>
        <p:nvSpPr>
          <p:cNvPr id="11" name="Platshållare för sidfo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2" name="Platshållare för bild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063992FC-C0E6-98E7-79E0-6B4061DA4DBA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2985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0CFB-13F3-48C0-BA62-2701E0DEAD43}" type="datetime1">
              <a:rPr lang="sv-SE" smtClean="0"/>
              <a:t>2025-10-06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3" name="Rektangel 2" descr="TagShape">
            <a:extLst>
              <a:ext uri="{FF2B5EF4-FFF2-40B4-BE49-F238E27FC236}">
                <a16:creationId xmlns:a16="http://schemas.microsoft.com/office/drawing/2014/main" id="{42BD4C3B-25A1-B445-CB0D-C924723EC144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429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28A3D-0DB0-43F7-B56E-F59C207974A1}" type="datetime1">
              <a:rPr lang="sv-SE" smtClean="0"/>
              <a:t>2025-10-06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ektangel 1" descr="TagShape">
            <a:extLst>
              <a:ext uri="{FF2B5EF4-FFF2-40B4-BE49-F238E27FC236}">
                <a16:creationId xmlns:a16="http://schemas.microsoft.com/office/drawing/2014/main" id="{C312D378-3E88-40AF-2DC3-63B5ED1B53F7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064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2800" y="360000"/>
            <a:ext cx="10944804" cy="1029740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799" y="1890713"/>
            <a:ext cx="10955715" cy="412908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76240" y="297899"/>
            <a:ext cx="977891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6C37EBDB-E3D6-441D-8D74-0BD88E948927}" type="datetime1">
              <a:rPr lang="sv-SE" smtClean="0"/>
              <a:t>2025-10-06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012123" y="6304768"/>
            <a:ext cx="8064000" cy="216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 b="1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082155" y="6304768"/>
            <a:ext cx="482400" cy="216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900" b="0" baseline="0">
                <a:solidFill>
                  <a:schemeClr val="tx1"/>
                </a:solidFill>
              </a:defRPr>
            </a:lvl1pPr>
          </a:lstStyle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0817D2E9-568A-9193-38B2-88910CA8751B}"/>
              </a:ext>
            </a:extLst>
          </p:cNvPr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objekt 9" descr="RK Logga">
            <a:extLst>
              <a:ext uri="{FF2B5EF4-FFF2-40B4-BE49-F238E27FC236}">
                <a16:creationId xmlns:a16="http://schemas.microsoft.com/office/drawing/2014/main" id="{9DEE03EB-C8FD-DBA9-C720-51628F36380D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3392" y="6159720"/>
            <a:ext cx="1743722" cy="50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42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0" r:id="rId11"/>
    <p:sldLayoutId id="2147483674" r:id="rId12"/>
    <p:sldLayoutId id="2147483677" r:id="rId13"/>
    <p:sldLayoutId id="2147483676" r:id="rId14"/>
    <p:sldLayoutId id="2147483671" r:id="rId15"/>
    <p:sldLayoutId id="2147483675" r:id="rId16"/>
    <p:sldLayoutId id="2147483673" r:id="rId17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4400" indent="-2844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17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3803">
          <p15:clr>
            <a:srgbClr val="F26B43"/>
          </p15:clr>
        </p15:guide>
        <p15:guide id="4" orient="horz" pos="1191">
          <p15:clr>
            <a:srgbClr val="F26B43"/>
          </p15:clr>
        </p15:guide>
        <p15:guide id="5" pos="330">
          <p15:clr>
            <a:srgbClr val="F26B43"/>
          </p15:clr>
        </p15:guide>
        <p15:guide id="6" pos="733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264F82-F15F-4E4E-AEDE-C95586DA99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3268" y="729566"/>
            <a:ext cx="9756000" cy="2261284"/>
          </a:xfrm>
        </p:spPr>
        <p:txBody>
          <a:bodyPr/>
          <a:lstStyle/>
          <a:p>
            <a:r>
              <a:rPr lang="sv-SE" sz="5400" dirty="0"/>
              <a:t>Förslag till ändringar av det nationella programmet för ESF+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D26BF03-1687-4BB9-BB2B-EDC30E7281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  <a:p>
            <a:r>
              <a:rPr lang="sv-SE" dirty="0"/>
              <a:t>Övervakningskommittén den 8 oktober 2025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AD3EE14-EB51-42AD-AA4F-CF1A6C425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Arbetsmarknadsdepartementet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4148412-DB00-45EF-9F8E-63ECE64D4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D13774D5-F3B0-9471-299C-C6FB21230191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90151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3792FF-0E66-3C11-2A01-D67784CAF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Förslag uppdatering av nödvändiga villkor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6BC894-7AE2-0EFD-A416-CD2CD875F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710" y="2423159"/>
            <a:ext cx="10944804" cy="3596635"/>
          </a:xfrm>
        </p:spPr>
        <p:txBody>
          <a:bodyPr rIns="2016000"/>
          <a:lstStyle/>
          <a:p>
            <a:r>
              <a:rPr lang="sv-SE" sz="2800" dirty="0"/>
              <a:t>Uppdateringar görs av hur Sverige uppfyller villkoren och av hänvisningarna till relevanta dokument</a:t>
            </a:r>
          </a:p>
          <a:p>
            <a:pPr marL="0" indent="0">
              <a:buNone/>
            </a:pPr>
            <a:endParaRPr lang="sv-SE" sz="2800" dirty="0"/>
          </a:p>
          <a:p>
            <a:r>
              <a:rPr lang="sv-SE" sz="2800" dirty="0"/>
              <a:t>Villkoren bedöms fortsatt vara uppfyllda</a:t>
            </a:r>
          </a:p>
          <a:p>
            <a:pPr marL="0" indent="0">
              <a:buNone/>
            </a:pPr>
            <a:endParaRPr lang="sv-SE" sz="2800" dirty="0"/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C394B0C-A49B-BE44-5933-BC8DE3181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D46CAE6-AF7F-103D-F67C-4FB131D80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98004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A468CD-55EB-1B7F-E754-65B8F2632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F5A060D-CC36-1F32-3573-25A07C6AC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E94B1ED-3162-66AC-0B6C-B4D57B26C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11</a:t>
            </a:fld>
            <a:endParaRPr lang="sv-SE" dirty="0"/>
          </a:p>
        </p:txBody>
      </p:sp>
      <p:graphicFrame>
        <p:nvGraphicFramePr>
          <p:cNvPr id="8" name="Tabell 8">
            <a:extLst>
              <a:ext uri="{FF2B5EF4-FFF2-40B4-BE49-F238E27FC236}">
                <a16:creationId xmlns:a16="http://schemas.microsoft.com/office/drawing/2014/main" id="{7AFAA28C-522F-8D12-093C-A4B07DBEFC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6713942"/>
              </p:ext>
            </p:extLst>
          </p:nvPr>
        </p:nvGraphicFramePr>
        <p:xfrm>
          <a:off x="627446" y="337232"/>
          <a:ext cx="10937110" cy="6391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9941">
                  <a:extLst>
                    <a:ext uri="{9D8B030D-6E8A-4147-A177-3AD203B41FA5}">
                      <a16:colId xmlns:a16="http://schemas.microsoft.com/office/drawing/2014/main" val="4135419563"/>
                    </a:ext>
                  </a:extLst>
                </a:gridCol>
                <a:gridCol w="5537169">
                  <a:extLst>
                    <a:ext uri="{9D8B030D-6E8A-4147-A177-3AD203B41FA5}">
                      <a16:colId xmlns:a16="http://schemas.microsoft.com/office/drawing/2014/main" val="530779806"/>
                    </a:ext>
                  </a:extLst>
                </a:gridCol>
              </a:tblGrid>
              <a:tr h="358772">
                <a:tc gridSpan="2">
                  <a:txBody>
                    <a:bodyPr/>
                    <a:lstStyle/>
                    <a:p>
                      <a:r>
                        <a:rPr lang="sv-SE" sz="1800" dirty="0"/>
                        <a:t>Övergripande nödvändiga villkor (gäller alla fonder som omfattas av förordning (EU) 2021/1060)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32506"/>
                  </a:ext>
                </a:extLst>
              </a:tr>
              <a:tr h="433776">
                <a:tc>
                  <a:txBody>
                    <a:bodyPr/>
                    <a:lstStyle/>
                    <a:p>
                      <a:r>
                        <a:rPr lang="sv-SE" sz="1800" b="1" dirty="0"/>
                        <a:t>Villkor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1" dirty="0"/>
                        <a:t>Kommentar om främsta tillägg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3293479"/>
                  </a:ext>
                </a:extLst>
              </a:tr>
              <a:tr h="1394893">
                <a:tc>
                  <a:txBody>
                    <a:bodyPr/>
                    <a:lstStyle/>
                    <a:p>
                      <a:r>
                        <a:rPr lang="sv-SE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Effektiva mekanismer för övervakning av marknaden för offentlig upphandling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Tillägg om den statistik om upphandling som  Upphandlingsmyndigheten svarar för.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844316"/>
                  </a:ext>
                </a:extLst>
              </a:tr>
              <a:tr h="17113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Verktyg och kapacitet för en effektiv tillämpning av reglerna om statligt stöd</a:t>
                      </a:r>
                      <a:endParaRPr lang="sv-SE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Tillägg om Myndighetens för tillväxtpolitiska utvärderingar och analyser ansvar för rapportering av statligt stöd. Förtydligande av Klimat- och näringslivsdepartementets roll för anmälan av statsstöd till kommissionen.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562608"/>
                  </a:ext>
                </a:extLst>
              </a:tr>
              <a:tr h="748708">
                <a:tc>
                  <a:txBody>
                    <a:bodyPr/>
                    <a:lstStyle/>
                    <a:p>
                      <a:r>
                        <a:rPr lang="sv-SE" sz="18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sv-SE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Effektiv tillämpning av genomförande av stadgan för de grundläggande rättigheterna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Inga tillägg.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785091"/>
                  </a:ext>
                </a:extLst>
              </a:tr>
              <a:tr h="1733309">
                <a:tc>
                  <a:txBody>
                    <a:bodyPr/>
                    <a:lstStyle/>
                    <a:p>
                      <a:r>
                        <a:rPr lang="sv-SE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Genomförande och tillämpning av FN-konventionen om rättigheter för personer med funktionsnedsättning i enlighet med rådets beslut 2010/48/EG</a:t>
                      </a:r>
                      <a:endParaRPr lang="sv-SE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dirty="0"/>
                        <a:t>Tillägg om Myndighetens för delaktighet resp. Institutets för mänskliga rättigheter ansvar i funktionshinderpolitiken, om Institutet för mänskliga rättigheter som oberoende mekanism för konventionen och alla myndigheters ansvar inom funktionshinderpolitiken.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2265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1645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A468CD-55EB-1B7F-E754-65B8F2632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752" y="360000"/>
            <a:ext cx="10947852" cy="876689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F5A060D-CC36-1F32-3573-25A07C6AC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E94B1ED-3162-66AC-0B6C-B4D57B26C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12</a:t>
            </a:fld>
            <a:endParaRPr lang="sv-SE" dirty="0"/>
          </a:p>
        </p:txBody>
      </p:sp>
      <p:graphicFrame>
        <p:nvGraphicFramePr>
          <p:cNvPr id="8" name="Tabell 8">
            <a:extLst>
              <a:ext uri="{FF2B5EF4-FFF2-40B4-BE49-F238E27FC236}">
                <a16:creationId xmlns:a16="http://schemas.microsoft.com/office/drawing/2014/main" id="{7AFAA28C-522F-8D12-093C-A4B07DBEFC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1467912"/>
              </p:ext>
            </p:extLst>
          </p:nvPr>
        </p:nvGraphicFramePr>
        <p:xfrm>
          <a:off x="619752" y="360001"/>
          <a:ext cx="10940160" cy="63288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0080">
                  <a:extLst>
                    <a:ext uri="{9D8B030D-6E8A-4147-A177-3AD203B41FA5}">
                      <a16:colId xmlns:a16="http://schemas.microsoft.com/office/drawing/2014/main" val="4135419563"/>
                    </a:ext>
                  </a:extLst>
                </a:gridCol>
                <a:gridCol w="5470080">
                  <a:extLst>
                    <a:ext uri="{9D8B030D-6E8A-4147-A177-3AD203B41FA5}">
                      <a16:colId xmlns:a16="http://schemas.microsoft.com/office/drawing/2014/main" val="530779806"/>
                    </a:ext>
                  </a:extLst>
                </a:gridCol>
              </a:tblGrid>
              <a:tr h="411363">
                <a:tc gridSpan="2">
                  <a:txBody>
                    <a:bodyPr/>
                    <a:lstStyle/>
                    <a:p>
                      <a:r>
                        <a:rPr lang="sv-SE" dirty="0"/>
                        <a:t>Tematiska nödvändiga villkor (gäller specifikt ESF+)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32506"/>
                  </a:ext>
                </a:extLst>
              </a:tr>
              <a:tr h="411363">
                <a:tc>
                  <a:txBody>
                    <a:bodyPr/>
                    <a:lstStyle/>
                    <a:p>
                      <a:r>
                        <a:rPr lang="sv-SE" b="1" dirty="0"/>
                        <a:t>Villkor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Kommentar om främsta tillägg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3293479"/>
                  </a:ext>
                </a:extLst>
              </a:tr>
              <a:tr h="1014320">
                <a:tc>
                  <a:txBody>
                    <a:bodyPr/>
                    <a:lstStyle/>
                    <a:p>
                      <a:r>
                        <a:rPr lang="sv-SE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4.1 Strategisk ram för en aktiv arbetsmarknadspolitik</a:t>
                      </a:r>
                      <a:endParaRPr lang="sv-SE" sz="18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Inga tillägg.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844316"/>
                  </a:ext>
                </a:extLst>
              </a:tr>
              <a:tr h="29319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4.3 Strategisk ram för utbildningssystemet på alla nivåer</a:t>
                      </a:r>
                      <a:endParaRPr lang="sv-SE" sz="18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Uppdatering eller tillägg avseende </a:t>
                      </a:r>
                      <a:r>
                        <a:rPr lang="sv-SE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bl.a</a:t>
                      </a:r>
                      <a:r>
                        <a:rPr lang="sv-S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dimensionering av gymnasial utbildning, stärkt kompetensförsörjning, kommunal vuxenutbildning, yrkesutbildning för vuxna, insatser inom folkbildningen, utbyggnaden av antalet utbildningsplatser för vuxna, samverkan kring kompetensförsörjning, validering, breddad rekrytering till högskolan och omställningsstudiestödet. </a:t>
                      </a:r>
                    </a:p>
                    <a:p>
                      <a:endParaRPr lang="sv-SE" sz="18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562608"/>
                  </a:ext>
                </a:extLst>
              </a:tr>
              <a:tr h="1559898">
                <a:tc>
                  <a:txBody>
                    <a:bodyPr/>
                    <a:lstStyle/>
                    <a:p>
                      <a:r>
                        <a:rPr lang="sv-SE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4.4 Nationell strategisk ram för social delaktighet och fattigdomsminskning</a:t>
                      </a:r>
                      <a:endParaRPr lang="sv-SE" sz="18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Tillägg om Boverkets uppdrag om statistik på områdesnivå och om Myndigheten för delaktighets uppgift i funktionshinderpolitiken.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7850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4811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F298D0-CADF-10FB-3042-C05D354F6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799" y="360000"/>
            <a:ext cx="10944805" cy="1245740"/>
          </a:xfrm>
        </p:spPr>
        <p:txBody>
          <a:bodyPr/>
          <a:lstStyle/>
          <a:p>
            <a:r>
              <a:rPr lang="sv-SE" sz="4000" dirty="0"/>
              <a:t>Förslag utfallsindikator för programområde C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1AD0B1C-9D4B-95E3-5AA5-0508CFBB8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798" y="1890713"/>
            <a:ext cx="11124000" cy="4129082"/>
          </a:xfrm>
        </p:spPr>
        <p:txBody>
          <a:bodyPr/>
          <a:lstStyle/>
          <a:p>
            <a:r>
              <a:rPr lang="sv-SE" dirty="0"/>
              <a:t>Utfallsindikatorn för programområde C rättas till: </a:t>
            </a:r>
          </a:p>
          <a:p>
            <a:pPr marL="457200" lvl="1" indent="0">
              <a:buNone/>
            </a:pPr>
            <a:endParaRPr lang="sv-SE" dirty="0"/>
          </a:p>
          <a:p>
            <a:pPr marL="914400" lvl="2" indent="0">
              <a:buNone/>
            </a:pPr>
            <a:r>
              <a:rPr lang="sv-SE" sz="2800" dirty="0"/>
              <a:t>ID-nr ESCO01, Totalt antal i ESF+-insatser  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1490C5E-1BCF-AB61-EA08-D40E39B7D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02F1DF1-7E27-8C20-B684-FE71DA71E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4626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10F24D-BF60-07AA-1723-046B0FE36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400" dirty="0"/>
              <a:t>Information om ändring av EU-förordningen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94A7917-C8E6-6650-7905-B41C6507F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710" y="1389740"/>
            <a:ext cx="10944804" cy="4630055"/>
          </a:xfrm>
        </p:spPr>
        <p:txBody>
          <a:bodyPr rIns="1656000"/>
          <a:lstStyle/>
          <a:p>
            <a:r>
              <a:rPr lang="sv-SE" sz="2800" dirty="0"/>
              <a:t>Möjlighet att inom ramen för halvtidsöversynen omfördela medel till två nya programområden</a:t>
            </a:r>
            <a:r>
              <a:rPr lang="sv-SE" dirty="0"/>
              <a:t>: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sv-SE" sz="2000" dirty="0"/>
              <a:t>Kompetensutveckling inom försvarsindustrin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sv-SE" sz="2000" dirty="0"/>
              <a:t>Kompetensutveckling, kompetenshöjning och omskolning för utfasning av fossila bränslen i industrin</a:t>
            </a:r>
          </a:p>
          <a:p>
            <a:endParaRPr lang="sv-SE" dirty="0"/>
          </a:p>
          <a:p>
            <a:r>
              <a:rPr lang="sv-SE" sz="2800" dirty="0"/>
              <a:t>För sådana programområden kan EU-finansieringen ökas från 40 till 50 procent</a:t>
            </a:r>
          </a:p>
          <a:p>
            <a:endParaRPr lang="sv-SE" sz="2800" dirty="0"/>
          </a:p>
          <a:p>
            <a:r>
              <a:rPr lang="sv-SE" sz="2800" dirty="0"/>
              <a:t>Inget förslag om nytt programområde   </a:t>
            </a:r>
          </a:p>
          <a:p>
            <a:pPr marL="914400" lvl="2" indent="0">
              <a:buNone/>
            </a:pP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894EB82-75DC-3AAA-74B1-0783E6B08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E3D8CBC-9478-3AFA-1DF7-AC00CEFAC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3066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271C63-A47A-AFAF-83DE-3617E1BA4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Den fortsatta processen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27AFD47-0697-064C-3986-980564B7B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Ins="1332000"/>
          <a:lstStyle/>
          <a:p>
            <a:r>
              <a:rPr lang="sv-SE" sz="2800" dirty="0"/>
              <a:t>Under förutsättning av att övervakningskommittén godkänner förslaget till programändringar avser regeringen i nästa steg att besluta om förslaget</a:t>
            </a:r>
          </a:p>
          <a:p>
            <a:endParaRPr lang="sv-SE" sz="2800" dirty="0"/>
          </a:p>
          <a:p>
            <a:r>
              <a:rPr lang="sv-SE" sz="2800" dirty="0"/>
              <a:t>Därefter lämnar regeringen förslaget till EU-kommissionen för godkännande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83B3072-99B0-F498-2D74-3637E6C8E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87C80A-D918-299F-C53F-AE4071E1F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56451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37A667-863D-0986-4FBC-D635C512A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Översikt 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690B238-9CF4-8D47-563F-8CC1A79E0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800" y="1526876"/>
            <a:ext cx="11150100" cy="4492920"/>
          </a:xfrm>
        </p:spPr>
        <p:txBody>
          <a:bodyPr rIns="720000"/>
          <a:lstStyle/>
          <a:p>
            <a:pPr marL="0" indent="0">
              <a:buNone/>
            </a:pPr>
            <a:r>
              <a:rPr lang="sv-SE" sz="2800" dirty="0">
                <a:latin typeface="+mj-lt"/>
                <a:ea typeface="Garamond" panose="02020404030301010803" pitchFamily="18" charset="0"/>
                <a:cs typeface="Times New Roman" panose="02020603050405020304" pitchFamily="18" charset="0"/>
              </a:rPr>
              <a:t>Förslaget till ändringar av programmet för ESF+ avser:  </a:t>
            </a:r>
          </a:p>
          <a:p>
            <a:pPr marL="0" indent="0">
              <a:buNone/>
            </a:pPr>
            <a:endParaRPr lang="sv-SE" sz="2800" dirty="0">
              <a:latin typeface="+mj-lt"/>
              <a:ea typeface="Garamond" panose="02020404030301010803" pitchFamily="18" charset="0"/>
              <a:cs typeface="Times New Roman" panose="02020603050405020304" pitchFamily="18" charset="0"/>
            </a:endParaRPr>
          </a:p>
          <a:p>
            <a:r>
              <a:rPr lang="sv-SE" sz="2400" dirty="0">
                <a:latin typeface="+mj-lt"/>
                <a:ea typeface="Garamond" panose="02020404030301010803" pitchFamily="18" charset="0"/>
                <a:cs typeface="Times New Roman" panose="02020603050405020304" pitchFamily="18" charset="0"/>
              </a:rPr>
              <a:t>Nya strategiska partnerskap</a:t>
            </a:r>
          </a:p>
          <a:p>
            <a:pPr marL="0" indent="0">
              <a:buNone/>
            </a:pPr>
            <a:endParaRPr lang="sv-SE" sz="2400" dirty="0">
              <a:latin typeface="+mj-lt"/>
              <a:ea typeface="Garamond" panose="02020404030301010803" pitchFamily="18" charset="0"/>
              <a:cs typeface="Times New Roman" panose="02020603050405020304" pitchFamily="18" charset="0"/>
            </a:endParaRPr>
          </a:p>
          <a:p>
            <a:r>
              <a:rPr lang="sv-SE" sz="2400" dirty="0">
                <a:latin typeface="+mj-lt"/>
                <a:ea typeface="Garamond" panose="02020404030301010803" pitchFamily="18" charset="0"/>
                <a:cs typeface="Times New Roman" panose="02020603050405020304" pitchFamily="18" charset="0"/>
              </a:rPr>
              <a:t>Omfördelning av överskott från programområde F</a:t>
            </a:r>
          </a:p>
          <a:p>
            <a:endParaRPr lang="sv-SE" sz="2400" dirty="0">
              <a:latin typeface="+mj-lt"/>
              <a:ea typeface="Garamond" panose="02020404030301010803" pitchFamily="18" charset="0"/>
              <a:cs typeface="Times New Roman" panose="02020603050405020304" pitchFamily="18" charset="0"/>
            </a:endParaRPr>
          </a:p>
          <a:p>
            <a:r>
              <a:rPr lang="sv-SE" sz="2400" dirty="0">
                <a:latin typeface="+mj-lt"/>
                <a:ea typeface="Garamond" panose="02020404030301010803" pitchFamily="18" charset="0"/>
                <a:cs typeface="Times New Roman" panose="02020603050405020304" pitchFamily="18" charset="0"/>
              </a:rPr>
              <a:t>Uppdateringar avseende de nödvändiga villkoren</a:t>
            </a:r>
          </a:p>
          <a:p>
            <a:pPr marL="0" indent="0">
              <a:buNone/>
            </a:pPr>
            <a:endParaRPr lang="sv-SE" sz="2400" dirty="0">
              <a:latin typeface="+mj-lt"/>
              <a:ea typeface="Garamond" panose="02020404030301010803" pitchFamily="18" charset="0"/>
              <a:cs typeface="Times New Roman" panose="02020603050405020304" pitchFamily="18" charset="0"/>
            </a:endParaRPr>
          </a:p>
          <a:p>
            <a:r>
              <a:rPr lang="sv-SE" sz="2400" dirty="0">
                <a:latin typeface="+mj-lt"/>
                <a:ea typeface="Garamond" panose="02020404030301010803" pitchFamily="18" charset="0"/>
                <a:cs typeface="Times New Roman" panose="02020603050405020304" pitchFamily="18" charset="0"/>
              </a:rPr>
              <a:t>Rättelse av utfallsindikator för programområde C</a:t>
            </a:r>
            <a:endParaRPr lang="sv-SE" sz="2800" dirty="0">
              <a:latin typeface="+mj-lt"/>
              <a:ea typeface="Garamond" panose="02020404030301010803" pitchFamily="18" charset="0"/>
              <a:cs typeface="Times New Roman" panose="02020603050405020304" pitchFamily="18" charset="0"/>
            </a:endParaRPr>
          </a:p>
          <a:p>
            <a:endParaRPr lang="sv-SE" sz="2800" dirty="0">
              <a:effectLst/>
              <a:latin typeface="+mj-lt"/>
              <a:ea typeface="Garamond" panose="02020404030301010803" pitchFamily="18" charset="0"/>
              <a:cs typeface="Times New Roman" panose="02020603050405020304" pitchFamily="18" charset="0"/>
            </a:endParaRPr>
          </a:p>
          <a:p>
            <a:endParaRPr lang="sv-SE" sz="2800" dirty="0">
              <a:latin typeface="+mj-lt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5ADFE4B-0233-D48B-0A5F-1A9507AFD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A8A77F2-C5BE-3400-F885-77D902087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57457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F947A0-CA22-79E8-C936-88D3E499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Bakgrund strategiska partnerskapen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D9258F2-6479-18CD-62C8-FB4C52E7B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944" y="1892808"/>
            <a:ext cx="10692000" cy="4012687"/>
          </a:xfrm>
        </p:spPr>
        <p:txBody>
          <a:bodyPr rIns="1656000"/>
          <a:lstStyle/>
          <a:p>
            <a:r>
              <a:rPr lang="sv-SE" sz="2400" dirty="0"/>
              <a:t>Kritik mot strukturfondspartnerskapen från Riksrevisionen och EU-kommissionens revisorer</a:t>
            </a:r>
          </a:p>
          <a:p>
            <a:endParaRPr lang="sv-SE" sz="2400" dirty="0"/>
          </a:p>
          <a:p>
            <a:r>
              <a:rPr lang="sv-SE" sz="2400" dirty="0"/>
              <a:t>Förslag i SOU 2024:22 om att ersätta strukturfondspartnerskapen med grupper inriktade på arbetet med utlysningsplaner och utlysningstexter   </a:t>
            </a:r>
          </a:p>
          <a:p>
            <a:endParaRPr lang="sv-SE" sz="2400" dirty="0"/>
          </a:p>
          <a:p>
            <a:r>
              <a:rPr lang="sv-SE" sz="2400" dirty="0"/>
              <a:t>Lagen (2007:459) om strukturfondspartnerskap upphävdes den 1 augusti 2025 </a:t>
            </a:r>
          </a:p>
          <a:p>
            <a:pPr marL="0" indent="0">
              <a:buNone/>
            </a:pPr>
            <a:r>
              <a:rPr lang="sv-SE" sz="2400" dirty="0"/>
              <a:t> </a:t>
            </a:r>
          </a:p>
          <a:p>
            <a:pPr marL="0" indent="0">
              <a:buNone/>
            </a:pPr>
            <a:endParaRPr lang="sv-SE" sz="2800" dirty="0"/>
          </a:p>
          <a:p>
            <a:endParaRPr lang="sv-SE" sz="2800" dirty="0"/>
          </a:p>
          <a:p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C4F67C8-AD43-5AFD-8129-DFE0A06C3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Arbetsmarknadsdepartementet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EC0150D-D974-4E76-9DAB-E28F325E9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31436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8E57B4-61C3-6541-778C-E8FF3AE4A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400" dirty="0"/>
              <a:t>Forts. Bakgrund strategiska partnerskapen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BE53B52-E7B8-CAC5-3C2C-9A001ED47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710" y="1609344"/>
            <a:ext cx="10944804" cy="4410451"/>
          </a:xfrm>
        </p:spPr>
        <p:txBody>
          <a:bodyPr rIns="1944000"/>
          <a:lstStyle/>
          <a:p>
            <a:r>
              <a:rPr lang="sv-SE" sz="2400" dirty="0"/>
              <a:t>Regleras av ändring av förordningen (2022:1379) om förvaltning av program för vissa EU-fonder </a:t>
            </a:r>
          </a:p>
          <a:p>
            <a:endParaRPr lang="sv-SE" sz="2400" dirty="0"/>
          </a:p>
          <a:p>
            <a:r>
              <a:rPr lang="sv-SE" sz="2400" dirty="0"/>
              <a:t>Sammansättningen motsvarar strukturfondspartnerskapens sammansättning</a:t>
            </a:r>
          </a:p>
          <a:p>
            <a:endParaRPr lang="sv-SE" sz="2400" dirty="0"/>
          </a:p>
          <a:p>
            <a:r>
              <a:rPr lang="sv-SE" sz="2400" dirty="0"/>
              <a:t>Ordförandena har förordnats av regeringen den 25 september </a:t>
            </a:r>
          </a:p>
          <a:p>
            <a:pPr marL="0" indent="0">
              <a:buNone/>
            </a:pPr>
            <a:endParaRPr lang="sv-SE" sz="2400" dirty="0"/>
          </a:p>
          <a:p>
            <a:r>
              <a:rPr lang="sv-SE" sz="2400" dirty="0"/>
              <a:t>I funktion från den 1 november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E614E79-F07B-74C2-4A59-3B4CD6595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999C90A-F548-081B-5C22-7DFB15AD2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1406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76146C-684A-D724-E8F1-00DEDDB74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Förslag strategiska partnerskapen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5D44859-737F-6C25-D6E5-1D93B849E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Aft>
                <a:spcPts val="1400"/>
              </a:spcAft>
              <a:buNone/>
            </a:pPr>
            <a:r>
              <a:rPr lang="sv-SE" sz="2800" dirty="0">
                <a:effectLst/>
                <a:ea typeface="Garamond" panose="02020404030301010803" pitchFamily="18" charset="0"/>
                <a:cs typeface="Times New Roman" panose="02020603050405020304" pitchFamily="18" charset="0"/>
              </a:rPr>
              <a:t>Texten om strukturfondspartnerskapen i programmet (s. 95) ersätts av följande text:  </a:t>
            </a:r>
          </a:p>
          <a:p>
            <a:pPr marL="0" indent="0">
              <a:lnSpc>
                <a:spcPct val="115000"/>
              </a:lnSpc>
              <a:spcBef>
                <a:spcPts val="1600"/>
              </a:spcBef>
              <a:spcAft>
                <a:spcPts val="400"/>
              </a:spcAft>
              <a:buNone/>
            </a:pPr>
            <a:r>
              <a:rPr lang="sv-S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”Strategiska partnerskap </a:t>
            </a:r>
          </a:p>
          <a:p>
            <a:pPr marL="0" indent="0">
              <a:lnSpc>
                <a:spcPct val="115000"/>
              </a:lnSpc>
              <a:spcAft>
                <a:spcPts val="1400"/>
              </a:spcAft>
              <a:buNone/>
              <a:tabLst>
                <a:tab pos="2286000" algn="l"/>
                <a:tab pos="3420745" algn="l"/>
              </a:tabLst>
            </a:pPr>
            <a:r>
              <a:rPr lang="sv-SE" sz="2000" dirty="0">
                <a:effectLst/>
                <a:latin typeface="Garamond" panose="02020404030301010803" pitchFamily="18" charset="0"/>
                <a:ea typeface="Garamond" panose="02020404030301010803" pitchFamily="18" charset="0"/>
                <a:cs typeface="Times New Roman" panose="02020603050405020304" pitchFamily="18" charset="0"/>
              </a:rPr>
              <a:t>Ett gemensamt strategiskt partnerskap ska finnas för varje geografiskt område för de regionala programmen för Europeiska regionala utvecklingsfonden och motsvarande regionala handlingsplaner inom programmet för ESF+. De förvaltande myndigheterna ska i arbetet med utlysningsplaner för, och utlysningar av, fondmedel samverka med dessa partnerskap.”</a:t>
            </a:r>
          </a:p>
          <a:p>
            <a:pPr marL="0" indent="0">
              <a:lnSpc>
                <a:spcPct val="115000"/>
              </a:lnSpc>
              <a:spcAft>
                <a:spcPts val="1400"/>
              </a:spcAft>
              <a:buNone/>
            </a:pPr>
            <a:endParaRPr lang="sv-SE" sz="2800" dirty="0">
              <a:effectLst/>
              <a:ea typeface="Garamond" panose="02020404030301010803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400"/>
              </a:spcAft>
              <a:buNone/>
            </a:pPr>
            <a:endParaRPr lang="sv-SE" sz="2800" dirty="0">
              <a:effectLst/>
              <a:ea typeface="Garamond" panose="02020404030301010803" pitchFamily="18" charset="0"/>
              <a:cs typeface="Times New Roman" panose="02020603050405020304" pitchFamily="18" charset="0"/>
            </a:endParaRPr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05A4186-4C2A-61B6-3B75-9E48EB220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D076F04-78EA-D087-D2A8-2A8965589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008619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9512FA-F3E6-599A-769D-F64917262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Bakgrund omfördelning av överskott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3C9A130-E529-23E2-F5CC-0D8F0BE98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Ins="1872000"/>
          <a:lstStyle/>
          <a:p>
            <a:pPr defTabSz="941388"/>
            <a:r>
              <a:rPr lang="sv-SE" sz="2400" dirty="0"/>
              <a:t>Programområde F Fast-Care avsåg insatser för ukrainska flyktingar</a:t>
            </a:r>
          </a:p>
          <a:p>
            <a:endParaRPr lang="sv-SE" sz="2400" dirty="0"/>
          </a:p>
          <a:p>
            <a:pPr>
              <a:tabLst>
                <a:tab pos="8075613" algn="l"/>
              </a:tabLst>
            </a:pPr>
            <a:r>
              <a:rPr lang="sv-SE" sz="2400" dirty="0"/>
              <a:t>Insatserna avslutades under första halvåret 2024 </a:t>
            </a:r>
          </a:p>
          <a:p>
            <a:endParaRPr lang="sv-SE" sz="2400" dirty="0"/>
          </a:p>
          <a:p>
            <a:r>
              <a:rPr lang="sv-SE" sz="2400" dirty="0"/>
              <a:t>EU-medlen uppgick till ca 35 </a:t>
            </a:r>
            <a:r>
              <a:rPr lang="sv-SE" sz="2400" dirty="0" err="1"/>
              <a:t>mn</a:t>
            </a:r>
            <a:r>
              <a:rPr lang="sv-SE" sz="2400" dirty="0"/>
              <a:t> euro, varav ca 5 </a:t>
            </a:r>
            <a:r>
              <a:rPr lang="sv-SE" sz="2400" dirty="0" err="1"/>
              <a:t>mn</a:t>
            </a:r>
            <a:r>
              <a:rPr lang="sv-SE" sz="2400" dirty="0"/>
              <a:t> euro inte hann utnyttjas </a:t>
            </a:r>
          </a:p>
          <a:p>
            <a:endParaRPr lang="sv-SE" sz="2400" dirty="0"/>
          </a:p>
          <a:p>
            <a:r>
              <a:rPr lang="sv-SE" sz="2400" dirty="0"/>
              <a:t>Överskottet kan omfördelas till annat programområde 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004A13D-C998-DB5A-5BA4-06EC93FCA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D5CB85-ADC9-29ED-6D11-2675D47AB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3318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6DE6AF-1A4E-FEEC-0D6E-6A3F8FA71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Förslag till omfördelning av överskott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F809160-9141-D1C8-3D53-5F3366C14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800" y="1778696"/>
            <a:ext cx="10548000" cy="4241099"/>
          </a:xfrm>
        </p:spPr>
        <p:txBody>
          <a:bodyPr rIns="1728000"/>
          <a:lstStyle/>
          <a:p>
            <a:r>
              <a:rPr lang="sv-SE" sz="2400" dirty="0"/>
              <a:t>Cirka 5 </a:t>
            </a:r>
            <a:r>
              <a:rPr lang="sv-SE" sz="2400" dirty="0" err="1"/>
              <a:t>mn</a:t>
            </a:r>
            <a:r>
              <a:rPr lang="sv-SE" sz="2400" dirty="0"/>
              <a:t> euro i EU-medel omfördelas från programområde F till programområde A2 (insatser för arbetslösa) </a:t>
            </a:r>
          </a:p>
          <a:p>
            <a:pPr marL="0" indent="0">
              <a:buNone/>
            </a:pPr>
            <a:endParaRPr lang="sv-SE" sz="2400" dirty="0"/>
          </a:p>
          <a:p>
            <a:r>
              <a:rPr lang="sv-SE" sz="2400" dirty="0"/>
              <a:t>EU-medlen för programområde A2 ökar från ca 277 </a:t>
            </a:r>
            <a:r>
              <a:rPr lang="sv-SE" sz="2400" dirty="0" err="1"/>
              <a:t>mn</a:t>
            </a:r>
            <a:r>
              <a:rPr lang="sv-SE" sz="2400" dirty="0"/>
              <a:t> euro till ca 282 </a:t>
            </a:r>
            <a:r>
              <a:rPr lang="sv-SE" sz="2400" dirty="0" err="1"/>
              <a:t>mn</a:t>
            </a:r>
            <a:r>
              <a:rPr lang="sv-SE" sz="2400" dirty="0"/>
              <a:t> euro (ändring av ett antal finansiella tabeller)</a:t>
            </a:r>
          </a:p>
          <a:p>
            <a:endParaRPr lang="sv-SE" sz="2400" dirty="0"/>
          </a:p>
          <a:p>
            <a:r>
              <a:rPr lang="sv-SE" sz="2400" dirty="0"/>
              <a:t>Målet för antalet deltagare 2029 i programområde A2 höjs från 61 939 till 63 099 (ändring av en tabell)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78509A4-E426-4270-A4E5-155BB1588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4596C53-6B4A-1A6D-5E21-EF26C00ED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28259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B96EF09-FB3B-FB98-752C-58C89A5A5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Bakgrund nödvändiga villkor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CA005EB-323F-9D9A-6592-C784D9A217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800" y="1561381"/>
            <a:ext cx="11797800" cy="4458414"/>
          </a:xfrm>
        </p:spPr>
        <p:txBody>
          <a:bodyPr/>
          <a:lstStyle/>
          <a:p>
            <a:r>
              <a:rPr lang="sv-SE" sz="2800" dirty="0"/>
              <a:t>Villkoren ska säkerställa att det finns förutsättningar för en ändamålsenlig och effektiv användning av EU-stöd från fonderna</a:t>
            </a:r>
          </a:p>
          <a:p>
            <a:pPr marL="0" indent="0">
              <a:buNone/>
            </a:pPr>
            <a:endParaRPr lang="sv-SE" sz="2800" dirty="0"/>
          </a:p>
          <a:p>
            <a:r>
              <a:rPr lang="sv-SE" sz="2800" dirty="0"/>
              <a:t>Medlemsstaten ska se till att de nödvändiga villkoren är uppfyllda under hela programperioden </a:t>
            </a:r>
          </a:p>
          <a:p>
            <a:endParaRPr lang="sv-SE" sz="2800" dirty="0"/>
          </a:p>
          <a:p>
            <a:r>
              <a:rPr lang="sv-SE" sz="2800" dirty="0"/>
              <a:t>Övervakningskommittén ska granska uppfyllandet av villkoren </a:t>
            </a:r>
          </a:p>
          <a:p>
            <a:endParaRPr lang="sv-SE" sz="1600" dirty="0"/>
          </a:p>
          <a:p>
            <a:endParaRPr lang="sv-SE" sz="2800" dirty="0"/>
          </a:p>
          <a:p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endParaRPr lang="sv-SE" sz="2800" dirty="0"/>
          </a:p>
          <a:p>
            <a:endParaRPr lang="sv-SE" sz="2800" dirty="0"/>
          </a:p>
          <a:p>
            <a:pPr marL="0" indent="0">
              <a:buNone/>
            </a:pPr>
            <a:endParaRPr lang="sv-SE" sz="280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5E2B3C4-10B3-6324-BB6C-C3EDC670E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Arbetsmarknadsdepartementet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CE8A822-1251-A205-37F7-554E6777C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4860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40717B-B781-E818-89B2-1ADEBCD7C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Forts. Bakgrund nödvändiga villkor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84EB7FE-0AD1-E9CA-5BAF-3ABB08583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710" y="1653436"/>
            <a:ext cx="10944804" cy="4366359"/>
          </a:xfrm>
        </p:spPr>
        <p:txBody>
          <a:bodyPr rIns="1872000"/>
          <a:lstStyle/>
          <a:p>
            <a:r>
              <a:rPr lang="sv-SE" sz="2800" dirty="0"/>
              <a:t>Övergripande – resp. tematiska - nödvändiga villkor avser: </a:t>
            </a:r>
          </a:p>
          <a:p>
            <a:pPr>
              <a:buFont typeface="Courier New" panose="02070309020205020404" pitchFamily="49" charset="0"/>
              <a:buChar char="o"/>
            </a:pPr>
            <a:endParaRPr lang="sv-SE" sz="2800" dirty="0"/>
          </a:p>
          <a:p>
            <a:pPr>
              <a:buFont typeface="Courier New" panose="02070309020205020404" pitchFamily="49" charset="0"/>
              <a:buChar char="o"/>
            </a:pPr>
            <a:r>
              <a:rPr lang="sv-SE" sz="2000" dirty="0"/>
              <a:t>Offentlig upphandling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2000" dirty="0"/>
              <a:t>Statligt stöd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2000" dirty="0"/>
              <a:t>Stadgan om de grundläggande rättigheterna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2000" dirty="0"/>
              <a:t>FN-konventionen om rättigheter för personer med funktionsnedsättning</a:t>
            </a:r>
          </a:p>
          <a:p>
            <a:pPr marL="0" indent="0">
              <a:buNone/>
            </a:pPr>
            <a:endParaRPr lang="sv-SE" sz="2000" dirty="0"/>
          </a:p>
          <a:p>
            <a:pPr>
              <a:buFont typeface="Courier New" panose="02070309020205020404" pitchFamily="49" charset="0"/>
              <a:buChar char="o"/>
            </a:pPr>
            <a:r>
              <a:rPr lang="sv-SE" sz="2000" dirty="0"/>
              <a:t>Arbetsmarknadspolitik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2000" dirty="0"/>
              <a:t>Utbildningssystem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2000" dirty="0"/>
              <a:t>Social delaktighet och fattigdomsbekämpning</a:t>
            </a:r>
          </a:p>
          <a:p>
            <a:endParaRPr lang="sv-SE" sz="2000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67EE78B-6C46-A730-4EC5-271E8192F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C4AC20-2C0C-86E1-9A2C-EB6E041AF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2180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MENUOPEN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" val="RK Logga"/>
  <p:tag name="RK LOGGAHEIGHT" val="39,7765350341797"/>
  <p:tag name="RK LOGGAWIDTH" val="137,30094909668"/>
  <p:tag name="RK LOGGALEFT" val="49,0859832763672"/>
  <p:tag name="RK LOGGATOP" val="485,017333984375"/>
  <p:tag name="RK LOGGACROPLEFT" val="0"/>
  <p:tag name="RK LOGGACROPRIGHT" val="0"/>
  <p:tag name="RK LOGGACROPTOP" val="0"/>
  <p:tag name="RK LOGGACROPBOTTOM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0393714904785"/>
  <p:tag name="RK LOGGA VITTOP" val="485,113861083984"/>
  <p:tag name="RK LOGGA VITCROPLEFT" val="0"/>
  <p:tag name="RK LOGGA VITCROPRIGHT" val="0"/>
  <p:tag name="RK LOGGA VITCROPTOP" val="0"/>
  <p:tag name="RK LOGGA VITCROPBOTTOM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heme/theme1.xml><?xml version="1.0" encoding="utf-8"?>
<a:theme xmlns:a="http://schemas.openxmlformats.org/drawingml/2006/main" name="RK PPT">
  <a:themeElements>
    <a:clrScheme name="Regeringskansliet">
      <a:dk1>
        <a:sysClr val="windowText" lastClr="000000"/>
      </a:dk1>
      <a:lt1>
        <a:sysClr val="window" lastClr="FFFFFF"/>
      </a:lt1>
      <a:dk2>
        <a:srgbClr val="716B5F"/>
      </a:dk2>
      <a:lt2>
        <a:srgbClr val="DFDDD9"/>
      </a:lt2>
      <a:accent1>
        <a:srgbClr val="1A3050"/>
      </a:accent1>
      <a:accent2>
        <a:srgbClr val="DFDDD9"/>
      </a:accent2>
      <a:accent3>
        <a:srgbClr val="467199"/>
      </a:accent3>
      <a:accent4>
        <a:srgbClr val="A0B6C9"/>
      </a:accent4>
      <a:accent5>
        <a:srgbClr val="716B5F"/>
      </a:accent5>
      <a:accent6>
        <a:srgbClr val="E0E7EE"/>
      </a:accent6>
      <a:hlink>
        <a:srgbClr val="0563C1"/>
      </a:hlink>
      <a:folHlink>
        <a:srgbClr val="954F72"/>
      </a:folHlink>
    </a:clrScheme>
    <a:fontScheme name="Regeringskansl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geringskansliet svenska.potx" id="{C0BAD222-9B03-44A9-949C-5DDA91238390}" vid="{55514459-31C3-46A2-B99A-3E90C237602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Regeringskansliet">
    <a:dk1>
      <a:sysClr val="windowText" lastClr="000000"/>
    </a:dk1>
    <a:lt1>
      <a:sysClr val="window" lastClr="FFFFFF"/>
    </a:lt1>
    <a:dk2>
      <a:srgbClr val="716B5F"/>
    </a:dk2>
    <a:lt2>
      <a:srgbClr val="DFDDD9"/>
    </a:lt2>
    <a:accent1>
      <a:srgbClr val="1A3050"/>
    </a:accent1>
    <a:accent2>
      <a:srgbClr val="DFDDD9"/>
    </a:accent2>
    <a:accent3>
      <a:srgbClr val="467199"/>
    </a:accent3>
    <a:accent4>
      <a:srgbClr val="A0B6C9"/>
    </a:accent4>
    <a:accent5>
      <a:srgbClr val="716B5F"/>
    </a:accent5>
    <a:accent6>
      <a:srgbClr val="E0E7EE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625d36-bb37-4650-91b9-0c96159295ba"/>
    <edbe0b5c82304c8e847ab7b8c02a77c3 xmlns="cc625d36-bb37-4650-91b9-0c96159295ba">
      <Terms xmlns="http://schemas.microsoft.com/office/infopath/2007/PartnerControls"/>
    </edbe0b5c82304c8e847ab7b8c02a77c3>
    <IconOverlay xmlns="http://schemas.microsoft.com/sharepoint/v4" xsi:nil="true"/>
    <DirtyMigration xmlns="4e9c2f0c-7bf8-49af-8356-cbf363fc78a7">false</DirtyMigration>
    <RecordNumber xmlns="4e9c2f0c-7bf8-49af-8356-cbf363fc78a7" xsi:nil="true"/>
    <RKNyckelord xmlns="18f3d968-6251-40b0-9f11-012b293496c2" xsi:nil="true"/>
    <k46d94c0acf84ab9a79866a9d8b1905f xmlns="cc625d36-bb37-4650-91b9-0c96159295ba">
      <Terms xmlns="http://schemas.microsoft.com/office/infopath/2007/PartnerControls"/>
    </k46d94c0acf84ab9a79866a9d8b1905f>
    <_dlc_DocId xmlns="418f9d99-8a95-4e17-b002-6f0eb5542577">PVVC7NFJTUQE-1551738204-93721</_dlc_DocId>
    <_dlc_DocIdUrl xmlns="418f9d99-8a95-4e17-b002-6f0eb5542577">
      <Url>https://dhs.sp.regeringskansliet.se/yta/a-a/_layouts/15/DocIdRedir.aspx?ID=PVVC7NFJTUQE-1551738204-93721</Url>
      <Description>PVVC7NFJTUQE-1551738204-93721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RK Word" ma:contentTypeID="0x010100BBA312BF02777149882D207184EC35C0320013979B69B52C234DB30206BE78697F90" ma:contentTypeVersion="71" ma:contentTypeDescription="Skapa nytt dokument med möjlighet att välja RK-mall" ma:contentTypeScope="" ma:versionID="e6cfca7bb90f1fd5d95150a3538c4b36">
  <xsd:schema xmlns:xsd="http://www.w3.org/2001/XMLSchema" xmlns:xs="http://www.w3.org/2001/XMLSchema" xmlns:p="http://schemas.microsoft.com/office/2006/metadata/properties" xmlns:ns2="4e9c2f0c-7bf8-49af-8356-cbf363fc78a7" xmlns:ns3="cc625d36-bb37-4650-91b9-0c96159295ba" xmlns:ns4="18f3d968-6251-40b0-9f11-012b293496c2" xmlns:ns6="http://schemas.microsoft.com/sharepoint/v4" xmlns:ns7="9c9941df-7074-4a92-bf99-225d24d78d61" xmlns:ns8="418f9d99-8a95-4e17-b002-6f0eb5542577" targetNamespace="http://schemas.microsoft.com/office/2006/metadata/properties" ma:root="true" ma:fieldsID="f982973f343d9637e117bbbe4508d78b" ns2:_="" ns3:_="" ns4:_="" ns6:_="" ns7:_="" ns8:_="">
    <xsd:import namespace="4e9c2f0c-7bf8-49af-8356-cbf363fc78a7"/>
    <xsd:import namespace="cc625d36-bb37-4650-91b9-0c96159295ba"/>
    <xsd:import namespace="18f3d968-6251-40b0-9f11-012b293496c2"/>
    <xsd:import namespace="http://schemas.microsoft.com/sharepoint/v4"/>
    <xsd:import namespace="9c9941df-7074-4a92-bf99-225d24d78d61"/>
    <xsd:import namespace="418f9d99-8a95-4e17-b002-6f0eb5542577"/>
    <xsd:element name="properties">
      <xsd:complexType>
        <xsd:sequence>
          <xsd:element name="documentManagement">
            <xsd:complexType>
              <xsd:all>
                <xsd:element ref="ns2:RecordNumber" minOccurs="0"/>
                <xsd:element ref="ns2:DirtyMigration" minOccurs="0"/>
                <xsd:element ref="ns3:TaxCatchAllLabel" minOccurs="0"/>
                <xsd:element ref="ns3:k46d94c0acf84ab9a79866a9d8b1905f" minOccurs="0"/>
                <xsd:element ref="ns3:TaxCatchAll" minOccurs="0"/>
                <xsd:element ref="ns3:edbe0b5c82304c8e847ab7b8c02a77c3" minOccurs="0"/>
                <xsd:element ref="ns4:RKNyckelord" minOccurs="0"/>
                <xsd:element ref="ns6:IconOverlay" minOccurs="0"/>
                <xsd:element ref="ns7:SharedWithUsers" minOccurs="0"/>
                <xsd:element ref="ns8:_dlc_DocId" minOccurs="0"/>
                <xsd:element ref="ns8:_dlc_DocIdUrl" minOccurs="0"/>
                <xsd:element ref="ns8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9c2f0c-7bf8-49af-8356-cbf363fc78a7" elementFormDefault="qualified">
    <xsd:import namespace="http://schemas.microsoft.com/office/2006/documentManagement/types"/>
    <xsd:import namespace="http://schemas.microsoft.com/office/infopath/2007/PartnerControls"/>
    <xsd:element name="RecordNumber" ma:index="3" nillable="true" ma:displayName="Diarienummer" ma:internalName="RecordNumber">
      <xsd:simpleType>
        <xsd:restriction base="dms:Text">
          <xsd:maxLength value="255"/>
        </xsd:restriction>
      </xsd:simpleType>
    </xsd:element>
    <xsd:element name="DirtyMigration" ma:index="5" nillable="true" ma:displayName="Migrerad inte uppdaterad" ma:default="0" ma:internalName="DirtyMigration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625d36-bb37-4650-91b9-0c96159295ba" elementFormDefault="qualified">
    <xsd:import namespace="http://schemas.microsoft.com/office/2006/documentManagement/types"/>
    <xsd:import namespace="http://schemas.microsoft.com/office/infopath/2007/PartnerControls"/>
    <xsd:element name="TaxCatchAllLabel" ma:index="6" nillable="true" ma:displayName="Taxonomy Catch All Column1" ma:hidden="true" ma:list="{f0b1e351-9478-40ab-b6a2-516bf56f6905}" ma:internalName="TaxCatchAllLabel" ma:readOnly="true" ma:showField="CatchAllDataLabel" ma:web="6702c5a5-0d00-4f63-863b-cabd4d9812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k46d94c0acf84ab9a79866a9d8b1905f" ma:index="11" nillable="true" ma:taxonomy="true" ma:internalName="k46d94c0acf84ab9a79866a9d8b1905f" ma:taxonomyFieldName="Organisation" ma:displayName="Organisatorisk enhet" ma:fieldId="{446d94c0-acf8-4ab9-a798-66a9d8b1905f}" ma:sspId="d07acfae-4dfa-4949-99a8-259efd31a6ae" ma:termSetId="8c1436be-a8c9-4c8f-93bb-07dc2d5595bf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f0b1e351-9478-40ab-b6a2-516bf56f6905}" ma:internalName="TaxCatchAll" ma:showField="CatchAllData" ma:web="6702c5a5-0d00-4f63-863b-cabd4d9812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dbe0b5c82304c8e847ab7b8c02a77c3" ma:index="14" nillable="true" ma:taxonomy="true" ma:internalName="edbe0b5c82304c8e847ab7b8c02a77c3" ma:taxonomyFieldName="ActivityCategory" ma:displayName="Aktivitetskategori" ma:default="" ma:fieldId="{edbe0b5c-8230-4c8e-847a-b7b8c02a77c3}" ma:sspId="d07acfae-4dfa-4949-99a8-259efd31a6ae" ma:termSetId="8bf97125-e7b6-456b-9da4-c0e62cf3e5a7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f3d968-6251-40b0-9f11-012b293496c2" elementFormDefault="qualified">
    <xsd:import namespace="http://schemas.microsoft.com/office/2006/documentManagement/types"/>
    <xsd:import namespace="http://schemas.microsoft.com/office/infopath/2007/PartnerControls"/>
    <xsd:element name="RKNyckelord" ma:index="16" nillable="true" ma:displayName="Nyckelord" ma:internalName="RKNyckelord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9941df-7074-4a92-bf99-225d24d78d61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Dela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8f9d99-8a95-4e17-b002-6f0eb5542577" elementFormDefault="qualified">
    <xsd:import namespace="http://schemas.microsoft.com/office/2006/documentManagement/types"/>
    <xsd:import namespace="http://schemas.microsoft.com/office/infopath/2007/PartnerControls"/>
    <xsd:element name="_dlc_DocId" ma:index="20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21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2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Innehållstyp"/>
        <xsd:element ref="dc:title" minOccurs="0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d07acfae-4dfa-4949-99a8-259efd31a6ae" ContentTypeId="0x010100BBA312BF02777149882D207184EC35C032" PreviousValue="false"/>
</file>

<file path=customXml/item5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6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05A2582-E759-49B0-9FE8-51ABBF6DA6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372A3C-6B4C-4BA8-959D-A19925075CB7}">
  <ds:schemaRefs>
    <ds:schemaRef ds:uri="http://purl.org/dc/terms/"/>
    <ds:schemaRef ds:uri="18f3d968-6251-40b0-9f11-012b293496c2"/>
    <ds:schemaRef ds:uri="cc625d36-bb37-4650-91b9-0c96159295ba"/>
    <ds:schemaRef ds:uri="http://schemas.microsoft.com/office/2006/documentManagement/types"/>
    <ds:schemaRef ds:uri="http://schemas.microsoft.com/sharepoint/v4"/>
    <ds:schemaRef ds:uri="http://purl.org/dc/elements/1.1/"/>
    <ds:schemaRef ds:uri="http://schemas.microsoft.com/office/2006/metadata/properties"/>
    <ds:schemaRef ds:uri="http://schemas.microsoft.com/office/infopath/2007/PartnerControls"/>
    <ds:schemaRef ds:uri="418f9d99-8a95-4e17-b002-6f0eb5542577"/>
    <ds:schemaRef ds:uri="9c9941df-7074-4a92-bf99-225d24d78d61"/>
    <ds:schemaRef ds:uri="http://schemas.openxmlformats.org/package/2006/metadata/core-properties"/>
    <ds:schemaRef ds:uri="4e9c2f0c-7bf8-49af-8356-cbf363fc78a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A774231-E834-481E-8C00-E76BCA1E39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9c2f0c-7bf8-49af-8356-cbf363fc78a7"/>
    <ds:schemaRef ds:uri="cc625d36-bb37-4650-91b9-0c96159295ba"/>
    <ds:schemaRef ds:uri="18f3d968-6251-40b0-9f11-012b293496c2"/>
    <ds:schemaRef ds:uri="http://schemas.microsoft.com/sharepoint/v4"/>
    <ds:schemaRef ds:uri="9c9941df-7074-4a92-bf99-225d24d78d61"/>
    <ds:schemaRef ds:uri="418f9d99-8a95-4e17-b002-6f0eb55425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5021EB48-51D0-440F-99D3-387B8DA9245C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E653DCD5-516E-4565-BD88-24415B996EB6}">
  <ds:schemaRefs>
    <ds:schemaRef ds:uri="http://schemas.microsoft.com/office/2006/metadata/customXsn"/>
  </ds:schemaRefs>
</ds:datastoreItem>
</file>

<file path=customXml/itemProps6.xml><?xml version="1.0" encoding="utf-8"?>
<ds:datastoreItem xmlns:ds="http://schemas.openxmlformats.org/officeDocument/2006/customXml" ds:itemID="{020E4253-FC7D-4CA1-BFB1-17A10952F64B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800</Words>
  <Application>Microsoft Office PowerPoint</Application>
  <PresentationFormat>Bredbild</PresentationFormat>
  <Paragraphs>165</Paragraphs>
  <Slides>15</Slides>
  <Notes>15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20" baseType="lpstr">
      <vt:lpstr>Aptos</vt:lpstr>
      <vt:lpstr>Arial</vt:lpstr>
      <vt:lpstr>Courier New</vt:lpstr>
      <vt:lpstr>Garamond</vt:lpstr>
      <vt:lpstr>RK PPT</vt:lpstr>
      <vt:lpstr>Förslag till ändringar av det nationella programmet för ESF+ </vt:lpstr>
      <vt:lpstr>Översikt  </vt:lpstr>
      <vt:lpstr>Bakgrund strategiska partnerskapen </vt:lpstr>
      <vt:lpstr>Forts. Bakgrund strategiska partnerskapen</vt:lpstr>
      <vt:lpstr>Förslag strategiska partnerskapen </vt:lpstr>
      <vt:lpstr>Bakgrund omfördelning av överskott</vt:lpstr>
      <vt:lpstr>Förslag till omfördelning av överskott</vt:lpstr>
      <vt:lpstr>Bakgrund nödvändiga villkor</vt:lpstr>
      <vt:lpstr>Forts. Bakgrund nödvändiga villkor</vt:lpstr>
      <vt:lpstr>Förslag uppdatering av nödvändiga villkor</vt:lpstr>
      <vt:lpstr>PowerPoint-presentation</vt:lpstr>
      <vt:lpstr>PowerPoint-presentation</vt:lpstr>
      <vt:lpstr>Förslag utfallsindikator för programområde C</vt:lpstr>
      <vt:lpstr>Information om ändring av EU-förordningen </vt:lpstr>
      <vt:lpstr>Den fortsatta processen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Förslag till ändring av programmet för ESF+ (Fast-Care)</dc:title>
  <dc:creator>Åsa Bergqvist</dc:creator>
  <cp:lastModifiedBy>Inger Wijkström</cp:lastModifiedBy>
  <cp:revision>115</cp:revision>
  <cp:lastPrinted>2025-10-06T07:53:47Z</cp:lastPrinted>
  <dcterms:created xsi:type="dcterms:W3CDTF">2023-03-05T14:02:31Z</dcterms:created>
  <dcterms:modified xsi:type="dcterms:W3CDTF">2025-10-06T08:00:39Z</dcterms:modified>
  <cp:version>2.0.0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">
    <vt:lpwstr>RK</vt:lpwstr>
  </property>
  <property fmtid="{D5CDD505-2E9C-101B-9397-08002B2CF9AE}" pid="3" name="Language">
    <vt:lpwstr>1053</vt:lpwstr>
  </property>
  <property fmtid="{D5CDD505-2E9C-101B-9397-08002B2CF9AE}" pid="4" name="ContentTypeId">
    <vt:lpwstr>0x010100BBA312BF02777149882D207184EC35C0320013979B69B52C234DB30206BE78697F90</vt:lpwstr>
  </property>
  <property fmtid="{D5CDD505-2E9C-101B-9397-08002B2CF9AE}" pid="5" name="Organisation">
    <vt:lpwstr/>
  </property>
  <property fmtid="{D5CDD505-2E9C-101B-9397-08002B2CF9AE}" pid="6" name="ActivityCategory">
    <vt:lpwstr/>
  </property>
  <property fmtid="{D5CDD505-2E9C-101B-9397-08002B2CF9AE}" pid="7" name="_dlc_DocIdItemGuid">
    <vt:lpwstr>dc742bfa-c093-4f93-8e04-5eac6ff6d896</vt:lpwstr>
  </property>
</Properties>
</file>