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97" r:id="rId2"/>
  </p:sldMasterIdLst>
  <p:notesMasterIdLst>
    <p:notesMasterId r:id="rId10"/>
  </p:notesMasterIdLst>
  <p:sldIdLst>
    <p:sldId id="256" r:id="rId3"/>
    <p:sldId id="276" r:id="rId4"/>
    <p:sldId id="258" r:id="rId5"/>
    <p:sldId id="279" r:id="rId6"/>
    <p:sldId id="280" r:id="rId7"/>
    <p:sldId id="268" r:id="rId8"/>
    <p:sldId id="278"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0ABD120-64D9-AAE2-C193-1C7D585D3398}" name="Ingvarsson Jenny" initials="JI" userId="S::gluje@esf.se::f7d1416a-6e5c-4926-aef8-17937e36de7e" providerId="AD"/>
  <p188:author id="{9C5E7AAF-F451-582C-A815-AC10CB451824}" name="Helperin Sara" initials="SH" userId="S::helsa@esf.se::03a5efe2-61c2-4bb6-a0b5-3883120d0ec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62"/>
    <a:srgbClr val="F39886"/>
    <a:srgbClr val="124261"/>
    <a:srgbClr val="8B475B"/>
    <a:srgbClr val="F6E3D2"/>
    <a:srgbClr val="723F4E"/>
    <a:srgbClr val="EABEA5"/>
    <a:srgbClr val="6299AE"/>
    <a:srgbClr val="F9E06C"/>
    <a:srgbClr val="A9D1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6" autoAdjust="0"/>
    <p:restoredTop sz="86975" autoAdjust="0"/>
  </p:normalViewPr>
  <p:slideViewPr>
    <p:cSldViewPr snapToGrid="0" snapToObjects="1">
      <p:cViewPr varScale="1">
        <p:scale>
          <a:sx n="103" d="100"/>
          <a:sy n="103" d="100"/>
        </p:scale>
        <p:origin x="2779" y="82"/>
      </p:cViewPr>
      <p:guideLst/>
    </p:cSldViewPr>
  </p:slideViewPr>
  <p:outlineViewPr>
    <p:cViewPr>
      <p:scale>
        <a:sx n="33" d="100"/>
        <a:sy n="33" d="100"/>
      </p:scale>
      <p:origin x="0" y="-351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8/10/relationships/authors" Target="author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7D9394-B095-D14F-9C64-9054C5F416E2}" type="datetimeFigureOut">
              <a:rPr lang="sv-SE" smtClean="0"/>
              <a:t>2025-06-03</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936579-4CA0-484E-809B-B32E5DC99479}" type="slidenum">
              <a:rPr lang="sv-SE" smtClean="0"/>
              <a:t>‹#›</a:t>
            </a:fld>
            <a:endParaRPr lang="sv-SE" dirty="0"/>
          </a:p>
        </p:txBody>
      </p:sp>
    </p:spTree>
    <p:extLst>
      <p:ext uri="{BB962C8B-B14F-4D97-AF65-F5344CB8AC3E}">
        <p14:creationId xmlns:p14="http://schemas.microsoft.com/office/powerpoint/2010/main" val="152548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1</a:t>
            </a:fld>
            <a:endParaRPr lang="sv-SE" dirty="0"/>
          </a:p>
        </p:txBody>
      </p:sp>
    </p:spTree>
    <p:extLst>
      <p:ext uri="{BB962C8B-B14F-4D97-AF65-F5344CB8AC3E}">
        <p14:creationId xmlns:p14="http://schemas.microsoft.com/office/powerpoint/2010/main" val="4061181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C0EF1-3F96-A3AD-452B-3190E46B7D7C}"/>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80FF468E-5B0A-1CA6-A911-AC0489593028}"/>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A693FABB-A00F-4AF9-D7C0-5254E7893E5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effectLst/>
                <a:latin typeface="Segoe UI" panose="020B0502040204020203" pitchFamily="34" charset="0"/>
              </a:rPr>
              <a:t>Det är berättelser som visar hur Svenska ESF-rådet, genom finansiering av projekt, hjälper individer att gå från utanförskap till en mer meningsfull vardag med arbete eller studier. Det kan också vara berättelser med ett vidare perspektiv, som till exempel kompetensförsörjning. Fokus ligger på personliga berättelser och konkreta resultat, där vi får följa individer men också organisationer och metoder som skapar verklig förändring.</a:t>
            </a:r>
            <a:endParaRPr lang="sv-SE"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80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effectLst/>
                <a:latin typeface="Segoe UI" panose="020B0502040204020203" pitchFamily="34" charset="0"/>
              </a:rPr>
              <a:t>Vi väljer projekt som har särskilt goda resultat, god implementering eller är intressanta på andra sätt. Vi strävar att välja projekt mer jämn spridning över regioner och programområden.</a:t>
            </a:r>
            <a:br>
              <a:rPr lang="sv-SE" sz="1800" dirty="0">
                <a:effectLst/>
                <a:latin typeface="Segoe UI" panose="020B0502040204020203" pitchFamily="34" charset="0"/>
              </a:rPr>
            </a:br>
            <a:br>
              <a:rPr lang="sv-SE" sz="1800" dirty="0">
                <a:effectLst/>
                <a:latin typeface="Segoe UI" panose="020B0502040204020203" pitchFamily="34" charset="0"/>
              </a:rPr>
            </a:br>
            <a:r>
              <a:rPr lang="sv-SE" sz="1800" dirty="0">
                <a:effectLst/>
                <a:latin typeface="Segoe UI" panose="020B0502040204020203" pitchFamily="34" charset="0"/>
              </a:rPr>
              <a:t>Ofta får vi tips frånkärnverksamheten eller från projekten själva.</a:t>
            </a:r>
            <a:endParaRPr lang="sv-SE"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80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80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80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effectLst/>
                <a:latin typeface="Segoe UI" panose="020B0502040204020203" pitchFamily="34" charset="0"/>
              </a:rPr>
              <a:t>Publiceringsplan:</a:t>
            </a:r>
            <a:br>
              <a:rPr lang="sv-SE" sz="1800" dirty="0">
                <a:effectLst/>
                <a:latin typeface="Segoe UI" panose="020B0502040204020203" pitchFamily="34" charset="0"/>
              </a:rPr>
            </a:br>
            <a:r>
              <a:rPr lang="sv-SE" sz="1800" dirty="0">
                <a:effectLst/>
                <a:latin typeface="Segoe UI" panose="020B0502040204020203" pitchFamily="34" charset="0"/>
              </a:rPr>
              <a:t>-</a:t>
            </a:r>
            <a:r>
              <a:rPr lang="sv-SE" sz="1800" dirty="0" err="1">
                <a:effectLst/>
                <a:latin typeface="Segoe UI" panose="020B0502040204020203" pitchFamily="34" charset="0"/>
              </a:rPr>
              <a:t>Artikel+film</a:t>
            </a:r>
            <a:r>
              <a:rPr lang="sv-SE" sz="1800" dirty="0">
                <a:effectLst/>
                <a:latin typeface="Segoe UI" panose="020B0502040204020203" pitchFamily="34" charset="0"/>
              </a:rPr>
              <a:t> på webben (svenska och engelska sidorna)</a:t>
            </a:r>
            <a:br>
              <a:rPr lang="sv-SE" sz="1800" dirty="0">
                <a:effectLst/>
                <a:latin typeface="Segoe UI" panose="020B0502040204020203" pitchFamily="34" charset="0"/>
              </a:rPr>
            </a:br>
            <a:r>
              <a:rPr lang="sv-SE" sz="1800" dirty="0">
                <a:effectLst/>
                <a:latin typeface="Segoe UI" panose="020B0502040204020203" pitchFamily="34" charset="0"/>
              </a:rPr>
              <a:t>-Publicering på eufonder.se</a:t>
            </a:r>
            <a:br>
              <a:rPr lang="sv-SE" sz="1800" dirty="0">
                <a:effectLst/>
                <a:latin typeface="Segoe UI" panose="020B0502040204020203" pitchFamily="34" charset="0"/>
              </a:rPr>
            </a:br>
            <a:r>
              <a:rPr lang="sv-SE" sz="1800" dirty="0">
                <a:effectLst/>
                <a:latin typeface="Segoe UI" panose="020B0502040204020203" pitchFamily="34" charset="0"/>
              </a:rPr>
              <a:t>-Kortare film som organiskt inlägg på SoMe</a:t>
            </a:r>
            <a:br>
              <a:rPr lang="sv-SE" sz="1800" dirty="0">
                <a:effectLst/>
                <a:latin typeface="Segoe UI" panose="020B0502040204020203" pitchFamily="34" charset="0"/>
              </a:rPr>
            </a:br>
            <a:r>
              <a:rPr lang="sv-SE" sz="1800" dirty="0">
                <a:effectLst/>
                <a:latin typeface="Segoe UI" panose="020B0502040204020203" pitchFamily="34" charset="0"/>
              </a:rPr>
              <a:t>-Superkort film som kampanj på Linkedin</a:t>
            </a:r>
            <a:br>
              <a:rPr lang="sv-SE" sz="1800" dirty="0">
                <a:effectLst/>
                <a:latin typeface="Segoe UI" panose="020B0502040204020203" pitchFamily="34" charset="0"/>
              </a:rPr>
            </a:br>
            <a:r>
              <a:rPr lang="sv-SE" sz="1800" dirty="0">
                <a:effectLst/>
                <a:latin typeface="Segoe UI" panose="020B0502040204020203" pitchFamily="34" charset="0"/>
              </a:rPr>
              <a:t>-Åter publicering 1-3 ggr med s.k. bildkarusell på SoMe under 2025-2026</a:t>
            </a:r>
            <a:br>
              <a:rPr lang="sv-SE" sz="1800" dirty="0">
                <a:effectLst/>
                <a:latin typeface="Segoe UI" panose="020B0502040204020203" pitchFamily="34" charset="0"/>
              </a:rPr>
            </a:br>
            <a:r>
              <a:rPr lang="sv-SE" sz="1800" dirty="0">
                <a:effectLst/>
                <a:latin typeface="Segoe UI" panose="020B0502040204020203" pitchFamily="34" charset="0"/>
              </a:rPr>
              <a:t>-PPT till regionerna med reportage med fokus på ämnesområde, som de kan använda vid digitala möten/infoträffar under utveckling)</a:t>
            </a:r>
            <a:endParaRPr lang="sv-SE"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dirty="0"/>
          </a:p>
        </p:txBody>
      </p:sp>
      <p:sp>
        <p:nvSpPr>
          <p:cNvPr id="4" name="Platshållare för bildnummer 3">
            <a:extLst>
              <a:ext uri="{FF2B5EF4-FFF2-40B4-BE49-F238E27FC236}">
                <a16:creationId xmlns:a16="http://schemas.microsoft.com/office/drawing/2014/main" id="{2957DD76-3A6B-D67C-C5AA-48B905BA48DC}"/>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936579-4CA0-484E-809B-B32E5DC99479}"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2783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dirty="0">
                <a:effectLst/>
                <a:latin typeface="Segoe UI" panose="020B0502040204020203" pitchFamily="34" charset="0"/>
              </a:rPr>
              <a:t>Egentligen lite av en slump. Vi började jobba med tankar på filmer i maj 2024.</a:t>
            </a:r>
          </a:p>
          <a:p>
            <a:endParaRPr lang="sv-SE" sz="1800" dirty="0">
              <a:effectLst/>
              <a:latin typeface="Segoe UI" panose="020B0502040204020203" pitchFamily="34" charset="0"/>
            </a:endParaRPr>
          </a:p>
          <a:p>
            <a:r>
              <a:rPr lang="sv-SE" sz="1800" dirty="0">
                <a:effectLst/>
                <a:latin typeface="Segoe UI" panose="020B0502040204020203" pitchFamily="34" charset="0"/>
              </a:rPr>
              <a:t>Materialet som vi tar fram i projektreportagen kan användas i oändlighet av våra regioner vid webbinarier, infoträffar o.s.v. För just dessa reportage kan Mellersta och Övre Norrland </a:t>
            </a:r>
            <a:r>
              <a:rPr lang="sv-SE" sz="1800">
                <a:effectLst/>
                <a:latin typeface="Segoe UI" panose="020B0502040204020203" pitchFamily="34" charset="0"/>
              </a:rPr>
              <a:t>använda filmerna för </a:t>
            </a:r>
            <a:r>
              <a:rPr lang="sv-SE" sz="1800" dirty="0">
                <a:effectLst/>
                <a:latin typeface="Segoe UI" panose="020B0502040204020203" pitchFamily="34" charset="0"/>
              </a:rPr>
              <a:t>att hitta lämpliga projekt att lyfta inom POD. Vi blev kontaktade av båda dessa projekt och passade på att filma båda när vi ändå var norröver.</a:t>
            </a:r>
          </a:p>
          <a:p>
            <a:endParaRPr lang="sv-SE" sz="1800" b="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Filmerna kan användas av regionerna i deras externa kommunikation</a:t>
            </a:r>
          </a:p>
          <a:p>
            <a:endParaRPr lang="sv-SE" b="0"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3</a:t>
            </a:fld>
            <a:endParaRPr lang="sv-SE" dirty="0"/>
          </a:p>
        </p:txBody>
      </p:sp>
    </p:spTree>
    <p:extLst>
      <p:ext uri="{BB962C8B-B14F-4D97-AF65-F5344CB8AC3E}">
        <p14:creationId xmlns:p14="http://schemas.microsoft.com/office/powerpoint/2010/main" val="3213792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5</a:t>
            </a:fld>
            <a:endParaRPr lang="sv-SE" dirty="0"/>
          </a:p>
        </p:txBody>
      </p:sp>
    </p:spTree>
    <p:extLst>
      <p:ext uri="{BB962C8B-B14F-4D97-AF65-F5344CB8AC3E}">
        <p14:creationId xmlns:p14="http://schemas.microsoft.com/office/powerpoint/2010/main" val="2129034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Rubrik</a:t>
            </a:r>
            <a:br>
              <a:rPr lang="sv-SE" b="1" dirty="0"/>
            </a:br>
            <a:r>
              <a:rPr lang="sv-SE" dirty="0"/>
              <a:t>Max två rader, gärna en</a:t>
            </a:r>
          </a:p>
          <a:p>
            <a:br>
              <a:rPr lang="sv-SE" dirty="0"/>
            </a:br>
            <a:r>
              <a:rPr lang="sv-SE" b="1" dirty="0"/>
              <a:t>Underrubrik</a:t>
            </a:r>
          </a:p>
          <a:p>
            <a:r>
              <a:rPr lang="sv-SE" b="0" dirty="0"/>
              <a:t>Max två rader</a:t>
            </a:r>
          </a:p>
        </p:txBody>
      </p:sp>
      <p:sp>
        <p:nvSpPr>
          <p:cNvPr id="4" name="Platshållare för bildnummer 3"/>
          <p:cNvSpPr>
            <a:spLocks noGrp="1"/>
          </p:cNvSpPr>
          <p:nvPr>
            <p:ph type="sldNum" sz="quarter" idx="5"/>
          </p:nvPr>
        </p:nvSpPr>
        <p:spPr/>
        <p:txBody>
          <a:bodyPr/>
          <a:lstStyle/>
          <a:p>
            <a:fld id="{C9936579-4CA0-484E-809B-B32E5DC99479}" type="slidenum">
              <a:rPr lang="sv-SE" smtClean="0"/>
              <a:t>6</a:t>
            </a:fld>
            <a:endParaRPr lang="sv-SE" dirty="0"/>
          </a:p>
        </p:txBody>
      </p:sp>
    </p:spTree>
    <p:extLst>
      <p:ext uri="{BB962C8B-B14F-4D97-AF65-F5344CB8AC3E}">
        <p14:creationId xmlns:p14="http://schemas.microsoft.com/office/powerpoint/2010/main" val="18584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E17B8-6408-0C24-C7A5-304AE2947BA9}"/>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C678AAFA-38B5-AE02-7695-808623C2971E}"/>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CAC0984E-9663-28F8-9107-9F88B429919E}"/>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 </a:t>
            </a:r>
            <a:r>
              <a:rPr lang="sv-SE" dirty="0" err="1"/>
              <a:t>Move</a:t>
            </a:r>
            <a:r>
              <a:rPr lang="sv-SE" dirty="0"/>
              <a:t> on Up premiär 3 juni.</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 Koordinerad kompetensförstärkning i glesbygd publiceras inte förrän </a:t>
            </a:r>
            <a:r>
              <a:rPr lang="sv-SE" dirty="0" err="1"/>
              <a:t>prel</a:t>
            </a:r>
            <a:r>
              <a:rPr lang="sv-SE" dirty="0"/>
              <a:t> 17/6, så dela inte denna just nu. Dela via sociala medier det inlägget som vi skriver.</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 Koordinerad kompetensförstärkning i glesbygd blivit nominerade av Håkan till Regiostars</a:t>
            </a:r>
            <a:endParaRPr lang="sv-SE" b="0" dirty="0"/>
          </a:p>
        </p:txBody>
      </p:sp>
      <p:sp>
        <p:nvSpPr>
          <p:cNvPr id="4" name="Platshållare för bildnummer 3">
            <a:extLst>
              <a:ext uri="{FF2B5EF4-FFF2-40B4-BE49-F238E27FC236}">
                <a16:creationId xmlns:a16="http://schemas.microsoft.com/office/drawing/2014/main" id="{3A9B2892-0531-A134-C477-9CB803A678BD}"/>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936579-4CA0-484E-809B-B32E5DC99479}"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0548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sida 1">
    <p:bg>
      <p:bgPr>
        <a:solidFill>
          <a:srgbClr val="F8F7F7"/>
        </a:solidFill>
        <a:effectLst/>
      </p:bgPr>
    </p:bg>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1F8F117-E482-B548-86A9-089DD068ACEA}"/>
              </a:ext>
              <a:ext uri="{C183D7F6-B498-43B3-948B-1728B52AA6E4}">
                <adec:decorative xmlns:adec="http://schemas.microsoft.com/office/drawing/2017/decorative" val="1"/>
              </a:ext>
            </a:extLst>
          </p:cNvPr>
          <p:cNvSpPr/>
          <p:nvPr userDrawn="1"/>
        </p:nvSpPr>
        <p:spPr>
          <a:xfrm>
            <a:off x="7157360" y="2576471"/>
            <a:ext cx="941011" cy="941011"/>
          </a:xfrm>
          <a:prstGeom prst="rect">
            <a:avLst/>
          </a:prstGeom>
          <a:solidFill>
            <a:srgbClr val="00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F2BBD79D-617E-0C4E-8C8E-F40ECFB5292F}"/>
              </a:ext>
              <a:ext uri="{C183D7F6-B498-43B3-948B-1728B52AA6E4}">
                <adec:decorative xmlns:adec="http://schemas.microsoft.com/office/drawing/2017/decorative" val="1"/>
              </a:ext>
            </a:extLst>
          </p:cNvPr>
          <p:cNvSpPr/>
          <p:nvPr userDrawn="1"/>
        </p:nvSpPr>
        <p:spPr>
          <a:xfrm>
            <a:off x="-25637" y="731217"/>
            <a:ext cx="6251293" cy="3717969"/>
          </a:xfrm>
          <a:prstGeom prst="rect">
            <a:avLst/>
          </a:prstGeom>
          <a:solidFill>
            <a:srgbClr val="F6E3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99A6F7AF-1600-3745-B44C-3759E7BDE7E7}"/>
              </a:ext>
              <a:ext uri="{C183D7F6-B498-43B3-948B-1728B52AA6E4}">
                <adec:decorative xmlns:adec="http://schemas.microsoft.com/office/drawing/2017/decorative" val="1"/>
              </a:ext>
            </a:extLst>
          </p:cNvPr>
          <p:cNvSpPr/>
          <p:nvPr userDrawn="1"/>
        </p:nvSpPr>
        <p:spPr>
          <a:xfrm>
            <a:off x="5293952" y="3517482"/>
            <a:ext cx="1863408" cy="18634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 name="Rubrik 1">
            <a:extLst>
              <a:ext uri="{FF2B5EF4-FFF2-40B4-BE49-F238E27FC236}">
                <a16:creationId xmlns:a16="http://schemas.microsoft.com/office/drawing/2014/main" id="{80A94A70-77CA-7A4A-9A57-2F63C0D87FD5}"/>
              </a:ext>
            </a:extLst>
          </p:cNvPr>
          <p:cNvSpPr>
            <a:spLocks noGrp="1"/>
          </p:cNvSpPr>
          <p:nvPr>
            <p:ph type="ctrTitle" hasCustomPrompt="1"/>
          </p:nvPr>
        </p:nvSpPr>
        <p:spPr>
          <a:xfrm>
            <a:off x="432151" y="1036705"/>
            <a:ext cx="5271531" cy="1257144"/>
          </a:xfrm>
        </p:spPr>
        <p:txBody>
          <a:bodyPr anchor="b">
            <a:normAutofit/>
          </a:bodyPr>
          <a:lstStyle>
            <a:lvl1pPr algn="l">
              <a:defRPr sz="4000"/>
            </a:lvl1pPr>
          </a:lstStyle>
          <a:p>
            <a:r>
              <a:rPr lang="sv-SE" dirty="0"/>
              <a:t>Välkomna till Svenska ESF-rådet</a:t>
            </a:r>
          </a:p>
        </p:txBody>
      </p:sp>
      <p:sp>
        <p:nvSpPr>
          <p:cNvPr id="10" name="Underrubrik 2">
            <a:extLst>
              <a:ext uri="{FF2B5EF4-FFF2-40B4-BE49-F238E27FC236}">
                <a16:creationId xmlns:a16="http://schemas.microsoft.com/office/drawing/2014/main" id="{517873D5-62BF-154B-8C79-136C0BF69C19}"/>
              </a:ext>
            </a:extLst>
          </p:cNvPr>
          <p:cNvSpPr>
            <a:spLocks noGrp="1"/>
          </p:cNvSpPr>
          <p:nvPr>
            <p:ph type="subTitle" idx="1" hasCustomPrompt="1"/>
          </p:nvPr>
        </p:nvSpPr>
        <p:spPr>
          <a:xfrm>
            <a:off x="432152" y="2457360"/>
            <a:ext cx="5271530" cy="589215"/>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r>
              <a:rPr lang="sv-SE" dirty="0"/>
              <a:t> </a:t>
            </a:r>
            <a:r>
              <a:rPr lang="sv-SE" dirty="0" err="1"/>
              <a:t>sit</a:t>
            </a:r>
            <a:endParaRPr lang="sv-SE" dirty="0"/>
          </a:p>
        </p:txBody>
      </p:sp>
      <p:sp>
        <p:nvSpPr>
          <p:cNvPr id="11" name="Platshållare för text 10">
            <a:extLst>
              <a:ext uri="{FF2B5EF4-FFF2-40B4-BE49-F238E27FC236}">
                <a16:creationId xmlns:a16="http://schemas.microsoft.com/office/drawing/2014/main" id="{DC0ADD5B-E213-FE4F-9F25-F0B2241BB349}"/>
              </a:ext>
            </a:extLst>
          </p:cNvPr>
          <p:cNvSpPr>
            <a:spLocks noGrp="1"/>
          </p:cNvSpPr>
          <p:nvPr>
            <p:ph type="body" sz="quarter" idx="10" hasCustomPrompt="1"/>
          </p:nvPr>
        </p:nvSpPr>
        <p:spPr>
          <a:xfrm>
            <a:off x="432151" y="3811425"/>
            <a:ext cx="5271737" cy="344031"/>
          </a:xfrm>
        </p:spPr>
        <p:txBody>
          <a:bodyPr/>
          <a:lstStyle>
            <a:lvl1pPr marL="0" indent="0">
              <a:buNone/>
              <a:defRPr sz="1400"/>
            </a:lvl1pPr>
          </a:lstStyle>
          <a:p>
            <a:r>
              <a:rPr lang="sv-SE" dirty="0"/>
              <a:t>Skapare och datum</a:t>
            </a:r>
          </a:p>
        </p:txBody>
      </p:sp>
      <p:pic>
        <p:nvPicPr>
          <p:cNvPr id="12" name="Bildobjekt 11" descr="Svenska ESF-rådets logotyp">
            <a:extLst>
              <a:ext uri="{FF2B5EF4-FFF2-40B4-BE49-F238E27FC236}">
                <a16:creationId xmlns:a16="http://schemas.microsoft.com/office/drawing/2014/main" id="{03C84CEB-0DB6-C25B-7C06-AA9B937CF604}"/>
              </a:ext>
            </a:extLst>
          </p:cNvPr>
          <p:cNvPicPr>
            <a:picLocks noChangeAspect="1"/>
          </p:cNvPicPr>
          <p:nvPr userDrawn="1"/>
        </p:nvPicPr>
        <p:blipFill>
          <a:blip r:embed="rId2"/>
          <a:stretch>
            <a:fillRect/>
          </a:stretch>
        </p:blipFill>
        <p:spPr>
          <a:xfrm>
            <a:off x="9314916" y="5776393"/>
            <a:ext cx="2375731" cy="648319"/>
          </a:xfrm>
          <a:prstGeom prst="rect">
            <a:avLst/>
          </a:prstGeom>
        </p:spPr>
      </p:pic>
      <p:pic>
        <p:nvPicPr>
          <p:cNvPr id="2" name="Bildobjekt 1" descr="Medfinansieras av Europeiska unionen logotyp">
            <a:extLst>
              <a:ext uri="{FF2B5EF4-FFF2-40B4-BE49-F238E27FC236}">
                <a16:creationId xmlns:a16="http://schemas.microsoft.com/office/drawing/2014/main" id="{DA31E4B4-4A48-3B03-2461-334F4293CCB5}"/>
              </a:ext>
            </a:extLst>
          </p:cNvPr>
          <p:cNvPicPr>
            <a:picLocks noChangeAspect="1"/>
          </p:cNvPicPr>
          <p:nvPr userDrawn="1"/>
        </p:nvPicPr>
        <p:blipFill>
          <a:blip r:embed="rId3"/>
          <a:stretch>
            <a:fillRect/>
          </a:stretch>
        </p:blipFill>
        <p:spPr>
          <a:xfrm>
            <a:off x="9314916" y="368477"/>
            <a:ext cx="2519832" cy="535653"/>
          </a:xfrm>
          <a:prstGeom prst="rect">
            <a:avLst/>
          </a:prstGeom>
        </p:spPr>
      </p:pic>
    </p:spTree>
    <p:extLst>
      <p:ext uri="{BB962C8B-B14F-4D97-AF65-F5344CB8AC3E}">
        <p14:creationId xmlns:p14="http://schemas.microsoft.com/office/powerpoint/2010/main" val="845357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Text och bild med mönster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762939" y="1595672"/>
            <a:ext cx="5429062" cy="526232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658416" y="457200"/>
            <a:ext cx="2227153" cy="222715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298195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och två bild med mönster 3">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8834680" y="-7167"/>
            <a:ext cx="2164245" cy="2208413"/>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5782429" y="1330859"/>
            <a:ext cx="3711422" cy="36134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8154469" y="4950958"/>
            <a:ext cx="1339382" cy="1339382"/>
          </a:xfrm>
          <a:prstGeom prst="rect">
            <a:avLst/>
          </a:prstGeom>
          <a:solidFill>
            <a:srgbClr val="A9D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0F8CDA74-96A5-A641-B00B-1B55A4AE1B37}"/>
              </a:ext>
              <a:ext uri="{C183D7F6-B498-43B3-948B-1728B52AA6E4}">
                <adec:decorative xmlns:adec="http://schemas.microsoft.com/office/drawing/2017/decorative" val="1"/>
              </a:ext>
            </a:extLst>
          </p:cNvPr>
          <p:cNvSpPr/>
          <p:nvPr userDrawn="1"/>
        </p:nvSpPr>
        <p:spPr>
          <a:xfrm>
            <a:off x="10998925" y="2201246"/>
            <a:ext cx="989656" cy="1009853"/>
          </a:xfrm>
          <a:prstGeom prst="rect">
            <a:avLst/>
          </a:prstGeom>
          <a:solidFill>
            <a:srgbClr val="72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Platshållare för bild 11">
            <a:extLst>
              <a:ext uri="{FF2B5EF4-FFF2-40B4-BE49-F238E27FC236}">
                <a16:creationId xmlns:a16="http://schemas.microsoft.com/office/drawing/2014/main" id="{2DAC763D-35B4-D94F-991C-53FB20BFBCD2}"/>
              </a:ext>
            </a:extLst>
          </p:cNvPr>
          <p:cNvSpPr>
            <a:spLocks noGrp="1"/>
          </p:cNvSpPr>
          <p:nvPr>
            <p:ph type="pic" sz="quarter" idx="10"/>
          </p:nvPr>
        </p:nvSpPr>
        <p:spPr>
          <a:xfrm>
            <a:off x="9493851" y="4186448"/>
            <a:ext cx="2694915" cy="2671552"/>
          </a:xfrm>
        </p:spPr>
        <p:txBody>
          <a:bodyPr/>
          <a:lstStyle>
            <a:lvl1pPr marL="0" indent="0">
              <a:buNone/>
              <a:defRPr/>
            </a:lvl1pPr>
          </a:lstStyle>
          <a:p>
            <a:r>
              <a:rPr lang="sv-SE" dirty="0"/>
              <a:t>Klicka på ikonen för att lägga till en bild</a:t>
            </a:r>
          </a:p>
        </p:txBody>
      </p:sp>
    </p:spTree>
    <p:extLst>
      <p:ext uri="{BB962C8B-B14F-4D97-AF65-F5344CB8AC3E}">
        <p14:creationId xmlns:p14="http://schemas.microsoft.com/office/powerpoint/2010/main" val="4047333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och bild med mönster 4">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119782" y="90087"/>
            <a:ext cx="3388945" cy="3426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9510037" y="1731792"/>
            <a:ext cx="836672" cy="836672"/>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7846462" y="5160475"/>
            <a:ext cx="1663575" cy="1697525"/>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0F8CDA74-96A5-A641-B00B-1B55A4AE1B37}"/>
              </a:ext>
              <a:ext uri="{C183D7F6-B498-43B3-948B-1728B52AA6E4}">
                <adec:decorative xmlns:adec="http://schemas.microsoft.com/office/drawing/2017/decorative" val="1"/>
              </a:ext>
            </a:extLst>
          </p:cNvPr>
          <p:cNvSpPr/>
          <p:nvPr userDrawn="1"/>
        </p:nvSpPr>
        <p:spPr>
          <a:xfrm>
            <a:off x="6765861" y="4061125"/>
            <a:ext cx="1077363" cy="1099350"/>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Platshållare för bild 11">
            <a:extLst>
              <a:ext uri="{FF2B5EF4-FFF2-40B4-BE49-F238E27FC236}">
                <a16:creationId xmlns:a16="http://schemas.microsoft.com/office/drawing/2014/main" id="{2DAC763D-35B4-D94F-991C-53FB20BFBCD2}"/>
              </a:ext>
            </a:extLst>
          </p:cNvPr>
          <p:cNvSpPr>
            <a:spLocks noGrp="1"/>
          </p:cNvSpPr>
          <p:nvPr>
            <p:ph type="pic" sz="quarter" idx="10"/>
          </p:nvPr>
        </p:nvSpPr>
        <p:spPr>
          <a:xfrm>
            <a:off x="9510037" y="2568464"/>
            <a:ext cx="2694915" cy="2592011"/>
          </a:xfrm>
        </p:spPr>
        <p:txBody>
          <a:bodyPr/>
          <a:lstStyle>
            <a:lvl1pPr marL="0" indent="0">
              <a:buNone/>
              <a:defRPr/>
            </a:lvl1pPr>
          </a:lstStyle>
          <a:p>
            <a:r>
              <a:rPr lang="sv-SE" dirty="0"/>
              <a:t>Klicka på ikonen för att lägga till en bild</a:t>
            </a:r>
          </a:p>
        </p:txBody>
      </p:sp>
    </p:spTree>
    <p:extLst>
      <p:ext uri="{BB962C8B-B14F-4D97-AF65-F5344CB8AC3E}">
        <p14:creationId xmlns:p14="http://schemas.microsoft.com/office/powerpoint/2010/main" val="253656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Text och bild med mönster 5">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029609" y="1595672"/>
            <a:ext cx="4831398" cy="468301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10261349" y="1"/>
            <a:ext cx="1595672" cy="1595672"/>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9571022" y="4237022"/>
            <a:ext cx="2620979" cy="2620979"/>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4055170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och bild med mönster 6">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865068" y="543124"/>
            <a:ext cx="5326932" cy="5136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478466" y="5164057"/>
            <a:ext cx="1702652" cy="1693943"/>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6169981" y="-32371"/>
            <a:ext cx="2539844" cy="2551905"/>
          </a:xfrm>
          <a:prstGeom prst="rect">
            <a:avLst/>
          </a:prstGeom>
          <a:solidFill>
            <a:srgbClr val="1242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5339150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xtra text med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6623406"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6623406"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Rektangel 4">
            <a:extLst>
              <a:ext uri="{FF2B5EF4-FFF2-40B4-BE49-F238E27FC236}">
                <a16:creationId xmlns:a16="http://schemas.microsoft.com/office/drawing/2014/main" id="{7D4D8DBF-8444-804B-958C-8A5752B5EEC7}"/>
              </a:ext>
              <a:ext uri="{C183D7F6-B498-43B3-948B-1728B52AA6E4}">
                <adec:decorative xmlns:adec="http://schemas.microsoft.com/office/drawing/2017/decorative" val="1"/>
              </a:ext>
            </a:extLst>
          </p:cNvPr>
          <p:cNvSpPr/>
          <p:nvPr userDrawn="1"/>
        </p:nvSpPr>
        <p:spPr>
          <a:xfrm>
            <a:off x="7939044" y="5482535"/>
            <a:ext cx="1375874" cy="1375874"/>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6" name="Rektangel 5">
            <a:extLst>
              <a:ext uri="{FF2B5EF4-FFF2-40B4-BE49-F238E27FC236}">
                <a16:creationId xmlns:a16="http://schemas.microsoft.com/office/drawing/2014/main" id="{CBECD36E-DD4B-E344-8D02-17076226E5A6}"/>
              </a:ext>
              <a:ext uri="{C183D7F6-B498-43B3-948B-1728B52AA6E4}">
                <adec:decorative xmlns:adec="http://schemas.microsoft.com/office/drawing/2017/decorative" val="1"/>
              </a:ext>
            </a:extLst>
          </p:cNvPr>
          <p:cNvSpPr/>
          <p:nvPr userDrawn="1"/>
        </p:nvSpPr>
        <p:spPr>
          <a:xfrm>
            <a:off x="9314917" y="2605451"/>
            <a:ext cx="2877084" cy="2877084"/>
          </a:xfrm>
          <a:prstGeom prst="rect">
            <a:avLst/>
          </a:prstGeom>
          <a:solidFill>
            <a:srgbClr val="72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Platshållare för bild 10">
            <a:extLst>
              <a:ext uri="{FF2B5EF4-FFF2-40B4-BE49-F238E27FC236}">
                <a16:creationId xmlns:a16="http://schemas.microsoft.com/office/drawing/2014/main" id="{7A1B5B9E-0DAE-8247-8A6C-E1AFEB21F98B}"/>
              </a:ext>
            </a:extLst>
          </p:cNvPr>
          <p:cNvSpPr>
            <a:spLocks noGrp="1"/>
          </p:cNvSpPr>
          <p:nvPr>
            <p:ph type="pic" sz="quarter" idx="10"/>
          </p:nvPr>
        </p:nvSpPr>
        <p:spPr>
          <a:xfrm>
            <a:off x="7509135" y="452927"/>
            <a:ext cx="3611562" cy="3611563"/>
          </a:xfrm>
        </p:spPr>
        <p:txBody>
          <a:bodyPr/>
          <a:lstStyle/>
          <a:p>
            <a:r>
              <a:rPr lang="sv-SE" dirty="0"/>
              <a:t>Klicka på ikonen för att lägga till en bild</a:t>
            </a:r>
          </a:p>
        </p:txBody>
      </p:sp>
    </p:spTree>
    <p:extLst>
      <p:ext uri="{BB962C8B-B14F-4D97-AF65-F5344CB8AC3E}">
        <p14:creationId xmlns:p14="http://schemas.microsoft.com/office/powerpoint/2010/main" val="2875927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xtra text med bild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6623406"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6623406"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Rektangel 4">
            <a:extLst>
              <a:ext uri="{FF2B5EF4-FFF2-40B4-BE49-F238E27FC236}">
                <a16:creationId xmlns:a16="http://schemas.microsoft.com/office/drawing/2014/main" id="{7D4D8DBF-8444-804B-958C-8A5752B5EEC7}"/>
              </a:ext>
              <a:ext uri="{C183D7F6-B498-43B3-948B-1728B52AA6E4}">
                <adec:decorative xmlns:adec="http://schemas.microsoft.com/office/drawing/2017/decorative" val="1"/>
              </a:ext>
            </a:extLst>
          </p:cNvPr>
          <p:cNvSpPr/>
          <p:nvPr userDrawn="1"/>
        </p:nvSpPr>
        <p:spPr>
          <a:xfrm>
            <a:off x="7973677" y="457200"/>
            <a:ext cx="1153231" cy="1153231"/>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6" name="Rektangel 5">
            <a:extLst>
              <a:ext uri="{FF2B5EF4-FFF2-40B4-BE49-F238E27FC236}">
                <a16:creationId xmlns:a16="http://schemas.microsoft.com/office/drawing/2014/main" id="{CBECD36E-DD4B-E344-8D02-17076226E5A6}"/>
              </a:ext>
              <a:ext uri="{C183D7F6-B498-43B3-948B-1728B52AA6E4}">
                <adec:decorative xmlns:adec="http://schemas.microsoft.com/office/drawing/2017/decorative" val="1"/>
              </a:ext>
            </a:extLst>
          </p:cNvPr>
          <p:cNvSpPr/>
          <p:nvPr userDrawn="1"/>
        </p:nvSpPr>
        <p:spPr>
          <a:xfrm>
            <a:off x="7597663" y="4311353"/>
            <a:ext cx="2546647" cy="2546647"/>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Platshållare för bild 7">
            <a:extLst>
              <a:ext uri="{FF2B5EF4-FFF2-40B4-BE49-F238E27FC236}">
                <a16:creationId xmlns:a16="http://schemas.microsoft.com/office/drawing/2014/main" id="{EBEE1651-5104-0C49-B498-D2207B4C16CD}"/>
              </a:ext>
            </a:extLst>
          </p:cNvPr>
          <p:cNvSpPr>
            <a:spLocks noGrp="1"/>
          </p:cNvSpPr>
          <p:nvPr>
            <p:ph type="pic" sz="quarter" idx="10"/>
          </p:nvPr>
        </p:nvSpPr>
        <p:spPr>
          <a:xfrm>
            <a:off x="9126538" y="1609725"/>
            <a:ext cx="3065462" cy="3141663"/>
          </a:xfrm>
        </p:spPr>
        <p:txBody>
          <a:bodyPr/>
          <a:lstStyle/>
          <a:p>
            <a:r>
              <a:rPr lang="sv-SE" dirty="0"/>
              <a:t>Klicka på ikonen för att lägga till en bild</a:t>
            </a:r>
          </a:p>
        </p:txBody>
      </p:sp>
    </p:spTree>
    <p:extLst>
      <p:ext uri="{BB962C8B-B14F-4D97-AF65-F5344CB8AC3E}">
        <p14:creationId xmlns:p14="http://schemas.microsoft.com/office/powerpoint/2010/main" val="3246799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092982" y="457201"/>
            <a:ext cx="5622201" cy="59254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35122566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Utfallande bi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0" y="0"/>
            <a:ext cx="121920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p>
        </p:txBody>
      </p:sp>
    </p:spTree>
    <p:extLst>
      <p:ext uri="{BB962C8B-B14F-4D97-AF65-F5344CB8AC3E}">
        <p14:creationId xmlns:p14="http://schemas.microsoft.com/office/powerpoint/2010/main" val="3474629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54F6FA-2C7A-0F40-A68F-8B6D535642C5}"/>
              </a:ext>
            </a:extLst>
          </p:cNvPr>
          <p:cNvSpPr>
            <a:spLocks noGrp="1"/>
          </p:cNvSpPr>
          <p:nvPr>
            <p:ph type="title"/>
          </p:nvPr>
        </p:nvSpPr>
        <p:spPr>
          <a:xfrm>
            <a:off x="968720" y="516048"/>
            <a:ext cx="10385079" cy="5269116"/>
          </a:xfrm>
        </p:spPr>
        <p:txBody>
          <a:bodyPr/>
          <a:lstStyle>
            <a:lvl1pPr algn="ctr">
              <a:defRPr/>
            </a:lvl1pPr>
          </a:lstStyle>
          <a:p>
            <a:r>
              <a:rPr lang="sv-SE"/>
              <a:t>Klicka här för att ändra mall för rubrikformat</a:t>
            </a:r>
          </a:p>
        </p:txBody>
      </p:sp>
    </p:spTree>
    <p:extLst>
      <p:ext uri="{BB962C8B-B14F-4D97-AF65-F5344CB8AC3E}">
        <p14:creationId xmlns:p14="http://schemas.microsoft.com/office/powerpoint/2010/main" val="640517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tartsida 2">
    <p:bg>
      <p:bgPr>
        <a:solidFill>
          <a:srgbClr val="F8F7F7"/>
        </a:solidFill>
        <a:effectLst/>
      </p:bgPr>
    </p:bg>
    <p:spTree>
      <p:nvGrpSpPr>
        <p:cNvPr id="1" name=""/>
        <p:cNvGrpSpPr/>
        <p:nvPr/>
      </p:nvGrpSpPr>
      <p:grpSpPr>
        <a:xfrm>
          <a:off x="0" y="0"/>
          <a:ext cx="0" cy="0"/>
          <a:chOff x="0" y="0"/>
          <a:chExt cx="0" cy="0"/>
        </a:xfrm>
      </p:grpSpPr>
      <p:sp>
        <p:nvSpPr>
          <p:cNvPr id="14" name="Rektangel 13">
            <a:extLst>
              <a:ext uri="{FF2B5EF4-FFF2-40B4-BE49-F238E27FC236}">
                <a16:creationId xmlns:a16="http://schemas.microsoft.com/office/drawing/2014/main" id="{34E60E6F-E48C-8649-8FBF-B9F4EC38AEBD}"/>
              </a:ext>
              <a:ext uri="{C183D7F6-B498-43B3-948B-1728B52AA6E4}">
                <adec:decorative xmlns:adec="http://schemas.microsoft.com/office/drawing/2017/decorative" val="1"/>
              </a:ext>
            </a:extLst>
          </p:cNvPr>
          <p:cNvSpPr/>
          <p:nvPr userDrawn="1"/>
        </p:nvSpPr>
        <p:spPr>
          <a:xfrm>
            <a:off x="7157360" y="2576471"/>
            <a:ext cx="941011" cy="941011"/>
          </a:xfrm>
          <a:prstGeom prst="rect">
            <a:avLst/>
          </a:prstGeom>
          <a:solidFill>
            <a:srgbClr val="00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5" name="Rektangel 14">
            <a:extLst>
              <a:ext uri="{FF2B5EF4-FFF2-40B4-BE49-F238E27FC236}">
                <a16:creationId xmlns:a16="http://schemas.microsoft.com/office/drawing/2014/main" id="{2465B3A2-FA99-B048-8364-C9B6EE7AF2CA}"/>
              </a:ext>
              <a:ext uri="{C183D7F6-B498-43B3-948B-1728B52AA6E4}">
                <adec:decorative xmlns:adec="http://schemas.microsoft.com/office/drawing/2017/decorative" val="1"/>
              </a:ext>
            </a:extLst>
          </p:cNvPr>
          <p:cNvSpPr/>
          <p:nvPr userDrawn="1"/>
        </p:nvSpPr>
        <p:spPr>
          <a:xfrm>
            <a:off x="-25637" y="731217"/>
            <a:ext cx="6251293" cy="3717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6" name="Rektangel 15">
            <a:extLst>
              <a:ext uri="{FF2B5EF4-FFF2-40B4-BE49-F238E27FC236}">
                <a16:creationId xmlns:a16="http://schemas.microsoft.com/office/drawing/2014/main" id="{7BAFA08D-D8ED-9E43-9149-F165AFF23E2D}"/>
              </a:ext>
              <a:ext uri="{C183D7F6-B498-43B3-948B-1728B52AA6E4}">
                <adec:decorative xmlns:adec="http://schemas.microsoft.com/office/drawing/2017/decorative" val="1"/>
              </a:ext>
            </a:extLst>
          </p:cNvPr>
          <p:cNvSpPr/>
          <p:nvPr userDrawn="1"/>
        </p:nvSpPr>
        <p:spPr>
          <a:xfrm>
            <a:off x="5293952" y="3517482"/>
            <a:ext cx="1863408" cy="1863408"/>
          </a:xfrm>
          <a:prstGeom prst="rect">
            <a:avLst/>
          </a:prstGeom>
          <a:solidFill>
            <a:srgbClr val="8B47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432151" y="1036705"/>
            <a:ext cx="5271531" cy="1257144"/>
          </a:xfrm>
        </p:spPr>
        <p:txBody>
          <a:bodyPr anchor="b">
            <a:normAutofit/>
          </a:bodyPr>
          <a:lstStyle>
            <a:lvl1pPr algn="l">
              <a:defRPr sz="4000"/>
            </a:lvl1pPr>
          </a:lstStyle>
          <a:p>
            <a:r>
              <a:rPr lang="sv-SE" dirty="0"/>
              <a:t>Välkomna till Svenska ESF-rådet</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432152" y="2457360"/>
            <a:ext cx="5271530" cy="589215"/>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r>
              <a:rPr lang="sv-SE" dirty="0"/>
              <a:t> </a:t>
            </a:r>
            <a:r>
              <a:rPr lang="sv-SE" dirty="0" err="1"/>
              <a:t>sit</a:t>
            </a:r>
            <a:endParaRPr lang="sv-SE" dirty="0"/>
          </a:p>
        </p:txBody>
      </p:sp>
      <p:sp>
        <p:nvSpPr>
          <p:cNvPr id="12" name="Platshållare för text 10">
            <a:extLst>
              <a:ext uri="{FF2B5EF4-FFF2-40B4-BE49-F238E27FC236}">
                <a16:creationId xmlns:a16="http://schemas.microsoft.com/office/drawing/2014/main" id="{21301CA2-F276-B14A-B0EA-CD7F6DD8D436}"/>
              </a:ext>
            </a:extLst>
          </p:cNvPr>
          <p:cNvSpPr>
            <a:spLocks noGrp="1"/>
          </p:cNvSpPr>
          <p:nvPr>
            <p:ph type="body" sz="quarter" idx="10" hasCustomPrompt="1"/>
          </p:nvPr>
        </p:nvSpPr>
        <p:spPr>
          <a:xfrm>
            <a:off x="432151" y="3811425"/>
            <a:ext cx="5271737" cy="344031"/>
          </a:xfrm>
        </p:spPr>
        <p:txBody>
          <a:bodyPr/>
          <a:lstStyle>
            <a:lvl1pPr marL="0" indent="0">
              <a:buNone/>
              <a:defRPr sz="1400"/>
            </a:lvl1pPr>
          </a:lstStyle>
          <a:p>
            <a:r>
              <a:rPr lang="sv-SE" dirty="0"/>
              <a:t>Skapare och </a:t>
            </a:r>
            <a:r>
              <a:rPr lang="sv-SE" dirty="0" err="1"/>
              <a:t>dqatum</a:t>
            </a:r>
            <a:endParaRPr lang="sv-SE" dirty="0"/>
          </a:p>
        </p:txBody>
      </p:sp>
      <p:pic>
        <p:nvPicPr>
          <p:cNvPr id="11" name="Bildobjekt 10" descr="Svenska ESF-rådets logotyp">
            <a:extLst>
              <a:ext uri="{FF2B5EF4-FFF2-40B4-BE49-F238E27FC236}">
                <a16:creationId xmlns:a16="http://schemas.microsoft.com/office/drawing/2014/main" id="{9BF7A750-D0B7-89CB-9892-35C1D2F50279}"/>
              </a:ext>
            </a:extLst>
          </p:cNvPr>
          <p:cNvPicPr>
            <a:picLocks noChangeAspect="1"/>
          </p:cNvPicPr>
          <p:nvPr userDrawn="1"/>
        </p:nvPicPr>
        <p:blipFill>
          <a:blip r:embed="rId2"/>
          <a:stretch>
            <a:fillRect/>
          </a:stretch>
        </p:blipFill>
        <p:spPr>
          <a:xfrm>
            <a:off x="9314916" y="5776393"/>
            <a:ext cx="2375731" cy="648319"/>
          </a:xfrm>
          <a:prstGeom prst="rect">
            <a:avLst/>
          </a:prstGeom>
        </p:spPr>
      </p:pic>
      <p:pic>
        <p:nvPicPr>
          <p:cNvPr id="4" name="Bildobjekt 3" descr="Medfinansieras av Europeiska unionen logotyp">
            <a:extLst>
              <a:ext uri="{FF2B5EF4-FFF2-40B4-BE49-F238E27FC236}">
                <a16:creationId xmlns:a16="http://schemas.microsoft.com/office/drawing/2014/main" id="{FE7117B6-8B02-22B9-0558-169D9DBF9CEF}"/>
              </a:ext>
            </a:extLst>
          </p:cNvPr>
          <p:cNvPicPr>
            <a:picLocks noChangeAspect="1"/>
          </p:cNvPicPr>
          <p:nvPr userDrawn="1"/>
        </p:nvPicPr>
        <p:blipFill>
          <a:blip r:embed="rId3"/>
          <a:stretch>
            <a:fillRect/>
          </a:stretch>
        </p:blipFill>
        <p:spPr>
          <a:xfrm>
            <a:off x="9314916" y="368477"/>
            <a:ext cx="2519832" cy="535653"/>
          </a:xfrm>
          <a:prstGeom prst="rect">
            <a:avLst/>
          </a:prstGeom>
        </p:spPr>
      </p:pic>
    </p:spTree>
    <p:extLst>
      <p:ext uri="{BB962C8B-B14F-4D97-AF65-F5344CB8AC3E}">
        <p14:creationId xmlns:p14="http://schemas.microsoft.com/office/powerpoint/2010/main" val="3378445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Tom sida">
    <p:bg>
      <p:bgPr>
        <a:solidFill>
          <a:srgbClr val="F8F7F7"/>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80771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tartsida 1">
    <p:bg>
      <p:bgPr>
        <a:solidFill>
          <a:srgbClr val="F8F7F7"/>
        </a:solidFill>
        <a:effectLst/>
      </p:bgPr>
    </p:bg>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1F8F117-E482-B548-86A9-089DD068ACEA}"/>
              </a:ext>
              <a:ext uri="{C183D7F6-B498-43B3-948B-1728B52AA6E4}">
                <adec:decorative xmlns:adec="http://schemas.microsoft.com/office/drawing/2017/decorative" val="1"/>
              </a:ext>
            </a:extLst>
          </p:cNvPr>
          <p:cNvSpPr/>
          <p:nvPr userDrawn="1"/>
        </p:nvSpPr>
        <p:spPr>
          <a:xfrm>
            <a:off x="7157360" y="2576471"/>
            <a:ext cx="941011" cy="941011"/>
          </a:xfrm>
          <a:prstGeom prst="rect">
            <a:avLst/>
          </a:prstGeom>
          <a:solidFill>
            <a:srgbClr val="00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F2BBD79D-617E-0C4E-8C8E-F40ECFB5292F}"/>
              </a:ext>
              <a:ext uri="{C183D7F6-B498-43B3-948B-1728B52AA6E4}">
                <adec:decorative xmlns:adec="http://schemas.microsoft.com/office/drawing/2017/decorative" val="1"/>
              </a:ext>
            </a:extLst>
          </p:cNvPr>
          <p:cNvSpPr/>
          <p:nvPr userDrawn="1"/>
        </p:nvSpPr>
        <p:spPr>
          <a:xfrm>
            <a:off x="-25637" y="731217"/>
            <a:ext cx="6251293" cy="3717969"/>
          </a:xfrm>
          <a:prstGeom prst="rect">
            <a:avLst/>
          </a:prstGeom>
          <a:solidFill>
            <a:srgbClr val="F6E3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99A6F7AF-1600-3745-B44C-3759E7BDE7E7}"/>
              </a:ext>
              <a:ext uri="{C183D7F6-B498-43B3-948B-1728B52AA6E4}">
                <adec:decorative xmlns:adec="http://schemas.microsoft.com/office/drawing/2017/decorative" val="1"/>
              </a:ext>
            </a:extLst>
          </p:cNvPr>
          <p:cNvSpPr/>
          <p:nvPr userDrawn="1"/>
        </p:nvSpPr>
        <p:spPr>
          <a:xfrm>
            <a:off x="5293952" y="3517482"/>
            <a:ext cx="1863408" cy="18634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 name="Rubrik 1">
            <a:extLst>
              <a:ext uri="{FF2B5EF4-FFF2-40B4-BE49-F238E27FC236}">
                <a16:creationId xmlns:a16="http://schemas.microsoft.com/office/drawing/2014/main" id="{80A94A70-77CA-7A4A-9A57-2F63C0D87FD5}"/>
              </a:ext>
            </a:extLst>
          </p:cNvPr>
          <p:cNvSpPr>
            <a:spLocks noGrp="1"/>
          </p:cNvSpPr>
          <p:nvPr>
            <p:ph type="ctrTitle" hasCustomPrompt="1"/>
          </p:nvPr>
        </p:nvSpPr>
        <p:spPr>
          <a:xfrm>
            <a:off x="432151" y="1036705"/>
            <a:ext cx="5271531" cy="1257144"/>
          </a:xfrm>
        </p:spPr>
        <p:txBody>
          <a:bodyPr anchor="b">
            <a:normAutofit/>
          </a:bodyPr>
          <a:lstStyle>
            <a:lvl1pPr algn="l">
              <a:defRPr sz="4000"/>
            </a:lvl1pPr>
          </a:lstStyle>
          <a:p>
            <a:r>
              <a:rPr lang="sv-SE" dirty="0"/>
              <a:t>Välkomna till Svenska ESF-rådet</a:t>
            </a:r>
          </a:p>
        </p:txBody>
      </p:sp>
      <p:sp>
        <p:nvSpPr>
          <p:cNvPr id="10" name="Underrubrik 2">
            <a:extLst>
              <a:ext uri="{FF2B5EF4-FFF2-40B4-BE49-F238E27FC236}">
                <a16:creationId xmlns:a16="http://schemas.microsoft.com/office/drawing/2014/main" id="{517873D5-62BF-154B-8C79-136C0BF69C19}"/>
              </a:ext>
            </a:extLst>
          </p:cNvPr>
          <p:cNvSpPr>
            <a:spLocks noGrp="1"/>
          </p:cNvSpPr>
          <p:nvPr>
            <p:ph type="subTitle" idx="1" hasCustomPrompt="1"/>
          </p:nvPr>
        </p:nvSpPr>
        <p:spPr>
          <a:xfrm>
            <a:off x="432152" y="2457360"/>
            <a:ext cx="5271530" cy="589215"/>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r>
              <a:rPr lang="sv-SE" dirty="0"/>
              <a:t> </a:t>
            </a:r>
            <a:r>
              <a:rPr lang="sv-SE" dirty="0" err="1"/>
              <a:t>sit</a:t>
            </a:r>
            <a:endParaRPr lang="sv-SE" dirty="0"/>
          </a:p>
        </p:txBody>
      </p:sp>
      <p:sp>
        <p:nvSpPr>
          <p:cNvPr id="11" name="Platshållare för text 10">
            <a:extLst>
              <a:ext uri="{FF2B5EF4-FFF2-40B4-BE49-F238E27FC236}">
                <a16:creationId xmlns:a16="http://schemas.microsoft.com/office/drawing/2014/main" id="{DC0ADD5B-E213-FE4F-9F25-F0B2241BB349}"/>
              </a:ext>
            </a:extLst>
          </p:cNvPr>
          <p:cNvSpPr>
            <a:spLocks noGrp="1"/>
          </p:cNvSpPr>
          <p:nvPr>
            <p:ph type="body" sz="quarter" idx="10" hasCustomPrompt="1"/>
          </p:nvPr>
        </p:nvSpPr>
        <p:spPr>
          <a:xfrm>
            <a:off x="432151" y="3811425"/>
            <a:ext cx="5271737" cy="344031"/>
          </a:xfrm>
        </p:spPr>
        <p:txBody>
          <a:bodyPr/>
          <a:lstStyle>
            <a:lvl1pPr marL="0" indent="0">
              <a:buNone/>
              <a:defRPr sz="1400"/>
            </a:lvl1pPr>
          </a:lstStyle>
          <a:p>
            <a:r>
              <a:rPr lang="sv-SE" dirty="0"/>
              <a:t>Skapare och datum</a:t>
            </a:r>
          </a:p>
        </p:txBody>
      </p:sp>
      <p:pic>
        <p:nvPicPr>
          <p:cNvPr id="13" name="Bildobjekt 12" descr="Svenska ESF-rådets logotyp">
            <a:extLst>
              <a:ext uri="{FF2B5EF4-FFF2-40B4-BE49-F238E27FC236}">
                <a16:creationId xmlns:a16="http://schemas.microsoft.com/office/drawing/2014/main" id="{AC448D61-B925-1744-B97E-1717E003864D}"/>
              </a:ext>
            </a:extLst>
          </p:cNvPr>
          <p:cNvPicPr>
            <a:picLocks noChangeAspect="1"/>
          </p:cNvPicPr>
          <p:nvPr userDrawn="1"/>
        </p:nvPicPr>
        <p:blipFill>
          <a:blip r:embed="rId2"/>
          <a:stretch>
            <a:fillRect/>
          </a:stretch>
        </p:blipFill>
        <p:spPr>
          <a:xfrm>
            <a:off x="9314916" y="5776393"/>
            <a:ext cx="2375731" cy="648319"/>
          </a:xfrm>
          <a:prstGeom prst="rect">
            <a:avLst/>
          </a:prstGeom>
        </p:spPr>
      </p:pic>
      <p:pic>
        <p:nvPicPr>
          <p:cNvPr id="2" name="Bildobjekt 1" descr="Medfinansieras av Europeiska unionen">
            <a:extLst>
              <a:ext uri="{FF2B5EF4-FFF2-40B4-BE49-F238E27FC236}">
                <a16:creationId xmlns:a16="http://schemas.microsoft.com/office/drawing/2014/main" id="{C9BB69D8-3B3D-3A4A-513D-36735D7E91C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04422" y="433288"/>
            <a:ext cx="3377967" cy="718070"/>
          </a:xfrm>
          <a:prstGeom prst="rect">
            <a:avLst/>
          </a:prstGeom>
        </p:spPr>
      </p:pic>
    </p:spTree>
    <p:extLst>
      <p:ext uri="{BB962C8B-B14F-4D97-AF65-F5344CB8AC3E}">
        <p14:creationId xmlns:p14="http://schemas.microsoft.com/office/powerpoint/2010/main" val="15800427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Startsida 2">
    <p:bg>
      <p:bgPr>
        <a:solidFill>
          <a:srgbClr val="F8F7F7"/>
        </a:solidFill>
        <a:effectLst/>
      </p:bgPr>
    </p:bg>
    <p:spTree>
      <p:nvGrpSpPr>
        <p:cNvPr id="1" name=""/>
        <p:cNvGrpSpPr/>
        <p:nvPr/>
      </p:nvGrpSpPr>
      <p:grpSpPr>
        <a:xfrm>
          <a:off x="0" y="0"/>
          <a:ext cx="0" cy="0"/>
          <a:chOff x="0" y="0"/>
          <a:chExt cx="0" cy="0"/>
        </a:xfrm>
      </p:grpSpPr>
      <p:sp>
        <p:nvSpPr>
          <p:cNvPr id="14" name="Rektangel 13">
            <a:extLst>
              <a:ext uri="{FF2B5EF4-FFF2-40B4-BE49-F238E27FC236}">
                <a16:creationId xmlns:a16="http://schemas.microsoft.com/office/drawing/2014/main" id="{34E60E6F-E48C-8649-8FBF-B9F4EC38AEBD}"/>
              </a:ext>
              <a:ext uri="{C183D7F6-B498-43B3-948B-1728B52AA6E4}">
                <adec:decorative xmlns:adec="http://schemas.microsoft.com/office/drawing/2017/decorative" val="1"/>
              </a:ext>
            </a:extLst>
          </p:cNvPr>
          <p:cNvSpPr/>
          <p:nvPr userDrawn="1"/>
        </p:nvSpPr>
        <p:spPr>
          <a:xfrm>
            <a:off x="7157360" y="2576471"/>
            <a:ext cx="941011" cy="941011"/>
          </a:xfrm>
          <a:prstGeom prst="rect">
            <a:avLst/>
          </a:prstGeom>
          <a:solidFill>
            <a:srgbClr val="00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5" name="Rektangel 14">
            <a:extLst>
              <a:ext uri="{FF2B5EF4-FFF2-40B4-BE49-F238E27FC236}">
                <a16:creationId xmlns:a16="http://schemas.microsoft.com/office/drawing/2014/main" id="{2465B3A2-FA99-B048-8364-C9B6EE7AF2CA}"/>
              </a:ext>
              <a:ext uri="{C183D7F6-B498-43B3-948B-1728B52AA6E4}">
                <adec:decorative xmlns:adec="http://schemas.microsoft.com/office/drawing/2017/decorative" val="1"/>
              </a:ext>
            </a:extLst>
          </p:cNvPr>
          <p:cNvSpPr/>
          <p:nvPr userDrawn="1"/>
        </p:nvSpPr>
        <p:spPr>
          <a:xfrm>
            <a:off x="-25637" y="731217"/>
            <a:ext cx="6251293" cy="3717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6" name="Rektangel 15">
            <a:extLst>
              <a:ext uri="{FF2B5EF4-FFF2-40B4-BE49-F238E27FC236}">
                <a16:creationId xmlns:a16="http://schemas.microsoft.com/office/drawing/2014/main" id="{7BAFA08D-D8ED-9E43-9149-F165AFF23E2D}"/>
              </a:ext>
              <a:ext uri="{C183D7F6-B498-43B3-948B-1728B52AA6E4}">
                <adec:decorative xmlns:adec="http://schemas.microsoft.com/office/drawing/2017/decorative" val="1"/>
              </a:ext>
            </a:extLst>
          </p:cNvPr>
          <p:cNvSpPr/>
          <p:nvPr userDrawn="1"/>
        </p:nvSpPr>
        <p:spPr>
          <a:xfrm>
            <a:off x="5293952" y="3517482"/>
            <a:ext cx="1863408" cy="1863408"/>
          </a:xfrm>
          <a:prstGeom prst="rect">
            <a:avLst/>
          </a:prstGeom>
          <a:solidFill>
            <a:srgbClr val="8B47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432151" y="1036705"/>
            <a:ext cx="5271531" cy="1257144"/>
          </a:xfrm>
        </p:spPr>
        <p:txBody>
          <a:bodyPr anchor="b">
            <a:normAutofit/>
          </a:bodyPr>
          <a:lstStyle>
            <a:lvl1pPr algn="l">
              <a:defRPr sz="4000"/>
            </a:lvl1pPr>
          </a:lstStyle>
          <a:p>
            <a:r>
              <a:rPr lang="sv-SE" dirty="0"/>
              <a:t>Välkomna till Svenska ESF-rådet</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432152" y="2457360"/>
            <a:ext cx="5271530" cy="589215"/>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r>
              <a:rPr lang="sv-SE" dirty="0"/>
              <a:t> </a:t>
            </a:r>
            <a:r>
              <a:rPr lang="sv-SE" dirty="0" err="1"/>
              <a:t>sit</a:t>
            </a:r>
            <a:endParaRPr lang="sv-SE" dirty="0"/>
          </a:p>
        </p:txBody>
      </p:sp>
      <p:sp>
        <p:nvSpPr>
          <p:cNvPr id="12" name="Platshållare för text 10">
            <a:extLst>
              <a:ext uri="{FF2B5EF4-FFF2-40B4-BE49-F238E27FC236}">
                <a16:creationId xmlns:a16="http://schemas.microsoft.com/office/drawing/2014/main" id="{21301CA2-F276-B14A-B0EA-CD7F6DD8D436}"/>
              </a:ext>
            </a:extLst>
          </p:cNvPr>
          <p:cNvSpPr>
            <a:spLocks noGrp="1"/>
          </p:cNvSpPr>
          <p:nvPr>
            <p:ph type="body" sz="quarter" idx="10" hasCustomPrompt="1"/>
          </p:nvPr>
        </p:nvSpPr>
        <p:spPr>
          <a:xfrm>
            <a:off x="432151" y="3811425"/>
            <a:ext cx="5271737" cy="344031"/>
          </a:xfrm>
        </p:spPr>
        <p:txBody>
          <a:bodyPr/>
          <a:lstStyle>
            <a:lvl1pPr marL="0" indent="0">
              <a:buNone/>
              <a:defRPr sz="1400"/>
            </a:lvl1pPr>
          </a:lstStyle>
          <a:p>
            <a:r>
              <a:rPr lang="sv-SE" dirty="0"/>
              <a:t>Skapare och </a:t>
            </a:r>
            <a:r>
              <a:rPr lang="sv-SE" dirty="0" err="1"/>
              <a:t>dqatum</a:t>
            </a:r>
            <a:endParaRPr lang="sv-SE" dirty="0"/>
          </a:p>
        </p:txBody>
      </p:sp>
      <p:pic>
        <p:nvPicPr>
          <p:cNvPr id="13" name="Bildobjekt 12" descr="Svenska ESF-rådets logotyp">
            <a:extLst>
              <a:ext uri="{FF2B5EF4-FFF2-40B4-BE49-F238E27FC236}">
                <a16:creationId xmlns:a16="http://schemas.microsoft.com/office/drawing/2014/main" id="{96A5E59D-08E1-B244-8AE3-D5A2C25C5BB5}"/>
              </a:ext>
            </a:extLst>
          </p:cNvPr>
          <p:cNvPicPr>
            <a:picLocks noChangeAspect="1"/>
          </p:cNvPicPr>
          <p:nvPr userDrawn="1"/>
        </p:nvPicPr>
        <p:blipFill>
          <a:blip r:embed="rId2"/>
          <a:stretch>
            <a:fillRect/>
          </a:stretch>
        </p:blipFill>
        <p:spPr>
          <a:xfrm>
            <a:off x="9314916" y="5776393"/>
            <a:ext cx="2375731" cy="648319"/>
          </a:xfrm>
          <a:prstGeom prst="rect">
            <a:avLst/>
          </a:prstGeom>
        </p:spPr>
      </p:pic>
      <p:pic>
        <p:nvPicPr>
          <p:cNvPr id="4" name="Bildobjekt 3" descr="Medfinansieras av Europeiska unionen">
            <a:extLst>
              <a:ext uri="{FF2B5EF4-FFF2-40B4-BE49-F238E27FC236}">
                <a16:creationId xmlns:a16="http://schemas.microsoft.com/office/drawing/2014/main" id="{C5B995C1-10AA-1A58-1B1C-6119AAF0DF0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04422" y="433288"/>
            <a:ext cx="3377967" cy="718070"/>
          </a:xfrm>
          <a:prstGeom prst="rect">
            <a:avLst/>
          </a:prstGeom>
        </p:spPr>
      </p:pic>
    </p:spTree>
    <p:extLst>
      <p:ext uri="{BB962C8B-B14F-4D97-AF65-F5344CB8AC3E}">
        <p14:creationId xmlns:p14="http://schemas.microsoft.com/office/powerpoint/2010/main" val="3897836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Kapitelsida – Blå">
    <p:bg>
      <p:bgPr>
        <a:solidFill>
          <a:srgbClr val="A9D1DA"/>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648"/>
            <a:ext cx="6516998"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2400" y="2961907"/>
            <a:ext cx="6516998"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9" name="Bildobjekt 8">
            <a:extLst>
              <a:ext uri="{FF2B5EF4-FFF2-40B4-BE49-F238E27FC236}">
                <a16:creationId xmlns:a16="http://schemas.microsoft.com/office/drawing/2014/main" id="{EF16A05F-22AB-9E4F-B3C8-1B6E31C36D0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4" y="2245259"/>
            <a:ext cx="4295196" cy="4612740"/>
          </a:xfrm>
          <a:prstGeom prst="rect">
            <a:avLst/>
          </a:prstGeom>
        </p:spPr>
      </p:pic>
    </p:spTree>
    <p:extLst>
      <p:ext uri="{BB962C8B-B14F-4D97-AF65-F5344CB8AC3E}">
        <p14:creationId xmlns:p14="http://schemas.microsoft.com/office/powerpoint/2010/main" val="24151855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Kapitelsida – Grön">
    <p:bg>
      <p:bgPr>
        <a:solidFill>
          <a:srgbClr val="B7CF83"/>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6" name="Bildobjekt 5">
            <a:extLst>
              <a:ext uri="{FF2B5EF4-FFF2-40B4-BE49-F238E27FC236}">
                <a16:creationId xmlns:a16="http://schemas.microsoft.com/office/drawing/2014/main" id="{A5308B08-3FA6-5A43-A747-111A29F6F4B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4" y="2245258"/>
            <a:ext cx="4295197" cy="4612741"/>
          </a:xfrm>
          <a:prstGeom prst="rect">
            <a:avLst/>
          </a:prstGeom>
        </p:spPr>
      </p:pic>
    </p:spTree>
    <p:extLst>
      <p:ext uri="{BB962C8B-B14F-4D97-AF65-F5344CB8AC3E}">
        <p14:creationId xmlns:p14="http://schemas.microsoft.com/office/powerpoint/2010/main" val="6842200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Kapitelsida – Gul">
    <p:bg>
      <p:bgPr>
        <a:solidFill>
          <a:srgbClr val="F9E06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4" name="Bildobjekt 3">
            <a:extLst>
              <a:ext uri="{FF2B5EF4-FFF2-40B4-BE49-F238E27FC236}">
                <a16:creationId xmlns:a16="http://schemas.microsoft.com/office/drawing/2014/main" id="{07E0A9CF-BE89-104B-B30C-E144FDD3611F}"/>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2" y="2245258"/>
            <a:ext cx="4295198" cy="4612742"/>
          </a:xfrm>
          <a:prstGeom prst="rect">
            <a:avLst/>
          </a:prstGeom>
        </p:spPr>
      </p:pic>
    </p:spTree>
    <p:extLst>
      <p:ext uri="{BB962C8B-B14F-4D97-AF65-F5344CB8AC3E}">
        <p14:creationId xmlns:p14="http://schemas.microsoft.com/office/powerpoint/2010/main" val="20300214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1_Kapitelsida – Gul">
    <p:bg>
      <p:bgPr>
        <a:solidFill>
          <a:srgbClr val="F9E06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spTree>
    <p:extLst>
      <p:ext uri="{BB962C8B-B14F-4D97-AF65-F5344CB8AC3E}">
        <p14:creationId xmlns:p14="http://schemas.microsoft.com/office/powerpoint/2010/main" val="29229608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Kapitelsida – Rosa">
    <p:bg>
      <p:bgPr>
        <a:solidFill>
          <a:srgbClr val="EABEA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8" name="Bildobjekt 7">
            <a:extLst>
              <a:ext uri="{FF2B5EF4-FFF2-40B4-BE49-F238E27FC236}">
                <a16:creationId xmlns:a16="http://schemas.microsoft.com/office/drawing/2014/main" id="{3BE1E315-C437-6448-8579-A95E71D7800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1" y="2245257"/>
            <a:ext cx="4295199" cy="4612743"/>
          </a:xfrm>
          <a:prstGeom prst="rect">
            <a:avLst/>
          </a:prstGeom>
        </p:spPr>
      </p:pic>
    </p:spTree>
    <p:extLst>
      <p:ext uri="{BB962C8B-B14F-4D97-AF65-F5344CB8AC3E}">
        <p14:creationId xmlns:p14="http://schemas.microsoft.com/office/powerpoint/2010/main" val="11450573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311B47-16D8-9647-829B-D0786C5229AE}"/>
              </a:ext>
            </a:extLst>
          </p:cNvPr>
          <p:cNvSpPr>
            <a:spLocks noGrp="1"/>
          </p:cNvSpPr>
          <p:nvPr>
            <p:ph type="title"/>
          </p:nvPr>
        </p:nvSpPr>
        <p:spPr>
          <a:xfrm>
            <a:off x="660904" y="563963"/>
            <a:ext cx="9113718"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BCA91644-805D-2647-A846-5647CFD871D6}"/>
              </a:ext>
            </a:extLst>
          </p:cNvPr>
          <p:cNvSpPr>
            <a:spLocks noGrp="1"/>
          </p:cNvSpPr>
          <p:nvPr>
            <p:ph idx="1"/>
          </p:nvPr>
        </p:nvSpPr>
        <p:spPr>
          <a:xfrm>
            <a:off x="660904" y="1982709"/>
            <a:ext cx="9113718" cy="364854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671360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ubrik och innehåll – 2-spalt">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FD3FD9A2-49C0-3745-BDC1-0A45AC1DAFDB}"/>
              </a:ext>
            </a:extLst>
          </p:cNvPr>
          <p:cNvSpPr>
            <a:spLocks noGrp="1"/>
          </p:cNvSpPr>
          <p:nvPr>
            <p:ph type="title"/>
          </p:nvPr>
        </p:nvSpPr>
        <p:spPr>
          <a:xfrm>
            <a:off x="660903" y="563963"/>
            <a:ext cx="10337925"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BCA91644-805D-2647-A846-5647CFD871D6}"/>
              </a:ext>
            </a:extLst>
          </p:cNvPr>
          <p:cNvSpPr>
            <a:spLocks noGrp="1"/>
          </p:cNvSpPr>
          <p:nvPr>
            <p:ph idx="1"/>
          </p:nvPr>
        </p:nvSpPr>
        <p:spPr>
          <a:xfrm>
            <a:off x="660903" y="2006694"/>
            <a:ext cx="4991477" cy="384184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innehåll 2">
            <a:extLst>
              <a:ext uri="{FF2B5EF4-FFF2-40B4-BE49-F238E27FC236}">
                <a16:creationId xmlns:a16="http://schemas.microsoft.com/office/drawing/2014/main" id="{3AB8240A-3D11-9144-B799-360BB7BBCAC9}"/>
              </a:ext>
            </a:extLst>
          </p:cNvPr>
          <p:cNvSpPr>
            <a:spLocks noGrp="1"/>
          </p:cNvSpPr>
          <p:nvPr>
            <p:ph idx="10"/>
          </p:nvPr>
        </p:nvSpPr>
        <p:spPr>
          <a:xfrm>
            <a:off x="6007351" y="2006694"/>
            <a:ext cx="4991477" cy="384184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486179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 Blå">
    <p:bg>
      <p:bgPr>
        <a:solidFill>
          <a:srgbClr val="A9D1DA"/>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648"/>
            <a:ext cx="6516998"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2400" y="2961907"/>
            <a:ext cx="6516998"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9" name="Bildobjekt 8">
            <a:extLst>
              <a:ext uri="{FF2B5EF4-FFF2-40B4-BE49-F238E27FC236}">
                <a16:creationId xmlns:a16="http://schemas.microsoft.com/office/drawing/2014/main" id="{EF16A05F-22AB-9E4F-B3C8-1B6E31C36D0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4" y="2245259"/>
            <a:ext cx="4295196" cy="4612740"/>
          </a:xfrm>
          <a:prstGeom prst="rect">
            <a:avLst/>
          </a:prstGeom>
        </p:spPr>
      </p:pic>
    </p:spTree>
    <p:extLst>
      <p:ext uri="{BB962C8B-B14F-4D97-AF65-F5344CB8AC3E}">
        <p14:creationId xmlns:p14="http://schemas.microsoft.com/office/powerpoint/2010/main" val="34205137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Text och bild med mönster 1">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636190" y="457200"/>
            <a:ext cx="5555810" cy="54547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622202" y="4630847"/>
            <a:ext cx="2227153" cy="222715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25465177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Text och bild med mönster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762939" y="1595672"/>
            <a:ext cx="5429062" cy="526232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658416" y="457200"/>
            <a:ext cx="2227153" cy="222715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20665749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ext och två bild med mönster 3">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6556017" y="4649587"/>
            <a:ext cx="2164245" cy="2208413"/>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5782429" y="1330859"/>
            <a:ext cx="3711422" cy="36134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12" name="Platshållare för bild 11">
            <a:extLst>
              <a:ext uri="{FF2B5EF4-FFF2-40B4-BE49-F238E27FC236}">
                <a16:creationId xmlns:a16="http://schemas.microsoft.com/office/drawing/2014/main" id="{2DAC763D-35B4-D94F-991C-53FB20BFBCD2}"/>
              </a:ext>
            </a:extLst>
          </p:cNvPr>
          <p:cNvSpPr>
            <a:spLocks noGrp="1"/>
          </p:cNvSpPr>
          <p:nvPr>
            <p:ph type="pic" sz="quarter" idx="10"/>
          </p:nvPr>
        </p:nvSpPr>
        <p:spPr>
          <a:xfrm>
            <a:off x="9493851" y="4186448"/>
            <a:ext cx="2694915" cy="2671552"/>
          </a:xfrm>
        </p:spPr>
        <p:txBody>
          <a:bodyPr/>
          <a:lstStyle>
            <a:lvl1pPr marL="0" indent="0">
              <a:buNone/>
              <a:defRPr/>
            </a:lvl1pPr>
          </a:lstStyle>
          <a:p>
            <a:r>
              <a:rPr lang="sv-SE"/>
              <a:t>Klicka på ikonen för att lägga till en bild</a:t>
            </a:r>
            <a:endParaRPr lang="sv-SE" dirty="0"/>
          </a:p>
        </p:txBody>
      </p:sp>
    </p:spTree>
    <p:extLst>
      <p:ext uri="{BB962C8B-B14F-4D97-AF65-F5344CB8AC3E}">
        <p14:creationId xmlns:p14="http://schemas.microsoft.com/office/powerpoint/2010/main" val="9038897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ext och bild med mönster 4">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119782" y="90087"/>
            <a:ext cx="3388945" cy="3426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9510037" y="1731792"/>
            <a:ext cx="836672" cy="836672"/>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7846462" y="5160475"/>
            <a:ext cx="1663575" cy="1697525"/>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0F8CDA74-96A5-A641-B00B-1B55A4AE1B37}"/>
              </a:ext>
              <a:ext uri="{C183D7F6-B498-43B3-948B-1728B52AA6E4}">
                <adec:decorative xmlns:adec="http://schemas.microsoft.com/office/drawing/2017/decorative" val="1"/>
              </a:ext>
            </a:extLst>
          </p:cNvPr>
          <p:cNvSpPr/>
          <p:nvPr userDrawn="1"/>
        </p:nvSpPr>
        <p:spPr>
          <a:xfrm>
            <a:off x="6765861" y="4061125"/>
            <a:ext cx="1077363" cy="1099350"/>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Platshållare för bild 11">
            <a:extLst>
              <a:ext uri="{FF2B5EF4-FFF2-40B4-BE49-F238E27FC236}">
                <a16:creationId xmlns:a16="http://schemas.microsoft.com/office/drawing/2014/main" id="{2DAC763D-35B4-D94F-991C-53FB20BFBCD2}"/>
              </a:ext>
            </a:extLst>
          </p:cNvPr>
          <p:cNvSpPr>
            <a:spLocks noGrp="1"/>
          </p:cNvSpPr>
          <p:nvPr>
            <p:ph type="pic" sz="quarter" idx="10"/>
          </p:nvPr>
        </p:nvSpPr>
        <p:spPr>
          <a:xfrm>
            <a:off x="9510037" y="2568464"/>
            <a:ext cx="2694915" cy="2592011"/>
          </a:xfrm>
        </p:spPr>
        <p:txBody>
          <a:bodyPr/>
          <a:lstStyle>
            <a:lvl1pPr marL="0" indent="0">
              <a:buNone/>
              <a:defRPr/>
            </a:lvl1pPr>
          </a:lstStyle>
          <a:p>
            <a:r>
              <a:rPr lang="sv-SE"/>
              <a:t>Klicka på ikonen för att lägga till en bild</a:t>
            </a:r>
            <a:endParaRPr lang="sv-SE" dirty="0"/>
          </a:p>
        </p:txBody>
      </p:sp>
    </p:spTree>
    <p:extLst>
      <p:ext uri="{BB962C8B-B14F-4D97-AF65-F5344CB8AC3E}">
        <p14:creationId xmlns:p14="http://schemas.microsoft.com/office/powerpoint/2010/main" val="294282375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 och bild med mönster 5">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7975350" y="0"/>
            <a:ext cx="1595672" cy="1595672"/>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9571022" y="4237022"/>
            <a:ext cx="2620979" cy="2620979"/>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27728527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 och bild med mönster 6">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6096000" y="5164057"/>
            <a:ext cx="1702652" cy="1693943"/>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8032018" y="0"/>
            <a:ext cx="2539844" cy="2551905"/>
          </a:xfrm>
          <a:prstGeom prst="rect">
            <a:avLst/>
          </a:prstGeom>
          <a:solidFill>
            <a:srgbClr val="1242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26165329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Extra text med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6623406"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6623406"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Rektangel 4">
            <a:extLst>
              <a:ext uri="{FF2B5EF4-FFF2-40B4-BE49-F238E27FC236}">
                <a16:creationId xmlns:a16="http://schemas.microsoft.com/office/drawing/2014/main" id="{7D4D8DBF-8444-804B-958C-8A5752B5EEC7}"/>
              </a:ext>
              <a:ext uri="{C183D7F6-B498-43B3-948B-1728B52AA6E4}">
                <adec:decorative xmlns:adec="http://schemas.microsoft.com/office/drawing/2017/decorative" val="1"/>
              </a:ext>
            </a:extLst>
          </p:cNvPr>
          <p:cNvSpPr/>
          <p:nvPr userDrawn="1"/>
        </p:nvSpPr>
        <p:spPr>
          <a:xfrm>
            <a:off x="7939044" y="5482535"/>
            <a:ext cx="1375874" cy="1375874"/>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6" name="Rektangel 5">
            <a:extLst>
              <a:ext uri="{FF2B5EF4-FFF2-40B4-BE49-F238E27FC236}">
                <a16:creationId xmlns:a16="http://schemas.microsoft.com/office/drawing/2014/main" id="{CBECD36E-DD4B-E344-8D02-17076226E5A6}"/>
              </a:ext>
              <a:ext uri="{C183D7F6-B498-43B3-948B-1728B52AA6E4}">
                <adec:decorative xmlns:adec="http://schemas.microsoft.com/office/drawing/2017/decorative" val="1"/>
              </a:ext>
            </a:extLst>
          </p:cNvPr>
          <p:cNvSpPr/>
          <p:nvPr userDrawn="1"/>
        </p:nvSpPr>
        <p:spPr>
          <a:xfrm>
            <a:off x="9314917" y="2605451"/>
            <a:ext cx="2877084" cy="2877084"/>
          </a:xfrm>
          <a:prstGeom prst="rect">
            <a:avLst/>
          </a:prstGeom>
          <a:solidFill>
            <a:srgbClr val="72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Platshållare för bild 10">
            <a:extLst>
              <a:ext uri="{FF2B5EF4-FFF2-40B4-BE49-F238E27FC236}">
                <a16:creationId xmlns:a16="http://schemas.microsoft.com/office/drawing/2014/main" id="{7A1B5B9E-0DAE-8247-8A6C-E1AFEB21F98B}"/>
              </a:ext>
            </a:extLst>
          </p:cNvPr>
          <p:cNvSpPr>
            <a:spLocks noGrp="1"/>
          </p:cNvSpPr>
          <p:nvPr>
            <p:ph type="pic" sz="quarter" idx="10"/>
          </p:nvPr>
        </p:nvSpPr>
        <p:spPr>
          <a:xfrm>
            <a:off x="7509135" y="452927"/>
            <a:ext cx="3611562" cy="3611563"/>
          </a:xfrm>
        </p:spPr>
        <p:txBody>
          <a:bodyPr/>
          <a:lstStyle/>
          <a:p>
            <a:r>
              <a:rPr lang="sv-SE"/>
              <a:t>Klicka på ikonen för att lägga till en bild</a:t>
            </a:r>
          </a:p>
        </p:txBody>
      </p:sp>
    </p:spTree>
    <p:extLst>
      <p:ext uri="{BB962C8B-B14F-4D97-AF65-F5344CB8AC3E}">
        <p14:creationId xmlns:p14="http://schemas.microsoft.com/office/powerpoint/2010/main" val="281799707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xtra text med bild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6623406"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6623406"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Rektangel 4">
            <a:extLst>
              <a:ext uri="{FF2B5EF4-FFF2-40B4-BE49-F238E27FC236}">
                <a16:creationId xmlns:a16="http://schemas.microsoft.com/office/drawing/2014/main" id="{7D4D8DBF-8444-804B-958C-8A5752B5EEC7}"/>
              </a:ext>
              <a:ext uri="{C183D7F6-B498-43B3-948B-1728B52AA6E4}">
                <adec:decorative xmlns:adec="http://schemas.microsoft.com/office/drawing/2017/decorative" val="1"/>
              </a:ext>
            </a:extLst>
          </p:cNvPr>
          <p:cNvSpPr/>
          <p:nvPr userDrawn="1"/>
        </p:nvSpPr>
        <p:spPr>
          <a:xfrm>
            <a:off x="7973677" y="457200"/>
            <a:ext cx="1153231" cy="1153231"/>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6" name="Rektangel 5">
            <a:extLst>
              <a:ext uri="{FF2B5EF4-FFF2-40B4-BE49-F238E27FC236}">
                <a16:creationId xmlns:a16="http://schemas.microsoft.com/office/drawing/2014/main" id="{CBECD36E-DD4B-E344-8D02-17076226E5A6}"/>
              </a:ext>
              <a:ext uri="{C183D7F6-B498-43B3-948B-1728B52AA6E4}">
                <adec:decorative xmlns:adec="http://schemas.microsoft.com/office/drawing/2017/decorative" val="1"/>
              </a:ext>
            </a:extLst>
          </p:cNvPr>
          <p:cNvSpPr/>
          <p:nvPr userDrawn="1"/>
        </p:nvSpPr>
        <p:spPr>
          <a:xfrm>
            <a:off x="7597663" y="4311353"/>
            <a:ext cx="2546647" cy="2546647"/>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Platshållare för bild 7">
            <a:extLst>
              <a:ext uri="{FF2B5EF4-FFF2-40B4-BE49-F238E27FC236}">
                <a16:creationId xmlns:a16="http://schemas.microsoft.com/office/drawing/2014/main" id="{EBEE1651-5104-0C49-B498-D2207B4C16CD}"/>
              </a:ext>
            </a:extLst>
          </p:cNvPr>
          <p:cNvSpPr>
            <a:spLocks noGrp="1"/>
          </p:cNvSpPr>
          <p:nvPr>
            <p:ph type="pic" sz="quarter" idx="10"/>
          </p:nvPr>
        </p:nvSpPr>
        <p:spPr>
          <a:xfrm>
            <a:off x="9126538" y="1609725"/>
            <a:ext cx="3065462" cy="3141663"/>
          </a:xfrm>
        </p:spPr>
        <p:txBody>
          <a:bodyPr/>
          <a:lstStyle/>
          <a:p>
            <a:r>
              <a:rPr lang="sv-SE"/>
              <a:t>Klicka på ikonen för att lägga till en bild</a:t>
            </a:r>
            <a:endParaRPr lang="sv-SE" dirty="0"/>
          </a:p>
        </p:txBody>
      </p:sp>
    </p:spTree>
    <p:extLst>
      <p:ext uri="{BB962C8B-B14F-4D97-AF65-F5344CB8AC3E}">
        <p14:creationId xmlns:p14="http://schemas.microsoft.com/office/powerpoint/2010/main" val="36258394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092982" y="457201"/>
            <a:ext cx="5622201" cy="59254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10006569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Utfallande bi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0" y="0"/>
            <a:ext cx="121920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Tree>
    <p:extLst>
      <p:ext uri="{BB962C8B-B14F-4D97-AF65-F5344CB8AC3E}">
        <p14:creationId xmlns:p14="http://schemas.microsoft.com/office/powerpoint/2010/main" val="4043950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Kapitelsida – Grön">
    <p:bg>
      <p:bgPr>
        <a:solidFill>
          <a:srgbClr val="B7CF83"/>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6" name="Bildobjekt 5">
            <a:extLst>
              <a:ext uri="{FF2B5EF4-FFF2-40B4-BE49-F238E27FC236}">
                <a16:creationId xmlns:a16="http://schemas.microsoft.com/office/drawing/2014/main" id="{A5308B08-3FA6-5A43-A747-111A29F6F4B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4" y="2245258"/>
            <a:ext cx="4295197" cy="4612741"/>
          </a:xfrm>
          <a:prstGeom prst="rect">
            <a:avLst/>
          </a:prstGeom>
        </p:spPr>
      </p:pic>
    </p:spTree>
    <p:extLst>
      <p:ext uri="{BB962C8B-B14F-4D97-AF65-F5344CB8AC3E}">
        <p14:creationId xmlns:p14="http://schemas.microsoft.com/office/powerpoint/2010/main" val="8747724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54F6FA-2C7A-0F40-A68F-8B6D535642C5}"/>
              </a:ext>
            </a:extLst>
          </p:cNvPr>
          <p:cNvSpPr>
            <a:spLocks noGrp="1"/>
          </p:cNvSpPr>
          <p:nvPr>
            <p:ph type="title"/>
          </p:nvPr>
        </p:nvSpPr>
        <p:spPr>
          <a:xfrm>
            <a:off x="968720" y="516048"/>
            <a:ext cx="10385079" cy="5269116"/>
          </a:xfrm>
        </p:spPr>
        <p:txBody>
          <a:bodyPr/>
          <a:lstStyle>
            <a:lvl1pPr algn="ctr">
              <a:defRPr/>
            </a:lvl1pPr>
          </a:lstStyle>
          <a:p>
            <a:r>
              <a:rPr lang="sv-SE"/>
              <a:t>Klicka här för att ändra mall för rubrikformat</a:t>
            </a:r>
          </a:p>
        </p:txBody>
      </p:sp>
    </p:spTree>
    <p:extLst>
      <p:ext uri="{BB962C8B-B14F-4D97-AF65-F5344CB8AC3E}">
        <p14:creationId xmlns:p14="http://schemas.microsoft.com/office/powerpoint/2010/main" val="8067280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blank" preserve="1">
  <p:cSld name="Tom sida">
    <p:bg>
      <p:bgPr>
        <a:solidFill>
          <a:srgbClr val="F8F7F7"/>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9852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Kapitelsida – Gul">
    <p:bg>
      <p:bgPr>
        <a:solidFill>
          <a:srgbClr val="F9E06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4" name="Bildobjekt 3">
            <a:extLst>
              <a:ext uri="{FF2B5EF4-FFF2-40B4-BE49-F238E27FC236}">
                <a16:creationId xmlns:a16="http://schemas.microsoft.com/office/drawing/2014/main" id="{07E0A9CF-BE89-104B-B30C-E144FDD3611F}"/>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2" y="2245258"/>
            <a:ext cx="4295198" cy="4612742"/>
          </a:xfrm>
          <a:prstGeom prst="rect">
            <a:avLst/>
          </a:prstGeom>
        </p:spPr>
      </p:pic>
    </p:spTree>
    <p:extLst>
      <p:ext uri="{BB962C8B-B14F-4D97-AF65-F5344CB8AC3E}">
        <p14:creationId xmlns:p14="http://schemas.microsoft.com/office/powerpoint/2010/main" val="421416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Kapitelsida – Rosa">
    <p:bg>
      <p:bgPr>
        <a:solidFill>
          <a:srgbClr val="EABEA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8" name="Bildobjekt 7">
            <a:extLst>
              <a:ext uri="{FF2B5EF4-FFF2-40B4-BE49-F238E27FC236}">
                <a16:creationId xmlns:a16="http://schemas.microsoft.com/office/drawing/2014/main" id="{3BE1E315-C437-6448-8579-A95E71D7800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1" y="2245257"/>
            <a:ext cx="4295199" cy="4612743"/>
          </a:xfrm>
          <a:prstGeom prst="rect">
            <a:avLst/>
          </a:prstGeom>
        </p:spPr>
      </p:pic>
    </p:spTree>
    <p:extLst>
      <p:ext uri="{BB962C8B-B14F-4D97-AF65-F5344CB8AC3E}">
        <p14:creationId xmlns:p14="http://schemas.microsoft.com/office/powerpoint/2010/main" val="2332807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311B47-16D8-9647-829B-D0786C5229AE}"/>
              </a:ext>
            </a:extLst>
          </p:cNvPr>
          <p:cNvSpPr>
            <a:spLocks noGrp="1"/>
          </p:cNvSpPr>
          <p:nvPr>
            <p:ph type="title"/>
          </p:nvPr>
        </p:nvSpPr>
        <p:spPr>
          <a:xfrm>
            <a:off x="660904" y="563963"/>
            <a:ext cx="9113718"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BCA91644-805D-2647-A846-5647CFD871D6}"/>
              </a:ext>
            </a:extLst>
          </p:cNvPr>
          <p:cNvSpPr>
            <a:spLocks noGrp="1"/>
          </p:cNvSpPr>
          <p:nvPr>
            <p:ph idx="1"/>
          </p:nvPr>
        </p:nvSpPr>
        <p:spPr>
          <a:xfrm>
            <a:off x="660904" y="1982709"/>
            <a:ext cx="9113718" cy="364854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504685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innehåll – 2-spalt">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FD3FD9A2-49C0-3745-BDC1-0A45AC1DAFDB}"/>
              </a:ext>
            </a:extLst>
          </p:cNvPr>
          <p:cNvSpPr>
            <a:spLocks noGrp="1"/>
          </p:cNvSpPr>
          <p:nvPr>
            <p:ph type="title"/>
          </p:nvPr>
        </p:nvSpPr>
        <p:spPr>
          <a:xfrm>
            <a:off x="660903" y="563963"/>
            <a:ext cx="10337925"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BCA91644-805D-2647-A846-5647CFD871D6}"/>
              </a:ext>
            </a:extLst>
          </p:cNvPr>
          <p:cNvSpPr>
            <a:spLocks noGrp="1"/>
          </p:cNvSpPr>
          <p:nvPr>
            <p:ph idx="1"/>
          </p:nvPr>
        </p:nvSpPr>
        <p:spPr>
          <a:xfrm>
            <a:off x="660903" y="2006694"/>
            <a:ext cx="4991477" cy="384184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innehåll 2">
            <a:extLst>
              <a:ext uri="{FF2B5EF4-FFF2-40B4-BE49-F238E27FC236}">
                <a16:creationId xmlns:a16="http://schemas.microsoft.com/office/drawing/2014/main" id="{3AB8240A-3D11-9144-B799-360BB7BBCAC9}"/>
              </a:ext>
            </a:extLst>
          </p:cNvPr>
          <p:cNvSpPr>
            <a:spLocks noGrp="1"/>
          </p:cNvSpPr>
          <p:nvPr>
            <p:ph idx="10"/>
          </p:nvPr>
        </p:nvSpPr>
        <p:spPr>
          <a:xfrm>
            <a:off x="6007351" y="2006694"/>
            <a:ext cx="4991477" cy="384184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237336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Text och bild med mönster 1">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636190" y="457200"/>
            <a:ext cx="5555810" cy="54547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p>
        </p:txBody>
      </p:sp>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622202" y="4630847"/>
            <a:ext cx="2227153" cy="222715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2559739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sv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21" Type="http://schemas.openxmlformats.org/officeDocument/2006/relationships/slideLayout" Target="../slideLayouts/slideLayout41.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5" Type="http://schemas.openxmlformats.org/officeDocument/2006/relationships/image" Target="../media/image3.png"/><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slideLayout" Target="../slideLayouts/slideLayout40.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24" Type="http://schemas.openxmlformats.org/officeDocument/2006/relationships/image" Target="../media/image2.svg"/><Relationship Id="rId5" Type="http://schemas.openxmlformats.org/officeDocument/2006/relationships/slideLayout" Target="../slideLayouts/slideLayout25.xml"/><Relationship Id="rId15" Type="http://schemas.openxmlformats.org/officeDocument/2006/relationships/slideLayout" Target="../slideLayouts/slideLayout35.xml"/><Relationship Id="rId23" Type="http://schemas.openxmlformats.org/officeDocument/2006/relationships/image" Target="../media/image1.png"/><Relationship Id="rId10" Type="http://schemas.openxmlformats.org/officeDocument/2006/relationships/slideLayout" Target="../slideLayouts/slideLayout30.xml"/><Relationship Id="rId19" Type="http://schemas.openxmlformats.org/officeDocument/2006/relationships/slideLayout" Target="../slideLayouts/slideLayout39.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 Id="rId2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7F7"/>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F9EF735-2EBE-7F49-82AA-336045B308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CCDD7512-FD86-934F-A2F4-DE5978D53E17}"/>
              </a:ext>
            </a:extLst>
          </p:cNvPr>
          <p:cNvSpPr>
            <a:spLocks noGrp="1"/>
          </p:cNvSpPr>
          <p:nvPr>
            <p:ph type="body" idx="1"/>
          </p:nvPr>
        </p:nvSpPr>
        <p:spPr>
          <a:xfrm>
            <a:off x="838200" y="1825625"/>
            <a:ext cx="10515600" cy="3991281"/>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Bild 6" descr="Svenska ESF-rådets logotyp">
            <a:extLst>
              <a:ext uri="{FF2B5EF4-FFF2-40B4-BE49-F238E27FC236}">
                <a16:creationId xmlns:a16="http://schemas.microsoft.com/office/drawing/2014/main" id="{2966011D-4AEF-84FD-4C3F-3C537C67B783}"/>
              </a:ext>
            </a:extLst>
          </p:cNvPr>
          <p:cNvPicPr>
            <a:picLocks noChangeAspect="1"/>
          </p:cNvPicPr>
          <p:nvPr userDrawn="1"/>
        </p:nvPicPr>
        <p:blipFill>
          <a:blip r:embed="rId22">
            <a:extLst>
              <a:ext uri="{96DAC541-7B7A-43D3-8B79-37D633B846F1}">
                <asvg:svgBlip xmlns:asvg="http://schemas.microsoft.com/office/drawing/2016/SVG/main" r:embed="rId23"/>
              </a:ext>
            </a:extLst>
          </a:blip>
          <a:stretch>
            <a:fillRect/>
          </a:stretch>
        </p:blipFill>
        <p:spPr>
          <a:xfrm>
            <a:off x="312109" y="6089636"/>
            <a:ext cx="1545142" cy="422413"/>
          </a:xfrm>
          <a:prstGeom prst="rect">
            <a:avLst/>
          </a:prstGeom>
        </p:spPr>
      </p:pic>
      <p:pic>
        <p:nvPicPr>
          <p:cNvPr id="5" name="Bildobjekt 4" descr="Medfinansieras av Europeiska unionen logotyp">
            <a:extLst>
              <a:ext uri="{FF2B5EF4-FFF2-40B4-BE49-F238E27FC236}">
                <a16:creationId xmlns:a16="http://schemas.microsoft.com/office/drawing/2014/main" id="{CC4DCFF5-3772-5F15-D6C4-B2BD67E303EA}"/>
              </a:ext>
            </a:extLst>
          </p:cNvPr>
          <p:cNvPicPr>
            <a:picLocks noChangeAspect="1"/>
          </p:cNvPicPr>
          <p:nvPr userDrawn="1"/>
        </p:nvPicPr>
        <p:blipFill>
          <a:blip r:embed="rId24"/>
          <a:stretch>
            <a:fillRect/>
          </a:stretch>
        </p:blipFill>
        <p:spPr>
          <a:xfrm>
            <a:off x="2068196" y="6063027"/>
            <a:ext cx="2237677" cy="475674"/>
          </a:xfrm>
          <a:prstGeom prst="rect">
            <a:avLst/>
          </a:prstGeom>
        </p:spPr>
      </p:pic>
    </p:spTree>
    <p:extLst>
      <p:ext uri="{BB962C8B-B14F-4D97-AF65-F5344CB8AC3E}">
        <p14:creationId xmlns:p14="http://schemas.microsoft.com/office/powerpoint/2010/main" val="3659997774"/>
      </p:ext>
    </p:extLst>
  </p:cSld>
  <p:clrMap bg1="lt1" tx1="dk1" bg2="lt2" tx2="dk2" accent1="accent1" accent2="accent2" accent3="accent3" accent4="accent4" accent5="accent5" accent6="accent6" hlink="hlink" folHlink="folHlink"/>
  <p:sldLayoutIdLst>
    <p:sldLayoutId id="2147483659" r:id="rId1"/>
    <p:sldLayoutId id="2147483675" r:id="rId2"/>
    <p:sldLayoutId id="2147483649" r:id="rId3"/>
    <p:sldLayoutId id="2147483661" r:id="rId4"/>
    <p:sldLayoutId id="2147483662" r:id="rId5"/>
    <p:sldLayoutId id="2147483658" r:id="rId6"/>
    <p:sldLayoutId id="2147483650" r:id="rId7"/>
    <p:sldLayoutId id="2147483660" r:id="rId8"/>
    <p:sldLayoutId id="2147483664" r:id="rId9"/>
    <p:sldLayoutId id="2147483666" r:id="rId10"/>
    <p:sldLayoutId id="2147483668" r:id="rId11"/>
    <p:sldLayoutId id="2147483667" r:id="rId12"/>
    <p:sldLayoutId id="2147483665" r:id="rId13"/>
    <p:sldLayoutId id="2147483669" r:id="rId14"/>
    <p:sldLayoutId id="2147483671" r:id="rId15"/>
    <p:sldLayoutId id="2147483672" r:id="rId16"/>
    <p:sldLayoutId id="2147483657" r:id="rId17"/>
    <p:sldLayoutId id="2147483663" r:id="rId18"/>
    <p:sldLayoutId id="2147483654" r:id="rId19"/>
    <p:sldLayoutId id="2147483655" r:id="rId20"/>
  </p:sldLayoutIdLst>
  <p:txStyles>
    <p:titleStyle>
      <a:lvl1pPr algn="l" defTabSz="914400" rtl="0" eaLnBrk="1" latinLnBrk="0" hangingPunct="1">
        <a:lnSpc>
          <a:spcPct val="100000"/>
        </a:lnSpc>
        <a:spcBef>
          <a:spcPct val="0"/>
        </a:spcBef>
        <a:buNone/>
        <a:defRPr sz="4400" b="1" i="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1pPr>
      <a:lvl2pPr marL="627063" indent="-169863" algn="l" defTabSz="914400" rtl="0" eaLnBrk="1" latinLnBrk="0" hangingPunct="1">
        <a:lnSpc>
          <a:spcPct val="100000"/>
        </a:lnSpc>
        <a:spcBef>
          <a:spcPts val="500"/>
        </a:spcBef>
        <a:buFont typeface="Arial" panose="020B0604020202020204" pitchFamily="34" charset="0"/>
        <a:buChar char="•"/>
        <a:tabLst/>
        <a:defRPr sz="24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2pPr>
      <a:lvl3pPr marL="1112838" indent="-198438" algn="l" defTabSz="914400" rtl="0" eaLnBrk="1" latinLnBrk="0" hangingPunct="1">
        <a:lnSpc>
          <a:spcPct val="100000"/>
        </a:lnSpc>
        <a:spcBef>
          <a:spcPts val="500"/>
        </a:spcBef>
        <a:buFont typeface="Arial" panose="020B0604020202020204" pitchFamily="34" charset="0"/>
        <a:buChar char="•"/>
        <a:tabLst/>
        <a:defRPr sz="20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3pPr>
      <a:lvl4pPr marL="1558925" indent="-187325" algn="l" defTabSz="914400" rtl="0" eaLnBrk="1" latinLnBrk="0" hangingPunct="1">
        <a:lnSpc>
          <a:spcPct val="100000"/>
        </a:lnSpc>
        <a:spcBef>
          <a:spcPts val="500"/>
        </a:spcBef>
        <a:buFont typeface="Arial" panose="020B0604020202020204" pitchFamily="34" charset="0"/>
        <a:buChar char="•"/>
        <a:tabLst/>
        <a:defRPr sz="1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4pPr>
      <a:lvl5pPr marL="2006600" indent="-177800" algn="l" defTabSz="914400" rtl="0" eaLnBrk="1" latinLnBrk="0" hangingPunct="1">
        <a:lnSpc>
          <a:spcPct val="100000"/>
        </a:lnSpc>
        <a:spcBef>
          <a:spcPts val="500"/>
        </a:spcBef>
        <a:buFont typeface="Arial" panose="020B0604020202020204" pitchFamily="34" charset="0"/>
        <a:buChar char="•"/>
        <a:tabLst/>
        <a:defRPr sz="1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8F7F7"/>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F9EF735-2EBE-7F49-82AA-336045B308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CCDD7512-FD86-934F-A2F4-DE5978D53E17}"/>
              </a:ext>
            </a:extLst>
          </p:cNvPr>
          <p:cNvSpPr>
            <a:spLocks noGrp="1"/>
          </p:cNvSpPr>
          <p:nvPr>
            <p:ph type="body" idx="1"/>
          </p:nvPr>
        </p:nvSpPr>
        <p:spPr>
          <a:xfrm>
            <a:off x="838200" y="1825625"/>
            <a:ext cx="10515600" cy="3991281"/>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8" name="Bild 7" descr="Svenska ESF-rådets logotyp">
            <a:extLst>
              <a:ext uri="{FF2B5EF4-FFF2-40B4-BE49-F238E27FC236}">
                <a16:creationId xmlns:a16="http://schemas.microsoft.com/office/drawing/2014/main" id="{21EF858C-87AF-67A4-FF2D-9D8722B4FDE0}"/>
              </a:ext>
            </a:extLst>
          </p:cNvPr>
          <p:cNvPicPr>
            <a:picLocks noChangeAspect="1"/>
          </p:cNvPicPr>
          <p:nvPr userDrawn="1"/>
        </p:nvPicPr>
        <p:blipFill>
          <a:blip r:embed="rId23">
            <a:extLst>
              <a:ext uri="{96DAC541-7B7A-43D3-8B79-37D633B846F1}">
                <asvg:svgBlip xmlns:asvg="http://schemas.microsoft.com/office/drawing/2016/SVG/main" r:embed="rId24"/>
              </a:ext>
            </a:extLst>
          </a:blip>
          <a:stretch>
            <a:fillRect/>
          </a:stretch>
        </p:blipFill>
        <p:spPr>
          <a:xfrm>
            <a:off x="312109" y="6089636"/>
            <a:ext cx="1545142" cy="422413"/>
          </a:xfrm>
          <a:prstGeom prst="rect">
            <a:avLst/>
          </a:prstGeom>
        </p:spPr>
      </p:pic>
      <p:pic>
        <p:nvPicPr>
          <p:cNvPr id="9" name="Bildobjekt 8" descr="Medfinansieras av Europeiska unionen">
            <a:extLst>
              <a:ext uri="{FF2B5EF4-FFF2-40B4-BE49-F238E27FC236}">
                <a16:creationId xmlns:a16="http://schemas.microsoft.com/office/drawing/2014/main" id="{1BBFEBE1-2B72-D4AF-B8A6-BA2DD14C99A4}"/>
              </a:ext>
            </a:extLst>
          </p:cNvPr>
          <p:cNvPicPr>
            <a:picLocks noChangeAspect="1"/>
          </p:cNvPicPr>
          <p:nvPr userDrawn="1"/>
        </p:nvPicPr>
        <p:blipFill>
          <a:blip r:embed="rId25">
            <a:extLst>
              <a:ext uri="{28A0092B-C50C-407E-A947-70E740481C1C}">
                <a14:useLocalDpi xmlns:a14="http://schemas.microsoft.com/office/drawing/2010/main" val="0"/>
              </a:ext>
            </a:extLst>
          </a:blip>
          <a:stretch>
            <a:fillRect/>
          </a:stretch>
        </p:blipFill>
        <p:spPr>
          <a:xfrm>
            <a:off x="2312108" y="6061158"/>
            <a:ext cx="2269869" cy="482517"/>
          </a:xfrm>
          <a:prstGeom prst="rect">
            <a:avLst/>
          </a:prstGeom>
        </p:spPr>
      </p:pic>
    </p:spTree>
    <p:extLst>
      <p:ext uri="{BB962C8B-B14F-4D97-AF65-F5344CB8AC3E}">
        <p14:creationId xmlns:p14="http://schemas.microsoft.com/office/powerpoint/2010/main" val="63955803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 id="2147483715" r:id="rId18"/>
    <p:sldLayoutId id="2147483716" r:id="rId19"/>
    <p:sldLayoutId id="2147483717" r:id="rId20"/>
    <p:sldLayoutId id="2147483718" r:id="rId21"/>
  </p:sldLayoutIdLst>
  <p:txStyles>
    <p:titleStyle>
      <a:lvl1pPr algn="l" defTabSz="914400" rtl="0" eaLnBrk="1" latinLnBrk="0" hangingPunct="1">
        <a:lnSpc>
          <a:spcPct val="100000"/>
        </a:lnSpc>
        <a:spcBef>
          <a:spcPct val="0"/>
        </a:spcBef>
        <a:buNone/>
        <a:defRPr sz="4400" b="1" i="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1pPr>
      <a:lvl2pPr marL="627063" indent="-169863" algn="l" defTabSz="914400" rtl="0" eaLnBrk="1" latinLnBrk="0" hangingPunct="1">
        <a:lnSpc>
          <a:spcPct val="100000"/>
        </a:lnSpc>
        <a:spcBef>
          <a:spcPts val="500"/>
        </a:spcBef>
        <a:buFont typeface="Arial" panose="020B0604020202020204" pitchFamily="34" charset="0"/>
        <a:buChar char="•"/>
        <a:tabLst/>
        <a:defRPr sz="24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2pPr>
      <a:lvl3pPr marL="1112838" indent="-198438" algn="l" defTabSz="914400" rtl="0" eaLnBrk="1" latinLnBrk="0" hangingPunct="1">
        <a:lnSpc>
          <a:spcPct val="100000"/>
        </a:lnSpc>
        <a:spcBef>
          <a:spcPts val="500"/>
        </a:spcBef>
        <a:buFont typeface="Arial" panose="020B0604020202020204" pitchFamily="34" charset="0"/>
        <a:buChar char="•"/>
        <a:tabLst/>
        <a:defRPr sz="20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3pPr>
      <a:lvl4pPr marL="1558925" indent="-187325" algn="l" defTabSz="914400" rtl="0" eaLnBrk="1" latinLnBrk="0" hangingPunct="1">
        <a:lnSpc>
          <a:spcPct val="100000"/>
        </a:lnSpc>
        <a:spcBef>
          <a:spcPts val="500"/>
        </a:spcBef>
        <a:buFont typeface="Arial" panose="020B0604020202020204" pitchFamily="34" charset="0"/>
        <a:buChar char="•"/>
        <a:tabLst/>
        <a:defRPr sz="1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4pPr>
      <a:lvl5pPr marL="2006600" indent="-177800" algn="l" defTabSz="914400" rtl="0" eaLnBrk="1" latinLnBrk="0" hangingPunct="1">
        <a:lnSpc>
          <a:spcPct val="100000"/>
        </a:lnSpc>
        <a:spcBef>
          <a:spcPts val="500"/>
        </a:spcBef>
        <a:buFont typeface="Arial" panose="020B0604020202020204" pitchFamily="34" charset="0"/>
        <a:buChar char="•"/>
        <a:tabLst/>
        <a:defRPr sz="1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esf.se/resultat/projektbanken/projekt/?dnr=23-009-S03"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esf.se/resultat/projektbanken/projekt/?dnr=22-021-S03"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youtu.be/P4HnTgMEqRE?si=PYd1xwXXuR2qlZrt" TargetMode="External"/><Relationship Id="rId2" Type="http://schemas.openxmlformats.org/officeDocument/2006/relationships/notesSlide" Target="../notesSlides/notesSlide6.xml"/><Relationship Id="rId1" Type="http://schemas.openxmlformats.org/officeDocument/2006/relationships/slideLayout" Target="../slideLayouts/slideLayout35.xml"/><Relationship Id="rId4" Type="http://schemas.openxmlformats.org/officeDocument/2006/relationships/hyperlink" Target="https://youtu.be/gCP1zsKdV5A?si=MsUlxMdWpGm5JpK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8A4AE6B2-D74D-0C4C-9352-F4014B059614}"/>
              </a:ext>
            </a:extLst>
          </p:cNvPr>
          <p:cNvSpPr>
            <a:spLocks noGrp="1"/>
          </p:cNvSpPr>
          <p:nvPr>
            <p:ph type="ctrTitle"/>
          </p:nvPr>
        </p:nvSpPr>
        <p:spPr>
          <a:xfrm>
            <a:off x="432151" y="1036705"/>
            <a:ext cx="5469885" cy="1257144"/>
          </a:xfrm>
        </p:spPr>
        <p:txBody>
          <a:bodyPr>
            <a:normAutofit fontScale="90000"/>
          </a:bodyPr>
          <a:lstStyle/>
          <a:p>
            <a:r>
              <a:rPr lang="sv-SE" dirty="0"/>
              <a:t>Övervakningskommittén</a:t>
            </a:r>
            <a:endParaRPr lang="en-GB" noProof="0" dirty="0"/>
          </a:p>
        </p:txBody>
      </p:sp>
      <p:sp>
        <p:nvSpPr>
          <p:cNvPr id="7" name="Underrubrik 6">
            <a:extLst>
              <a:ext uri="{FF2B5EF4-FFF2-40B4-BE49-F238E27FC236}">
                <a16:creationId xmlns:a16="http://schemas.microsoft.com/office/drawing/2014/main" id="{8E29FE30-760A-314E-9211-A9F23E4EE892}"/>
              </a:ext>
            </a:extLst>
          </p:cNvPr>
          <p:cNvSpPr>
            <a:spLocks noGrp="1"/>
          </p:cNvSpPr>
          <p:nvPr>
            <p:ph type="subTitle" idx="1"/>
          </p:nvPr>
        </p:nvSpPr>
        <p:spPr>
          <a:xfrm>
            <a:off x="432152" y="2457360"/>
            <a:ext cx="5271530" cy="1163664"/>
          </a:xfrm>
        </p:spPr>
        <p:txBody>
          <a:bodyPr>
            <a:normAutofit/>
          </a:bodyPr>
          <a:lstStyle/>
          <a:p>
            <a:r>
              <a:rPr lang="en-GB" sz="2500" noProof="0" dirty="0" err="1"/>
              <a:t>Nytt</a:t>
            </a:r>
            <a:r>
              <a:rPr lang="en-GB" sz="2500" noProof="0" dirty="0"/>
              <a:t> </a:t>
            </a:r>
            <a:r>
              <a:rPr lang="en-GB" sz="2500" noProof="0" dirty="0" err="1"/>
              <a:t>inom</a:t>
            </a:r>
            <a:r>
              <a:rPr lang="en-GB" sz="2500" noProof="0" dirty="0"/>
              <a:t> kommunikation</a:t>
            </a:r>
          </a:p>
        </p:txBody>
      </p:sp>
      <p:sp>
        <p:nvSpPr>
          <p:cNvPr id="4" name="Platshållare för text 3">
            <a:extLst>
              <a:ext uri="{FF2B5EF4-FFF2-40B4-BE49-F238E27FC236}">
                <a16:creationId xmlns:a16="http://schemas.microsoft.com/office/drawing/2014/main" id="{B716127E-0657-0877-600A-29021141B36D}"/>
              </a:ext>
            </a:extLst>
          </p:cNvPr>
          <p:cNvSpPr txBox="1">
            <a:spLocks/>
          </p:cNvSpPr>
          <p:nvPr/>
        </p:nvSpPr>
        <p:spPr>
          <a:xfrm>
            <a:off x="584551" y="3963825"/>
            <a:ext cx="5271737" cy="344031"/>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1pPr>
            <a:lvl2pPr marL="627063" indent="-169863" algn="l" defTabSz="914400" rtl="0" eaLnBrk="1" latinLnBrk="0" hangingPunct="1">
              <a:lnSpc>
                <a:spcPct val="100000"/>
              </a:lnSpc>
              <a:spcBef>
                <a:spcPts val="500"/>
              </a:spcBef>
              <a:buFont typeface="Arial" panose="020B0604020202020204" pitchFamily="34" charset="0"/>
              <a:buChar char="•"/>
              <a:tabLst/>
              <a:defRPr sz="24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2pPr>
            <a:lvl3pPr marL="1112838" indent="-198438" algn="l" defTabSz="914400" rtl="0" eaLnBrk="1" latinLnBrk="0" hangingPunct="1">
              <a:lnSpc>
                <a:spcPct val="100000"/>
              </a:lnSpc>
              <a:spcBef>
                <a:spcPts val="500"/>
              </a:spcBef>
              <a:buFont typeface="Arial" panose="020B0604020202020204" pitchFamily="34" charset="0"/>
              <a:buChar char="•"/>
              <a:tabLst/>
              <a:defRPr sz="20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3pPr>
            <a:lvl4pPr marL="1558925" indent="-187325" algn="l" defTabSz="914400" rtl="0" eaLnBrk="1" latinLnBrk="0" hangingPunct="1">
              <a:lnSpc>
                <a:spcPct val="100000"/>
              </a:lnSpc>
              <a:spcBef>
                <a:spcPts val="500"/>
              </a:spcBef>
              <a:buFont typeface="Arial" panose="020B0604020202020204" pitchFamily="34" charset="0"/>
              <a:buChar char="•"/>
              <a:tabLst/>
              <a:defRPr sz="1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4pPr>
            <a:lvl5pPr marL="2006600" indent="-177800" algn="l" defTabSz="914400" rtl="0" eaLnBrk="1" latinLnBrk="0" hangingPunct="1">
              <a:lnSpc>
                <a:spcPct val="100000"/>
              </a:lnSpc>
              <a:spcBef>
                <a:spcPts val="500"/>
              </a:spcBef>
              <a:buFont typeface="Arial" panose="020B0604020202020204" pitchFamily="34" charset="0"/>
              <a:buChar char="•"/>
              <a:tabLst/>
              <a:defRPr sz="1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a:t>Jenny Ingvarsson 4 juni 2025</a:t>
            </a:r>
          </a:p>
          <a:p>
            <a:endParaRPr lang="sv-SE" dirty="0"/>
          </a:p>
        </p:txBody>
      </p:sp>
    </p:spTree>
    <p:extLst>
      <p:ext uri="{BB962C8B-B14F-4D97-AF65-F5344CB8AC3E}">
        <p14:creationId xmlns:p14="http://schemas.microsoft.com/office/powerpoint/2010/main" val="485192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BCAD3D-8E3D-261A-FCAC-12CE31B21B50}"/>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625346BD-CCA6-E2F6-289D-90AB149B0C74}"/>
              </a:ext>
            </a:extLst>
          </p:cNvPr>
          <p:cNvSpPr>
            <a:spLocks noGrp="1"/>
          </p:cNvSpPr>
          <p:nvPr>
            <p:ph type="title"/>
          </p:nvPr>
        </p:nvSpPr>
        <p:spPr>
          <a:xfrm>
            <a:off x="720000" y="540001"/>
            <a:ext cx="7323712" cy="1980000"/>
          </a:xfrm>
        </p:spPr>
        <p:txBody>
          <a:bodyPr anchor="t">
            <a:normAutofit/>
          </a:bodyPr>
          <a:lstStyle/>
          <a:p>
            <a:r>
              <a:rPr lang="sv-SE" sz="3600" dirty="0"/>
              <a:t>”En plats för alla” </a:t>
            </a:r>
            <a:br>
              <a:rPr lang="sv-SE" sz="3600" dirty="0"/>
            </a:br>
            <a:r>
              <a:rPr lang="sv-SE" sz="2400" dirty="0"/>
              <a:t>Projekt som förändrar liv och bygger en mer inkluderande arbetsmarknad</a:t>
            </a:r>
            <a:endParaRPr lang="sv-SE" sz="3600" dirty="0"/>
          </a:p>
        </p:txBody>
      </p:sp>
      <p:sp>
        <p:nvSpPr>
          <p:cNvPr id="5" name="textruta 4">
            <a:extLst>
              <a:ext uri="{FF2B5EF4-FFF2-40B4-BE49-F238E27FC236}">
                <a16:creationId xmlns:a16="http://schemas.microsoft.com/office/drawing/2014/main" id="{A05B3B3A-45AD-545D-A93C-40147CD762F7}"/>
              </a:ext>
            </a:extLst>
          </p:cNvPr>
          <p:cNvSpPr txBox="1"/>
          <p:nvPr/>
        </p:nvSpPr>
        <p:spPr>
          <a:xfrm>
            <a:off x="720000" y="2239346"/>
            <a:ext cx="10740012" cy="2819400"/>
          </a:xfrm>
          <a:prstGeom prst="rect">
            <a:avLst/>
          </a:prstGeom>
        </p:spPr>
        <p:txBody>
          <a:bodyPr vert="horz" wrap="none" lIns="91440" tIns="45720" rIns="91440" bIns="45720" rtlCol="0">
            <a:noAutofit/>
          </a:bodyPr>
          <a:lstStyle/>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sv-SE" sz="2200" b="0" i="0" u="none" strike="noStrike" kern="1200" cap="none" spc="0" normalizeH="0" baseline="0" noProof="0" dirty="0">
                <a:ln>
                  <a:noFill/>
                </a:ln>
                <a:solidFill>
                  <a:srgbClr val="104161"/>
                </a:solidFill>
                <a:effectLst/>
                <a:uLnTx/>
                <a:uFillTx/>
                <a:latin typeface="Calibri" panose="020F0502020204030204"/>
                <a:ea typeface="+mn-ea"/>
                <a:cs typeface="+mn-cs"/>
              </a:rPr>
              <a:t>Nya tag 2025 på en återkommande artikelserie (cirka 6-8 per år)</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sv-SE" sz="2200" dirty="0">
                <a:solidFill>
                  <a:srgbClr val="104161"/>
                </a:solidFill>
                <a:latin typeface="Calibri" panose="020F0502020204030204"/>
              </a:rPr>
              <a:t>Fokus på resultat (CPR, locka nya projektägare, inspirera)</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sv-SE" sz="2200" b="0" i="0" u="none" strike="noStrike" kern="1200" cap="none" spc="0" normalizeH="0" baseline="0" noProof="0" dirty="0">
                <a:ln>
                  <a:noFill/>
                </a:ln>
                <a:solidFill>
                  <a:srgbClr val="104161"/>
                </a:solidFill>
                <a:effectLst/>
                <a:uLnTx/>
                <a:uFillTx/>
                <a:latin typeface="Calibri" panose="020F0502020204030204"/>
                <a:ea typeface="+mn-ea"/>
                <a:cs typeface="+mn-cs"/>
              </a:rPr>
              <a:t>Nu med filmer – detta är de allra första (premiär 🥳!)</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sv-SE" sz="2200" dirty="0">
                <a:solidFill>
                  <a:srgbClr val="104161"/>
                </a:solidFill>
                <a:latin typeface="Calibri" panose="020F0502020204030204"/>
              </a:rPr>
              <a:t>Översätts till engelska</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sv-SE" sz="2200" b="0" i="0" u="none" strike="noStrike" kern="1200" cap="none" spc="0" normalizeH="0" baseline="0" noProof="0" dirty="0">
                <a:ln>
                  <a:noFill/>
                </a:ln>
                <a:solidFill>
                  <a:srgbClr val="104161"/>
                </a:solidFill>
                <a:effectLst/>
                <a:uLnTx/>
                <a:uFillTx/>
                <a:latin typeface="Calibri" panose="020F0502020204030204"/>
                <a:ea typeface="+mn-ea"/>
                <a:cs typeface="+mn-cs"/>
              </a:rPr>
              <a:t>Spridning via olika kanaler (och över tid)</a:t>
            </a:r>
          </a:p>
        </p:txBody>
      </p:sp>
      <p:sp>
        <p:nvSpPr>
          <p:cNvPr id="2" name="Rektangel 1">
            <a:extLst>
              <a:ext uri="{FF2B5EF4-FFF2-40B4-BE49-F238E27FC236}">
                <a16:creationId xmlns:a16="http://schemas.microsoft.com/office/drawing/2014/main" id="{CF4A517F-B400-D215-6889-3F120FA82BB9}"/>
              </a:ext>
              <a:ext uri="{C183D7F6-B498-43B3-948B-1728B52AA6E4}">
                <adec:decorative xmlns:adec="http://schemas.microsoft.com/office/drawing/2017/decorative" val="1"/>
              </a:ext>
            </a:extLst>
          </p:cNvPr>
          <p:cNvSpPr/>
          <p:nvPr/>
        </p:nvSpPr>
        <p:spPr>
          <a:xfrm>
            <a:off x="8755380" y="-1"/>
            <a:ext cx="2194560" cy="2239347"/>
          </a:xfrm>
          <a:prstGeom prst="rect">
            <a:avLst/>
          </a:prstGeom>
          <a:solidFill>
            <a:srgbClr val="72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srgbClr val="F8F7F7"/>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0949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369C05FD-98CF-DE47-8AE1-3DC7D559D518}"/>
              </a:ext>
            </a:extLst>
          </p:cNvPr>
          <p:cNvSpPr>
            <a:spLocks noGrp="1"/>
          </p:cNvSpPr>
          <p:nvPr>
            <p:ph type="title"/>
          </p:nvPr>
        </p:nvSpPr>
        <p:spPr/>
        <p:txBody>
          <a:bodyPr/>
          <a:lstStyle/>
          <a:p>
            <a:r>
              <a:rPr lang="en-GB" dirty="0" err="1"/>
              <a:t>Kommande</a:t>
            </a:r>
            <a:r>
              <a:rPr lang="en-GB" dirty="0"/>
              <a:t> reportage och </a:t>
            </a:r>
            <a:r>
              <a:rPr lang="en-GB" dirty="0" err="1"/>
              <a:t>filmer</a:t>
            </a:r>
            <a:endParaRPr lang="en-GB" noProof="0" dirty="0"/>
          </a:p>
        </p:txBody>
      </p:sp>
      <p:sp>
        <p:nvSpPr>
          <p:cNvPr id="3" name="Platshållare för innehåll 2">
            <a:extLst>
              <a:ext uri="{FF2B5EF4-FFF2-40B4-BE49-F238E27FC236}">
                <a16:creationId xmlns:a16="http://schemas.microsoft.com/office/drawing/2014/main" id="{6DD9875F-31B8-0349-83E2-270C9B15579F}"/>
              </a:ext>
            </a:extLst>
          </p:cNvPr>
          <p:cNvSpPr>
            <a:spLocks noGrp="1"/>
          </p:cNvSpPr>
          <p:nvPr>
            <p:ph idx="1"/>
          </p:nvPr>
        </p:nvSpPr>
        <p:spPr/>
        <p:txBody>
          <a:bodyPr>
            <a:normAutofit/>
          </a:bodyPr>
          <a:lstStyle/>
          <a:p>
            <a:r>
              <a:rPr lang="sv-SE" dirty="0"/>
              <a:t>Programområde D – öka kapaciteten i den glesa geografin</a:t>
            </a:r>
          </a:p>
          <a:p>
            <a:r>
              <a:rPr lang="sv-SE" dirty="0"/>
              <a:t>Ger olika infallsvinklar på bredden av insatser:</a:t>
            </a:r>
          </a:p>
          <a:p>
            <a:pPr lvl="1"/>
            <a:r>
              <a:rPr lang="sv-SE" dirty="0"/>
              <a:t>Inflyttning till glesbygd</a:t>
            </a:r>
          </a:p>
          <a:p>
            <a:pPr lvl="1"/>
            <a:r>
              <a:rPr lang="sv-SE" dirty="0"/>
              <a:t>Kartläggning av kompetensförsörjningsbehov</a:t>
            </a:r>
          </a:p>
          <a:p>
            <a:r>
              <a:rPr lang="sv-SE" dirty="0"/>
              <a:t>Pilot för filmreportage</a:t>
            </a:r>
          </a:p>
        </p:txBody>
      </p:sp>
    </p:spTree>
    <p:extLst>
      <p:ext uri="{BB962C8B-B14F-4D97-AF65-F5344CB8AC3E}">
        <p14:creationId xmlns:p14="http://schemas.microsoft.com/office/powerpoint/2010/main" val="2600920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C97ED6-779A-968F-B7F6-59B25798E3F5}"/>
              </a:ext>
            </a:extLst>
          </p:cNvPr>
          <p:cNvSpPr>
            <a:spLocks noGrp="1"/>
          </p:cNvSpPr>
          <p:nvPr>
            <p:ph type="title"/>
          </p:nvPr>
        </p:nvSpPr>
        <p:spPr/>
        <p:txBody>
          <a:bodyPr>
            <a:normAutofit fontScale="90000"/>
          </a:bodyPr>
          <a:lstStyle/>
          <a:p>
            <a:r>
              <a:rPr lang="sv-SE" dirty="0"/>
              <a:t>Nytt liv i norr – tack vare </a:t>
            </a:r>
            <a:r>
              <a:rPr lang="sv-SE" dirty="0" err="1"/>
              <a:t>Move</a:t>
            </a:r>
            <a:r>
              <a:rPr lang="sv-SE" dirty="0"/>
              <a:t> on </a:t>
            </a:r>
            <a:r>
              <a:rPr lang="sv-SE" dirty="0" err="1"/>
              <a:t>up</a:t>
            </a:r>
            <a:endParaRPr lang="sv-SE" dirty="0"/>
          </a:p>
        </p:txBody>
      </p:sp>
      <p:sp>
        <p:nvSpPr>
          <p:cNvPr id="3" name="Platshållare för innehåll 2">
            <a:extLst>
              <a:ext uri="{FF2B5EF4-FFF2-40B4-BE49-F238E27FC236}">
                <a16:creationId xmlns:a16="http://schemas.microsoft.com/office/drawing/2014/main" id="{E9CA4262-5330-4F47-31F7-1D9F9DEC150C}"/>
              </a:ext>
            </a:extLst>
          </p:cNvPr>
          <p:cNvSpPr>
            <a:spLocks noGrp="1"/>
          </p:cNvSpPr>
          <p:nvPr>
            <p:ph idx="1"/>
          </p:nvPr>
        </p:nvSpPr>
        <p:spPr/>
        <p:txBody>
          <a:bodyPr/>
          <a:lstStyle/>
          <a:p>
            <a:pPr marL="0" indent="0">
              <a:buNone/>
            </a:pPr>
            <a:r>
              <a:rPr lang="sv-SE" dirty="0"/>
              <a:t>I Norrbottens glest befolkade kommuner börjar nya familjer att slå ner sina bopålar. Genom samverkansprojektet ”</a:t>
            </a:r>
            <a:r>
              <a:rPr lang="sv-SE" i="1" dirty="0" err="1"/>
              <a:t>Move</a:t>
            </a:r>
            <a:r>
              <a:rPr lang="sv-SE" i="1" dirty="0"/>
              <a:t> on Up</a:t>
            </a:r>
            <a:r>
              <a:rPr lang="sv-SE" dirty="0"/>
              <a:t>”, finansierat av Europeiska socialfonden, arbetar de tre kommunerna Överkalix, Jokkmokk och Kiruna aktivt för att attrahera och välkomna nya invånare som söker natur, lugn och livskvalitet. </a:t>
            </a:r>
          </a:p>
          <a:p>
            <a:pPr marL="0" indent="0">
              <a:buNone/>
            </a:pPr>
            <a:r>
              <a:rPr lang="sv-SE" dirty="0">
                <a:hlinkClick r:id="rId2"/>
              </a:rPr>
              <a:t>”</a:t>
            </a:r>
            <a:r>
              <a:rPr lang="sv-SE" dirty="0" err="1">
                <a:hlinkClick r:id="rId2"/>
              </a:rPr>
              <a:t>Move</a:t>
            </a:r>
            <a:r>
              <a:rPr lang="sv-SE" dirty="0">
                <a:hlinkClick r:id="rId2"/>
              </a:rPr>
              <a:t> on up”</a:t>
            </a:r>
            <a:r>
              <a:rPr lang="sv-SE" dirty="0"/>
              <a:t> 2023–2026</a:t>
            </a:r>
          </a:p>
          <a:p>
            <a:pPr marL="0" indent="0">
              <a:buNone/>
            </a:pPr>
            <a:endParaRPr lang="sv-SE" dirty="0"/>
          </a:p>
        </p:txBody>
      </p:sp>
    </p:spTree>
    <p:extLst>
      <p:ext uri="{BB962C8B-B14F-4D97-AF65-F5344CB8AC3E}">
        <p14:creationId xmlns:p14="http://schemas.microsoft.com/office/powerpoint/2010/main" val="878349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478D2D-EA99-B334-911D-83F8F2AC9164}"/>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9432D4ED-7B5B-7DE6-1F0E-A4DA50FA3233}"/>
              </a:ext>
            </a:extLst>
          </p:cNvPr>
          <p:cNvSpPr>
            <a:spLocks noGrp="1"/>
          </p:cNvSpPr>
          <p:nvPr>
            <p:ph type="title"/>
          </p:nvPr>
        </p:nvSpPr>
        <p:spPr/>
        <p:txBody>
          <a:bodyPr>
            <a:normAutofit fontScale="90000"/>
          </a:bodyPr>
          <a:lstStyle/>
          <a:p>
            <a:r>
              <a:rPr lang="sv-SE" dirty="0"/>
              <a:t>Ny statistik visar vägen för kompetensförsörjning i norra Sverige</a:t>
            </a:r>
          </a:p>
        </p:txBody>
      </p:sp>
      <p:sp>
        <p:nvSpPr>
          <p:cNvPr id="3" name="Platshållare för innehåll 2">
            <a:extLst>
              <a:ext uri="{FF2B5EF4-FFF2-40B4-BE49-F238E27FC236}">
                <a16:creationId xmlns:a16="http://schemas.microsoft.com/office/drawing/2014/main" id="{2008D9A9-6391-2F81-3337-72CC2B56200C}"/>
              </a:ext>
            </a:extLst>
          </p:cNvPr>
          <p:cNvSpPr>
            <a:spLocks noGrp="1"/>
          </p:cNvSpPr>
          <p:nvPr>
            <p:ph idx="1"/>
          </p:nvPr>
        </p:nvSpPr>
        <p:spPr/>
        <p:txBody>
          <a:bodyPr>
            <a:normAutofit fontScale="92500"/>
          </a:bodyPr>
          <a:lstStyle/>
          <a:p>
            <a:pPr marL="0" indent="0">
              <a:buNone/>
            </a:pPr>
            <a:r>
              <a:rPr lang="sv-SE" dirty="0"/>
              <a:t>Norra Sverige står inför en massiv rekryteringsutmaning som kräver tiotusentals nya tjänster inom de närmaste åren. Projektet ”</a:t>
            </a:r>
            <a:r>
              <a:rPr lang="sv-SE" i="1" dirty="0"/>
              <a:t>Koordinerad kompetensförstärkning i glesbygd”</a:t>
            </a:r>
            <a:r>
              <a:rPr lang="sv-SE" dirty="0"/>
              <a:t> har tagit fram ett nytt datadrivet analys- och samverkansverktyg. Tack vare stöd från Europeiska socialfonden, blir nu verktyget nyckeln för att hantera rekryteringsutmaning.</a:t>
            </a:r>
          </a:p>
          <a:p>
            <a:pPr marL="0" indent="0">
              <a:buNone/>
            </a:pPr>
            <a:r>
              <a:rPr lang="sv-SE" dirty="0">
                <a:hlinkClick r:id="rId3"/>
              </a:rPr>
              <a:t>”Koordinerad kompetensförstärkning i glesbygd”</a:t>
            </a:r>
            <a:r>
              <a:rPr lang="sv-SE" dirty="0"/>
              <a:t> 2023–2024</a:t>
            </a:r>
          </a:p>
          <a:p>
            <a:pPr marL="0" indent="0">
              <a:buNone/>
            </a:pPr>
            <a:endParaRPr lang="sv-SE" dirty="0"/>
          </a:p>
        </p:txBody>
      </p:sp>
    </p:spTree>
    <p:extLst>
      <p:ext uri="{BB962C8B-B14F-4D97-AF65-F5344CB8AC3E}">
        <p14:creationId xmlns:p14="http://schemas.microsoft.com/office/powerpoint/2010/main" val="2643690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B86041-2864-354C-AB07-DE639F0293D2}"/>
              </a:ext>
            </a:extLst>
          </p:cNvPr>
          <p:cNvSpPr>
            <a:spLocks noGrp="1"/>
          </p:cNvSpPr>
          <p:nvPr>
            <p:ph type="ctrTitle"/>
          </p:nvPr>
        </p:nvSpPr>
        <p:spPr>
          <a:xfrm>
            <a:off x="662400" y="1289913"/>
            <a:ext cx="5812325" cy="1655762"/>
          </a:xfrm>
        </p:spPr>
        <p:txBody>
          <a:bodyPr anchor="b">
            <a:normAutofit/>
          </a:bodyPr>
          <a:lstStyle/>
          <a:p>
            <a:r>
              <a:rPr lang="en-GB" noProof="0" dirty="0"/>
              <a:t>Filmer</a:t>
            </a:r>
          </a:p>
        </p:txBody>
      </p:sp>
    </p:spTree>
    <p:extLst>
      <p:ext uri="{BB962C8B-B14F-4D97-AF65-F5344CB8AC3E}">
        <p14:creationId xmlns:p14="http://schemas.microsoft.com/office/powerpoint/2010/main" val="2049831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1CE2D-0C46-F5AE-63B2-407658284896}"/>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CD699ADB-B9F7-866B-E950-03F05B76E11D}"/>
              </a:ext>
            </a:extLst>
          </p:cNvPr>
          <p:cNvSpPr>
            <a:spLocks noGrp="1"/>
          </p:cNvSpPr>
          <p:nvPr>
            <p:ph type="title"/>
          </p:nvPr>
        </p:nvSpPr>
        <p:spPr>
          <a:xfrm>
            <a:off x="720000" y="540001"/>
            <a:ext cx="6180712" cy="2067276"/>
          </a:xfrm>
        </p:spPr>
        <p:txBody>
          <a:bodyPr anchor="t">
            <a:normAutofit/>
          </a:bodyPr>
          <a:lstStyle/>
          <a:p>
            <a:r>
              <a:rPr lang="sv-SE" sz="3600" dirty="0"/>
              <a:t>Filmer om </a:t>
            </a:r>
            <a:br>
              <a:rPr lang="sv-SE" sz="3600" dirty="0"/>
            </a:br>
            <a:r>
              <a:rPr lang="sv-SE" sz="3600" dirty="0"/>
              <a:t>programområde D</a:t>
            </a:r>
          </a:p>
        </p:txBody>
      </p:sp>
      <p:sp>
        <p:nvSpPr>
          <p:cNvPr id="5" name="textruta 4">
            <a:extLst>
              <a:ext uri="{FF2B5EF4-FFF2-40B4-BE49-F238E27FC236}">
                <a16:creationId xmlns:a16="http://schemas.microsoft.com/office/drawing/2014/main" id="{AF448B75-228D-9DEE-1970-570634BAD586}"/>
              </a:ext>
            </a:extLst>
          </p:cNvPr>
          <p:cNvSpPr txBox="1"/>
          <p:nvPr/>
        </p:nvSpPr>
        <p:spPr>
          <a:xfrm>
            <a:off x="720000" y="2520000"/>
            <a:ext cx="10316076" cy="2409567"/>
          </a:xfrm>
          <a:prstGeom prst="rect">
            <a:avLst/>
          </a:prstGeom>
        </p:spPr>
        <p:txBody>
          <a:bodyPr vert="horz" wrap="none" lIns="91440" tIns="45720" rIns="91440" bIns="45720" rtlCol="0">
            <a:noAutofit/>
          </a:bodyPr>
          <a:lstStyle/>
          <a:p>
            <a:pPr marL="342900" lvl="0" indent="-342900">
              <a:lnSpc>
                <a:spcPct val="150000"/>
              </a:lnSpc>
              <a:buFontTx/>
              <a:buChar char="-"/>
              <a:defRPr/>
            </a:pPr>
            <a:r>
              <a:rPr lang="sv-SE" sz="2200" dirty="0" err="1">
                <a:solidFill>
                  <a:srgbClr val="104161"/>
                </a:solidFill>
                <a:latin typeface="Calibri" panose="020F0502020204030204"/>
              </a:rPr>
              <a:t>Move</a:t>
            </a:r>
            <a:r>
              <a:rPr lang="sv-SE" sz="2200" dirty="0">
                <a:solidFill>
                  <a:srgbClr val="104161"/>
                </a:solidFill>
                <a:latin typeface="Calibri" panose="020F0502020204030204"/>
              </a:rPr>
              <a:t> on Up: </a:t>
            </a:r>
            <a:r>
              <a:rPr lang="sv-SE" sz="2200" dirty="0">
                <a:solidFill>
                  <a:srgbClr val="104161"/>
                </a:solidFill>
                <a:hlinkClick r:id="rId3"/>
              </a:rPr>
              <a:t>https://youtu.be/P4HnTgMEqRE?si=PYd1xwXXuR2qlZrt</a:t>
            </a:r>
            <a:endParaRPr lang="sv-SE" sz="2200" dirty="0">
              <a:solidFill>
                <a:srgbClr val="104161"/>
              </a:solidFill>
            </a:endParaRPr>
          </a:p>
          <a:p>
            <a:pPr marL="342900" lvl="0" indent="-342900">
              <a:lnSpc>
                <a:spcPct val="150000"/>
              </a:lnSpc>
              <a:buFontTx/>
              <a:buChar char="-"/>
              <a:defRPr/>
            </a:pPr>
            <a:r>
              <a:rPr kumimoji="0" lang="sv-SE" sz="2200" b="0" i="0" u="none" strike="noStrike" kern="1200" cap="none" spc="0" normalizeH="0" baseline="0" noProof="0" dirty="0">
                <a:ln>
                  <a:noFill/>
                </a:ln>
                <a:solidFill>
                  <a:srgbClr val="104161"/>
                </a:solidFill>
                <a:effectLst/>
                <a:uLnTx/>
                <a:uFillTx/>
                <a:latin typeface="Calibri" panose="020F0502020204030204"/>
                <a:ea typeface="+mn-ea"/>
                <a:cs typeface="+mn-cs"/>
              </a:rPr>
              <a:t>Koordinerad kompetensförstärkning </a:t>
            </a:r>
            <a:r>
              <a:rPr lang="sv-SE" sz="2200" dirty="0">
                <a:solidFill>
                  <a:srgbClr val="104161"/>
                </a:solidFill>
              </a:rPr>
              <a:t>i glesbygd: </a:t>
            </a:r>
            <a:br>
              <a:rPr lang="sv-SE" sz="2200" dirty="0">
                <a:solidFill>
                  <a:srgbClr val="104161"/>
                </a:solidFill>
              </a:rPr>
            </a:br>
            <a:r>
              <a:rPr lang="sv-SE" sz="2200" dirty="0">
                <a:solidFill>
                  <a:srgbClr val="104161"/>
                </a:solidFill>
                <a:hlinkClick r:id="rId4"/>
              </a:rPr>
              <a:t>https://youtu.be/gCP1zsKdV5A?si=MsUlxMdWpGm5JpKl</a:t>
            </a:r>
            <a:endParaRPr lang="sv-SE" sz="2200" dirty="0">
              <a:solidFill>
                <a:srgbClr val="104161"/>
              </a:solidFill>
            </a:endParaRPr>
          </a:p>
          <a:p>
            <a:pPr marL="342900" lvl="0" indent="-342900">
              <a:lnSpc>
                <a:spcPct val="150000"/>
              </a:lnSpc>
              <a:buFontTx/>
              <a:buChar char="-"/>
              <a:defRPr/>
            </a:pPr>
            <a:endParaRPr kumimoji="0" lang="sv-SE" sz="2200" b="0" i="0" u="none" strike="noStrike" kern="1200" cap="none" spc="0" normalizeH="0" baseline="0" noProof="0" dirty="0">
              <a:ln>
                <a:noFill/>
              </a:ln>
              <a:solidFill>
                <a:srgbClr val="104161"/>
              </a:solidFill>
              <a:effectLst/>
              <a:uLnTx/>
              <a:uFillTx/>
              <a:latin typeface="Calibri" panose="020F0502020204030204"/>
              <a:ea typeface="+mn-ea"/>
              <a:cs typeface="+mn-cs"/>
            </a:endParaRPr>
          </a:p>
        </p:txBody>
      </p:sp>
      <p:sp>
        <p:nvSpPr>
          <p:cNvPr id="2" name="textruta 1">
            <a:extLst>
              <a:ext uri="{FF2B5EF4-FFF2-40B4-BE49-F238E27FC236}">
                <a16:creationId xmlns:a16="http://schemas.microsoft.com/office/drawing/2014/main" id="{C8FBF6D3-2349-4D1A-79B2-4EF97A7F9294}"/>
              </a:ext>
            </a:extLst>
          </p:cNvPr>
          <p:cNvSpPr txBox="1"/>
          <p:nvPr/>
        </p:nvSpPr>
        <p:spPr>
          <a:xfrm>
            <a:off x="3969327" y="540327"/>
            <a:ext cx="0" cy="0"/>
          </a:xfrm>
          <a:prstGeom prst="rect">
            <a:avLst/>
          </a:prstGeom>
        </p:spPr>
        <p:txBody>
          <a:bodyPr vert="horz" wrap="none" lIns="91440" tIns="45720" rIns="91440" bIns="45720" rtlCol="0">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err="1">
              <a:ln>
                <a:noFill/>
              </a:ln>
              <a:solidFill>
                <a:srgbClr val="10416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6598445"/>
      </p:ext>
    </p:extLst>
  </p:cSld>
  <p:clrMapOvr>
    <a:masterClrMapping/>
  </p:clrMapOvr>
</p:sld>
</file>

<file path=ppt/theme/theme1.xml><?xml version="1.0" encoding="utf-8"?>
<a:theme xmlns:a="http://schemas.openxmlformats.org/drawingml/2006/main" name="Office-tema">
  <a:themeElements>
    <a:clrScheme name="Egen 1">
      <a:dk1>
        <a:srgbClr val="104161"/>
      </a:dk1>
      <a:lt1>
        <a:srgbClr val="F8F7F7"/>
      </a:lt1>
      <a:dk2>
        <a:srgbClr val="104161"/>
      </a:dk2>
      <a:lt2>
        <a:srgbClr val="F8F7F7"/>
      </a:lt2>
      <a:accent1>
        <a:srgbClr val="649AB3"/>
      </a:accent1>
      <a:accent2>
        <a:srgbClr val="A9D1DA"/>
      </a:accent2>
      <a:accent3>
        <a:srgbClr val="7C9259"/>
      </a:accent3>
      <a:accent4>
        <a:srgbClr val="B7CF83"/>
      </a:accent4>
      <a:accent5>
        <a:srgbClr val="7B485B"/>
      </a:accent5>
      <a:accent6>
        <a:srgbClr val="EABEA5"/>
      </a:accent6>
      <a:hlink>
        <a:srgbClr val="649AB3"/>
      </a:hlink>
      <a:folHlink>
        <a:srgbClr val="649AB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ormAutofit/>
      </a:bodyPr>
      <a:lstStyle>
        <a:defPPr algn="l">
          <a:defRPr dirty="0" err="1" smtClean="0"/>
        </a:defPPr>
      </a:lstStyle>
    </a:txDef>
  </a:objectDefaults>
  <a:extraClrSchemeLst/>
  <a:extLst>
    <a:ext uri="{05A4C25C-085E-4340-85A3-A5531E510DB2}">
      <thm15:themeFamily xmlns:thm15="http://schemas.microsoft.com/office/thememl/2012/main" name="ESF_PPT med instruktioner SVENSKA" id="{297E63B9-0D4A-440A-8320-CA187E90E325}" vid="{CD610495-ECC1-4A72-8ECB-5F4661CFEA53}"/>
    </a:ext>
  </a:extLst>
</a:theme>
</file>

<file path=ppt/theme/theme2.xml><?xml version="1.0" encoding="utf-8"?>
<a:theme xmlns:a="http://schemas.openxmlformats.org/drawingml/2006/main" name="2_Office-tema">
  <a:themeElements>
    <a:clrScheme name="Egen 1">
      <a:dk1>
        <a:srgbClr val="104161"/>
      </a:dk1>
      <a:lt1>
        <a:srgbClr val="F8F7F7"/>
      </a:lt1>
      <a:dk2>
        <a:srgbClr val="104161"/>
      </a:dk2>
      <a:lt2>
        <a:srgbClr val="F8F7F7"/>
      </a:lt2>
      <a:accent1>
        <a:srgbClr val="649AB3"/>
      </a:accent1>
      <a:accent2>
        <a:srgbClr val="A9D1DA"/>
      </a:accent2>
      <a:accent3>
        <a:srgbClr val="7C9259"/>
      </a:accent3>
      <a:accent4>
        <a:srgbClr val="B7CF83"/>
      </a:accent4>
      <a:accent5>
        <a:srgbClr val="7B485B"/>
      </a:accent5>
      <a:accent6>
        <a:srgbClr val="EABEA5"/>
      </a:accent6>
      <a:hlink>
        <a:srgbClr val="649AB3"/>
      </a:hlink>
      <a:folHlink>
        <a:srgbClr val="649AB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ormAutofit/>
      </a:bodyPr>
      <a:lstStyle>
        <a:defPPr algn="l">
          <a:defRPr dirty="0" err="1" smtClean="0"/>
        </a:defPPr>
      </a:lstStyle>
    </a:txDef>
  </a:objectDefaults>
  <a:extraClrSchemeLst/>
  <a:extLst>
    <a:ext uri="{05A4C25C-085E-4340-85A3-A5531E510DB2}">
      <thm15:themeFamily xmlns:thm15="http://schemas.microsoft.com/office/thememl/2012/main" name="Grundmall med instruktioner SVENSKA2.pptx" id="{28B9AD8F-DAD1-45CF-AF3B-06F5655BC2D4}" vid="{6AF506F1-7716-4536-823A-E206BD1759FC}"/>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4010</TotalTime>
  <Words>624</Words>
  <Application>Microsoft Office PowerPoint</Application>
  <PresentationFormat>Bredbild</PresentationFormat>
  <Paragraphs>49</Paragraphs>
  <Slides>7</Slides>
  <Notes>6</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7</vt:i4>
      </vt:variant>
    </vt:vector>
  </HeadingPairs>
  <TitlesOfParts>
    <vt:vector size="13" baseType="lpstr">
      <vt:lpstr>Arial</vt:lpstr>
      <vt:lpstr>Calibri</vt:lpstr>
      <vt:lpstr>Segoe UI</vt:lpstr>
      <vt:lpstr>Trebuchet MS</vt:lpstr>
      <vt:lpstr>Office-tema</vt:lpstr>
      <vt:lpstr>2_Office-tema</vt:lpstr>
      <vt:lpstr>Övervakningskommittén</vt:lpstr>
      <vt:lpstr>”En plats för alla”  Projekt som förändrar liv och bygger en mer inkluderande arbetsmarknad</vt:lpstr>
      <vt:lpstr>Kommande reportage och filmer</vt:lpstr>
      <vt:lpstr>Nytt liv i norr – tack vare Move on up</vt:lpstr>
      <vt:lpstr>Ny statistik visar vägen för kompetensförsörjning i norra Sverige</vt:lpstr>
      <vt:lpstr>Filmer</vt:lpstr>
      <vt:lpstr>Filmer om  programområde 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Välkomna till Svenska ESF-rådet</dc:title>
  <dc:creator>Glumoff Jenny</dc:creator>
  <cp:lastModifiedBy>Ingvarsson Jenny</cp:lastModifiedBy>
  <cp:revision>107</cp:revision>
  <dcterms:created xsi:type="dcterms:W3CDTF">2023-01-12T12:34:50Z</dcterms:created>
  <dcterms:modified xsi:type="dcterms:W3CDTF">2025-06-03T09:57:16Z</dcterms:modified>
</cp:coreProperties>
</file>