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  <p:sldMasterId id="2147483700" r:id="rId2"/>
    <p:sldMasterId id="2147483719" r:id="rId3"/>
  </p:sldMasterIdLst>
  <p:notesMasterIdLst>
    <p:notesMasterId r:id="rId13"/>
  </p:notesMasterIdLst>
  <p:handoutMasterIdLst>
    <p:handoutMasterId r:id="rId14"/>
  </p:handoutMasterIdLst>
  <p:sldIdLst>
    <p:sldId id="287" r:id="rId4"/>
    <p:sldId id="324" r:id="rId5"/>
    <p:sldId id="325" r:id="rId6"/>
    <p:sldId id="301" r:id="rId7"/>
    <p:sldId id="327" r:id="rId8"/>
    <p:sldId id="322" r:id="rId9"/>
    <p:sldId id="323" r:id="rId10"/>
    <p:sldId id="310" r:id="rId11"/>
    <p:sldId id="328" r:id="rId12"/>
  </p:sldIdLst>
  <p:sldSz cx="9144000" cy="5143500" type="screen16x9"/>
  <p:notesSz cx="6858000" cy="9144000"/>
  <p:custDataLst>
    <p:tags r:id="rId15"/>
  </p:custDataLst>
  <p:defaultTextStyle>
    <a:defPPr>
      <a:defRPr lang="sv-S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33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BF6AD7C-AE90-5D3C-0F1E-B94C4D2DDBF1}" name="Malgorzata Andersson" initials="MA" userId="S::malgorzata.andersson@arbetsformedlingen.se::41c8a7bb-a71c-48e1-8a92-1e29054b09af" providerId="AD"/>
  <p188:author id="{1F7F81CF-5F2D-8DED-F6D6-7F443F5411B0}" name="Josefine Andersson" initials="JA" userId="S::josefine.x.andersson@arbetsformedlingen.se::8663a3e9-348c-4947-8688-2c29610ccc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riella Bosticco" initials="GB" lastIdx="1" clrIdx="0">
    <p:extLst>
      <p:ext uri="{19B8F6BF-5375-455C-9EA6-DF929625EA0E}">
        <p15:presenceInfo xmlns:p15="http://schemas.microsoft.com/office/powerpoint/2012/main" userId="S::gabriella.bosticco@arbetsformedlingen.se::5f916e46-5a3c-48df-afdb-b716a452dcb0" providerId="AD"/>
      </p:ext>
    </p:extLst>
  </p:cmAuthor>
  <p:cmAuthor id="2" name="Erik Haglund" initials="EH" lastIdx="20" clrIdx="1">
    <p:extLst>
      <p:ext uri="{19B8F6BF-5375-455C-9EA6-DF929625EA0E}">
        <p15:presenceInfo xmlns:p15="http://schemas.microsoft.com/office/powerpoint/2012/main" userId="S::erik.haglund@arbetsformedlingen.se::583ced07-39a2-4a55-aa91-1eaad2c0632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C23D"/>
    <a:srgbClr val="00005A"/>
    <a:srgbClr val="EAF2D8"/>
    <a:srgbClr val="DA5187"/>
    <a:srgbClr val="D43372"/>
    <a:srgbClr val="BAD781"/>
    <a:srgbClr val="A5CB5A"/>
    <a:srgbClr val="595994"/>
    <a:srgbClr val="262673"/>
    <a:srgbClr val="E37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08" autoAdjust="0"/>
    <p:restoredTop sz="94656"/>
  </p:normalViewPr>
  <p:slideViewPr>
    <p:cSldViewPr snapToGrid="0">
      <p:cViewPr varScale="1">
        <p:scale>
          <a:sx n="84" d="100"/>
          <a:sy n="84" d="100"/>
        </p:scale>
        <p:origin x="652" y="44"/>
      </p:cViewPr>
      <p:guideLst>
        <p:guide orient="horz" pos="1711"/>
        <p:guide pos="33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04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8/10/relationships/authors" Target="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4E04B-E651-4647-A300-2AFAE441B118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27053-A168-41C7-8F57-9601F9EF8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8300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6206B-CE5A-4CA3-BD34-3451FD0BA690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3CAE6-3546-4A01-BBE9-044D7CD2D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416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Ev</a:t>
            </a:r>
            <a:r>
              <a:rPr lang="sv-SE" dirty="0"/>
              <a:t> säga ngt om hur frågor togs fram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2992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Ev</a:t>
            </a:r>
            <a:r>
              <a:rPr lang="sv-SE" dirty="0"/>
              <a:t> säga ngt om hur frågor togs fram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3826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Ev</a:t>
            </a:r>
            <a:r>
              <a:rPr lang="sv-SE" dirty="0"/>
              <a:t> säga ngt om hur frågor togs fram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3403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Ev</a:t>
            </a:r>
            <a:r>
              <a:rPr lang="sv-SE" dirty="0"/>
              <a:t> säga ngt om hur frågor togs fram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9376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Ev</a:t>
            </a:r>
            <a:r>
              <a:rPr lang="sv-SE" dirty="0"/>
              <a:t> säga ngt om hur frågor togs fram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712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tshållare för bild 14">
            <a:extLst>
              <a:ext uri="{FF2B5EF4-FFF2-40B4-BE49-F238E27FC236}">
                <a16:creationId xmlns:a16="http://schemas.microsoft.com/office/drawing/2014/main" id="{9008CFDE-FAFA-445A-900C-E639E9463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1288" y="0"/>
            <a:ext cx="9002712" cy="462736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Af_logotyp_gron-bla_cmyk.pdf" descr="Logotyp Arbetsförmedlingen">
            <a:extLst>
              <a:ext uri="{FF2B5EF4-FFF2-40B4-BE49-F238E27FC236}">
                <a16:creationId xmlns:a16="http://schemas.microsoft.com/office/drawing/2014/main" id="{D7B21F88-959F-4910-A6A8-8308C96367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267612FB-7BE0-4484-8F22-D168115714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1859" y="3117860"/>
            <a:ext cx="5328000" cy="756000"/>
          </a:xfrm>
          <a:solidFill>
            <a:schemeClr val="accent1">
              <a:alpha val="90000"/>
            </a:schemeClr>
          </a:solidFill>
        </p:spPr>
        <p:txBody>
          <a:bodyPr tIns="180000" bIns="0" anchor="b" anchorCtr="0">
            <a:noAutofit/>
          </a:bodyPr>
          <a:lstStyle>
            <a:lvl1pPr marL="360000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6" name="Underrubrik 2">
            <a:extLst>
              <a:ext uri="{FF2B5EF4-FFF2-40B4-BE49-F238E27FC236}">
                <a16:creationId xmlns:a16="http://schemas.microsoft.com/office/drawing/2014/main" id="{FA376D43-EDFE-4919-9B06-4887B9BEABE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1859" y="3875680"/>
            <a:ext cx="5328000" cy="756000"/>
          </a:xfrm>
          <a:solidFill>
            <a:schemeClr val="accent1">
              <a:alpha val="90000"/>
            </a:schemeClr>
          </a:solidFill>
        </p:spPr>
        <p:txBody>
          <a:bodyPr bIns="180000" anchor="t">
            <a:noAutofit/>
          </a:bodyPr>
          <a:lstStyle>
            <a:lvl1pPr marL="360000" indent="0" algn="l">
              <a:lnSpc>
                <a:spcPct val="100000"/>
              </a:lnSpc>
              <a:spcBef>
                <a:spcPts val="0"/>
              </a:spcBef>
              <a:buNone/>
              <a:defRPr sz="2800" u="none" baseline="0">
                <a:solidFill>
                  <a:schemeClr val="bg1"/>
                </a:solidFill>
                <a:uFill>
                  <a:solidFill>
                    <a:schemeClr val="accent2"/>
                  </a:solidFill>
                </a:u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Klicka här för att ändra format på underrubrik i bakgrunden</a:t>
            </a:r>
          </a:p>
        </p:txBody>
      </p:sp>
      <p:sp>
        <p:nvSpPr>
          <p:cNvPr id="9" name="Rektangel">
            <a:extLst>
              <a:ext uri="{FF2B5EF4-FFF2-40B4-BE49-F238E27FC236}">
                <a16:creationId xmlns:a16="http://schemas.microsoft.com/office/drawing/2014/main" id="{760EBD53-0F55-48D8-828F-BADF317A0748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solidFill>
              <a:srgbClr val="95C23D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</p:spTree>
    <p:extLst>
      <p:ext uri="{BB962C8B-B14F-4D97-AF65-F5344CB8AC3E}">
        <p14:creationId xmlns:p14="http://schemas.microsoft.com/office/powerpoint/2010/main" val="61641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ido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3629210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9F9D8310-07EE-461E-BA96-295DFFBC96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-2"/>
            <a:ext cx="4572000" cy="4680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541784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810899"/>
            <a:ext cx="7422784" cy="3087706"/>
          </a:xfrm>
          <a:prstGeom prst="rect">
            <a:avLst/>
          </a:prstGeom>
        </p:spPr>
        <p:txBody>
          <a:bodyPr anchor="ctr"/>
          <a:lstStyle>
            <a:lvl1pPr algn="ctr">
              <a:defRPr sz="24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0844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5813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7">
            <a:extLst>
              <a:ext uri="{FF2B5EF4-FFF2-40B4-BE49-F238E27FC236}">
                <a16:creationId xmlns:a16="http://schemas.microsoft.com/office/drawing/2014/main" id="{FB83FAFF-EED2-4BB2-B3CE-D5D395077B1C}"/>
              </a:ext>
            </a:extLst>
          </p:cNvPr>
          <p:cNvSpPr/>
          <p:nvPr userDrawn="1"/>
        </p:nvSpPr>
        <p:spPr>
          <a:xfrm>
            <a:off x="0" y="0"/>
            <a:ext cx="427155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14230" y="2234250"/>
            <a:ext cx="3657323" cy="67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Innehållsförteckning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0"/>
            <a:ext cx="3629210" cy="43740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Linje">
            <a:extLst>
              <a:ext uri="{FF2B5EF4-FFF2-40B4-BE49-F238E27FC236}">
                <a16:creationId xmlns:a16="http://schemas.microsoft.com/office/drawing/2014/main" id="{55D631E8-9485-45FA-8CC3-F420D736C613}"/>
              </a:ext>
            </a:extLst>
          </p:cNvPr>
          <p:cNvSpPr/>
          <p:nvPr userDrawn="1"/>
        </p:nvSpPr>
        <p:spPr>
          <a:xfrm>
            <a:off x="614230" y="2909250"/>
            <a:ext cx="3383004" cy="0"/>
          </a:xfrm>
          <a:prstGeom prst="line">
            <a:avLst/>
          </a:prstGeom>
          <a:ln w="79375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22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tshållare för bild 14">
            <a:extLst>
              <a:ext uri="{FF2B5EF4-FFF2-40B4-BE49-F238E27FC236}">
                <a16:creationId xmlns:a16="http://schemas.microsoft.com/office/drawing/2014/main" id="{9008CFDE-FAFA-445A-900C-E639E9463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1288" y="0"/>
            <a:ext cx="9002712" cy="462736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Af_logotyp_gron-bla_cmyk.pdf" descr="Logotyp Arbetsförmedlingen">
            <a:extLst>
              <a:ext uri="{FF2B5EF4-FFF2-40B4-BE49-F238E27FC236}">
                <a16:creationId xmlns:a16="http://schemas.microsoft.com/office/drawing/2014/main" id="{D7B21F88-959F-4910-A6A8-8308C96367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267612FB-7BE0-4484-8F22-D168115714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1859" y="3117860"/>
            <a:ext cx="5328000" cy="756000"/>
          </a:xfrm>
          <a:solidFill>
            <a:schemeClr val="accent1">
              <a:alpha val="90000"/>
            </a:schemeClr>
          </a:solidFill>
        </p:spPr>
        <p:txBody>
          <a:bodyPr tIns="180000" bIns="0" anchor="b" anchorCtr="0">
            <a:noAutofit/>
          </a:bodyPr>
          <a:lstStyle>
            <a:lvl1pPr marL="360000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6" name="Underrubrik 2">
            <a:extLst>
              <a:ext uri="{FF2B5EF4-FFF2-40B4-BE49-F238E27FC236}">
                <a16:creationId xmlns:a16="http://schemas.microsoft.com/office/drawing/2014/main" id="{FA376D43-EDFE-4919-9B06-4887B9BEABE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1859" y="3875680"/>
            <a:ext cx="5328000" cy="756000"/>
          </a:xfrm>
          <a:solidFill>
            <a:schemeClr val="accent1">
              <a:alpha val="90000"/>
            </a:schemeClr>
          </a:solidFill>
        </p:spPr>
        <p:txBody>
          <a:bodyPr bIns="180000" anchor="t">
            <a:noAutofit/>
          </a:bodyPr>
          <a:lstStyle>
            <a:lvl1pPr marL="360000" indent="0" algn="l">
              <a:lnSpc>
                <a:spcPct val="100000"/>
              </a:lnSpc>
              <a:spcBef>
                <a:spcPts val="0"/>
              </a:spcBef>
              <a:buNone/>
              <a:defRPr sz="2800" u="none" baseline="0">
                <a:solidFill>
                  <a:schemeClr val="bg1"/>
                </a:solidFill>
                <a:uFill>
                  <a:solidFill>
                    <a:schemeClr val="accent2"/>
                  </a:solidFill>
                </a:u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Klicka här för att ändra format på underrubrik i bakgrunden</a:t>
            </a:r>
          </a:p>
        </p:txBody>
      </p:sp>
      <p:sp>
        <p:nvSpPr>
          <p:cNvPr id="9" name="Rektangel">
            <a:extLst>
              <a:ext uri="{FF2B5EF4-FFF2-40B4-BE49-F238E27FC236}">
                <a16:creationId xmlns:a16="http://schemas.microsoft.com/office/drawing/2014/main" id="{760EBD53-0F55-48D8-828F-BADF317A0748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solidFill>
              <a:srgbClr val="95C23D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</p:spTree>
    <p:extLst>
      <p:ext uri="{BB962C8B-B14F-4D97-AF65-F5344CB8AC3E}">
        <p14:creationId xmlns:p14="http://schemas.microsoft.com/office/powerpoint/2010/main" val="930055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inde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F99A23EF-2D3B-49BE-9507-9E3F27D33C32}"/>
              </a:ext>
            </a:extLst>
          </p:cNvPr>
          <p:cNvSpPr txBox="1"/>
          <p:nvPr userDrawn="1"/>
        </p:nvSpPr>
        <p:spPr>
          <a:xfrm>
            <a:off x="145034" y="0"/>
            <a:ext cx="9001125" cy="5148000"/>
          </a:xfrm>
          <a:prstGeom prst="rect">
            <a:avLst/>
          </a:prstGeom>
          <a:solidFill>
            <a:schemeClr val="accent1">
              <a:alpha val="89994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t">
            <a:normAutofit/>
          </a:bodyPr>
          <a:lstStyle>
            <a:lvl1pPr>
              <a:defRPr sz="8000"/>
            </a:lvl1pPr>
          </a:lstStyle>
          <a:p>
            <a:r>
              <a:rPr sz="30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769533" y="1448707"/>
            <a:ext cx="5752125" cy="96742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50046" y="2833148"/>
            <a:ext cx="5750498" cy="774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Linje">
            <a:extLst>
              <a:ext uri="{FF2B5EF4-FFF2-40B4-BE49-F238E27FC236}">
                <a16:creationId xmlns:a16="http://schemas.microsoft.com/office/drawing/2014/main" id="{381FC687-285F-4BC0-9D82-48F99C570DB9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</p:spTree>
    <p:extLst>
      <p:ext uri="{BB962C8B-B14F-4D97-AF65-F5344CB8AC3E}">
        <p14:creationId xmlns:p14="http://schemas.microsoft.com/office/powerpoint/2010/main" val="2056231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F99A23EF-2D3B-49BE-9507-9E3F27D33C32}"/>
              </a:ext>
            </a:extLst>
          </p:cNvPr>
          <p:cNvSpPr txBox="1"/>
          <p:nvPr userDrawn="1"/>
        </p:nvSpPr>
        <p:spPr>
          <a:xfrm>
            <a:off x="145034" y="0"/>
            <a:ext cx="9001125" cy="5148000"/>
          </a:xfrm>
          <a:prstGeom prst="rect">
            <a:avLst/>
          </a:prstGeom>
          <a:solidFill>
            <a:schemeClr val="accent1">
              <a:alpha val="89994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t">
            <a:normAutofit/>
          </a:bodyPr>
          <a:lstStyle>
            <a:lvl1pPr>
              <a:defRPr sz="8000"/>
            </a:lvl1pPr>
          </a:lstStyle>
          <a:p>
            <a:r>
              <a:rPr sz="30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566160" y="1773335"/>
            <a:ext cx="2076994" cy="51190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sp>
        <p:nvSpPr>
          <p:cNvPr id="16" name="Linje">
            <a:extLst>
              <a:ext uri="{FF2B5EF4-FFF2-40B4-BE49-F238E27FC236}">
                <a16:creationId xmlns:a16="http://schemas.microsoft.com/office/drawing/2014/main" id="{6285B20E-992A-41EA-A8BD-04B7B292C1C1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9728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7" name="Af_logotyp_gron-bla_cmyk.pdf" descr="Logotyp Arbetsförmedlingen">
            <a:extLst>
              <a:ext uri="{FF2B5EF4-FFF2-40B4-BE49-F238E27FC236}">
                <a16:creationId xmlns:a16="http://schemas.microsoft.com/office/drawing/2014/main" id="{4C66E104-8012-4E04-8FB5-CF2BC8ED59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5B67E80F-D6B7-4504-A852-22DBDB1115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69533" y="1448707"/>
            <a:ext cx="5752125" cy="96742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13DB928C-EB16-470A-B60F-FBB40AD6B0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50046" y="2833148"/>
            <a:ext cx="5750498" cy="774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14" name="Linje">
            <a:extLst>
              <a:ext uri="{FF2B5EF4-FFF2-40B4-BE49-F238E27FC236}">
                <a16:creationId xmlns:a16="http://schemas.microsoft.com/office/drawing/2014/main" id="{326BA6EA-4594-467D-8834-6E5F4807FFDB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</p:spTree>
    <p:extLst>
      <p:ext uri="{BB962C8B-B14F-4D97-AF65-F5344CB8AC3E}">
        <p14:creationId xmlns:p14="http://schemas.microsoft.com/office/powerpoint/2010/main" val="2146655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59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7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ADA2774-EC9D-4E33-A1C8-81537CDAC07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67900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inde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F99A23EF-2D3B-49BE-9507-9E3F27D33C32}"/>
              </a:ext>
            </a:extLst>
          </p:cNvPr>
          <p:cNvSpPr txBox="1"/>
          <p:nvPr userDrawn="1"/>
        </p:nvSpPr>
        <p:spPr>
          <a:xfrm>
            <a:off x="145034" y="0"/>
            <a:ext cx="9001125" cy="5148000"/>
          </a:xfrm>
          <a:prstGeom prst="rect">
            <a:avLst/>
          </a:prstGeom>
          <a:solidFill>
            <a:schemeClr val="accent1">
              <a:alpha val="89994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t">
            <a:normAutofit/>
          </a:bodyPr>
          <a:lstStyle>
            <a:lvl1pPr>
              <a:defRPr sz="8000"/>
            </a:lvl1pPr>
          </a:lstStyle>
          <a:p>
            <a:r>
              <a:rPr sz="30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769533" y="1448707"/>
            <a:ext cx="5752125" cy="96742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50046" y="2833148"/>
            <a:ext cx="5750498" cy="774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Linje">
            <a:extLst>
              <a:ext uri="{FF2B5EF4-FFF2-40B4-BE49-F238E27FC236}">
                <a16:creationId xmlns:a16="http://schemas.microsoft.com/office/drawing/2014/main" id="{381FC687-285F-4BC0-9D82-48F99C570DB9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</p:spTree>
    <p:extLst>
      <p:ext uri="{BB962C8B-B14F-4D97-AF65-F5344CB8AC3E}">
        <p14:creationId xmlns:p14="http://schemas.microsoft.com/office/powerpoint/2010/main" val="7629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281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080000"/>
            <a:ext cx="7421825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1807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000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608612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5266" y="1809000"/>
            <a:ext cx="362880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575042" y="1809000"/>
            <a:ext cx="3628800" cy="256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9117839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ido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3629210" cy="675000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9F9D8310-07EE-461E-BA96-295DFFBC96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-2"/>
            <a:ext cx="4572000" cy="46800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7551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810899"/>
            <a:ext cx="7422784" cy="3087706"/>
          </a:xfrm>
          <a:prstGeom prst="rect">
            <a:avLst/>
          </a:prstGeom>
        </p:spPr>
        <p:txBody>
          <a:bodyPr anchor="ctr"/>
          <a:lstStyle>
            <a:lvl1pPr algn="ctr">
              <a:defRPr sz="24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79872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18817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7">
            <a:extLst>
              <a:ext uri="{FF2B5EF4-FFF2-40B4-BE49-F238E27FC236}">
                <a16:creationId xmlns:a16="http://schemas.microsoft.com/office/drawing/2014/main" id="{FB83FAFF-EED2-4BB2-B3CE-D5D395077B1C}"/>
              </a:ext>
            </a:extLst>
          </p:cNvPr>
          <p:cNvSpPr/>
          <p:nvPr userDrawn="1"/>
        </p:nvSpPr>
        <p:spPr>
          <a:xfrm>
            <a:off x="0" y="0"/>
            <a:ext cx="427155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14230" y="2234250"/>
            <a:ext cx="3657323" cy="67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Innehållsförteckning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0"/>
            <a:ext cx="3629210" cy="43740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Linje">
            <a:extLst>
              <a:ext uri="{FF2B5EF4-FFF2-40B4-BE49-F238E27FC236}">
                <a16:creationId xmlns:a16="http://schemas.microsoft.com/office/drawing/2014/main" id="{55D631E8-9485-45FA-8CC3-F420D736C613}"/>
              </a:ext>
            </a:extLst>
          </p:cNvPr>
          <p:cNvSpPr/>
          <p:nvPr userDrawn="1"/>
        </p:nvSpPr>
        <p:spPr>
          <a:xfrm>
            <a:off x="614230" y="2909250"/>
            <a:ext cx="3383004" cy="0"/>
          </a:xfrm>
          <a:prstGeom prst="line">
            <a:avLst/>
          </a:prstGeom>
          <a:ln w="79375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5656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tshållare för bild 14">
            <a:extLst>
              <a:ext uri="{FF2B5EF4-FFF2-40B4-BE49-F238E27FC236}">
                <a16:creationId xmlns:a16="http://schemas.microsoft.com/office/drawing/2014/main" id="{9008CFDE-FAFA-445A-900C-E639E9463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1288" y="0"/>
            <a:ext cx="9002712" cy="462736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-3175" y="-9525"/>
            <a:ext cx="145034" cy="5162550"/>
          </a:xfrm>
          <a:prstGeom prst="rect">
            <a:avLst/>
          </a:prstGeom>
          <a:solidFill>
            <a:schemeClr val="accent2"/>
          </a:solidFill>
          <a:ln w="12700">
            <a:solidFill>
              <a:srgbClr val="95C23D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4" name="Af_logotyp_gron-bla_cmyk.pdf" descr="Logotyp Arbetsförmedlingen">
            <a:extLst>
              <a:ext uri="{FF2B5EF4-FFF2-40B4-BE49-F238E27FC236}">
                <a16:creationId xmlns:a16="http://schemas.microsoft.com/office/drawing/2014/main" id="{D7B21F88-959F-4910-A6A8-8308C96367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267612FB-7BE0-4484-8F22-D168115714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1859" y="3117860"/>
            <a:ext cx="6012000" cy="756000"/>
          </a:xfrm>
          <a:solidFill>
            <a:schemeClr val="accent1">
              <a:alpha val="90000"/>
            </a:schemeClr>
          </a:solidFill>
        </p:spPr>
        <p:txBody>
          <a:bodyPr tIns="180000" bIns="0" anchor="b" anchorCtr="0">
            <a:noAutofit/>
          </a:bodyPr>
          <a:lstStyle>
            <a:lvl1pPr marL="360000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6" name="Underrubrik 2">
            <a:extLst>
              <a:ext uri="{FF2B5EF4-FFF2-40B4-BE49-F238E27FC236}">
                <a16:creationId xmlns:a16="http://schemas.microsoft.com/office/drawing/2014/main" id="{FA376D43-EDFE-4919-9B06-4887B9BEABE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1859" y="3875680"/>
            <a:ext cx="6012000" cy="756000"/>
          </a:xfrm>
          <a:solidFill>
            <a:schemeClr val="accent1">
              <a:alpha val="90000"/>
            </a:schemeClr>
          </a:solidFill>
        </p:spPr>
        <p:txBody>
          <a:bodyPr bIns="180000" anchor="t">
            <a:noAutofit/>
          </a:bodyPr>
          <a:lstStyle>
            <a:lvl1pPr marL="360000" indent="0" algn="l">
              <a:lnSpc>
                <a:spcPct val="100000"/>
              </a:lnSpc>
              <a:spcBef>
                <a:spcPts val="0"/>
              </a:spcBef>
              <a:buNone/>
              <a:defRPr sz="2800" u="none" baseline="0">
                <a:solidFill>
                  <a:schemeClr val="bg1"/>
                </a:solidFill>
                <a:uFill>
                  <a:solidFill>
                    <a:schemeClr val="accent2"/>
                  </a:solidFill>
                </a:u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1120896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inde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769533" y="1448707"/>
            <a:ext cx="5752125" cy="96742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50046" y="2833148"/>
            <a:ext cx="5750498" cy="774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Linje">
            <a:extLst>
              <a:ext uri="{FF2B5EF4-FFF2-40B4-BE49-F238E27FC236}">
                <a16:creationId xmlns:a16="http://schemas.microsoft.com/office/drawing/2014/main" id="{2B5A4ED3-FEB3-47EA-BE93-5E7081E13E7D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</p:spTree>
    <p:extLst>
      <p:ext uri="{BB962C8B-B14F-4D97-AF65-F5344CB8AC3E}">
        <p14:creationId xmlns:p14="http://schemas.microsoft.com/office/powerpoint/2010/main" val="296870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566160" y="1773335"/>
            <a:ext cx="2076994" cy="51190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Linje">
            <a:extLst>
              <a:ext uri="{FF2B5EF4-FFF2-40B4-BE49-F238E27FC236}">
                <a16:creationId xmlns:a16="http://schemas.microsoft.com/office/drawing/2014/main" id="{6285B20E-992A-41EA-A8BD-04B7B292C1C1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49729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F99A23EF-2D3B-49BE-9507-9E3F27D33C32}"/>
              </a:ext>
            </a:extLst>
          </p:cNvPr>
          <p:cNvSpPr txBox="1"/>
          <p:nvPr userDrawn="1"/>
        </p:nvSpPr>
        <p:spPr>
          <a:xfrm>
            <a:off x="145034" y="0"/>
            <a:ext cx="9001125" cy="5148000"/>
          </a:xfrm>
          <a:prstGeom prst="rect">
            <a:avLst/>
          </a:prstGeom>
          <a:solidFill>
            <a:schemeClr val="accent1">
              <a:alpha val="89994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t">
            <a:normAutofit/>
          </a:bodyPr>
          <a:lstStyle>
            <a:lvl1pPr>
              <a:defRPr sz="8000"/>
            </a:lvl1pPr>
          </a:lstStyle>
          <a:p>
            <a:r>
              <a:rPr sz="30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566160" y="1773335"/>
            <a:ext cx="2076994" cy="51190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sp>
        <p:nvSpPr>
          <p:cNvPr id="16" name="Linje">
            <a:extLst>
              <a:ext uri="{FF2B5EF4-FFF2-40B4-BE49-F238E27FC236}">
                <a16:creationId xmlns:a16="http://schemas.microsoft.com/office/drawing/2014/main" id="{6285B20E-992A-41EA-A8BD-04B7B292C1C1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6148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19735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221064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281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080000"/>
            <a:ext cx="7421825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6078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000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660370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5266" y="1809000"/>
            <a:ext cx="362880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575042" y="1809000"/>
            <a:ext cx="3628800" cy="256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8988476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ido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3629210" cy="675000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>
            <a:lvl1pPr>
              <a:buClr>
                <a:srgbClr val="95C23D"/>
              </a:buClr>
              <a:defRPr/>
            </a:lvl1pPr>
            <a:lvl2pPr>
              <a:buClr>
                <a:srgbClr val="95C23D"/>
              </a:buClr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9F9D8310-07EE-461E-BA96-295DFFBC96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46800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389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810899"/>
            <a:ext cx="7422784" cy="3087706"/>
          </a:xfrm>
          <a:prstGeom prst="rect">
            <a:avLst/>
          </a:prstGeom>
        </p:spPr>
        <p:txBody>
          <a:bodyPr anchor="ctr"/>
          <a:lstStyle>
            <a:lvl1pPr algn="ctr">
              <a:defRPr sz="24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04608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542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7" name="Af_logotyp_gron-bla_cmyk.pdf" descr="Logotyp Arbetsförmedlingen">
            <a:extLst>
              <a:ext uri="{FF2B5EF4-FFF2-40B4-BE49-F238E27FC236}">
                <a16:creationId xmlns:a16="http://schemas.microsoft.com/office/drawing/2014/main" id="{4C66E104-8012-4E04-8FB5-CF2BC8ED59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5B67E80F-D6B7-4504-A852-22DBDB1115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69533" y="1448707"/>
            <a:ext cx="5752125" cy="96742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13DB928C-EB16-470A-B60F-FBB40AD6B0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50046" y="2833148"/>
            <a:ext cx="5750498" cy="774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14" name="Linje">
            <a:extLst>
              <a:ext uri="{FF2B5EF4-FFF2-40B4-BE49-F238E27FC236}">
                <a16:creationId xmlns:a16="http://schemas.microsoft.com/office/drawing/2014/main" id="{326BA6EA-4594-467D-8834-6E5F4807FFDB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</p:spTree>
    <p:extLst>
      <p:ext uri="{BB962C8B-B14F-4D97-AF65-F5344CB8AC3E}">
        <p14:creationId xmlns:p14="http://schemas.microsoft.com/office/powerpoint/2010/main" val="334794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8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7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ADA2774-EC9D-4E33-A1C8-81537CDAC07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937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281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080000"/>
            <a:ext cx="7421825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3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000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375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2025-05-28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5266" y="1809000"/>
            <a:ext cx="362880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575042" y="1809000"/>
            <a:ext cx="3628800" cy="256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271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01888" y="143349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501888" y="235945"/>
            <a:ext cx="3600000" cy="76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501888" y="52685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7" name="Af_logotyp_gron-bla_cmyk.pdf" descr="Logotyp Arbetsförmedlingen">
            <a:extLst>
              <a:ext uri="{FF2B5EF4-FFF2-40B4-BE49-F238E27FC236}">
                <a16:creationId xmlns:a16="http://schemas.microsoft.com/office/drawing/2014/main" id="{9B80D663-E96C-45DA-81AA-C4A145064B0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Rektangel">
            <a:extLst>
              <a:ext uri="{FF2B5EF4-FFF2-40B4-BE49-F238E27FC236}">
                <a16:creationId xmlns:a16="http://schemas.microsoft.com/office/drawing/2014/main" id="{C5CB2548-7D24-4722-A3A5-DC2AE5CB3B14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solidFill>
              <a:srgbClr val="95C23D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60040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</p:sldLayoutIdLst>
  <p:txStyles>
    <p:titleStyle>
      <a:lvl1pPr algn="l" defTabSz="685800" rtl="0" eaLnBrk="1" latinLnBrk="0" hangingPunct="1">
        <a:spcBef>
          <a:spcPct val="0"/>
        </a:spcBef>
        <a:buNone/>
        <a:defRPr sz="27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525"/>
        </a:spcBef>
        <a:buClr>
          <a:schemeClr val="accent1"/>
        </a:buClr>
        <a:buSzPct val="100000"/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100000"/>
        </a:lnSpc>
        <a:spcBef>
          <a:spcPts val="450"/>
        </a:spcBef>
        <a:buClr>
          <a:schemeClr val="accent1"/>
        </a:buClr>
        <a:buSzPct val="110000"/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None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None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None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01888" y="143349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501888" y="235945"/>
            <a:ext cx="3600000" cy="76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501888" y="52685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7" name="Af_logotyp_gron-bla_cmyk.pdf" descr="Logotyp Arbetsförmedlingen">
            <a:extLst>
              <a:ext uri="{FF2B5EF4-FFF2-40B4-BE49-F238E27FC236}">
                <a16:creationId xmlns:a16="http://schemas.microsoft.com/office/drawing/2014/main" id="{9B80D663-E96C-45DA-81AA-C4A145064B0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Rektangel">
            <a:extLst>
              <a:ext uri="{FF2B5EF4-FFF2-40B4-BE49-F238E27FC236}">
                <a16:creationId xmlns:a16="http://schemas.microsoft.com/office/drawing/2014/main" id="{C5CB2548-7D24-4722-A3A5-DC2AE5CB3B14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solidFill>
              <a:schemeClr val="accent2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46625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32" r:id="rId3"/>
    <p:sldLayoutId id="2147483730" r:id="rId4"/>
    <p:sldLayoutId id="2147483704" r:id="rId5"/>
    <p:sldLayoutId id="2147483706" r:id="rId6"/>
    <p:sldLayoutId id="2147483717" r:id="rId7"/>
    <p:sldLayoutId id="2147483718" r:id="rId8"/>
    <p:sldLayoutId id="2147483711" r:id="rId9"/>
    <p:sldLayoutId id="2147483716" r:id="rId10"/>
    <p:sldLayoutId id="2147483708" r:id="rId11"/>
    <p:sldLayoutId id="2147483712" r:id="rId12"/>
    <p:sldLayoutId id="2147483731" r:id="rId13"/>
  </p:sldLayoutIdLst>
  <p:txStyles>
    <p:titleStyle>
      <a:lvl1pPr algn="l" defTabSz="685800" rtl="0" eaLnBrk="1" latinLnBrk="0" hangingPunct="1">
        <a:spcBef>
          <a:spcPct val="0"/>
        </a:spcBef>
        <a:buNone/>
        <a:defRPr sz="27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100000"/>
        </a:lnSpc>
        <a:spcBef>
          <a:spcPts val="525"/>
        </a:spcBef>
        <a:buClr>
          <a:schemeClr val="accent1"/>
        </a:buClr>
        <a:buSzPct val="100000"/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lnSpc>
          <a:spcPct val="100000"/>
        </a:lnSpc>
        <a:spcBef>
          <a:spcPts val="450"/>
        </a:spcBef>
        <a:buClr>
          <a:schemeClr val="accent1"/>
        </a:buClr>
        <a:buSzPct val="110000"/>
        <a:buFont typeface="Courier New" panose="02070309020205020404" pitchFamily="49" charset="0"/>
        <a:buChar char="o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01888" y="143349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2025-05-28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501888" y="235945"/>
            <a:ext cx="3600000" cy="76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501888" y="52685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Af_logotyp_gron-vit_cmyk.pdf" descr="Logotyp Arbetsförmedlingen">
            <a:extLst>
              <a:ext uri="{FF2B5EF4-FFF2-40B4-BE49-F238E27FC236}">
                <a16:creationId xmlns:a16="http://schemas.microsoft.com/office/drawing/2014/main" id="{1FBA17CF-186C-451C-8524-366826CC61F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Rektangel">
            <a:extLst>
              <a:ext uri="{FF2B5EF4-FFF2-40B4-BE49-F238E27FC236}">
                <a16:creationId xmlns:a16="http://schemas.microsoft.com/office/drawing/2014/main" id="{8535617D-9B94-4F6D-9220-2325D3DFE4F4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solidFill>
              <a:schemeClr val="accent2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</p:spTree>
    <p:extLst>
      <p:ext uri="{BB962C8B-B14F-4D97-AF65-F5344CB8AC3E}">
        <p14:creationId xmlns:p14="http://schemas.microsoft.com/office/powerpoint/2010/main" val="404688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33" r:id="rId2"/>
    <p:sldLayoutId id="2147483734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685800" rtl="0" eaLnBrk="1" latinLnBrk="0" hangingPunct="1">
        <a:spcBef>
          <a:spcPct val="0"/>
        </a:spcBef>
        <a:buNone/>
        <a:defRPr sz="27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100000"/>
        </a:lnSpc>
        <a:spcBef>
          <a:spcPts val="525"/>
        </a:spcBef>
        <a:buClr>
          <a:schemeClr val="accent2"/>
        </a:buClr>
        <a:buSzPct val="100000"/>
        <a:buFont typeface="Arial" panose="020B0604020202020204" pitchFamily="34" charset="0"/>
        <a:buChar char="●"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lnSpc>
          <a:spcPct val="100000"/>
        </a:lnSpc>
        <a:spcBef>
          <a:spcPts val="450"/>
        </a:spcBef>
        <a:buClr>
          <a:schemeClr val="accent2"/>
        </a:buClr>
        <a:buSzPct val="110000"/>
        <a:buFont typeface="Courier New" panose="02070309020205020404" pitchFamily="49" charset="0"/>
        <a:buChar char="o"/>
        <a:defRPr sz="15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bg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bg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bg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latshållare för bild 7" descr="Exempelbild på grupp med människor i möte">
            <a:extLst>
              <a:ext uri="{FF2B5EF4-FFF2-40B4-BE49-F238E27FC236}">
                <a16:creationId xmlns:a16="http://schemas.microsoft.com/office/drawing/2014/main" id="{9331C290-1AF2-CC40-A514-B0F588733F7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9" b="11479"/>
          <a:stretch/>
        </p:blipFill>
        <p:spPr/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E4D33628-C972-4223-B7F5-1E8074EA2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858" y="2764302"/>
            <a:ext cx="7018597" cy="1109558"/>
          </a:xfrm>
        </p:spPr>
        <p:txBody>
          <a:bodyPr/>
          <a:lstStyle/>
          <a:p>
            <a:r>
              <a:rPr lang="sv-SE" dirty="0"/>
              <a:t>Utvärderingsplan för POB </a:t>
            </a:r>
            <a:br>
              <a:rPr lang="sv-SE" dirty="0"/>
            </a:br>
            <a:r>
              <a:rPr lang="sv-SE" dirty="0" err="1"/>
              <a:t>Onward</a:t>
            </a:r>
            <a:r>
              <a:rPr lang="sv-SE" dirty="0"/>
              <a:t> ESF+</a:t>
            </a:r>
          </a:p>
        </p:txBody>
      </p:sp>
      <p:sp>
        <p:nvSpPr>
          <p:cNvPr id="4" name="Underrubrik 3">
            <a:extLst>
              <a:ext uri="{FF2B5EF4-FFF2-40B4-BE49-F238E27FC236}">
                <a16:creationId xmlns:a16="http://schemas.microsoft.com/office/drawing/2014/main" id="{2A889C2A-BC79-4C98-A073-B6ED4A97DA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858" y="3875680"/>
            <a:ext cx="7081901" cy="756000"/>
          </a:xfrm>
        </p:spPr>
        <p:txBody>
          <a:bodyPr/>
          <a:lstStyle/>
          <a:p>
            <a:r>
              <a:rPr lang="sv-SE" altLang="sv-SE" sz="2000" dirty="0"/>
              <a:t>Arbetsförmedlingen, 2025-06-04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9A78C46E-A0AE-26E9-A21C-62DC8EFFDFD8}"/>
              </a:ext>
            </a:extLst>
          </p:cNvPr>
          <p:cNvSpPr txBox="1">
            <a:spLocks/>
          </p:cNvSpPr>
          <p:nvPr/>
        </p:nvSpPr>
        <p:spPr>
          <a:xfrm>
            <a:off x="6030859" y="6793176"/>
            <a:ext cx="3309515" cy="160738"/>
          </a:xfrm>
          <a:prstGeom prst="rect">
            <a:avLst/>
          </a:prstGeom>
          <a:noFill/>
        </p:spPr>
        <p:txBody>
          <a:bodyPr vert="horz" lIns="0" tIns="180000" rIns="0" bIns="0" rtlCol="0" anchor="b" anchorCtr="0">
            <a:noAutofit/>
          </a:bodyPr>
          <a:lstStyle>
            <a:lvl1pPr marL="360000"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300" dirty="0">
                <a:highlight>
                  <a:srgbClr val="FF0000"/>
                </a:highlight>
              </a:rPr>
              <a:t>OBS LÄGG TILL ESF-LOGGA!!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F3A00A2-CF47-670D-02A4-07DDDCE3C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40" y="4581022"/>
            <a:ext cx="614010" cy="62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66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B48F5E3-50D9-10DD-A88A-46A500E69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43" y="324281"/>
            <a:ext cx="7422784" cy="675000"/>
          </a:xfrm>
        </p:spPr>
        <p:txBody>
          <a:bodyPr/>
          <a:lstStyle/>
          <a:p>
            <a:r>
              <a:rPr lang="sv-SE" dirty="0"/>
              <a:t>Utvärderingsplan</a:t>
            </a:r>
            <a:r>
              <a:rPr lang="en-US" dirty="0"/>
              <a:t> för ESF+ </a:t>
            </a:r>
            <a:r>
              <a:rPr lang="sv-SE" dirty="0"/>
              <a:t>Programområde</a:t>
            </a:r>
            <a:r>
              <a:rPr lang="en-US" dirty="0"/>
              <a:t> B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C3D62F5-26B4-5065-7175-0A03D55E8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02" y="1080151"/>
            <a:ext cx="7421825" cy="3420000"/>
          </a:xfrm>
        </p:spPr>
        <p:txBody>
          <a:bodyPr/>
          <a:lstStyle/>
          <a:p>
            <a:r>
              <a:rPr lang="sv-SE" sz="1600" dirty="0">
                <a:effectLst/>
                <a:latin typeface="Georgia" panose="02040502050405020303" pitchFamily="18" charset="0"/>
              </a:rPr>
              <a:t>Beslutat juni 2023 </a:t>
            </a:r>
          </a:p>
          <a:p>
            <a:r>
              <a:rPr lang="sv-SE" sz="1600" dirty="0">
                <a:latin typeface="Georgia" panose="02040502050405020303" pitchFamily="18" charset="0"/>
              </a:rPr>
              <a:t>P</a:t>
            </a:r>
            <a:r>
              <a:rPr lang="sv-SE" sz="1600" dirty="0">
                <a:effectLst/>
                <a:latin typeface="Georgia" panose="02040502050405020303" pitchFamily="18" charset="0"/>
              </a:rPr>
              <a:t>rogramutvärdering av socialfondsprogrammet inleds 2027</a:t>
            </a:r>
          </a:p>
          <a:p>
            <a:r>
              <a:rPr lang="sv-SE" sz="1600" dirty="0">
                <a:effectLst/>
                <a:latin typeface="Georgia" panose="02040502050405020303" pitchFamily="18" charset="0"/>
              </a:rPr>
              <a:t>Utvärdering av PO B ska slutföras senast våren 2028</a:t>
            </a:r>
          </a:p>
          <a:p>
            <a:r>
              <a:rPr lang="sv-SE" sz="1600" dirty="0">
                <a:effectLst/>
                <a:latin typeface="Georgia" panose="02040502050405020303" pitchFamily="18" charset="0"/>
              </a:rPr>
              <a:t>Utvärdering av PO B utförs kontinuerligt under programperioden</a:t>
            </a:r>
          </a:p>
          <a:p>
            <a:r>
              <a:rPr lang="sv-SE" sz="1600" dirty="0">
                <a:solidFill>
                  <a:srgbClr val="000000"/>
                </a:solidFill>
                <a:latin typeface="Georgia" panose="02040502050405020303" pitchFamily="18" charset="0"/>
              </a:rPr>
              <a:t>Utvärderingsfrågorna för PO B</a:t>
            </a:r>
          </a:p>
          <a:p>
            <a:pPr lvl="1"/>
            <a:r>
              <a:rPr lang="sv-SE" sz="1400" b="0" i="0" u="none" strike="noStrike" baseline="0" dirty="0">
                <a:solidFill>
                  <a:srgbClr val="000000"/>
                </a:solidFill>
                <a:latin typeface="Georgia" panose="02040502050405020303" pitchFamily="18" charset="0"/>
              </a:rPr>
              <a:t>Effektivitet: Är insatsernas resultat för målgruppen rimliga givet insatsens kostnad?</a:t>
            </a:r>
          </a:p>
          <a:p>
            <a:pPr lvl="1"/>
            <a:r>
              <a:rPr lang="sv-SE" sz="1400" b="0" i="0" u="none" strike="noStrike" baseline="0" dirty="0">
                <a:solidFill>
                  <a:srgbClr val="000000"/>
                </a:solidFill>
                <a:latin typeface="Georgia" panose="02040502050405020303" pitchFamily="18" charset="0"/>
              </a:rPr>
              <a:t>Relevans: Har programmets insatser och målgrupper formulerats med utgångspunkt i de utmaningar som finns regionalt och nationellt inom socialfondens politikområden? </a:t>
            </a:r>
            <a:endParaRPr lang="sv-SE" sz="16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1"/>
            <a:r>
              <a:rPr lang="sv-SE" sz="1400" b="0" i="0" u="none" strike="noStrike" baseline="0" dirty="0">
                <a:solidFill>
                  <a:srgbClr val="000000"/>
                </a:solidFill>
                <a:latin typeface="Georgia" panose="02040502050405020303" pitchFamily="18" charset="0"/>
              </a:rPr>
              <a:t> Samstämmighet: Har utlysningarna och insatserna i programmet utformats på ett sätt som skapar goda förutsättningar att uppnå programmets särskilda mål och förväntade effekter? </a:t>
            </a:r>
            <a:r>
              <a:rPr lang="sv-SE" sz="1600" b="0" i="0" u="none" strike="noStrike" baseline="0" dirty="0">
                <a:solidFill>
                  <a:srgbClr val="000000"/>
                </a:solidFill>
                <a:latin typeface="Georgia" panose="02040502050405020303" pitchFamily="18" charset="0"/>
              </a:rPr>
              <a:t>	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6D9B9EE-27C8-6B62-5435-8A5326345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40" y="4581022"/>
            <a:ext cx="614010" cy="62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68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C78786-DD93-C846-091C-C90FA5351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Utvärderingsplan</a:t>
            </a:r>
            <a:r>
              <a:rPr lang="en-US" dirty="0"/>
              <a:t> för ESF+ </a:t>
            </a:r>
            <a:r>
              <a:rPr lang="sv-SE" dirty="0"/>
              <a:t>Programområde</a:t>
            </a:r>
            <a:r>
              <a:rPr lang="en-US" dirty="0"/>
              <a:t> B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92F868-4E02-2893-7D40-A1134C176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v-SE" sz="1400" b="0" i="0" u="none" strike="noStrike" baseline="0" dirty="0">
                <a:solidFill>
                  <a:srgbClr val="000000"/>
                </a:solidFill>
                <a:latin typeface="Georgia" panose="02040502050405020303" pitchFamily="18" charset="0"/>
              </a:rPr>
              <a:t>Mervärde för unionen: Har programmets insatser medfört ett betydande bidrag till Unionens övergripande målsättningar? </a:t>
            </a:r>
          </a:p>
          <a:p>
            <a:pPr lvl="1"/>
            <a:r>
              <a:rPr lang="sv-SE" sz="1400" b="0" i="0" u="none" strike="noStrike" baseline="0" dirty="0">
                <a:solidFill>
                  <a:srgbClr val="000000"/>
                </a:solidFill>
                <a:latin typeface="Georgia" panose="02040502050405020303" pitchFamily="18" charset="0"/>
              </a:rPr>
              <a:t>Mervärde för unionen: Finns det insatser inom programmet som sannolikt inte hade utförts utan särskilda mål och direktiv från EU?</a:t>
            </a:r>
          </a:p>
          <a:p>
            <a:pPr lvl="1"/>
            <a:r>
              <a:rPr lang="sv-SE" sz="1400" b="0" i="0" u="none" strike="noStrike" baseline="0" dirty="0">
                <a:solidFill>
                  <a:srgbClr val="000000"/>
                </a:solidFill>
                <a:latin typeface="Georgia" panose="02040502050405020303" pitchFamily="18" charset="0"/>
              </a:rPr>
              <a:t>Ändamålsenlighet B:</a:t>
            </a:r>
            <a:r>
              <a:rPr lang="sv-SE" sz="1200" b="0" i="0" u="none" strike="noStrike" baseline="0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sv-SE" sz="1400" b="0" i="0" u="none" strike="noStrike" baseline="0" dirty="0">
                <a:solidFill>
                  <a:srgbClr val="000000"/>
                </a:solidFill>
                <a:latin typeface="Georgia" panose="02040502050405020303" pitchFamily="18" charset="0"/>
              </a:rPr>
              <a:t>I vilken utsträckning har deltagande individer kommit i arbete eller studier till följd av deltagande i insatser inom programområde B? </a:t>
            </a:r>
          </a:p>
          <a:p>
            <a:pPr lvl="1"/>
            <a:r>
              <a:rPr lang="sv-SE" sz="1400" b="0" i="0" u="none" strike="noStrike" baseline="0" dirty="0">
                <a:solidFill>
                  <a:srgbClr val="000000"/>
                </a:solidFill>
                <a:latin typeface="Georgia" panose="02040502050405020303" pitchFamily="18" charset="0"/>
              </a:rPr>
              <a:t>Ändamålsenlighet B: I vilken utsträckning ökar sannolikheten för att deltagare får en kompetens som efterfrågas på arbetsmarknaden till följd av deltagande i insatser inom programområde B? 	</a:t>
            </a:r>
          </a:p>
          <a:p>
            <a:pPr lvl="1"/>
            <a:endParaRPr lang="sv-SE" sz="1400" b="0" i="0" u="none" strike="noStrike" baseline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sv-SE" sz="1600" dirty="0">
                <a:effectLst/>
                <a:latin typeface="Georgia" panose="02040502050405020303" pitchFamily="18" charset="0"/>
              </a:rPr>
              <a:t>De horisontella principerna ska genomsyra insatserna inom samtliga programområden och ska därför också utvärderas</a:t>
            </a:r>
          </a:p>
          <a:p>
            <a:endParaRPr lang="en-US" dirty="0"/>
          </a:p>
          <a:p>
            <a:endParaRPr lang="sv-SE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992B9CF-EA24-9343-B070-CE2835FF1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40" y="4581022"/>
            <a:ext cx="614010" cy="62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699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87DD0-455A-4AC6-AF4F-35313A39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43" y="324281"/>
            <a:ext cx="7598286" cy="675000"/>
          </a:xfrm>
        </p:spPr>
        <p:txBody>
          <a:bodyPr/>
          <a:lstStyle/>
          <a:p>
            <a:r>
              <a:rPr lang="sv-SE" sz="2300" dirty="0"/>
              <a:t>Utvärdering av </a:t>
            </a:r>
            <a:r>
              <a:rPr lang="sv-SE" sz="2300" dirty="0" err="1"/>
              <a:t>Onward</a:t>
            </a:r>
            <a:r>
              <a:rPr lang="sv-SE" sz="2300" dirty="0"/>
              <a:t> ESF+ </a:t>
            </a:r>
            <a:br>
              <a:rPr lang="sv-SE" sz="2300" dirty="0"/>
            </a:br>
            <a:endParaRPr lang="sv-SE" sz="2300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EED2EC1-C251-A6DA-5A94-5A8552C3FB5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575043" y="1038396"/>
            <a:ext cx="7421825" cy="3957469"/>
          </a:xfrm>
        </p:spPr>
        <p:txBody>
          <a:bodyPr/>
          <a:lstStyle/>
          <a:p>
            <a:pPr lvl="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Fråga 1: </a:t>
            </a:r>
            <a:r>
              <a:rPr lang="sv-SE" sz="1400" b="1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Vad är effekten av att ta del av rusta och matcha 2 jämfört med att inte ta del av tjänsten? </a:t>
            </a: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(jan 2027)</a:t>
            </a:r>
            <a:r>
              <a:rPr lang="sv-SE" sz="14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</a:p>
          <a:p>
            <a:pPr marL="642938" lvl="1" indent="-34290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sv-SE" sz="12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Effektutvärderingen baseras </a:t>
            </a: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på </a:t>
            </a: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  <a:hlinkClick r:id="" action="ppaction://noaction"/>
              </a:rPr>
              <a:t>randomisering</a:t>
            </a: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till Nivå A och C </a:t>
            </a: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effekten skattas både för en grupp som står närmare arbetsmarknaden och för en grupp som står längre ifrån arbetsmarknaden </a:t>
            </a:r>
            <a:endParaRPr lang="sv-SE" sz="1200" dirty="0">
              <a:effectLst/>
              <a:highlight>
                <a:srgbClr val="00FFFF"/>
              </a:highlight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642938" lvl="1" indent="-34290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Effekter på övergångar till arbete och studier inom 6, 12 och 18 månader efter randomisering. </a:t>
            </a:r>
            <a:r>
              <a:rPr lang="sv-SE" sz="1200" b="1" i="1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Övergångar till arbete baseras på uppgifter om månadsinkomster från Skatteverket</a:t>
            </a:r>
            <a:r>
              <a:rPr lang="sv-SE" sz="1200" i="1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sv-SE" sz="1200" i="1" dirty="0">
              <a:effectLst/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lvl="0">
              <a:lnSpc>
                <a:spcPts val="14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Fråga 2: </a:t>
            </a:r>
            <a:r>
              <a:rPr lang="sv-SE" sz="1400" b="1" i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Har deltagande i rusta och matcha 2 ökat sannolikheten för att den arbetssökande fått en kompetens som efterfrågas på arbetsmarknaden?   </a:t>
            </a: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(jan 2026)</a:t>
            </a:r>
          </a:p>
          <a:p>
            <a:pPr marL="742950" lvl="1" indent="-28575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sv-SE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Kartläggning av deltagande i kompetenshöjande insatser (hur många deltar och antal timmar) samt arbetspraktik</a:t>
            </a:r>
          </a:p>
          <a:p>
            <a:pPr marL="742950" lvl="1" indent="-28575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sv-SE" sz="12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Enkätundersökning med syfte att beskriva i vilken utsträckning deltagarna upplever en kompetensförflyttning inom </a:t>
            </a:r>
            <a:r>
              <a:rPr lang="sv-SE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ett antal </a:t>
            </a:r>
            <a:r>
              <a:rPr lang="sv-SE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  <a:hlinkClick r:id="" action="ppaction://noaction"/>
              </a:rPr>
              <a:t>kompetensområden</a:t>
            </a:r>
            <a:r>
              <a:rPr lang="sv-SE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sv-SE" sz="1200" dirty="0">
              <a:effectLst/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5417B8-CF17-D08E-9B3C-C7B9F7769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40" y="4581022"/>
            <a:ext cx="614010" cy="62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448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87DD0-455A-4AC6-AF4F-35313A39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43" y="324281"/>
            <a:ext cx="7598286" cy="675000"/>
          </a:xfrm>
        </p:spPr>
        <p:txBody>
          <a:bodyPr/>
          <a:lstStyle/>
          <a:p>
            <a:r>
              <a:rPr lang="sv-SE" sz="2300" dirty="0"/>
              <a:t>Utvärdering av </a:t>
            </a:r>
            <a:r>
              <a:rPr lang="sv-SE" sz="2300" dirty="0" err="1"/>
              <a:t>Onward</a:t>
            </a:r>
            <a:r>
              <a:rPr lang="sv-SE" sz="2300" dirty="0"/>
              <a:t> ESF+ (fortsättning)</a:t>
            </a:r>
            <a:br>
              <a:rPr lang="sv-SE" sz="2300" dirty="0"/>
            </a:br>
            <a:endParaRPr lang="sv-SE" sz="2300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EED2EC1-C251-A6DA-5A94-5A8552C3FB5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575043" y="1038396"/>
            <a:ext cx="7421825" cy="3957469"/>
          </a:xfrm>
        </p:spPr>
        <p:txBody>
          <a:bodyPr/>
          <a:lstStyle/>
          <a:p>
            <a:pPr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Ytterligare frågeställningar som besvaras i januari 2026:</a:t>
            </a:r>
          </a:p>
          <a:p>
            <a:pPr marL="642938" lvl="1" indent="-34290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sv-SE" sz="12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Hur ser arbetsmarknadsutfallen ut för arbetssökande i projektet? Hur stor andel av deltagarna går över till arbete eller studier? Hur skiljer sig detta för olika grupper av arbetssökande?</a:t>
            </a:r>
          </a:p>
          <a:p>
            <a:pPr marL="642938" lvl="1" indent="-34290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sv-SE" sz="12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Vilket stöd har deltagarna fått i rusta och matcha 2? Har samtliga deltagare fått ta del av det stöd som de har rätt till i tjänsten?  </a:t>
            </a:r>
          </a:p>
          <a:p>
            <a:pPr marL="642938" lvl="1" indent="-34290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sv-SE" sz="12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Horisontella principer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5417B8-CF17-D08E-9B3C-C7B9F7769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40" y="4581022"/>
            <a:ext cx="614010" cy="62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62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87DD0-455A-4AC6-AF4F-35313A39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43" y="324280"/>
            <a:ext cx="7598286" cy="1026217"/>
          </a:xfrm>
        </p:spPr>
        <p:txBody>
          <a:bodyPr/>
          <a:lstStyle/>
          <a:p>
            <a:r>
              <a:rPr lang="sv-SE" sz="2300" dirty="0"/>
              <a:t>Utvärderingsrapporter till ESF-rådet för utvärdering av </a:t>
            </a:r>
            <a:r>
              <a:rPr lang="sv-SE" sz="2300" dirty="0" err="1"/>
              <a:t>Onward</a:t>
            </a:r>
            <a:r>
              <a:rPr lang="sv-SE" sz="2300" dirty="0"/>
              <a:t> ESF+ </a:t>
            </a:r>
            <a:br>
              <a:rPr lang="sv-SE" sz="2300" dirty="0"/>
            </a:br>
            <a:r>
              <a:rPr lang="sv-SE" sz="1800" b="0" i="1" dirty="0"/>
              <a:t>Planerade aktiviteter</a:t>
            </a:r>
            <a:br>
              <a:rPr lang="sv-SE" sz="1800" b="0" i="1" dirty="0"/>
            </a:br>
            <a:r>
              <a:rPr lang="sv-SE" sz="1200" b="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Huvudansvarig handläggare: Josefine Andersson</a:t>
            </a:r>
            <a:endParaRPr lang="sv-SE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EED2EC1-C251-A6DA-5A94-5A8552C3F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43" y="1822553"/>
            <a:ext cx="7421825" cy="2766072"/>
          </a:xfrm>
        </p:spPr>
        <p:txBody>
          <a:bodyPr/>
          <a:lstStyle/>
          <a:p>
            <a:pPr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Utvärderingsrapport för </a:t>
            </a:r>
            <a:r>
              <a:rPr lang="sv-SE" sz="1400" b="1" dirty="0" err="1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Onward</a:t>
            </a: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ESF+</a:t>
            </a:r>
            <a:endParaRPr lang="sv-SE" sz="1200" dirty="0"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642938" lvl="1" indent="-342900">
              <a:lnSpc>
                <a:spcPts val="1400"/>
              </a:lnSpc>
              <a:spcAft>
                <a:spcPts val="450"/>
              </a:spcAft>
            </a:pP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Hösten 2024 och våren 2025: </a:t>
            </a:r>
          </a:p>
          <a:p>
            <a:pPr marL="942975" lvl="2" indent="-342900">
              <a:lnSpc>
                <a:spcPts val="1400"/>
              </a:lnSpc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Genomföra och analysera </a:t>
            </a: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  <a:hlinkClick r:id="" action="ppaction://noaction"/>
              </a:rPr>
              <a:t>enkätundersökning</a:t>
            </a: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med syfte att beskriva i vilken utsträckning deltagarna upplever en kompetensförflyttning inom ett antal kompetensområden </a:t>
            </a:r>
            <a:r>
              <a:rPr lang="sv-SE" sz="1200" i="1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(Josefine Andersson och Simona Tudor) </a:t>
            </a:r>
            <a:endParaRPr lang="sv-SE" sz="1200" i="1" dirty="0">
              <a:highlight>
                <a:srgbClr val="00FFFF"/>
              </a:highlight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642938" lvl="1" indent="-342900">
              <a:lnSpc>
                <a:spcPts val="1400"/>
              </a:lnSpc>
              <a:spcAft>
                <a:spcPts val="450"/>
              </a:spcAft>
            </a:pP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Våren och hösten 2025: </a:t>
            </a:r>
          </a:p>
          <a:p>
            <a:pPr marL="942975" lvl="2" indent="-342900">
              <a:lnSpc>
                <a:spcPts val="1400"/>
              </a:lnSpc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Framtagande av resultatmått; övergångar i arbete eller studier, samt kartläggning av stödet i tjänsten </a:t>
            </a:r>
            <a:r>
              <a:rPr lang="sv-SE" sz="1200" i="1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(Josefine Andersson och Ulfhild Westin)</a:t>
            </a:r>
          </a:p>
          <a:p>
            <a:pPr marL="942975" lvl="2" indent="-342900">
              <a:lnSpc>
                <a:spcPts val="1400"/>
              </a:lnSpc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Kartläggning av deltagande i kompetenshöjande insatser samt arbetspraktik </a:t>
            </a:r>
            <a:r>
              <a:rPr lang="sv-SE" sz="1200" i="1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(Josefine Andersson och Ulfhild Westin)</a:t>
            </a:r>
            <a:endParaRPr lang="sv-SE" sz="1200" dirty="0"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642938" lvl="1" indent="-342900">
              <a:lnSpc>
                <a:spcPts val="1400"/>
              </a:lnSpc>
              <a:spcAft>
                <a:spcPts val="1000"/>
              </a:spcAft>
            </a:pP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Utvärderingsrapport till ESF-rådet levereras januari 2026</a:t>
            </a:r>
            <a:endParaRPr lang="sv-SE" sz="1200" i="1" dirty="0">
              <a:effectLst/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2FCEB84-B40E-2FC6-C4DB-51EF1A033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40" y="4581022"/>
            <a:ext cx="614010" cy="62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07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87DD0-455A-4AC6-AF4F-35313A39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43" y="324280"/>
            <a:ext cx="7598286" cy="1026217"/>
          </a:xfrm>
        </p:spPr>
        <p:txBody>
          <a:bodyPr/>
          <a:lstStyle/>
          <a:p>
            <a:r>
              <a:rPr lang="sv-SE" sz="2300" dirty="0"/>
              <a:t>Utvärderingsrapporter till ESF-rådet för utvärdering av </a:t>
            </a:r>
            <a:r>
              <a:rPr lang="sv-SE" sz="2300" dirty="0" err="1"/>
              <a:t>Onward</a:t>
            </a:r>
            <a:r>
              <a:rPr lang="sv-SE" sz="2300" dirty="0"/>
              <a:t> ESF+ (fortsättning)</a:t>
            </a:r>
            <a:br>
              <a:rPr lang="sv-SE" sz="2300" dirty="0"/>
            </a:br>
            <a:r>
              <a:rPr lang="sv-SE" sz="1800" b="0" i="1" dirty="0"/>
              <a:t>Planerade aktiviteter</a:t>
            </a:r>
            <a:br>
              <a:rPr lang="sv-SE" sz="1800" b="0" i="1" dirty="0"/>
            </a:br>
            <a:r>
              <a:rPr lang="sv-SE" sz="1200" b="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Huvudansvarig handläggare: Josefine Andersson</a:t>
            </a:r>
            <a:endParaRPr lang="sv-SE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EED2EC1-C251-A6DA-5A94-5A8552C3F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43" y="1797616"/>
            <a:ext cx="7421825" cy="1801796"/>
          </a:xfrm>
        </p:spPr>
        <p:txBody>
          <a:bodyPr/>
          <a:lstStyle/>
          <a:p>
            <a:pPr>
              <a:lnSpc>
                <a:spcPts val="14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Effektutvärdering av </a:t>
            </a:r>
            <a:r>
              <a:rPr lang="sv-SE" sz="1400" b="1" dirty="0" err="1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Onward</a:t>
            </a: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ESF+ </a:t>
            </a:r>
            <a:endParaRPr lang="sv-SE" sz="1400" dirty="0"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642938" lvl="1" indent="-342900">
              <a:lnSpc>
                <a:spcPts val="1400"/>
              </a:lnSpc>
              <a:spcAft>
                <a:spcPts val="450"/>
              </a:spcAft>
            </a:pP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Analysarbete våren 2025 – hösten 2026 </a:t>
            </a:r>
            <a:r>
              <a:rPr lang="sv-SE" sz="1200" i="1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(Josefine Andersson, Johan Egebark, Magnus Rödin)</a:t>
            </a:r>
          </a:p>
          <a:p>
            <a:pPr marL="642938" lvl="1" indent="-342900">
              <a:lnSpc>
                <a:spcPts val="1400"/>
              </a:lnSpc>
              <a:spcAft>
                <a:spcPts val="450"/>
              </a:spcAft>
            </a:pPr>
            <a:r>
              <a:rPr lang="sv-SE" sz="120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Utvärderingsrapport till ESF-rådet levereras</a:t>
            </a:r>
            <a:r>
              <a:rPr lang="sv-SE" sz="12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januari 2027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2FCEB84-B40E-2FC6-C4DB-51EF1A033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40" y="4581022"/>
            <a:ext cx="614010" cy="62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49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87DD0-455A-4AC6-AF4F-35313A39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43" y="324281"/>
            <a:ext cx="7598286" cy="675000"/>
          </a:xfrm>
        </p:spPr>
        <p:txBody>
          <a:bodyPr/>
          <a:lstStyle/>
          <a:p>
            <a:r>
              <a:rPr lang="sv-SE" sz="2300" dirty="0"/>
              <a:t>Uppföljningsplan för </a:t>
            </a:r>
            <a:r>
              <a:rPr lang="sv-SE" sz="2300" dirty="0" err="1"/>
              <a:t>Equip</a:t>
            </a:r>
            <a:r>
              <a:rPr lang="sv-SE" sz="2300" dirty="0"/>
              <a:t> ESF+ 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EED2EC1-C251-A6DA-5A94-5A8552C3F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43" y="1136069"/>
            <a:ext cx="7429474" cy="3351525"/>
          </a:xfrm>
        </p:spPr>
        <p:txBody>
          <a:bodyPr/>
          <a:lstStyle/>
          <a:p>
            <a:pPr lvl="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Fråga 1: </a:t>
            </a:r>
            <a:r>
              <a:rPr lang="sv-SE" sz="1400" b="1" i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Hur ser arbetsmarknadsutfallen ut för arbetssökande i projektet?</a:t>
            </a: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(okt 2027)</a:t>
            </a:r>
            <a:endParaRPr lang="sv-SE" sz="1400" b="1" i="1" dirty="0">
              <a:effectLst/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sv-SE" sz="12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Hur stor andel av deltagarna går över till arbete eller studier efter 6, 12 och 20 månader? </a:t>
            </a:r>
            <a:endParaRPr lang="sv-SE" sz="1200" dirty="0"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sv-SE" sz="12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Hur skiljer sig detta för olika grupper av arbetssökande?</a:t>
            </a:r>
          </a:p>
          <a:p>
            <a:pPr marL="457200" lvl="1" indent="0">
              <a:lnSpc>
                <a:spcPts val="1400"/>
              </a:lnSpc>
              <a:spcAft>
                <a:spcPts val="1000"/>
              </a:spcAft>
              <a:buNone/>
            </a:pPr>
            <a:endParaRPr lang="sv-SE" sz="1200" dirty="0">
              <a:effectLst/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lvl="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Fråga 2: </a:t>
            </a:r>
            <a:r>
              <a:rPr lang="sv-SE" sz="1400" b="1" i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Har deltagande i rusta och matcha 2 ökat sannolikheten för att den arbetssökande fått en kompetens som efterfrågas på arbetsmarknaden? </a:t>
            </a:r>
            <a:r>
              <a:rPr lang="sv-SE" sz="1400" b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(okt 2027)</a:t>
            </a:r>
          </a:p>
          <a:p>
            <a:pPr marL="742950" lvl="1" indent="-28575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sv-SE" sz="12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Kartläggning av </a:t>
            </a:r>
            <a:r>
              <a:rPr lang="sv-SE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deltagande i kompetenshöjande insatser (hur många deltar och antal timmar) samt arbetspraktik</a:t>
            </a:r>
          </a:p>
          <a:p>
            <a:pPr marL="742950" lvl="1" indent="-285750">
              <a:lnSpc>
                <a:spcPts val="14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sv-SE" sz="12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Enkätundersökning med syfte att beskriva i vilken utsträckning deltagarna upplever en kompetensförflyttning inom </a:t>
            </a:r>
            <a:r>
              <a:rPr lang="sv-SE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ett antal </a:t>
            </a:r>
            <a:r>
              <a:rPr lang="sv-SE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  <a:hlinkClick r:id="" action="ppaction://noaction"/>
              </a:rPr>
              <a:t>kompetensområden</a:t>
            </a:r>
            <a:r>
              <a:rPr lang="sv-SE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sv-SE" sz="1200" dirty="0">
              <a:effectLst/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4B0BFE-45C3-E20A-ABF2-5537E90B2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40" y="4581022"/>
            <a:ext cx="614010" cy="62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838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CC9C0-C0EF-E64D-9A67-F3CECFDC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24281"/>
            <a:ext cx="8542020" cy="675000"/>
          </a:xfrm>
        </p:spPr>
        <p:txBody>
          <a:bodyPr/>
          <a:lstStyle/>
          <a:p>
            <a:r>
              <a:rPr lang="sv-SE" sz="2400" dirty="0"/>
              <a:t>Förutsättningarna för utvärdering inom programområde B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8D52E9-164C-3C19-D7E8-2DFD2F37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02" y="1080000"/>
            <a:ext cx="7775518" cy="3420000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>
                <a:latin typeface="Georgia" panose="02040502050405020303" pitchFamily="18" charset="0"/>
              </a:rPr>
              <a:t>Övervakningskommittén beslutade, i enlighet med utvärderingsplanen (juni 2023), att utvärderingsbehovet inom programområde B ska omhändertas av Arbetsförmedlingen. Ingen extern utvärdering ska upphandlas inom programområdet, med beaktande av följande:</a:t>
            </a:r>
          </a:p>
          <a:p>
            <a:pPr marL="0" indent="0">
              <a:buNone/>
            </a:pPr>
            <a:endParaRPr lang="sv-SE" sz="1600" dirty="0">
              <a:effectLst/>
              <a:latin typeface="Georgia" panose="02040502050405020303" pitchFamily="18" charset="0"/>
              <a:ea typeface="Aptos" panose="020B0004020202020204" pitchFamily="34" charset="0"/>
            </a:endParaRPr>
          </a:p>
          <a:p>
            <a:pPr lvl="1"/>
            <a:r>
              <a:rPr lang="sv-SE" sz="130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Förutsättningarna </a:t>
            </a:r>
            <a:r>
              <a:rPr lang="sv-SE" sz="1300" dirty="0">
                <a:latin typeface="Georgia" panose="02040502050405020303" pitchFamily="18" charset="0"/>
                <a:ea typeface="Aptos" panose="020B0004020202020204" pitchFamily="34" charset="0"/>
              </a:rPr>
              <a:t>är </a:t>
            </a:r>
            <a:r>
              <a:rPr lang="sv-SE" sz="130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unika eftersom alla insatser administreras av Arbetsförmedlingen </a:t>
            </a:r>
          </a:p>
          <a:p>
            <a:pPr lvl="1"/>
            <a:r>
              <a:rPr lang="sv-SE" sz="130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Arbetsförmedlingen har omfattande analyskompetens</a:t>
            </a:r>
          </a:p>
          <a:p>
            <a:pPr lvl="1"/>
            <a:r>
              <a:rPr lang="sv-SE" sz="1300" dirty="0">
                <a:latin typeface="Georgia" panose="02040502050405020303" pitchFamily="18" charset="0"/>
                <a:ea typeface="Aptos" panose="020B0004020202020204" pitchFamily="34" charset="0"/>
              </a:rPr>
              <a:t>Arbetsförmedlingen har</a:t>
            </a:r>
            <a:r>
              <a:rPr lang="sv-SE" sz="130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 god tillgång till data från projekten </a:t>
            </a:r>
          </a:p>
          <a:p>
            <a:pPr lvl="1"/>
            <a:r>
              <a:rPr lang="sv-SE" sz="1300" dirty="0">
                <a:latin typeface="Georgia" panose="02040502050405020303" pitchFamily="18" charset="0"/>
                <a:ea typeface="Aptos" panose="020B0004020202020204" pitchFamily="34" charset="0"/>
              </a:rPr>
              <a:t>Arbetsförmedlingen</a:t>
            </a:r>
            <a:r>
              <a:rPr lang="sv-SE" sz="130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 har erfarenhet av att utvärdera omfattande socialfondsprojekt. </a:t>
            </a:r>
          </a:p>
          <a:p>
            <a:pPr lvl="1"/>
            <a:r>
              <a:rPr lang="sv-SE" sz="130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Insatserna inom programområde B skiljer sig inte markant ifrån Arbetsförmedlingens ordinarie verksamhet </a:t>
            </a:r>
          </a:p>
          <a:p>
            <a:pPr lvl="1"/>
            <a:r>
              <a:rPr lang="sv-SE" sz="130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Arbetsförmedlingens analysavdelning har lång erfarenhet av att granska liknande insatser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C2DB03-4037-3B9F-6D2E-BDC3C4E73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40" y="4581022"/>
            <a:ext cx="614010" cy="62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0282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CESSIBILITYFIXERID" val="d08718bb-3ea9-4237-9a9f-22959620cb11"/>
</p:tagLst>
</file>

<file path=ppt/theme/theme1.xml><?xml version="1.0" encoding="utf-8"?>
<a:theme xmlns:a="http://schemas.openxmlformats.org/drawingml/2006/main" name="Arbetsförmedlingen, vit utan punkter">
  <a:themeElements>
    <a:clrScheme name="Arbetsförmledlingen diagram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00005A"/>
      </a:accent1>
      <a:accent2>
        <a:srgbClr val="4C6320"/>
      </a:accent2>
      <a:accent3>
        <a:srgbClr val="D43372"/>
      </a:accent3>
      <a:accent4>
        <a:srgbClr val="058470"/>
      </a:accent4>
      <a:accent5>
        <a:srgbClr val="EAF2D8"/>
      </a:accent5>
      <a:accent6>
        <a:srgbClr val="000000"/>
      </a:accent6>
      <a:hlink>
        <a:srgbClr val="0563C1"/>
      </a:hlink>
      <a:folHlink>
        <a:srgbClr val="954F72"/>
      </a:folHlink>
    </a:clrScheme>
    <a:fontScheme name="Arbetsförmedl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" id="{524FE8C7-9D49-43A5-B246-F8D159C3B5D9}" vid="{D18315EE-D8D8-4AA7-BE1C-E7E27A5DF302}"/>
    </a:ext>
  </a:extLst>
</a:theme>
</file>

<file path=ppt/theme/theme2.xml><?xml version="1.0" encoding="utf-8"?>
<a:theme xmlns:a="http://schemas.openxmlformats.org/drawingml/2006/main" name="Arbetsförmedlingen, vit">
  <a:themeElements>
    <a:clrScheme name="Arbetsförmedlingen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00005A"/>
      </a:accent1>
      <a:accent2>
        <a:srgbClr val="95C23D"/>
      </a:accent2>
      <a:accent3>
        <a:srgbClr val="D43372"/>
      </a:accent3>
      <a:accent4>
        <a:srgbClr val="058470"/>
      </a:accent4>
      <a:accent5>
        <a:srgbClr val="EAF2D8"/>
      </a:accent5>
      <a:accent6>
        <a:srgbClr val="000000"/>
      </a:accent6>
      <a:hlink>
        <a:srgbClr val="0563C1"/>
      </a:hlink>
      <a:folHlink>
        <a:srgbClr val="954F72"/>
      </a:folHlink>
    </a:clrScheme>
    <a:fontScheme name="Arbetsförmedl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" id="{524FE8C7-9D49-43A5-B246-F8D159C3B5D9}" vid="{25A8992D-B864-4B94-AABF-0AB485395EE0}"/>
    </a:ext>
  </a:extLst>
</a:theme>
</file>

<file path=ppt/theme/theme3.xml><?xml version="1.0" encoding="utf-8"?>
<a:theme xmlns:a="http://schemas.openxmlformats.org/drawingml/2006/main" name="Arbetsförmedlingen, blå">
  <a:themeElements>
    <a:clrScheme name="Arbetsförmedlingen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00005A"/>
      </a:accent1>
      <a:accent2>
        <a:srgbClr val="95C23D"/>
      </a:accent2>
      <a:accent3>
        <a:srgbClr val="D43372"/>
      </a:accent3>
      <a:accent4>
        <a:srgbClr val="058470"/>
      </a:accent4>
      <a:accent5>
        <a:srgbClr val="EAF2D8"/>
      </a:accent5>
      <a:accent6>
        <a:srgbClr val="000000"/>
      </a:accent6>
      <a:hlink>
        <a:srgbClr val="0563C1"/>
      </a:hlink>
      <a:folHlink>
        <a:srgbClr val="954F72"/>
      </a:folHlink>
    </a:clrScheme>
    <a:fontScheme name="Arbetsförmedl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" id="{524FE8C7-9D49-43A5-B246-F8D159C3B5D9}" vid="{A6C0C079-2E9B-487F-BBC8-58AF86AD0447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6720</TotalTime>
  <Words>849</Words>
  <Application>Microsoft Office PowerPoint</Application>
  <PresentationFormat>Bildspel på skärmen (16:9)</PresentationFormat>
  <Paragraphs>70</Paragraphs>
  <Slides>9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9</vt:i4>
      </vt:variant>
    </vt:vector>
  </HeadingPairs>
  <TitlesOfParts>
    <vt:vector size="18" baseType="lpstr">
      <vt:lpstr>Arial</vt:lpstr>
      <vt:lpstr>Calibri</vt:lpstr>
      <vt:lpstr>Courier New</vt:lpstr>
      <vt:lpstr>Georgia</vt:lpstr>
      <vt:lpstr>Helvetica Neue Medium</vt:lpstr>
      <vt:lpstr>Wingdings</vt:lpstr>
      <vt:lpstr>Arbetsförmedlingen, vit utan punkter</vt:lpstr>
      <vt:lpstr>Arbetsförmedlingen, vit</vt:lpstr>
      <vt:lpstr>Arbetsförmedlingen, blå</vt:lpstr>
      <vt:lpstr>Utvärderingsplan för POB  Onward ESF+</vt:lpstr>
      <vt:lpstr>Utvärderingsplan för ESF+ Programområde B</vt:lpstr>
      <vt:lpstr>Utvärderingsplan för ESF+ Programområde B</vt:lpstr>
      <vt:lpstr>Utvärdering av Onward ESF+  </vt:lpstr>
      <vt:lpstr>Utvärdering av Onward ESF+ (fortsättning) </vt:lpstr>
      <vt:lpstr>Utvärderingsrapporter till ESF-rådet för utvärdering av Onward ESF+  Planerade aktiviteter Huvudansvarig handläggare: Josefine Andersson</vt:lpstr>
      <vt:lpstr>Utvärderingsrapporter till ESF-rådet för utvärdering av Onward ESF+ (fortsättning) Planerade aktiviteter Huvudansvarig handläggare: Josefine Andersson</vt:lpstr>
      <vt:lpstr>Uppföljningsplan för Equip ESF+ </vt:lpstr>
      <vt:lpstr>Förutsättningarna för utvärdering inom programområde B</vt:lpstr>
    </vt:vector>
  </TitlesOfParts>
  <Company>Arbetsförmedlingen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Simona Tudor</dc:creator>
  <dc:description>Af 00013 7.0 (2022-03-28)</dc:description>
  <cp:lastModifiedBy>Malgorzata Andersson</cp:lastModifiedBy>
  <cp:revision>72</cp:revision>
  <dcterms:created xsi:type="dcterms:W3CDTF">2025-02-17T14:38:35Z</dcterms:created>
  <dcterms:modified xsi:type="dcterms:W3CDTF">2025-05-30T06:18:26Z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88cc774a-4e14-4f10-9ecd-9d90ec222c7f</vt:lpwstr>
  </property>
</Properties>
</file>