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00" r:id="rId2"/>
    <p:sldMasterId id="2147483719" r:id="rId3"/>
  </p:sldMasterIdLst>
  <p:notesMasterIdLst>
    <p:notesMasterId r:id="rId13"/>
  </p:notesMasterIdLst>
  <p:handoutMasterIdLst>
    <p:handoutMasterId r:id="rId14"/>
  </p:handoutMasterIdLst>
  <p:sldIdLst>
    <p:sldId id="287" r:id="rId4"/>
    <p:sldId id="324" r:id="rId5"/>
    <p:sldId id="325" r:id="rId6"/>
    <p:sldId id="301" r:id="rId7"/>
    <p:sldId id="327" r:id="rId8"/>
    <p:sldId id="322" r:id="rId9"/>
    <p:sldId id="323" r:id="rId10"/>
    <p:sldId id="310" r:id="rId11"/>
    <p:sldId id="328" r:id="rId12"/>
  </p:sldIdLst>
  <p:sldSz cx="9144000" cy="5143500" type="screen16x9"/>
  <p:notesSz cx="6858000" cy="9144000"/>
  <p:custDataLst>
    <p:tags r:id="rId15"/>
  </p:custDataLst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33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6AD7C-AE90-5D3C-0F1E-B94C4D2DDBF1}" name="Malgorzata Andersson" initials="MA" userId="S::malgorzata.andersson@arbetsformedlingen.se::41c8a7bb-a71c-48e1-8a92-1e29054b09af" providerId="AD"/>
  <p188:author id="{1F7F81CF-5F2D-8DED-F6D6-7F443F5411B0}" name="Josefine Andersson" initials="JA" userId="S::josefine.x.andersson@arbetsformedlingen.se::8663a3e9-348c-4947-8688-2c29610ccc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a Bosticco" initials="GB" lastIdx="1" clrIdx="0">
    <p:extLst>
      <p:ext uri="{19B8F6BF-5375-455C-9EA6-DF929625EA0E}">
        <p15:presenceInfo xmlns:p15="http://schemas.microsoft.com/office/powerpoint/2012/main" userId="S::gabriella.bosticco@arbetsformedlingen.se::5f916e46-5a3c-48df-afdb-b716a452dcb0" providerId="AD"/>
      </p:ext>
    </p:extLst>
  </p:cmAuthor>
  <p:cmAuthor id="2" name="Erik Haglund" initials="EH" lastIdx="20" clrIdx="1">
    <p:extLst>
      <p:ext uri="{19B8F6BF-5375-455C-9EA6-DF929625EA0E}">
        <p15:presenceInfo xmlns:p15="http://schemas.microsoft.com/office/powerpoint/2012/main" userId="S::erik.haglund@arbetsformedlingen.se::583ced07-39a2-4a55-aa91-1eaad2c063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23D"/>
    <a:srgbClr val="00005A"/>
    <a:srgbClr val="EAF2D8"/>
    <a:srgbClr val="DA5187"/>
    <a:srgbClr val="D43372"/>
    <a:srgbClr val="BAD781"/>
    <a:srgbClr val="A5CB5A"/>
    <a:srgbClr val="595994"/>
    <a:srgbClr val="262673"/>
    <a:srgbClr val="E3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8" autoAdjust="0"/>
    <p:restoredTop sz="94656"/>
  </p:normalViewPr>
  <p:slideViewPr>
    <p:cSldViewPr snapToGrid="0">
      <p:cViewPr varScale="1">
        <p:scale>
          <a:sx n="84" d="100"/>
          <a:sy n="84" d="100"/>
        </p:scale>
        <p:origin x="652" y="44"/>
      </p:cViewPr>
      <p:guideLst>
        <p:guide orient="horz" pos="1711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E04B-E651-4647-A300-2AFAE441B118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7053-A168-41C7-8F57-9601F9EF8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30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Ev</a:t>
            </a:r>
            <a:r>
              <a:rPr lang="sv-SE" dirty="0"/>
              <a:t> säga ngt om hur frågor togs fram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99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Ev</a:t>
            </a:r>
            <a:r>
              <a:rPr lang="sv-SE" dirty="0"/>
              <a:t> säga ngt om hur frågor togs fram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826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Ev</a:t>
            </a:r>
            <a:r>
              <a:rPr lang="sv-SE" dirty="0"/>
              <a:t> säga ngt om hur frågor togs fram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40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Ev</a:t>
            </a:r>
            <a:r>
              <a:rPr lang="sv-SE" dirty="0"/>
              <a:t> säga ngt om hur frågor togs fram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9376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Ev</a:t>
            </a:r>
            <a:r>
              <a:rPr lang="sv-SE" dirty="0"/>
              <a:t> säga ngt om hur frågor togs fram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12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61641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54178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84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1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2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72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14665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76293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80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6086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65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112089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2B5A4ED3-FEB3-47EA-BE93-5E7081E13E7D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9687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9729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6148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973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22106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6037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898847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>
            <a:lvl1pPr>
              <a:buClr>
                <a:srgbClr val="95C23D"/>
              </a:buClr>
              <a:defRPr/>
            </a:lvl1pPr>
            <a:lvl2pPr>
              <a:buClr>
                <a:srgbClr val="95C23D"/>
              </a:buClr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89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460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2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3347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37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7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2025-05-28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7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6004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32" r:id="rId3"/>
    <p:sldLayoutId id="2147483730" r:id="rId4"/>
    <p:sldLayoutId id="2147483704" r:id="rId5"/>
    <p:sldLayoutId id="2147483706" r:id="rId6"/>
    <p:sldLayoutId id="2147483717" r:id="rId7"/>
    <p:sldLayoutId id="2147483718" r:id="rId8"/>
    <p:sldLayoutId id="2147483711" r:id="rId9"/>
    <p:sldLayoutId id="2147483716" r:id="rId10"/>
    <p:sldLayoutId id="2147483708" r:id="rId11"/>
    <p:sldLayoutId id="2147483712" r:id="rId12"/>
    <p:sldLayoutId id="2147483731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2025-05-28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Af_logotyp_gron-vit_cmyk.pdf" descr="Logotyp Arbetsförmedlingen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8535617D-9B94-4F6D-9220-2325D3DFE4F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04688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3" r:id="rId2"/>
    <p:sldLayoutId id="2147483734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Exempelbild på grupp med människor i möte">
            <a:extLst>
              <a:ext uri="{FF2B5EF4-FFF2-40B4-BE49-F238E27FC236}">
                <a16:creationId xmlns:a16="http://schemas.microsoft.com/office/drawing/2014/main" id="{9331C290-1AF2-CC40-A514-B0F588733F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9" b="11479"/>
          <a:stretch/>
        </p:blipFill>
        <p:spPr/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E4D33628-C972-4223-B7F5-1E8074EA2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58" y="2764302"/>
            <a:ext cx="7018597" cy="1109558"/>
          </a:xfrm>
        </p:spPr>
        <p:txBody>
          <a:bodyPr/>
          <a:lstStyle/>
          <a:p>
            <a:r>
              <a:rPr lang="sv-SE" dirty="0"/>
              <a:t>Utvärderingsplan för POB </a:t>
            </a:r>
            <a:br>
              <a:rPr lang="sv-SE" dirty="0"/>
            </a:br>
            <a:r>
              <a:rPr lang="sv-SE" dirty="0" err="1"/>
              <a:t>Onward</a:t>
            </a:r>
            <a:r>
              <a:rPr lang="sv-SE" dirty="0"/>
              <a:t> ESF+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A889C2A-BC79-4C98-A073-B6ED4A97D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58" y="3875680"/>
            <a:ext cx="7081901" cy="756000"/>
          </a:xfrm>
        </p:spPr>
        <p:txBody>
          <a:bodyPr/>
          <a:lstStyle/>
          <a:p>
            <a:r>
              <a:rPr lang="sv-SE" altLang="sv-SE" sz="2000" dirty="0"/>
              <a:t>Arbetsförmedlingen, 2025-06-04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9A78C46E-A0AE-26E9-A21C-62DC8EFFDFD8}"/>
              </a:ext>
            </a:extLst>
          </p:cNvPr>
          <p:cNvSpPr txBox="1">
            <a:spLocks/>
          </p:cNvSpPr>
          <p:nvPr/>
        </p:nvSpPr>
        <p:spPr>
          <a:xfrm>
            <a:off x="6030859" y="6793176"/>
            <a:ext cx="3309515" cy="160738"/>
          </a:xfrm>
          <a:prstGeom prst="rect">
            <a:avLst/>
          </a:prstGeom>
          <a:noFill/>
        </p:spPr>
        <p:txBody>
          <a:bodyPr vert="horz" lIns="0" tIns="180000" rIns="0" bIns="0" rtlCol="0" anchor="b" anchorCtr="0">
            <a:noAutofit/>
          </a:bodyPr>
          <a:lstStyle>
            <a:lvl1pPr marL="360000"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300" dirty="0">
                <a:highlight>
                  <a:srgbClr val="FF0000"/>
                </a:highlight>
              </a:rPr>
              <a:t>OBS LÄGG TILL ESF-LOGGA!!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3A00A2-CF47-670D-02A4-07DDDCE3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6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FB48F5E3-50D9-10DD-A88A-46A500E6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1"/>
            <a:ext cx="7422784" cy="675000"/>
          </a:xfrm>
        </p:spPr>
        <p:txBody>
          <a:bodyPr/>
          <a:lstStyle/>
          <a:p>
            <a:r>
              <a:rPr lang="sv-SE" dirty="0"/>
              <a:t>Utvärderingsplan</a:t>
            </a:r>
            <a:r>
              <a:rPr lang="en-US" dirty="0"/>
              <a:t> för ESF+ </a:t>
            </a:r>
            <a:r>
              <a:rPr lang="sv-SE" dirty="0"/>
              <a:t>Programområde</a:t>
            </a:r>
            <a:r>
              <a:rPr lang="en-US" dirty="0"/>
              <a:t> B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3D62F5-26B4-5065-7175-0A03D55E8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080151"/>
            <a:ext cx="7421825" cy="3420000"/>
          </a:xfrm>
        </p:spPr>
        <p:txBody>
          <a:bodyPr/>
          <a:lstStyle/>
          <a:p>
            <a:r>
              <a:rPr lang="sv-SE" sz="1600" dirty="0">
                <a:effectLst/>
                <a:latin typeface="Georgia" panose="02040502050405020303" pitchFamily="18" charset="0"/>
              </a:rPr>
              <a:t>Beslutat juni 2023 </a:t>
            </a:r>
          </a:p>
          <a:p>
            <a:r>
              <a:rPr lang="sv-SE" sz="1600" dirty="0">
                <a:latin typeface="Georgia" panose="02040502050405020303" pitchFamily="18" charset="0"/>
              </a:rPr>
              <a:t>P</a:t>
            </a:r>
            <a:r>
              <a:rPr lang="sv-SE" sz="1600" dirty="0">
                <a:effectLst/>
                <a:latin typeface="Georgia" panose="02040502050405020303" pitchFamily="18" charset="0"/>
              </a:rPr>
              <a:t>rogramutvärdering av socialfondsprogrammet inleds 2027</a:t>
            </a:r>
          </a:p>
          <a:p>
            <a:r>
              <a:rPr lang="sv-SE" sz="1600" dirty="0">
                <a:effectLst/>
                <a:latin typeface="Georgia" panose="02040502050405020303" pitchFamily="18" charset="0"/>
              </a:rPr>
              <a:t>Utvärdering av PO B ska slutföras senast våren 2028</a:t>
            </a:r>
          </a:p>
          <a:p>
            <a:r>
              <a:rPr lang="sv-SE" sz="1600" dirty="0">
                <a:effectLst/>
                <a:latin typeface="Georgia" panose="02040502050405020303" pitchFamily="18" charset="0"/>
              </a:rPr>
              <a:t>Utvärdering av PO B utförs kontinuerligt under programperioden</a:t>
            </a:r>
          </a:p>
          <a:p>
            <a:r>
              <a:rPr lang="sv-SE" sz="1600" dirty="0">
                <a:solidFill>
                  <a:srgbClr val="000000"/>
                </a:solidFill>
                <a:latin typeface="Georgia" panose="02040502050405020303" pitchFamily="18" charset="0"/>
              </a:rPr>
              <a:t>Utvärderingsfrågorna för PO B</a:t>
            </a: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Effektivitet: Är insatsernas resultat för målgruppen rimliga givet insatsens kostnad?</a:t>
            </a: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Relevans: Har programmets insatser och målgrupper formulerats med utgångspunkt i de utmaningar som finns regionalt och nationellt inom socialfondens politikområden? </a:t>
            </a:r>
            <a:endParaRPr lang="sv-SE" sz="16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 Samstämmighet: Har utlysningarna och insatserna i programmet utformats på ett sätt som skapar goda förutsättningar att uppnå programmets särskilda mål och förväntade effekter? </a:t>
            </a:r>
            <a:r>
              <a:rPr lang="sv-SE" sz="16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	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D9B9EE-27C8-6B62-5435-8A5326345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8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78786-DD93-C846-091C-C90FA535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Utvärderingsplan</a:t>
            </a:r>
            <a:r>
              <a:rPr lang="en-US" dirty="0"/>
              <a:t> för ESF+ </a:t>
            </a:r>
            <a:r>
              <a:rPr lang="sv-SE" dirty="0"/>
              <a:t>Programområde</a:t>
            </a:r>
            <a:r>
              <a:rPr lang="en-US" dirty="0"/>
              <a:t> 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92F868-4E02-2893-7D40-A1134C176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Mervärde för unionen: Har programmets insatser medfört ett betydande bidrag till Unionens övergripande målsättningar? </a:t>
            </a: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Mervärde för unionen: Finns det insatser inom programmet som sannolikt inte hade utförts utan särskilda mål och direktiv från EU?</a:t>
            </a: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Ändamålsenlighet B:</a:t>
            </a:r>
            <a:r>
              <a:rPr lang="sv-SE" sz="12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I vilken utsträckning har deltagande individer kommit i arbete eller studier till följd av deltagande i insatser inom programområde B? </a:t>
            </a:r>
          </a:p>
          <a:p>
            <a:pPr lvl="1"/>
            <a:r>
              <a:rPr lang="sv-SE" sz="14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Ändamålsenlighet B: I vilken utsträckning ökar sannolikheten för att deltagare får en kompetens som efterfrågas på arbetsmarknaden till följd av deltagande i insatser inom programområde B? 	</a:t>
            </a:r>
          </a:p>
          <a:p>
            <a:pPr lvl="1"/>
            <a:endParaRPr lang="sv-SE" sz="14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sv-SE" sz="1600" dirty="0">
                <a:effectLst/>
                <a:latin typeface="Georgia" panose="02040502050405020303" pitchFamily="18" charset="0"/>
              </a:rPr>
              <a:t>De horisontella principerna ska genomsyra insatserna inom samtliga programområden och ska därför också utvärderas</a:t>
            </a:r>
          </a:p>
          <a:p>
            <a:endParaRPr lang="en-US" dirty="0"/>
          </a:p>
          <a:p>
            <a:endParaRPr lang="sv-SE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992B9CF-EA24-9343-B070-CE2835FF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69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1"/>
            <a:ext cx="7598286" cy="675000"/>
          </a:xfrm>
        </p:spPr>
        <p:txBody>
          <a:bodyPr/>
          <a:lstStyle/>
          <a:p>
            <a:r>
              <a:rPr lang="sv-SE" sz="2300" dirty="0"/>
              <a:t>Utvärdering av </a:t>
            </a:r>
            <a:r>
              <a:rPr lang="sv-SE" sz="2300" dirty="0" err="1"/>
              <a:t>Onward</a:t>
            </a:r>
            <a:r>
              <a:rPr lang="sv-SE" sz="2300" dirty="0"/>
              <a:t> ESF+ </a:t>
            </a:r>
            <a:br>
              <a:rPr lang="sv-SE" sz="2300" dirty="0"/>
            </a:br>
            <a:endParaRPr lang="sv-SE" sz="2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ED2EC1-C251-A6DA-5A94-5A8552C3FB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575043" y="1038396"/>
            <a:ext cx="7421825" cy="3957469"/>
          </a:xfrm>
        </p:spPr>
        <p:txBody>
          <a:bodyPr/>
          <a:lstStyle/>
          <a:p>
            <a:pPr lvl="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Fråga 1: </a:t>
            </a:r>
            <a:r>
              <a:rPr lang="sv-SE" sz="14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Vad är effekten av att ta del av rusta och matcha 2 jämfört med att inte ta del av tjänsten? 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(jan 2027)</a:t>
            </a:r>
            <a:r>
              <a:rPr lang="sv-SE" sz="1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Effektutvärderingen baseras 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på 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  <a:hlinkClick r:id="" action="ppaction://noaction"/>
              </a:rPr>
              <a:t>randomisering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till Nivå A och C 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effekten skattas både för en grupp som står närmare arbetsmarknaden och för en grupp som står längre ifrån arbetsmarknaden </a:t>
            </a:r>
            <a:endParaRPr lang="sv-SE" sz="1200" dirty="0">
              <a:effectLst/>
              <a:highlight>
                <a:srgbClr val="00FFFF"/>
              </a:highlight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Effekter på övergångar till arbete och studier inom 6, 12 och 18 månader efter randomisering. </a:t>
            </a:r>
            <a:r>
              <a:rPr lang="sv-SE" sz="1200" b="1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Övergångar till arbete baseras på uppgifter om månadsinkomster från Skatteverket</a:t>
            </a:r>
            <a:r>
              <a:rPr lang="sv-SE" sz="1200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sv-SE" sz="1200" i="1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4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Fråga 2: </a:t>
            </a:r>
            <a:r>
              <a:rPr lang="sv-SE" sz="1400" b="1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Har deltagande i rusta och matcha 2 ökat sannolikheten för att den arbetssökande fått en kompetens som efterfrågas på arbetsmarknaden?   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(jan 2026)</a:t>
            </a: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Kartläggning av deltagande i kompetenshöjande insatser (hur många deltar och antal timmar) samt arbetspraktik</a:t>
            </a: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Enkätundersökning med syfte att beskriva i vilken utsträckning deltagarna upplever en kompetensförflyttning inom 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ett antal 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  <a:hlinkClick r:id="" action="ppaction://noaction"/>
              </a:rPr>
              <a:t>kompetensområden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sv-SE" sz="12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5417B8-CF17-D08E-9B3C-C7B9F776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4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1"/>
            <a:ext cx="7598286" cy="675000"/>
          </a:xfrm>
        </p:spPr>
        <p:txBody>
          <a:bodyPr/>
          <a:lstStyle/>
          <a:p>
            <a:r>
              <a:rPr lang="sv-SE" sz="2300" dirty="0"/>
              <a:t>Utvärdering av </a:t>
            </a:r>
            <a:r>
              <a:rPr lang="sv-SE" sz="2300" dirty="0" err="1"/>
              <a:t>Onward</a:t>
            </a:r>
            <a:r>
              <a:rPr lang="sv-SE" sz="2300" dirty="0"/>
              <a:t> ESF+ (fortsättning)</a:t>
            </a:r>
            <a:br>
              <a:rPr lang="sv-SE" sz="2300" dirty="0"/>
            </a:br>
            <a:endParaRPr lang="sv-SE" sz="2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ED2EC1-C251-A6DA-5A94-5A8552C3FB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575043" y="1038396"/>
            <a:ext cx="7421825" cy="3957469"/>
          </a:xfrm>
        </p:spPr>
        <p:txBody>
          <a:bodyPr/>
          <a:lstStyle/>
          <a:p>
            <a:pPr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Ytterligare frågeställningar som besvaras i januari 2026:</a:t>
            </a: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Hur ser arbetsmarknadsutfallen ut för arbetssökande i projektet? Hur stor andel av deltagarna går över till arbete eller studier? Hur skiljer sig detta för olika grupper av arbetssökande?</a:t>
            </a: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Vilket stöd har deltagarna fått i rusta och matcha 2? Har samtliga deltagare fått ta del av det stöd som de har rätt till i tjänsten?  </a:t>
            </a: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Horisontella principer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5417B8-CF17-D08E-9B3C-C7B9F776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62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0"/>
            <a:ext cx="7598286" cy="1026217"/>
          </a:xfrm>
        </p:spPr>
        <p:txBody>
          <a:bodyPr/>
          <a:lstStyle/>
          <a:p>
            <a:r>
              <a:rPr lang="sv-SE" sz="2300" dirty="0"/>
              <a:t>Utvärderingsrapporter till ESF-rådet för utvärdering av </a:t>
            </a:r>
            <a:r>
              <a:rPr lang="sv-SE" sz="2300" dirty="0" err="1"/>
              <a:t>Onward</a:t>
            </a:r>
            <a:r>
              <a:rPr lang="sv-SE" sz="2300" dirty="0"/>
              <a:t> ESF+ </a:t>
            </a:r>
            <a:br>
              <a:rPr lang="sv-SE" sz="2300" dirty="0"/>
            </a:br>
            <a:r>
              <a:rPr lang="sv-SE" sz="1800" b="0" i="1" dirty="0"/>
              <a:t>Planerade aktiviteter</a:t>
            </a:r>
            <a:br>
              <a:rPr lang="sv-SE" sz="1800" b="0" i="1" dirty="0"/>
            </a:br>
            <a:r>
              <a:rPr lang="sv-SE" sz="12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Huvudansvarig handläggare: Josefine Andersson</a:t>
            </a:r>
            <a:endParaRPr lang="sv-SE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ED2EC1-C251-A6DA-5A94-5A8552C3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822553"/>
            <a:ext cx="7421825" cy="2766072"/>
          </a:xfrm>
        </p:spPr>
        <p:txBody>
          <a:bodyPr/>
          <a:lstStyle/>
          <a:p>
            <a:pPr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Utvärderingsrapport för </a:t>
            </a:r>
            <a:r>
              <a:rPr lang="sv-SE" sz="1400" b="1" dirty="0" err="1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Onward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ESF+</a:t>
            </a:r>
            <a:endParaRPr lang="sv-SE" sz="1200" dirty="0"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642938" lvl="1" indent="-342900">
              <a:lnSpc>
                <a:spcPts val="1400"/>
              </a:lnSpc>
              <a:spcAft>
                <a:spcPts val="450"/>
              </a:spcAft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Hösten 2024 och våren 2025: </a:t>
            </a:r>
          </a:p>
          <a:p>
            <a:pPr marL="942975" lvl="2" indent="-342900">
              <a:lnSpc>
                <a:spcPts val="14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Genomföra och analysera 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  <a:hlinkClick r:id="" action="ppaction://noaction"/>
              </a:rPr>
              <a:t>enkätundersökning</a:t>
            </a: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med syfte att beskriva i vilken utsträckning deltagarna upplever en kompetensförflyttning inom ett antal kompetensområden </a:t>
            </a:r>
            <a:r>
              <a:rPr lang="sv-SE" sz="1200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(Josefine Andersson och Simona Tudor) </a:t>
            </a:r>
            <a:endParaRPr lang="sv-SE" sz="1200" i="1" dirty="0">
              <a:highlight>
                <a:srgbClr val="00FFFF"/>
              </a:highlight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642938" lvl="1" indent="-342900">
              <a:lnSpc>
                <a:spcPts val="1400"/>
              </a:lnSpc>
              <a:spcAft>
                <a:spcPts val="450"/>
              </a:spcAft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Våren och hösten 2025: </a:t>
            </a:r>
          </a:p>
          <a:p>
            <a:pPr marL="942975" lvl="2" indent="-342900">
              <a:lnSpc>
                <a:spcPts val="14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Framtagande av resultatmått; övergångar i arbete eller studier, samt kartläggning av stödet i tjänsten </a:t>
            </a:r>
            <a:r>
              <a:rPr lang="sv-SE" sz="1200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(Josefine Andersson och Ulfhild Westin)</a:t>
            </a:r>
          </a:p>
          <a:p>
            <a:pPr marL="942975" lvl="2" indent="-342900">
              <a:lnSpc>
                <a:spcPts val="14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Kartläggning av deltagande i kompetenshöjande insatser samt arbetspraktik </a:t>
            </a:r>
            <a:r>
              <a:rPr lang="sv-SE" sz="1200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(Josefine Andersson och Ulfhild Westin)</a:t>
            </a:r>
            <a:endParaRPr lang="sv-SE" sz="1200" dirty="0"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642938" lvl="1" indent="-342900">
              <a:lnSpc>
                <a:spcPts val="1400"/>
              </a:lnSpc>
              <a:spcAft>
                <a:spcPts val="1000"/>
              </a:spcAft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Utvärderingsrapport till ESF-rådet levereras januari 2026</a:t>
            </a:r>
            <a:endParaRPr lang="sv-SE" sz="1200" i="1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2FCEB84-B40E-2FC6-C4DB-51EF1A033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7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0"/>
            <a:ext cx="7598286" cy="1026217"/>
          </a:xfrm>
        </p:spPr>
        <p:txBody>
          <a:bodyPr/>
          <a:lstStyle/>
          <a:p>
            <a:r>
              <a:rPr lang="sv-SE" sz="2300" dirty="0"/>
              <a:t>Utvärderingsrapporter till ESF-rådet för utvärdering av </a:t>
            </a:r>
            <a:r>
              <a:rPr lang="sv-SE" sz="2300" dirty="0" err="1"/>
              <a:t>Onward</a:t>
            </a:r>
            <a:r>
              <a:rPr lang="sv-SE" sz="2300" dirty="0"/>
              <a:t> ESF+ (fortsättning)</a:t>
            </a:r>
            <a:br>
              <a:rPr lang="sv-SE" sz="2300" dirty="0"/>
            </a:br>
            <a:r>
              <a:rPr lang="sv-SE" sz="1800" b="0" i="1" dirty="0"/>
              <a:t>Planerade aktiviteter</a:t>
            </a:r>
            <a:br>
              <a:rPr lang="sv-SE" sz="1800" b="0" i="1" dirty="0"/>
            </a:br>
            <a:r>
              <a:rPr lang="sv-SE" sz="12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Huvudansvarig handläggare: Josefine Andersson</a:t>
            </a:r>
            <a:endParaRPr lang="sv-SE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ED2EC1-C251-A6DA-5A94-5A8552C3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797616"/>
            <a:ext cx="7421825" cy="1801796"/>
          </a:xfrm>
        </p:spPr>
        <p:txBody>
          <a:bodyPr/>
          <a:lstStyle/>
          <a:p>
            <a:pPr>
              <a:lnSpc>
                <a:spcPts val="14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Effektutvärdering av </a:t>
            </a:r>
            <a:r>
              <a:rPr lang="sv-SE" sz="1400" b="1" dirty="0" err="1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Onward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ESF+ </a:t>
            </a:r>
            <a:endParaRPr lang="sv-SE" sz="1400" dirty="0"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642938" lvl="1" indent="-342900">
              <a:lnSpc>
                <a:spcPts val="1400"/>
              </a:lnSpc>
              <a:spcAft>
                <a:spcPts val="450"/>
              </a:spcAft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Analysarbete våren 2025 – hösten 2026 </a:t>
            </a:r>
            <a:r>
              <a:rPr lang="sv-SE" sz="1200" i="1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(Josefine Andersson, Johan Egebark, Magnus Rödin)</a:t>
            </a:r>
          </a:p>
          <a:p>
            <a:pPr marL="642938" lvl="1" indent="-342900">
              <a:lnSpc>
                <a:spcPts val="1400"/>
              </a:lnSpc>
              <a:spcAft>
                <a:spcPts val="450"/>
              </a:spcAft>
            </a:pPr>
            <a:r>
              <a:rPr lang="sv-SE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Utvärderingsrapport till ESF-rådet levereras</a:t>
            </a: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januari 2027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2FCEB84-B40E-2FC6-C4DB-51EF1A033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4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324281"/>
            <a:ext cx="7598286" cy="675000"/>
          </a:xfrm>
        </p:spPr>
        <p:txBody>
          <a:bodyPr/>
          <a:lstStyle/>
          <a:p>
            <a:r>
              <a:rPr lang="sv-SE" sz="2300" dirty="0"/>
              <a:t>Uppföljningsplan för </a:t>
            </a:r>
            <a:r>
              <a:rPr lang="sv-SE" sz="2300" dirty="0" err="1"/>
              <a:t>Equip</a:t>
            </a:r>
            <a:r>
              <a:rPr lang="sv-SE" sz="2300" dirty="0"/>
              <a:t> ESF+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ED2EC1-C251-A6DA-5A94-5A8552C3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136069"/>
            <a:ext cx="7429474" cy="3351525"/>
          </a:xfrm>
        </p:spPr>
        <p:txBody>
          <a:bodyPr/>
          <a:lstStyle/>
          <a:p>
            <a:pPr lvl="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Fråga 1: </a:t>
            </a:r>
            <a:r>
              <a:rPr lang="sv-SE" sz="1400" b="1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Hur ser arbetsmarknadsutfallen ut för arbetssökande i projektet?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(okt 2027)</a:t>
            </a:r>
            <a:endParaRPr lang="sv-SE" sz="1400" b="1" i="1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Hur stor andel av deltagarna går över till arbete eller studier efter 6, 12 och 20 månader? </a:t>
            </a:r>
            <a:endParaRPr lang="sv-SE" sz="1200" dirty="0"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Hur skiljer sig detta för olika grupper av arbetssökande?</a:t>
            </a:r>
          </a:p>
          <a:p>
            <a:pPr marL="457200" lvl="1" indent="0">
              <a:lnSpc>
                <a:spcPts val="1400"/>
              </a:lnSpc>
              <a:spcAft>
                <a:spcPts val="1000"/>
              </a:spcAft>
              <a:buNone/>
            </a:pPr>
            <a:endParaRPr lang="sv-SE" sz="12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Fråga 2: </a:t>
            </a:r>
            <a:r>
              <a:rPr lang="sv-SE" sz="1400" b="1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Har deltagande i rusta och matcha 2 ökat sannolikheten för att den arbetssökande fått en kompetens som efterfrågas på arbetsmarknaden? </a:t>
            </a:r>
            <a:r>
              <a:rPr lang="sv-SE" sz="1400" b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(okt 2027)</a:t>
            </a: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Kartläggning av 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deltagande i kompetenshöjande insatser (hur många deltar och antal timmar) samt arbetspraktik</a:t>
            </a:r>
          </a:p>
          <a:p>
            <a:pPr marL="742950" lvl="1" indent="-285750">
              <a:lnSpc>
                <a:spcPts val="14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sv-SE" sz="12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Enkätundersökning med syfte att beskriva i vilken utsträckning deltagarna upplever en kompetensförflyttning inom 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ett antal 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  <a:hlinkClick r:id="" action="ppaction://noaction"/>
              </a:rPr>
              <a:t>kompetensområden</a:t>
            </a:r>
            <a:r>
              <a:rPr lang="sv-SE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sv-SE" sz="12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4B0BFE-45C3-E20A-ABF2-5537E90B2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83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CC9C0-C0EF-E64D-9A67-F3CECFDC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24281"/>
            <a:ext cx="8542020" cy="675000"/>
          </a:xfrm>
        </p:spPr>
        <p:txBody>
          <a:bodyPr/>
          <a:lstStyle/>
          <a:p>
            <a:r>
              <a:rPr lang="sv-SE" sz="2400" dirty="0"/>
              <a:t>Förutsättningarna för utvärdering inom programområde 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8D52E9-164C-3C19-D7E8-2DFD2F37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080000"/>
            <a:ext cx="7775518" cy="3420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Georgia" panose="02040502050405020303" pitchFamily="18" charset="0"/>
              </a:rPr>
              <a:t>Övervakningskommittén beslutade, i enlighet med utvärderingsplanen (juni 2023), att utvärderingsbehovet inom programområde B ska omhändertas av Arbetsförmedlingen. Ingen extern utvärdering ska upphandlas inom programområdet, med beaktande av följande:</a:t>
            </a:r>
          </a:p>
          <a:p>
            <a:pPr marL="0" indent="0">
              <a:buNone/>
            </a:pPr>
            <a:endParaRPr lang="sv-SE" sz="1600" dirty="0">
              <a:effectLst/>
              <a:latin typeface="Georgia" panose="02040502050405020303" pitchFamily="18" charset="0"/>
              <a:ea typeface="Aptos" panose="020B0004020202020204" pitchFamily="34" charset="0"/>
            </a:endParaRPr>
          </a:p>
          <a:p>
            <a:pPr lvl="1"/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Förutsättningarna </a:t>
            </a:r>
            <a:r>
              <a:rPr lang="sv-SE" sz="1300" dirty="0">
                <a:latin typeface="Georgia" panose="02040502050405020303" pitchFamily="18" charset="0"/>
                <a:ea typeface="Aptos" panose="020B0004020202020204" pitchFamily="34" charset="0"/>
              </a:rPr>
              <a:t>är </a:t>
            </a:r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unika eftersom alla insatser administreras av Arbetsförmedlingen </a:t>
            </a:r>
          </a:p>
          <a:p>
            <a:pPr lvl="1"/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Arbetsförmedlingen har omfattande analyskompetens</a:t>
            </a:r>
          </a:p>
          <a:p>
            <a:pPr lvl="1"/>
            <a:r>
              <a:rPr lang="sv-SE" sz="1300" dirty="0">
                <a:latin typeface="Georgia" panose="02040502050405020303" pitchFamily="18" charset="0"/>
                <a:ea typeface="Aptos" panose="020B0004020202020204" pitchFamily="34" charset="0"/>
              </a:rPr>
              <a:t>Arbetsförmedlingen har</a:t>
            </a:r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 god tillgång till data från projekten </a:t>
            </a:r>
          </a:p>
          <a:p>
            <a:pPr lvl="1"/>
            <a:r>
              <a:rPr lang="sv-SE" sz="1300" dirty="0">
                <a:latin typeface="Georgia" panose="02040502050405020303" pitchFamily="18" charset="0"/>
                <a:ea typeface="Aptos" panose="020B0004020202020204" pitchFamily="34" charset="0"/>
              </a:rPr>
              <a:t>Arbetsförmedlingen</a:t>
            </a:r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 har erfarenhet av att utvärdera omfattande socialfondsprojekt. </a:t>
            </a:r>
          </a:p>
          <a:p>
            <a:pPr lvl="1"/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Insatserna inom programområde B skiljer sig inte markant ifrån Arbetsförmedlingens ordinarie verksamhet </a:t>
            </a:r>
          </a:p>
          <a:p>
            <a:pPr lvl="1"/>
            <a:r>
              <a:rPr lang="sv-SE" sz="130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Arbetsförmedlingens analysavdelning har lång erfarenhet av att granska liknande insatser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C2DB03-4037-3B9F-6D2E-BDC3C4E73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0" y="4581022"/>
            <a:ext cx="614010" cy="6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0282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d08718bb-3ea9-4237-9a9f-22959620cb11"/>
</p:tagLst>
</file>

<file path=ppt/theme/theme1.xml><?xml version="1.0" encoding="utf-8"?>
<a:theme xmlns:a="http://schemas.openxmlformats.org/drawingml/2006/main" name="Arbetsförmedlingen, vit utan punkter">
  <a:themeElements>
    <a:clrScheme name="Arbetsförmledlingen diagram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4C6320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D18315EE-D8D8-4AA7-BE1C-E7E27A5DF302}"/>
    </a:ext>
  </a:extLst>
</a:theme>
</file>

<file path=ppt/theme/theme2.xml><?xml version="1.0" encoding="utf-8"?>
<a:theme xmlns:a="http://schemas.openxmlformats.org/drawingml/2006/main" name="Arbetsförmedlingen, vit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25A8992D-B864-4B94-AABF-0AB485395EE0}"/>
    </a:ext>
  </a:extLst>
</a:theme>
</file>

<file path=ppt/theme/theme3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A6C0C079-2E9B-487F-BBC8-58AF86AD044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6720</TotalTime>
  <Words>849</Words>
  <Application>Microsoft Office PowerPoint</Application>
  <PresentationFormat>Bildspel på skärmen (16:9)</PresentationFormat>
  <Paragraphs>70</Paragraphs>
  <Slides>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Helvetica Neue Medium</vt:lpstr>
      <vt:lpstr>Wingdings</vt:lpstr>
      <vt:lpstr>Arbetsförmedlingen, vit utan punkter</vt:lpstr>
      <vt:lpstr>Arbetsförmedlingen, vit</vt:lpstr>
      <vt:lpstr>Arbetsförmedlingen, blå</vt:lpstr>
      <vt:lpstr>Utvärderingsplan för POB  Onward ESF+</vt:lpstr>
      <vt:lpstr>Utvärderingsplan för ESF+ Programområde B</vt:lpstr>
      <vt:lpstr>Utvärderingsplan för ESF+ Programområde B</vt:lpstr>
      <vt:lpstr>Utvärdering av Onward ESF+  </vt:lpstr>
      <vt:lpstr>Utvärdering av Onward ESF+ (fortsättning) </vt:lpstr>
      <vt:lpstr>Utvärderingsrapporter till ESF-rådet för utvärdering av Onward ESF+  Planerade aktiviteter Huvudansvarig handläggare: Josefine Andersson</vt:lpstr>
      <vt:lpstr>Utvärderingsrapporter till ESF-rådet för utvärdering av Onward ESF+ (fortsättning) Planerade aktiviteter Huvudansvarig handläggare: Josefine Andersson</vt:lpstr>
      <vt:lpstr>Uppföljningsplan för Equip ESF+ </vt:lpstr>
      <vt:lpstr>Förutsättningarna för utvärdering inom programområde B</vt:lpstr>
    </vt:vector>
  </TitlesOfParts>
  <Company>Arbetsförmedlingen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Simona Tudor</dc:creator>
  <dc:description>Af 00013 7.0 (2022-03-28)</dc:description>
  <cp:lastModifiedBy>Malgorzata Andersson</cp:lastModifiedBy>
  <cp:revision>72</cp:revision>
  <dcterms:created xsi:type="dcterms:W3CDTF">2025-02-17T14:38:35Z</dcterms:created>
  <dcterms:modified xsi:type="dcterms:W3CDTF">2025-05-30T06:18:26Z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88cc774a-4e14-4f10-9ecd-9d90ec222c7f</vt:lpwstr>
  </property>
</Properties>
</file>