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8" r:id="rId2"/>
    <p:sldId id="273" r:id="rId3"/>
    <p:sldId id="257" r:id="rId4"/>
    <p:sldId id="258" r:id="rId5"/>
    <p:sldId id="270" r:id="rId6"/>
    <p:sldId id="260" r:id="rId7"/>
    <p:sldId id="274" r:id="rId8"/>
    <p:sldId id="277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475B"/>
    <a:srgbClr val="F6E3D2"/>
    <a:srgbClr val="004062"/>
    <a:srgbClr val="F9E06C"/>
    <a:srgbClr val="6299AE"/>
    <a:srgbClr val="F39886"/>
    <a:srgbClr val="A9D1DA"/>
    <a:srgbClr val="124261"/>
    <a:srgbClr val="723F4E"/>
    <a:srgbClr val="EAB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8631"/>
  </p:normalViewPr>
  <p:slideViewPr>
    <p:cSldViewPr snapToGrid="0" snapToObjects="1">
      <p:cViewPr varScale="1">
        <p:scale>
          <a:sx n="50" d="100"/>
          <a:sy n="50" d="100"/>
        </p:scale>
        <p:origin x="556" y="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D9394-B095-D14F-9C64-9054C5F416E2}" type="datetimeFigureOut">
              <a:rPr lang="sv-SE" smtClean="0"/>
              <a:t>2025-05-26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36579-4CA0-484E-809B-B32E5DC99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54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Rubrik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Dubbelfinansiering definieras som en situation där ett projekt får finansiering från två eller flera källor (till exempel EU-fonder och nationella stödprogram) för samma aktiviteter eller kostnader.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b="0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Samma deltagare kan vara i flera projekt samtidigt men inte mer än 100%</a:t>
            </a:r>
            <a:endParaRPr lang="sv-SE" sz="1200" dirty="0"/>
          </a:p>
          <a:p>
            <a:br>
              <a:rPr lang="sv-SE" b="1" dirty="0"/>
            </a:br>
            <a:r>
              <a:rPr lang="sv-SE" dirty="0"/>
              <a:t>Max två rader, gärna en</a:t>
            </a:r>
          </a:p>
          <a:p>
            <a:br>
              <a:rPr lang="sv-SE" dirty="0"/>
            </a:br>
            <a:r>
              <a:rPr lang="sv-SE" b="1" dirty="0"/>
              <a:t>Underrubrik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0" dirty="0"/>
              <a:t>Typsnitt ska alltid vara: </a:t>
            </a:r>
            <a:r>
              <a:rPr lang="sv-SE" b="0" dirty="0" err="1"/>
              <a:t>Trebuchet</a:t>
            </a:r>
            <a:r>
              <a:rPr lang="sv-SE" b="0" dirty="0"/>
              <a:t> MS (ej </a:t>
            </a:r>
            <a:r>
              <a:rPr lang="sv-SE" b="0" dirty="0" err="1"/>
              <a:t>fetad</a:t>
            </a:r>
            <a:r>
              <a:rPr lang="sv-SE" b="0" dirty="0"/>
              <a:t>)</a:t>
            </a:r>
            <a:endParaRPr lang="sv-SE" b="1" dirty="0"/>
          </a:p>
          <a:p>
            <a:r>
              <a:rPr lang="sv-SE" b="0" dirty="0"/>
              <a:t>Max två rader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2125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Rubrik</a:t>
            </a:r>
            <a:br>
              <a:rPr lang="sv-SE" b="1" dirty="0"/>
            </a:br>
            <a:r>
              <a:rPr lang="sv-SE" b="1" dirty="0"/>
              <a:t>Typsnitt ska alltid vara: </a:t>
            </a:r>
            <a:r>
              <a:rPr lang="sv-SE" b="1" dirty="0" err="1"/>
              <a:t>Trebuchet</a:t>
            </a:r>
            <a:r>
              <a:rPr lang="sv-SE" b="1" dirty="0"/>
              <a:t> MS Fet i 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endParaRPr lang="sv-SE" dirty="0"/>
          </a:p>
          <a:p>
            <a:r>
              <a:rPr lang="sv-SE" b="1" dirty="0"/>
              <a:t>Punktlista</a:t>
            </a:r>
          </a:p>
          <a:p>
            <a:r>
              <a:rPr lang="sv-SE" b="0" dirty="0"/>
              <a:t>Består listan av något ord per punkt kan listan vara fem punkter lång. (ca 160 tecken)</a:t>
            </a:r>
          </a:p>
          <a:p>
            <a:r>
              <a:rPr lang="sv-SE" b="0" dirty="0"/>
              <a:t>Består de av meningar begränsas den till tre punkter per sida. Behövs fler punkter, lägg då till en extra sida.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3792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670DE5-1147-1B38-A69B-A9F631B361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80171457-37BD-7AB5-5C94-2C6C41D8F9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E3C3EE2D-288A-77D7-98DE-6DC195B77F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Fast </a:t>
            </a:r>
            <a:r>
              <a:rPr lang="sv-SE" b="1" dirty="0" err="1"/>
              <a:t>care</a:t>
            </a:r>
            <a:endParaRPr lang="sv-SE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="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94F7760-3F01-AB17-1DE4-189C26894B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3896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sv-SE" sz="1200" dirty="0"/>
              <a:t>Månatliga möten för utbyte med Tillväxtverket, Migrationsverket och Jordbruksverket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1200" dirty="0"/>
              <a:t>Löpande kontakt med Internationella enheten Arbetsförmedlingen kring Globaliseringsfonden och insatser kopplade till Northvolt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1200" dirty="0"/>
              <a:t>Kontakt kring Northvolt med FRO och ERUF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z="1200" dirty="0"/>
              <a:t>Erfarenhetsutbyte med Naturvårdsverket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200" dirty="0"/>
              <a:t>Ekonomistyrningsverket – projektrevisioner 2025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200" dirty="0"/>
              <a:t>Kommissionen – DAC hösten 2025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200" dirty="0"/>
              <a:t>Revisionsrätten – mars 2025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2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1078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7A8644-A793-9DD6-01A5-85625DA86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43549D84-E593-7253-16F3-A5AA706D28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59AA192E-ABA5-98FC-A895-830E8ACEE8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Rubrik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Typsnitt ska alltid vara: </a:t>
            </a:r>
            <a:r>
              <a:rPr lang="sv-SE" b="1" dirty="0" err="1"/>
              <a:t>Trebuchet</a:t>
            </a:r>
            <a:r>
              <a:rPr lang="sv-SE" b="1" dirty="0"/>
              <a:t> MS Fet i 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br>
              <a:rPr lang="sv-SE" b="1" dirty="0"/>
            </a:br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Text</a:t>
            </a:r>
            <a:br>
              <a:rPr lang="sv-SE" b="1" dirty="0"/>
            </a:br>
            <a:r>
              <a:rPr lang="sv-SE" b="0" dirty="0"/>
              <a:t>Typsnitt ska alltid vara: </a:t>
            </a:r>
            <a:r>
              <a:rPr lang="sv-SE" b="0" dirty="0" err="1"/>
              <a:t>Trebuchet</a:t>
            </a:r>
            <a:r>
              <a:rPr lang="sv-SE" b="0" dirty="0"/>
              <a:t> MS (ej </a:t>
            </a:r>
            <a:r>
              <a:rPr lang="sv-SE" b="0" dirty="0" err="1"/>
              <a:t>fetad</a:t>
            </a:r>
            <a:r>
              <a:rPr lang="sv-SE" b="0" dirty="0"/>
              <a:t>)</a:t>
            </a:r>
            <a:endParaRPr lang="sv-SE" b="1" dirty="0"/>
          </a:p>
          <a:p>
            <a:r>
              <a:rPr lang="sv-SE" b="0" dirty="0"/>
              <a:t>Max fyra rader (ca 200 tecken)</a:t>
            </a:r>
          </a:p>
          <a:p>
            <a:r>
              <a:rPr lang="sv-SE" b="0" dirty="0"/>
              <a:t>Är rubriken längre bör texten vara kortare.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F80176A-C074-B2C5-9905-946B6FC31E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1670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F056DB-1628-7339-ADA6-1EF1CE59D6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30F65191-FC07-FC73-DE63-F8EBC01EEA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EDF4C30D-E235-5E1F-6A76-D71587C8CA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Rubrik</a:t>
            </a:r>
          </a:p>
          <a:p>
            <a:br>
              <a:rPr lang="sv-SE" b="1"/>
            </a:br>
            <a:r>
              <a:rPr lang="sv-SE"/>
              <a:t>Max två rader, gärna en</a:t>
            </a:r>
          </a:p>
          <a:p>
            <a:br>
              <a:rPr lang="sv-SE" dirty="0"/>
            </a:br>
            <a:r>
              <a:rPr lang="sv-SE" b="1" dirty="0"/>
              <a:t>Underrubrik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0" dirty="0"/>
              <a:t>Typsnitt ska alltid vara: </a:t>
            </a:r>
            <a:r>
              <a:rPr lang="sv-SE" b="0" dirty="0" err="1"/>
              <a:t>Trebuchet</a:t>
            </a:r>
            <a:r>
              <a:rPr lang="sv-SE" b="0" dirty="0"/>
              <a:t> MS (ej </a:t>
            </a:r>
            <a:r>
              <a:rPr lang="sv-SE" b="0" dirty="0" err="1"/>
              <a:t>fetad</a:t>
            </a:r>
            <a:r>
              <a:rPr lang="sv-SE" b="0" dirty="0"/>
              <a:t>)</a:t>
            </a:r>
            <a:endParaRPr lang="sv-SE" b="1" dirty="0"/>
          </a:p>
          <a:p>
            <a:r>
              <a:rPr lang="sv-SE" b="0" dirty="0"/>
              <a:t>Max två rader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D31959B-637D-F7A5-9158-5481B38357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6374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1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1F8F117-E482-B548-86A9-089DD068A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2BBD79D-617E-0C4E-8C8E-F40ECFB52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rgbClr val="F6E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9A6F7AF-1600-3745-B44C-3759E7BDE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80A94A70-77CA-7A4A-9A57-2F63C0D87F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517873D5-62BF-154B-8C79-136C0BF69C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DC0ADD5B-E213-FE4F-9F25-F0B2241BB3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datum</a:t>
            </a:r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AC448D61-B925-1744-B97E-1717E0038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2" name="Bildobjekt 1" descr="Medfinansieras av Europeiska unionen">
            <a:extLst>
              <a:ext uri="{FF2B5EF4-FFF2-40B4-BE49-F238E27FC236}">
                <a16:creationId xmlns:a16="http://schemas.microsoft.com/office/drawing/2014/main" id="{C9BB69D8-3B3D-3A4A-513D-36735D7E91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422" y="433288"/>
            <a:ext cx="3377967" cy="71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35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62939" y="1595672"/>
            <a:ext cx="5429062" cy="52623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58416" y="457200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819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 med mön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834680" y="-7167"/>
            <a:ext cx="2164245" cy="2208413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2429" y="1330859"/>
            <a:ext cx="3711422" cy="36134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54469" y="4950958"/>
            <a:ext cx="1339382" cy="1339382"/>
          </a:xfrm>
          <a:prstGeom prst="rect">
            <a:avLst/>
          </a:prstGeom>
          <a:solidFill>
            <a:srgbClr val="A9D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98925" y="2201246"/>
            <a:ext cx="989656" cy="1009853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93851" y="4186448"/>
            <a:ext cx="2694915" cy="2671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333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19782" y="90087"/>
            <a:ext cx="3388945" cy="3426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10037" y="1731792"/>
            <a:ext cx="836672" cy="836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46462" y="5160475"/>
            <a:ext cx="1663575" cy="1697525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65861" y="4061125"/>
            <a:ext cx="1077363" cy="1099350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10037" y="2568464"/>
            <a:ext cx="2694915" cy="259201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56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29609" y="1595672"/>
            <a:ext cx="4831398" cy="46830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1349" y="1"/>
            <a:ext cx="1595672" cy="1595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71022" y="4237022"/>
            <a:ext cx="2620979" cy="2620979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517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65068" y="543124"/>
            <a:ext cx="5326932" cy="5136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78466" y="5164057"/>
            <a:ext cx="1702652" cy="1693943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69981" y="-32371"/>
            <a:ext cx="2539844" cy="2551905"/>
          </a:xfrm>
          <a:prstGeom prst="rect">
            <a:avLst/>
          </a:prstGeom>
          <a:solidFill>
            <a:srgbClr val="124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3915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39044" y="5482535"/>
            <a:ext cx="1375874" cy="1375874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14917" y="2605451"/>
            <a:ext cx="2877084" cy="2877084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7A1B5B9E-0DAE-8247-8A6C-E1AFEB21F9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09135" y="452927"/>
            <a:ext cx="3611562" cy="36115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75927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73677" y="457200"/>
            <a:ext cx="1153231" cy="1153231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97663" y="4311353"/>
            <a:ext cx="2546647" cy="2546647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EBEE1651-5104-0C49-B498-D2207B4C16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26538" y="1609725"/>
            <a:ext cx="3065462" cy="31416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6799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2982" y="457201"/>
            <a:ext cx="5622201" cy="59254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12256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474629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54F6FA-2C7A-0F40-A68F-8B6D5356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720" y="516048"/>
            <a:ext cx="10385079" cy="5269116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051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2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34E60E6F-E48C-8649-8FBF-B9F4EC38A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2465B3A2-FA99-B048-8364-C9B6EE7AF2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BAFA08D-D8ED-9E43-9149-F165AFF23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rgbClr val="8B47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1301CA2-F276-B14A-B0EA-CD7F6DD8D4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</a:t>
            </a:r>
            <a:r>
              <a:rPr lang="sv-SE" dirty="0" err="1"/>
              <a:t>dqatum</a:t>
            </a:r>
            <a:endParaRPr lang="sv-SE" dirty="0"/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96A5E59D-08E1-B244-8AE3-D5A2C25C5B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4" name="Bildobjekt 3" descr="Medfinansieras av Europeiska unionen">
            <a:extLst>
              <a:ext uri="{FF2B5EF4-FFF2-40B4-BE49-F238E27FC236}">
                <a16:creationId xmlns:a16="http://schemas.microsoft.com/office/drawing/2014/main" id="{C5B995C1-10AA-1A58-1B1C-6119AAF0DF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422" y="433288"/>
            <a:ext cx="3377967" cy="71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445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sida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07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– Blå">
    <p:bg>
      <p:bgPr>
        <a:solidFill>
          <a:srgbClr val="A9D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648"/>
            <a:ext cx="6516998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2400" y="2961907"/>
            <a:ext cx="6516998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16A05F-22AB-9E4F-B3C8-1B6E31C36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9"/>
            <a:ext cx="4295196" cy="461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51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rön">
    <p:bg>
      <p:bgPr>
        <a:solidFill>
          <a:srgbClr val="B7CF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5308B08-3FA6-5A43-A747-111A29F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8"/>
            <a:ext cx="4295197" cy="461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ul">
    <p:bg>
      <p:bgPr>
        <a:solidFill>
          <a:srgbClr val="F9E0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7E0A9CF-BE89-104B-B30C-E144FDD36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2" y="2245258"/>
            <a:ext cx="4295198" cy="461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Rosa">
    <p:bg>
      <p:bgPr>
        <a:solidFill>
          <a:srgbClr val="EABE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BE1E315-C437-6448-8579-A95E71D78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1" y="2245257"/>
            <a:ext cx="4295199" cy="461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80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311B47-16D8-9647-829B-D0786C522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9"/>
            <a:ext cx="9113718" cy="364854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468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–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FD3FD9A2-49C0-3745-BDC1-0A45AC1D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3" y="563963"/>
            <a:ext cx="10337925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3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AB8240A-3D11-9144-B799-360BB7BBCA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007351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33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36190" y="457200"/>
            <a:ext cx="5555810" cy="54547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22202" y="4630847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5973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9EF735-2EBE-7F49-82AA-336045B3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DD7512-FD86-934F-A2F4-DE5978D53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1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8" name="Bild 7" descr="Svenska ESF-rådets logotyp">
            <a:extLst>
              <a:ext uri="{FF2B5EF4-FFF2-40B4-BE49-F238E27FC236}">
                <a16:creationId xmlns:a16="http://schemas.microsoft.com/office/drawing/2014/main" id="{21EF858C-87AF-67A4-FF2D-9D8722B4FDE0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12109" y="6089636"/>
            <a:ext cx="1545142" cy="422413"/>
          </a:xfrm>
          <a:prstGeom prst="rect">
            <a:avLst/>
          </a:prstGeom>
        </p:spPr>
      </p:pic>
      <p:pic>
        <p:nvPicPr>
          <p:cNvPr id="9" name="Bildobjekt 8" descr="Medfinansieras av Europeiska unionen">
            <a:extLst>
              <a:ext uri="{FF2B5EF4-FFF2-40B4-BE49-F238E27FC236}">
                <a16:creationId xmlns:a16="http://schemas.microsoft.com/office/drawing/2014/main" id="{1BBFEBE1-2B72-D4AF-B8A6-BA2DD14C99A4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108" y="6061158"/>
            <a:ext cx="2269869" cy="48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99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5" r:id="rId2"/>
    <p:sldLayoutId id="2147483649" r:id="rId3"/>
    <p:sldLayoutId id="2147483661" r:id="rId4"/>
    <p:sldLayoutId id="2147483662" r:id="rId5"/>
    <p:sldLayoutId id="2147483658" r:id="rId6"/>
    <p:sldLayoutId id="2147483650" r:id="rId7"/>
    <p:sldLayoutId id="2147483660" r:id="rId8"/>
    <p:sldLayoutId id="2147483664" r:id="rId9"/>
    <p:sldLayoutId id="2147483666" r:id="rId10"/>
    <p:sldLayoutId id="2147483668" r:id="rId11"/>
    <p:sldLayoutId id="2147483667" r:id="rId12"/>
    <p:sldLayoutId id="2147483665" r:id="rId13"/>
    <p:sldLayoutId id="2147483669" r:id="rId14"/>
    <p:sldLayoutId id="2147483671" r:id="rId15"/>
    <p:sldLayoutId id="2147483672" r:id="rId16"/>
    <p:sldLayoutId id="2147483657" r:id="rId17"/>
    <p:sldLayoutId id="2147483663" r:id="rId18"/>
    <p:sldLayoutId id="2147483654" r:id="rId19"/>
    <p:sldLayoutId id="2147483655" r:id="rId2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27063" indent="-169863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4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12838" indent="-1984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0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558925" indent="-18732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06600" indent="-1778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A4AE6B2-D74D-0C4C-9352-F4014B0596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Dubbelfinansiering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6EC34E4-4A53-664E-9B19-2D58BE4EE6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sv-SE" dirty="0"/>
              <a:t>Gunilla Sweger 2025-06-04</a:t>
            </a:r>
          </a:p>
        </p:txBody>
      </p:sp>
    </p:spTree>
    <p:extLst>
      <p:ext uri="{BB962C8B-B14F-4D97-AF65-F5344CB8AC3E}">
        <p14:creationId xmlns:p14="http://schemas.microsoft.com/office/powerpoint/2010/main" val="2051396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E724FB-D31E-ADC4-DB21-17857E8D6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226342"/>
            <a:ext cx="9113718" cy="1325563"/>
          </a:xfrm>
        </p:spPr>
        <p:txBody>
          <a:bodyPr>
            <a:normAutofit/>
          </a:bodyPr>
          <a:lstStyle/>
          <a:p>
            <a:r>
              <a:rPr lang="sv-SE" sz="4000" dirty="0"/>
              <a:t>Utmaningar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6904C932-A226-7BDD-1E52-1ACB391E8836}"/>
              </a:ext>
            </a:extLst>
          </p:cNvPr>
          <p:cNvSpPr/>
          <p:nvPr/>
        </p:nvSpPr>
        <p:spPr>
          <a:xfrm>
            <a:off x="508251" y="1691988"/>
            <a:ext cx="5232400" cy="200080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/>
              <a:t>Dubbelfinansiering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71E13C30-B4E1-00FD-9B6B-62383913F17F}"/>
              </a:ext>
            </a:extLst>
          </p:cNvPr>
          <p:cNvSpPr/>
          <p:nvPr/>
        </p:nvSpPr>
        <p:spPr>
          <a:xfrm>
            <a:off x="6096001" y="1892663"/>
            <a:ext cx="5537704" cy="204270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/>
              <a:t>Jäv och intressekonflikter</a:t>
            </a: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5E0ED1D6-4022-F167-F630-2F6A189DAE9F}"/>
              </a:ext>
            </a:extLst>
          </p:cNvPr>
          <p:cNvSpPr/>
          <p:nvPr/>
        </p:nvSpPr>
        <p:spPr>
          <a:xfrm>
            <a:off x="4063744" y="0"/>
            <a:ext cx="5537704" cy="196651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/>
              <a:t>Bedrägeribekämpning</a:t>
            </a: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035CB807-9DD0-83EF-F0BE-D4C54813ADF2}"/>
              </a:ext>
            </a:extLst>
          </p:cNvPr>
          <p:cNvSpPr/>
          <p:nvPr/>
        </p:nvSpPr>
        <p:spPr>
          <a:xfrm>
            <a:off x="6007100" y="4226913"/>
            <a:ext cx="5626604" cy="2186587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/>
              <a:t>Statsstöd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B4031E85-9F54-03CF-401B-0E16F2B72100}"/>
              </a:ext>
            </a:extLst>
          </p:cNvPr>
          <p:cNvSpPr/>
          <p:nvPr/>
        </p:nvSpPr>
        <p:spPr>
          <a:xfrm>
            <a:off x="660904" y="3832877"/>
            <a:ext cx="5232400" cy="2042708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/>
              <a:t>Upphandlingar</a:t>
            </a:r>
          </a:p>
        </p:txBody>
      </p:sp>
    </p:spTree>
    <p:extLst>
      <p:ext uri="{BB962C8B-B14F-4D97-AF65-F5344CB8AC3E}">
        <p14:creationId xmlns:p14="http://schemas.microsoft.com/office/powerpoint/2010/main" val="3408074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DEBFC536-63BC-584B-9142-70704B176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8650" y="0"/>
            <a:ext cx="6516998" cy="5003799"/>
          </a:xfrm>
        </p:spPr>
        <p:txBody>
          <a:bodyPr>
            <a:normAutofit/>
          </a:bodyPr>
          <a:lstStyle/>
          <a:p>
            <a:r>
              <a:rPr lang="sv-SE" sz="3600" dirty="0"/>
              <a:t>Dubbelfinansiering enligt EU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F05F4124-904E-6B26-260F-AF2F902611CB}"/>
              </a:ext>
            </a:extLst>
          </p:cNvPr>
          <p:cNvSpPr/>
          <p:nvPr/>
        </p:nvSpPr>
        <p:spPr>
          <a:xfrm>
            <a:off x="4348801" y="2205057"/>
            <a:ext cx="3314700" cy="22860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/>
              <a:t>ESF-projekt</a:t>
            </a:r>
          </a:p>
          <a:p>
            <a:pPr algn="ctr"/>
            <a:r>
              <a:rPr lang="sv-SE" sz="2800" dirty="0"/>
              <a:t>Aktiviteter</a:t>
            </a:r>
          </a:p>
          <a:p>
            <a:pPr algn="ctr"/>
            <a:r>
              <a:rPr lang="sv-SE" sz="2800" dirty="0"/>
              <a:t>Kostnader</a:t>
            </a:r>
          </a:p>
        </p:txBody>
      </p:sp>
      <p:sp>
        <p:nvSpPr>
          <p:cNvPr id="4" name="Pil: nedåt 3">
            <a:extLst>
              <a:ext uri="{FF2B5EF4-FFF2-40B4-BE49-F238E27FC236}">
                <a16:creationId xmlns:a16="http://schemas.microsoft.com/office/drawing/2014/main" id="{F4E25E3C-CEA2-A046-F62D-8A61D7DC9368}"/>
              </a:ext>
            </a:extLst>
          </p:cNvPr>
          <p:cNvSpPr/>
          <p:nvPr/>
        </p:nvSpPr>
        <p:spPr>
          <a:xfrm>
            <a:off x="4438650" y="673101"/>
            <a:ext cx="3314700" cy="1519256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/>
              <a:t>Andra EU medel</a:t>
            </a:r>
          </a:p>
        </p:txBody>
      </p:sp>
      <p:sp>
        <p:nvSpPr>
          <p:cNvPr id="6" name="Pil: höger 5">
            <a:extLst>
              <a:ext uri="{FF2B5EF4-FFF2-40B4-BE49-F238E27FC236}">
                <a16:creationId xmlns:a16="http://schemas.microsoft.com/office/drawing/2014/main" id="{9FB18D1F-49A6-8BE8-A7D4-91B240DC56D4}"/>
              </a:ext>
            </a:extLst>
          </p:cNvPr>
          <p:cNvSpPr/>
          <p:nvPr/>
        </p:nvSpPr>
        <p:spPr>
          <a:xfrm>
            <a:off x="-152400" y="1549400"/>
            <a:ext cx="4394200" cy="3594100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/>
              <a:t>Annan nationell finansiering</a:t>
            </a:r>
          </a:p>
          <a:p>
            <a:pPr algn="ctr"/>
            <a:r>
              <a:rPr lang="sv-SE" sz="2800" dirty="0"/>
              <a:t>(inte medfinansiering)</a:t>
            </a:r>
          </a:p>
        </p:txBody>
      </p:sp>
      <p:cxnSp>
        <p:nvCxnSpPr>
          <p:cNvPr id="10" name="Rak koppling 9">
            <a:extLst>
              <a:ext uri="{FF2B5EF4-FFF2-40B4-BE49-F238E27FC236}">
                <a16:creationId xmlns:a16="http://schemas.microsoft.com/office/drawing/2014/main" id="{7AFF204B-4F05-8C87-A611-81CB6827DAE8}"/>
              </a:ext>
            </a:extLst>
          </p:cNvPr>
          <p:cNvCxnSpPr>
            <a:cxnSpLocks/>
          </p:cNvCxnSpPr>
          <p:nvPr/>
        </p:nvCxnSpPr>
        <p:spPr>
          <a:xfrm flipH="1">
            <a:off x="4306724" y="279400"/>
            <a:ext cx="24925" cy="56388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630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 1">
            <a:extLst>
              <a:ext uri="{FF2B5EF4-FFF2-40B4-BE49-F238E27FC236}">
                <a16:creationId xmlns:a16="http://schemas.microsoft.com/office/drawing/2014/main" id="{8367B91A-9AFC-7C31-3B4E-8AADDC49BFF6}"/>
              </a:ext>
            </a:extLst>
          </p:cNvPr>
          <p:cNvSpPr/>
          <p:nvPr/>
        </p:nvSpPr>
        <p:spPr>
          <a:xfrm>
            <a:off x="2415793" y="1215256"/>
            <a:ext cx="2745172" cy="188237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>
                    <a:lumMod val="10000"/>
                  </a:schemeClr>
                </a:solidFill>
              </a:rPr>
              <a:t>ERUF</a:t>
            </a:r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A08AAD2A-29A4-C08C-EAEB-E4D3E2BE5489}"/>
              </a:ext>
            </a:extLst>
          </p:cNvPr>
          <p:cNvSpPr/>
          <p:nvPr/>
        </p:nvSpPr>
        <p:spPr>
          <a:xfrm>
            <a:off x="6230696" y="1268830"/>
            <a:ext cx="2745172" cy="1882374"/>
          </a:xfrm>
          <a:prstGeom prst="ellipse">
            <a:avLst/>
          </a:prstGeom>
          <a:solidFill>
            <a:srgbClr val="F39886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>
                    <a:lumMod val="10000"/>
                  </a:schemeClr>
                </a:solidFill>
              </a:rPr>
              <a:t>AMIF</a:t>
            </a: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ABA74EFE-9D41-A5E8-BA5D-E768219E6D59}"/>
              </a:ext>
            </a:extLst>
          </p:cNvPr>
          <p:cNvSpPr/>
          <p:nvPr/>
        </p:nvSpPr>
        <p:spPr>
          <a:xfrm>
            <a:off x="2395926" y="3475422"/>
            <a:ext cx="2745172" cy="1882374"/>
          </a:xfrm>
          <a:prstGeom prst="ellipse">
            <a:avLst/>
          </a:prstGeom>
          <a:solidFill>
            <a:srgbClr val="6299AE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0" i="0" dirty="0" err="1">
                <a:solidFill>
                  <a:srgbClr val="26324B"/>
                </a:solidFill>
                <a:effectLst/>
                <a:latin typeface="Inter"/>
              </a:rPr>
              <a:t>Ejflu</a:t>
            </a:r>
            <a:endParaRPr lang="sv-SE" sz="3200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821499D8-987C-5E8B-3375-9856F00A1DE6}"/>
              </a:ext>
            </a:extLst>
          </p:cNvPr>
          <p:cNvSpPr/>
          <p:nvPr/>
        </p:nvSpPr>
        <p:spPr>
          <a:xfrm>
            <a:off x="6271640" y="3528996"/>
            <a:ext cx="2745172" cy="1882374"/>
          </a:xfrm>
          <a:prstGeom prst="ellipse">
            <a:avLst/>
          </a:prstGeom>
          <a:solidFill>
            <a:srgbClr val="F6E3D2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>
                    <a:lumMod val="10000"/>
                  </a:schemeClr>
                </a:solidFill>
              </a:rPr>
              <a:t>EHFF</a:t>
            </a: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70F8911B-5B0A-9CA3-13CF-1E63219895F0}"/>
              </a:ext>
            </a:extLst>
          </p:cNvPr>
          <p:cNvSpPr/>
          <p:nvPr/>
        </p:nvSpPr>
        <p:spPr>
          <a:xfrm>
            <a:off x="4333783" y="2372126"/>
            <a:ext cx="2745172" cy="1882374"/>
          </a:xfrm>
          <a:prstGeom prst="ellipse">
            <a:avLst/>
          </a:prstGeom>
          <a:solidFill>
            <a:srgbClr val="A9D1DA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>
                    <a:lumMod val="10000"/>
                  </a:schemeClr>
                </a:solidFill>
              </a:rPr>
              <a:t>ESF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6862465C-F596-E6B3-3E11-36EC41FC299D}"/>
              </a:ext>
            </a:extLst>
          </p:cNvPr>
          <p:cNvSpPr txBox="1"/>
          <p:nvPr/>
        </p:nvSpPr>
        <p:spPr>
          <a:xfrm>
            <a:off x="1016000" y="184150"/>
            <a:ext cx="7759512" cy="706888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algn="l"/>
            <a:endParaRPr lang="sv-SE" sz="4000" b="1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459D21EC-2D8B-1E47-77D8-FD00D2367FBD}"/>
              </a:ext>
            </a:extLst>
          </p:cNvPr>
          <p:cNvSpPr txBox="1"/>
          <p:nvPr/>
        </p:nvSpPr>
        <p:spPr>
          <a:xfrm>
            <a:off x="1295400" y="474278"/>
            <a:ext cx="7680468" cy="740978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algn="l"/>
            <a:endParaRPr lang="sv-SE" dirty="0" err="1"/>
          </a:p>
        </p:txBody>
      </p:sp>
    </p:spTree>
    <p:extLst>
      <p:ext uri="{BB962C8B-B14F-4D97-AF65-F5344CB8AC3E}">
        <p14:creationId xmlns:p14="http://schemas.microsoft.com/office/powerpoint/2010/main" val="2600920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BA3C35-0C2F-6E19-3A65-99DC271EBA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 9">
            <a:extLst>
              <a:ext uri="{FF2B5EF4-FFF2-40B4-BE49-F238E27FC236}">
                <a16:creationId xmlns:a16="http://schemas.microsoft.com/office/drawing/2014/main" id="{3A7CED48-56FE-D84A-E38A-940235655EB9}"/>
              </a:ext>
            </a:extLst>
          </p:cNvPr>
          <p:cNvSpPr/>
          <p:nvPr/>
        </p:nvSpPr>
        <p:spPr>
          <a:xfrm>
            <a:off x="4506106" y="4143089"/>
            <a:ext cx="2745172" cy="1882374"/>
          </a:xfrm>
          <a:prstGeom prst="ellipse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>
                    <a:lumMod val="10000"/>
                  </a:schemeClr>
                </a:solidFill>
              </a:rPr>
              <a:t>FRO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254D626F-B530-F5B0-C109-90BE9823D5E4}"/>
              </a:ext>
            </a:extLst>
          </p:cNvPr>
          <p:cNvSpPr/>
          <p:nvPr/>
        </p:nvSpPr>
        <p:spPr>
          <a:xfrm>
            <a:off x="9220283" y="2263759"/>
            <a:ext cx="2924161" cy="2106427"/>
          </a:xfrm>
          <a:prstGeom prst="ellipse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/>
                </a:solidFill>
              </a:rPr>
              <a:t>Social-styrelsen</a:t>
            </a:r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6A5A6947-D727-C816-1420-D55A16BE2D55}"/>
              </a:ext>
            </a:extLst>
          </p:cNvPr>
          <p:cNvSpPr/>
          <p:nvPr/>
        </p:nvSpPr>
        <p:spPr>
          <a:xfrm>
            <a:off x="1950162" y="4206050"/>
            <a:ext cx="2745172" cy="188237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>
                    <a:lumMod val="10000"/>
                  </a:schemeClr>
                </a:solidFill>
              </a:rPr>
              <a:t>ERUF</a:t>
            </a:r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811B8C61-B80D-2C7A-1F7A-B478CC61C3EE}"/>
              </a:ext>
            </a:extLst>
          </p:cNvPr>
          <p:cNvSpPr/>
          <p:nvPr/>
        </p:nvSpPr>
        <p:spPr>
          <a:xfrm>
            <a:off x="2401095" y="-49202"/>
            <a:ext cx="2745172" cy="2067262"/>
          </a:xfrm>
          <a:prstGeom prst="ellipse">
            <a:avLst/>
          </a:prstGeom>
          <a:solidFill>
            <a:srgbClr val="F39886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>
                    <a:lumMod val="10000"/>
                  </a:schemeClr>
                </a:solidFill>
              </a:rPr>
              <a:t>AMIF</a:t>
            </a: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53521DDD-7BD2-DB1D-E2BC-193949889BA2}"/>
              </a:ext>
            </a:extLst>
          </p:cNvPr>
          <p:cNvSpPr/>
          <p:nvPr/>
        </p:nvSpPr>
        <p:spPr>
          <a:xfrm>
            <a:off x="390618" y="3028843"/>
            <a:ext cx="2745172" cy="1882374"/>
          </a:xfrm>
          <a:prstGeom prst="ellipse">
            <a:avLst/>
          </a:prstGeom>
          <a:solidFill>
            <a:srgbClr val="6299AE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i="0" dirty="0" err="1">
                <a:solidFill>
                  <a:srgbClr val="26324B"/>
                </a:solidFill>
                <a:effectLst/>
                <a:latin typeface="Inter"/>
              </a:rPr>
              <a:t>Ejflu</a:t>
            </a:r>
            <a:endParaRPr lang="sv-SE" sz="3200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2C349D84-37F2-C616-93EA-F93BA9C4C079}"/>
              </a:ext>
            </a:extLst>
          </p:cNvPr>
          <p:cNvSpPr/>
          <p:nvPr/>
        </p:nvSpPr>
        <p:spPr>
          <a:xfrm>
            <a:off x="380265" y="1246870"/>
            <a:ext cx="2745172" cy="1882374"/>
          </a:xfrm>
          <a:prstGeom prst="ellipse">
            <a:avLst/>
          </a:prstGeom>
          <a:solidFill>
            <a:srgbClr val="F6E3D2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>
                    <a:lumMod val="10000"/>
                  </a:schemeClr>
                </a:solidFill>
              </a:rPr>
              <a:t>EHFF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6A0C1768-8D27-4AD4-81F3-CA91B40D5D8A}"/>
              </a:ext>
            </a:extLst>
          </p:cNvPr>
          <p:cNvSpPr/>
          <p:nvPr/>
        </p:nvSpPr>
        <p:spPr>
          <a:xfrm>
            <a:off x="5472462" y="2390660"/>
            <a:ext cx="2924161" cy="1979527"/>
          </a:xfrm>
          <a:prstGeom prst="ellipse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/>
                </a:solidFill>
              </a:rPr>
              <a:t>RRF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3C67F297-FCD5-F458-B5F8-64DEB240835F}"/>
              </a:ext>
            </a:extLst>
          </p:cNvPr>
          <p:cNvSpPr/>
          <p:nvPr/>
        </p:nvSpPr>
        <p:spPr>
          <a:xfrm>
            <a:off x="5059674" y="306809"/>
            <a:ext cx="2745172" cy="2181004"/>
          </a:xfrm>
          <a:prstGeom prst="ellipse">
            <a:avLst/>
          </a:prstGeom>
          <a:solidFill>
            <a:srgbClr val="F9E06C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>
                    <a:lumMod val="10000"/>
                  </a:schemeClr>
                </a:solidFill>
              </a:rPr>
              <a:t>EGF</a:t>
            </a: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C5B63CDC-BAAC-1EAD-9CB6-8B5480821D53}"/>
              </a:ext>
            </a:extLst>
          </p:cNvPr>
          <p:cNvSpPr/>
          <p:nvPr/>
        </p:nvSpPr>
        <p:spPr>
          <a:xfrm>
            <a:off x="2369559" y="1282268"/>
            <a:ext cx="3885319" cy="3657600"/>
          </a:xfrm>
          <a:prstGeom prst="ellipse">
            <a:avLst/>
          </a:prstGeom>
          <a:solidFill>
            <a:srgbClr val="A9D1DA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>
                    <a:lumMod val="10000"/>
                  </a:schemeClr>
                </a:solidFill>
              </a:rPr>
              <a:t>ESF +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90AB71A2-6CE9-545E-1757-EFA4F9884A73}"/>
              </a:ext>
            </a:extLst>
          </p:cNvPr>
          <p:cNvSpPr/>
          <p:nvPr/>
        </p:nvSpPr>
        <p:spPr>
          <a:xfrm>
            <a:off x="8396623" y="138577"/>
            <a:ext cx="2924161" cy="1882374"/>
          </a:xfrm>
          <a:prstGeom prst="ellipse">
            <a:avLst/>
          </a:prstGeom>
          <a:solidFill>
            <a:srgbClr val="F6E3D2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>
                    <a:lumMod val="10000"/>
                  </a:schemeClr>
                </a:solidFill>
              </a:rPr>
              <a:t>MUCF</a:t>
            </a:r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6178B5AB-C9D3-F2BB-2767-FA52B1EFBD4B}"/>
              </a:ext>
            </a:extLst>
          </p:cNvPr>
          <p:cNvSpPr/>
          <p:nvPr/>
        </p:nvSpPr>
        <p:spPr>
          <a:xfrm>
            <a:off x="7664066" y="4368747"/>
            <a:ext cx="2924161" cy="2219662"/>
          </a:xfrm>
          <a:prstGeom prst="ellipse">
            <a:avLst/>
          </a:prstGeom>
          <a:solidFill>
            <a:srgbClr val="F39886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>
                    <a:lumMod val="10000"/>
                  </a:schemeClr>
                </a:solidFill>
              </a:rPr>
              <a:t>Sociala klimat-fonden</a:t>
            </a:r>
          </a:p>
        </p:txBody>
      </p:sp>
    </p:spTree>
    <p:extLst>
      <p:ext uri="{BB962C8B-B14F-4D97-AF65-F5344CB8AC3E}">
        <p14:creationId xmlns:p14="http://schemas.microsoft.com/office/powerpoint/2010/main" val="2170533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258542-29C5-9641-B3C2-4B53DF1FD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804" y="31081"/>
            <a:ext cx="9113718" cy="871137"/>
          </a:xfrm>
        </p:spPr>
        <p:txBody>
          <a:bodyPr/>
          <a:lstStyle/>
          <a:p>
            <a:r>
              <a:rPr lang="sv-SE" dirty="0"/>
              <a:t>Hantering av dubbelfinansiering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7C8B27BF-D5A3-4E1E-5D3E-A58B92C31AF4}"/>
              </a:ext>
            </a:extLst>
          </p:cNvPr>
          <p:cNvSpPr/>
          <p:nvPr/>
        </p:nvSpPr>
        <p:spPr>
          <a:xfrm>
            <a:off x="0" y="884310"/>
            <a:ext cx="4504447" cy="13081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/>
                </a:solidFill>
              </a:rPr>
              <a:t>Programskrivning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0E6F392F-6855-45AB-CCAC-C341502AF9C8}"/>
              </a:ext>
            </a:extLst>
          </p:cNvPr>
          <p:cNvSpPr/>
          <p:nvPr/>
        </p:nvSpPr>
        <p:spPr>
          <a:xfrm>
            <a:off x="0" y="4148571"/>
            <a:ext cx="4504447" cy="1655747"/>
          </a:xfrm>
          <a:prstGeom prst="ellipse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/>
                </a:solidFill>
              </a:rPr>
              <a:t>Självdeklaration</a:t>
            </a: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E41A595E-68C2-3DDC-995C-1C7412004451}"/>
              </a:ext>
            </a:extLst>
          </p:cNvPr>
          <p:cNvSpPr/>
          <p:nvPr/>
        </p:nvSpPr>
        <p:spPr>
          <a:xfrm>
            <a:off x="35617" y="2288722"/>
            <a:ext cx="4062658" cy="1778199"/>
          </a:xfrm>
          <a:prstGeom prst="ellipse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/>
                </a:solidFill>
              </a:rPr>
              <a:t>Utlysningar</a:t>
            </a: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22BD8479-600C-596A-10B4-B07203FE4D3B}"/>
              </a:ext>
            </a:extLst>
          </p:cNvPr>
          <p:cNvSpPr/>
          <p:nvPr/>
        </p:nvSpPr>
        <p:spPr>
          <a:xfrm>
            <a:off x="3875010" y="1460488"/>
            <a:ext cx="4504447" cy="1882374"/>
          </a:xfrm>
          <a:prstGeom prst="ellipse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/>
                </a:solidFill>
              </a:rPr>
              <a:t>Riskanalys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87DA2AD1-77AC-08CF-F152-98D86D072CD7}"/>
              </a:ext>
            </a:extLst>
          </p:cNvPr>
          <p:cNvSpPr/>
          <p:nvPr/>
        </p:nvSpPr>
        <p:spPr>
          <a:xfrm>
            <a:off x="8415564" y="4646868"/>
            <a:ext cx="3789867" cy="1882374"/>
          </a:xfrm>
          <a:prstGeom prst="ellipse">
            <a:avLst/>
          </a:prstGeo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/>
                </a:solidFill>
              </a:rPr>
              <a:t>Efterkontroller utredningar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75B0A100-ADA6-CE45-E1A1-591641409416}"/>
              </a:ext>
            </a:extLst>
          </p:cNvPr>
          <p:cNvSpPr/>
          <p:nvPr/>
        </p:nvSpPr>
        <p:spPr>
          <a:xfrm>
            <a:off x="8464613" y="884310"/>
            <a:ext cx="3691770" cy="1698774"/>
          </a:xfrm>
          <a:prstGeom prst="ellipse">
            <a:avLst/>
          </a:prstGeo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/>
                </a:solidFill>
              </a:rPr>
              <a:t>Kontroll i beredning</a:t>
            </a:r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8892971F-7964-720D-E491-6D7AB50CD2E6}"/>
              </a:ext>
            </a:extLst>
          </p:cNvPr>
          <p:cNvSpPr/>
          <p:nvPr/>
        </p:nvSpPr>
        <p:spPr>
          <a:xfrm>
            <a:off x="8464613" y="2673789"/>
            <a:ext cx="3865436" cy="1882374"/>
          </a:xfrm>
          <a:prstGeom prst="ellipse">
            <a:avLst/>
          </a:prstGeo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/>
                </a:solidFill>
              </a:rPr>
              <a:t>Kontroll vid utbetalning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0E001067-655F-A24E-A602-8F470E2A3A06}"/>
              </a:ext>
            </a:extLst>
          </p:cNvPr>
          <p:cNvSpPr/>
          <p:nvPr/>
        </p:nvSpPr>
        <p:spPr>
          <a:xfrm>
            <a:off x="4128169" y="4987344"/>
            <a:ext cx="3969229" cy="144811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/>
                </a:solidFill>
              </a:rPr>
              <a:t>Utbildning</a:t>
            </a:r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29321272-EF8C-A53E-AD22-2AD3ACE21BEC}"/>
              </a:ext>
            </a:extLst>
          </p:cNvPr>
          <p:cNvSpPr/>
          <p:nvPr/>
        </p:nvSpPr>
        <p:spPr>
          <a:xfrm>
            <a:off x="4058158" y="3424512"/>
            <a:ext cx="4138150" cy="144811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b="1" dirty="0">
                <a:solidFill>
                  <a:schemeClr val="bg1"/>
                </a:solidFill>
              </a:rPr>
              <a:t>Nätverk</a:t>
            </a:r>
          </a:p>
        </p:txBody>
      </p:sp>
    </p:spTree>
    <p:extLst>
      <p:ext uri="{BB962C8B-B14F-4D97-AF65-F5344CB8AC3E}">
        <p14:creationId xmlns:p14="http://schemas.microsoft.com/office/powerpoint/2010/main" val="85303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E9AF4-9AEA-5A85-8A5A-5F8D0C3B6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1A136C-87D5-5AA9-1A28-29C3B89C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871137"/>
          </a:xfrm>
        </p:spPr>
        <p:txBody>
          <a:bodyPr/>
          <a:lstStyle/>
          <a:p>
            <a:r>
              <a:rPr lang="sv-SE" dirty="0"/>
              <a:t>Framtid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1AEA8866-4B90-1DC2-7DE7-30D451DDBA29}"/>
              </a:ext>
            </a:extLst>
          </p:cNvPr>
          <p:cNvSpPr txBox="1"/>
          <p:nvPr/>
        </p:nvSpPr>
        <p:spPr>
          <a:xfrm>
            <a:off x="660904" y="1612900"/>
            <a:ext cx="10032496" cy="37211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endParaRPr lang="sv-SE" sz="3200" dirty="0"/>
          </a:p>
          <a:p>
            <a:pPr algn="l"/>
            <a:endParaRPr lang="sv-SE" dirty="0" err="1"/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1AC76E69-58ED-C27A-D5A3-09C3276FDE2F}"/>
              </a:ext>
            </a:extLst>
          </p:cNvPr>
          <p:cNvSpPr/>
          <p:nvPr/>
        </p:nvSpPr>
        <p:spPr>
          <a:xfrm>
            <a:off x="1273549" y="1134737"/>
            <a:ext cx="9113718" cy="2626375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dirty="0"/>
              <a:t>Samkörning av register med andra myndigheter - lagrådsremissen för utökat informationsutbyte mellan myndigheter – en ny sekretessbrytande bestämmelse – dec 2025</a:t>
            </a:r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B150BCD0-FB18-C51B-246D-8ABAC5467F6B}"/>
              </a:ext>
            </a:extLst>
          </p:cNvPr>
          <p:cNvSpPr/>
          <p:nvPr/>
        </p:nvSpPr>
        <p:spPr>
          <a:xfrm>
            <a:off x="749149" y="4341717"/>
            <a:ext cx="4197424" cy="126694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600" dirty="0"/>
              <a:t>Register de </a:t>
            </a:r>
            <a:r>
              <a:rPr lang="sv-SE" sz="3600" dirty="0" err="1"/>
              <a:t>minimis</a:t>
            </a:r>
            <a:r>
              <a:rPr lang="sv-SE" sz="3600" dirty="0"/>
              <a:t>/ försumbart stöd</a:t>
            </a: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10DE2988-66F0-1CCF-63C3-495C9A353632}"/>
              </a:ext>
            </a:extLst>
          </p:cNvPr>
          <p:cNvSpPr/>
          <p:nvPr/>
        </p:nvSpPr>
        <p:spPr>
          <a:xfrm>
            <a:off x="8014233" y="4310196"/>
            <a:ext cx="2373034" cy="126694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600" dirty="0"/>
              <a:t>Sanktioner</a:t>
            </a:r>
          </a:p>
        </p:txBody>
      </p:sp>
      <p:sp>
        <p:nvSpPr>
          <p:cNvPr id="8" name="Rektangel: rundade hörn 7">
            <a:extLst>
              <a:ext uri="{FF2B5EF4-FFF2-40B4-BE49-F238E27FC236}">
                <a16:creationId xmlns:a16="http://schemas.microsoft.com/office/drawing/2014/main" id="{01FFC36D-C76B-8CDB-4D22-F1F3CA6A40D9}"/>
              </a:ext>
            </a:extLst>
          </p:cNvPr>
          <p:cNvSpPr/>
          <p:nvPr/>
        </p:nvSpPr>
        <p:spPr>
          <a:xfrm>
            <a:off x="5456654" y="4341717"/>
            <a:ext cx="1983036" cy="126694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600" dirty="0" err="1"/>
              <a:t>Arachne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3222511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05FAD3-0E9E-E5B3-FEA8-BC93FF1DD4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E9D322-333F-18EB-5ADE-0CE1D1C32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400" y="159348"/>
            <a:ext cx="6605898" cy="1655762"/>
          </a:xfrm>
        </p:spPr>
        <p:txBody>
          <a:bodyPr/>
          <a:lstStyle/>
          <a:p>
            <a:r>
              <a:rPr lang="sv-SE" dirty="0"/>
              <a:t>Risk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EC14FDC-7322-74DA-9B83-7D717FEC1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786" y="2137271"/>
            <a:ext cx="4182869" cy="2566931"/>
          </a:xfr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v-SE" sz="2800" dirty="0"/>
              <a:t>Hög risk</a:t>
            </a:r>
          </a:p>
          <a:p>
            <a:r>
              <a:rPr lang="sv-SE" sz="2800" dirty="0"/>
              <a:t>Nya fonder, ny områden och nya stödmottagare</a:t>
            </a:r>
          </a:p>
          <a:p>
            <a:r>
              <a:rPr lang="sv-SE" sz="2800" dirty="0"/>
              <a:t>Revisionsfokus kräver dokumentation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FDC4AF5B-E343-9818-0B0C-97EF87A573A8}"/>
              </a:ext>
            </a:extLst>
          </p:cNvPr>
          <p:cNvSpPr/>
          <p:nvPr/>
        </p:nvSpPr>
        <p:spPr>
          <a:xfrm>
            <a:off x="662400" y="2137270"/>
            <a:ext cx="2543508" cy="25669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000"/>
              </a:spcBef>
            </a:pPr>
            <a:r>
              <a:rPr lang="sv-SE" sz="2800" dirty="0"/>
              <a:t>Låg risk</a:t>
            </a:r>
          </a:p>
          <a:p>
            <a:pPr>
              <a:spcBef>
                <a:spcPts val="1000"/>
              </a:spcBef>
            </a:pPr>
            <a:r>
              <a:rPr lang="sv-SE" sz="2800" dirty="0"/>
              <a:t>70% offentliga stödmottagare</a:t>
            </a:r>
          </a:p>
        </p:txBody>
      </p:sp>
    </p:spTree>
    <p:extLst>
      <p:ext uri="{BB962C8B-B14F-4D97-AF65-F5344CB8AC3E}">
        <p14:creationId xmlns:p14="http://schemas.microsoft.com/office/powerpoint/2010/main" val="1538381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">
      <a:dk1>
        <a:srgbClr val="104161"/>
      </a:dk1>
      <a:lt1>
        <a:srgbClr val="F8F7F7"/>
      </a:lt1>
      <a:dk2>
        <a:srgbClr val="104161"/>
      </a:dk2>
      <a:lt2>
        <a:srgbClr val="F8F7F7"/>
      </a:lt2>
      <a:accent1>
        <a:srgbClr val="649AB3"/>
      </a:accent1>
      <a:accent2>
        <a:srgbClr val="A9D1DA"/>
      </a:accent2>
      <a:accent3>
        <a:srgbClr val="7C9259"/>
      </a:accent3>
      <a:accent4>
        <a:srgbClr val="B7CF83"/>
      </a:accent4>
      <a:accent5>
        <a:srgbClr val="7B485B"/>
      </a:accent5>
      <a:accent6>
        <a:srgbClr val="EABEA5"/>
      </a:accent6>
      <a:hlink>
        <a:srgbClr val="649AB3"/>
      </a:hlink>
      <a:folHlink>
        <a:srgbClr val="649AB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rundmall med instruktioner SVENSKA2.pptx" id="{28B9AD8F-DAD1-45CF-AF3B-06F5655BC2D4}" vid="{6AF506F1-7716-4536-823A-E206BD1759F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Grundmall med instruktioner_SVENSKA</Template>
  <TotalTime>335</TotalTime>
  <Words>372</Words>
  <Application>Microsoft Office PowerPoint</Application>
  <PresentationFormat>Bredbild</PresentationFormat>
  <Paragraphs>91</Paragraphs>
  <Slides>8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Inter</vt:lpstr>
      <vt:lpstr>Trebuchet MS</vt:lpstr>
      <vt:lpstr>Office-tema</vt:lpstr>
      <vt:lpstr>Dubbelfinansiering</vt:lpstr>
      <vt:lpstr>Utmaningar</vt:lpstr>
      <vt:lpstr>PowerPoint-presentation</vt:lpstr>
      <vt:lpstr>PowerPoint-presentation</vt:lpstr>
      <vt:lpstr>PowerPoint-presentation</vt:lpstr>
      <vt:lpstr>Hantering av dubbelfinansiering</vt:lpstr>
      <vt:lpstr>Framtid</vt:lpstr>
      <vt:lpstr>Risk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Sweger Gunilla</dc:creator>
  <cp:lastModifiedBy>Sweger Gunilla</cp:lastModifiedBy>
  <cp:revision>8</cp:revision>
  <dcterms:created xsi:type="dcterms:W3CDTF">2025-05-02T11:49:11Z</dcterms:created>
  <dcterms:modified xsi:type="dcterms:W3CDTF">2025-05-26T13:14:43Z</dcterms:modified>
</cp:coreProperties>
</file>