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9"/>
  </p:notesMasterIdLst>
  <p:sldIdLst>
    <p:sldId id="256" r:id="rId8"/>
    <p:sldId id="257" r:id="rId9"/>
    <p:sldId id="268" r:id="rId10"/>
    <p:sldId id="269" r:id="rId11"/>
    <p:sldId id="278" r:id="rId12"/>
    <p:sldId id="279" r:id="rId13"/>
    <p:sldId id="280" r:id="rId14"/>
    <p:sldId id="281" r:id="rId15"/>
    <p:sldId id="274" r:id="rId16"/>
    <p:sldId id="276" r:id="rId17"/>
    <p:sldId id="277" r:id="rId18"/>
  </p:sldIdLst>
  <p:sldSz cx="12192000" cy="6858000"/>
  <p:notesSz cx="6669088" cy="9926638"/>
  <p:custDataLst>
    <p:tags r:id="rId2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105E0F-CD9E-B326-8845-083897659834}" name="Åsa Bergqvist" initials="ÅB" userId="S::asa.bergqvist@regeringskansliet.se::ec3966ce-05a5-4cf5-bfd9-e52513654a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71671" autoAdjust="0"/>
  </p:normalViewPr>
  <p:slideViewPr>
    <p:cSldViewPr snapToGrid="0">
      <p:cViewPr varScale="1">
        <p:scale>
          <a:sx n="80" d="100"/>
          <a:sy n="80" d="100"/>
        </p:scale>
        <p:origin x="1602" y="84"/>
      </p:cViewPr>
      <p:guideLst/>
    </p:cSldViewPr>
  </p:slideViewPr>
  <p:outlineViewPr>
    <p:cViewPr>
      <p:scale>
        <a:sx n="33" d="100"/>
        <a:sy n="33" d="100"/>
      </p:scale>
      <p:origin x="0" y="-3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39CEC-C3E4-4BBC-8D27-9D5EFF69E4FC}" type="datetimeFigureOut">
              <a:rPr lang="sv-SE" smtClean="0"/>
              <a:t>2025-03-02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D069E-1B38-4D80-B21B-2415B8D497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73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0670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813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267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sz="18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32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sz="18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56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788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u="sng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48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536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7989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436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800" strike="noStrike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406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36CFAFA-583C-646D-A73D-BF916F6F138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DB33524-A6F5-BB46-8FAF-8F559C385D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E03F7CBA-DECA-6F52-DB99-0FB327B174C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F406821F-317C-5BDD-8D31-DDDD06EAE18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843388EB-57FB-A2EA-1AE5-3F7C6A362B2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D0C30D71-DDF1-55D1-536B-9D5E5B57033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A9BB906-3D01-C778-4E61-38157AB8AB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1277316-E977-BA0C-06B1-B37E1E777D7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B7EBCC7E-7429-87E7-464C-23ACC918A0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8FFA4612-FE10-F979-A213-64BA3CB1CA2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6D392E9B-22A7-511E-CE37-DE50F172E8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A4B7F5C-F311-7948-1E3D-674E01E1F11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99CBCF96-35BE-DCD4-8767-B1BC1200B4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5FF7D67-21ED-1C7E-E765-7B24D52AF3F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01E12BB5-7254-DAA4-1FC5-1BCF73DC8E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4882EF0D-8BAF-8CBA-8FE8-4B53E1584A7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695064A9-130B-1EE0-14B3-9FF81C49F14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392137C6-AE24-6661-DFF2-CCA55F00ECD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17AD6EA3-BB00-21B1-7E4C-995EF8C74B4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31E312F0-8695-115D-C922-5E854E75C7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00A7DB30-5061-D78D-91E8-DC272A1D6E4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18126047-6C07-06A0-79BA-A4F216B4555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97523F23-F37E-59D1-0D68-1D373991869E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01B12CBF-D31F-CD9E-DFD4-647564A06EA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2025-03-02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FC1267C7-68B1-0370-4E64-91276393A935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FB2665E8-8934-B262-1FA1-5178C4F1E22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Halvtidsöversynen av programmet för ESF+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4 mars 2025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ADD3CBC8-1BF7-4F67-EB52-BA917103A493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BD58A48B-B84C-D060-5CDB-8A715332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98" y="94004"/>
            <a:ext cx="10944804" cy="1029740"/>
          </a:xfrm>
        </p:spPr>
        <p:txBody>
          <a:bodyPr/>
          <a:lstStyle/>
          <a:p>
            <a:r>
              <a:rPr lang="en-US" dirty="0" err="1"/>
              <a:t>Förslag</a:t>
            </a:r>
            <a:r>
              <a:rPr lang="en-US" dirty="0"/>
              <a:t> till programändring (forts.)</a:t>
            </a:r>
            <a:endParaRPr lang="en-US" sz="3200" strike="sngStrik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77619A-1FED-0688-6DDF-19BAC5E6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2123" y="6304768"/>
            <a:ext cx="8064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635EE6-0053-2BD3-15EC-84BE239A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155" y="6304768"/>
            <a:ext cx="4824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9C3D4D15-3887-47F3-AC8F-B99C7C44B5C5}" type="slidenum">
              <a:rPr lang="sv-SE" smtClean="0"/>
              <a:pPr>
                <a:spcAft>
                  <a:spcPts val="600"/>
                </a:spcAft>
              </a:pPr>
              <a:t>10</a:t>
            </a:fld>
            <a:endParaRPr lang="sv-SE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09E368F-65B4-6E39-CB0D-B690AD90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57507"/>
              </p:ext>
            </p:extLst>
          </p:nvPr>
        </p:nvGraphicFramePr>
        <p:xfrm>
          <a:off x="623598" y="1709445"/>
          <a:ext cx="10452525" cy="4475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1410">
                  <a:extLst>
                    <a:ext uri="{9D8B030D-6E8A-4147-A177-3AD203B41FA5}">
                      <a16:colId xmlns:a16="http://schemas.microsoft.com/office/drawing/2014/main" val="1539726964"/>
                    </a:ext>
                  </a:extLst>
                </a:gridCol>
                <a:gridCol w="1860021">
                  <a:extLst>
                    <a:ext uri="{9D8B030D-6E8A-4147-A177-3AD203B41FA5}">
                      <a16:colId xmlns:a16="http://schemas.microsoft.com/office/drawing/2014/main" val="2976953965"/>
                    </a:ext>
                  </a:extLst>
                </a:gridCol>
                <a:gridCol w="2327360">
                  <a:extLst>
                    <a:ext uri="{9D8B030D-6E8A-4147-A177-3AD203B41FA5}">
                      <a16:colId xmlns:a16="http://schemas.microsoft.com/office/drawing/2014/main" val="3173426737"/>
                    </a:ext>
                  </a:extLst>
                </a:gridCol>
                <a:gridCol w="1413734">
                  <a:extLst>
                    <a:ext uri="{9D8B030D-6E8A-4147-A177-3AD203B41FA5}">
                      <a16:colId xmlns:a16="http://schemas.microsoft.com/office/drawing/2014/main" val="1156738004"/>
                    </a:ext>
                  </a:extLst>
                </a:gridCol>
              </a:tblGrid>
              <a:tr h="515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Programområde (PO) och utfallsindikator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Nuvarande mål 2029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Förslag till nytt mål 2029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Förändring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957469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B Antal deltagare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30 203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169 659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+139 456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17088665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C Antal deltagare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1 030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1 163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+133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66702488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C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12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13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+1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690801908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D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50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56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+6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411048794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E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48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48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0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73709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64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C975C9-A7CF-12AF-8E99-8FF7F9EF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800" y="2399260"/>
            <a:ext cx="3911100" cy="1956840"/>
          </a:xfrm>
        </p:spPr>
        <p:txBody>
          <a:bodyPr/>
          <a:lstStyle/>
          <a:p>
            <a:r>
              <a:rPr lang="sv-SE" dirty="0"/>
              <a:t>Frågor?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D517824-3C16-B456-AFAF-9441472D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F5A12DA-13A4-0788-888F-902B5079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942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55714" cy="1354500"/>
          </a:xfrm>
        </p:spPr>
        <p:txBody>
          <a:bodyPr/>
          <a:lstStyle/>
          <a:p>
            <a:r>
              <a:rPr lang="sv-SE" sz="4600" dirty="0"/>
              <a:t>Halvtidsöversynen - art. 18 i förordning (EU) 2021/1060 (CPR)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04" y="1999488"/>
            <a:ext cx="11338560" cy="4305280"/>
          </a:xfrm>
        </p:spPr>
        <p:txBody>
          <a:bodyPr/>
          <a:lstStyle/>
          <a:p>
            <a:r>
              <a:rPr lang="sv-SE" sz="2400" dirty="0"/>
              <a:t>Regeringen ska lämna en bedömning av genomförandet av programmet för ESF+ till EU-kommissionen senast den 31 mars 2025.</a:t>
            </a:r>
          </a:p>
          <a:p>
            <a:endParaRPr lang="sv-SE" sz="2400" dirty="0"/>
          </a:p>
          <a:p>
            <a:r>
              <a:rPr lang="sv-SE" sz="2400" dirty="0"/>
              <a:t>Flexibilitetsbeloppet, dvs. 50 % av EU-medlen för 2026 och 2027, tilldelas slutgiltigt efter halvtidsöversynen. Ca 106 miljoner euro. </a:t>
            </a:r>
          </a:p>
          <a:p>
            <a:endParaRPr lang="sv-SE" sz="2400" dirty="0"/>
          </a:p>
          <a:p>
            <a:r>
              <a:rPr lang="sv-SE" sz="2400" dirty="0"/>
              <a:t>Halvtidsöversynen kan resultera i förslag till programändring som ska föreslås övervakningskommittén för godkännande.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D81BA0B-2E2C-F15E-8BD4-694D3EDE936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EFCC0-F4D9-99D3-7BB1-AC0E5C3B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Processen för halvtidsöversynen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B1D35-7C96-5223-C522-5E39CB09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389740"/>
            <a:ext cx="10955714" cy="4630055"/>
          </a:xfrm>
        </p:spPr>
        <p:txBody>
          <a:bodyPr/>
          <a:lstStyle/>
          <a:p>
            <a:r>
              <a:rPr lang="sv-SE" sz="2400" dirty="0"/>
              <a:t>Samarbete mellan Arbetsmarknadsdepartementet och ESF-rådet. </a:t>
            </a:r>
          </a:p>
          <a:p>
            <a:endParaRPr lang="sv-SE" sz="24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sv-SE" sz="2400" dirty="0"/>
              <a:t>Information om bedömning av halvtidsöversynen och förslag till programändring vid ÖK-möte den 4 mars.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Därefter ett regeringsbeslut och inlämnande till EU-kommissionen.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9E91FA-3785-8A1B-5CFB-03FACC32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FF02A2-7A30-3D48-78AE-83291A4A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6762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D9763-5330-788F-B2D0-11F0EF89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Bedömningar i halvtidsöversynen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4F1B85-BD61-EED5-A109-9716DE86FA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685952"/>
            <a:ext cx="9984241" cy="411724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Programmet för ESF+ möter i hög grad upp de landspecifika rekommendationerna.</a:t>
            </a:r>
            <a:endParaRPr lang="sv-SE" sz="2400" dirty="0">
              <a:highlight>
                <a:srgbClr val="FFFF00"/>
              </a:highligh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Programmet bidrar till principerna i pelaren för sociala rättigheter. </a:t>
            </a:r>
          </a:p>
          <a:p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Den socioekonomiska utvecklingen ger inte anledning till programändringar.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lvl="1" indent="0">
              <a:buNone/>
            </a:pPr>
            <a:endParaRPr lang="sv-SE" sz="2000" dirty="0"/>
          </a:p>
          <a:p>
            <a:endParaRPr lang="sv-SE" sz="2800" dirty="0"/>
          </a:p>
          <a:p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0445F1F-77B6-1D0A-D628-F6645EF10A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96DAFC-0745-0E17-FBF5-2269058A6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177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D9763-5330-788F-B2D0-11F0EF89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Bedömningar i halvtidsöversynen (forts.)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4F1B85-BD61-EED5-A109-9716DE86FA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1877568"/>
            <a:ext cx="9484369" cy="414163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Utvärderingar – finns ännu inga utvärderingsresultat för programmet för ESF+.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Flertalet delmål för programmet har uppnåtts.  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lvl="1" indent="0">
              <a:buNone/>
            </a:pPr>
            <a:endParaRPr lang="sv-SE" sz="2000" dirty="0"/>
          </a:p>
          <a:p>
            <a:endParaRPr lang="sv-SE" sz="2800" dirty="0"/>
          </a:p>
          <a:p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0445F1F-77B6-1D0A-D628-F6645EF10A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96DAFC-0745-0E17-FBF5-2269058A6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920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BD58A48B-B84C-D060-5CDB-8A715332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98" y="94004"/>
            <a:ext cx="10944804" cy="1029740"/>
          </a:xfrm>
        </p:spPr>
        <p:txBody>
          <a:bodyPr/>
          <a:lstStyle/>
          <a:p>
            <a:r>
              <a:rPr lang="sv-SE" dirty="0"/>
              <a:t>Uppföljning av delmålen för 2024 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77619A-1FED-0688-6DDF-19BAC5E6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2123" y="6304768"/>
            <a:ext cx="8064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635EE6-0053-2BD3-15EC-84BE239A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155" y="6304768"/>
            <a:ext cx="4824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9C3D4D15-3887-47F3-AC8F-B99C7C44B5C5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09E368F-65B4-6E39-CB0D-B690AD90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30687"/>
              </p:ext>
            </p:extLst>
          </p:nvPr>
        </p:nvGraphicFramePr>
        <p:xfrm>
          <a:off x="623598" y="1613274"/>
          <a:ext cx="10452525" cy="3934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1410">
                  <a:extLst>
                    <a:ext uri="{9D8B030D-6E8A-4147-A177-3AD203B41FA5}">
                      <a16:colId xmlns:a16="http://schemas.microsoft.com/office/drawing/2014/main" val="1539726964"/>
                    </a:ext>
                  </a:extLst>
                </a:gridCol>
                <a:gridCol w="1860021">
                  <a:extLst>
                    <a:ext uri="{9D8B030D-6E8A-4147-A177-3AD203B41FA5}">
                      <a16:colId xmlns:a16="http://schemas.microsoft.com/office/drawing/2014/main" val="2976953965"/>
                    </a:ext>
                  </a:extLst>
                </a:gridCol>
                <a:gridCol w="2327360">
                  <a:extLst>
                    <a:ext uri="{9D8B030D-6E8A-4147-A177-3AD203B41FA5}">
                      <a16:colId xmlns:a16="http://schemas.microsoft.com/office/drawing/2014/main" val="3173426737"/>
                    </a:ext>
                  </a:extLst>
                </a:gridCol>
                <a:gridCol w="1413734">
                  <a:extLst>
                    <a:ext uri="{9D8B030D-6E8A-4147-A177-3AD203B41FA5}">
                      <a16:colId xmlns:a16="http://schemas.microsoft.com/office/drawing/2014/main" val="1156738004"/>
                    </a:ext>
                  </a:extLst>
                </a:gridCol>
              </a:tblGrid>
              <a:tr h="517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Programområde (PO) och utfallsindikator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Delmål 2024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Utfall 2024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Utfall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957469672"/>
                  </a:ext>
                </a:extLst>
              </a:tr>
              <a:tr h="854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A1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Mer utvecklade regioner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27 432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38 492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58565941"/>
                  </a:ext>
                </a:extLst>
              </a:tr>
              <a:tr h="85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A1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Övergångsregion 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2 576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2 531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494846778"/>
                  </a:ext>
                </a:extLst>
              </a:tr>
              <a:tr h="85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A2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Mer utvecklade regioner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14 225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12 396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2721818089"/>
                  </a:ext>
                </a:extLst>
              </a:tr>
              <a:tr h="85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A2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Övergångsregion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2 233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687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456022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04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BD58A48B-B84C-D060-5CDB-8A715332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98" y="94004"/>
            <a:ext cx="10944804" cy="1029740"/>
          </a:xfrm>
        </p:spPr>
        <p:txBody>
          <a:bodyPr/>
          <a:lstStyle/>
          <a:p>
            <a:r>
              <a:rPr lang="sv-SE" dirty="0"/>
              <a:t>Uppföljning av delmålen för 2024 (forts.) </a:t>
            </a:r>
            <a:endParaRPr lang="en-US" sz="32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77619A-1FED-0688-6DDF-19BAC5E6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2123" y="6304768"/>
            <a:ext cx="8064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635EE6-0053-2BD3-15EC-84BE239A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155" y="6304768"/>
            <a:ext cx="4824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9C3D4D15-3887-47F3-AC8F-B99C7C44B5C5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09E368F-65B4-6E39-CB0D-B690AD90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70418"/>
              </p:ext>
            </p:extLst>
          </p:nvPr>
        </p:nvGraphicFramePr>
        <p:xfrm>
          <a:off x="623598" y="1380261"/>
          <a:ext cx="10452525" cy="4423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1410">
                  <a:extLst>
                    <a:ext uri="{9D8B030D-6E8A-4147-A177-3AD203B41FA5}">
                      <a16:colId xmlns:a16="http://schemas.microsoft.com/office/drawing/2014/main" val="1539726964"/>
                    </a:ext>
                  </a:extLst>
                </a:gridCol>
                <a:gridCol w="1860021">
                  <a:extLst>
                    <a:ext uri="{9D8B030D-6E8A-4147-A177-3AD203B41FA5}">
                      <a16:colId xmlns:a16="http://schemas.microsoft.com/office/drawing/2014/main" val="2976953965"/>
                    </a:ext>
                  </a:extLst>
                </a:gridCol>
                <a:gridCol w="2327360">
                  <a:extLst>
                    <a:ext uri="{9D8B030D-6E8A-4147-A177-3AD203B41FA5}">
                      <a16:colId xmlns:a16="http://schemas.microsoft.com/office/drawing/2014/main" val="3173426737"/>
                    </a:ext>
                  </a:extLst>
                </a:gridCol>
                <a:gridCol w="1413734">
                  <a:extLst>
                    <a:ext uri="{9D8B030D-6E8A-4147-A177-3AD203B41FA5}">
                      <a16:colId xmlns:a16="http://schemas.microsoft.com/office/drawing/2014/main" val="1156738004"/>
                    </a:ext>
                  </a:extLst>
                </a:gridCol>
              </a:tblGrid>
              <a:tr h="515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Programområde (PO) och utfallsindikator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Delmål 2024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Utfall 2024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Utfall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957469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B Antal deltagare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9 061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64 004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706 %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17088665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C Antal deltagare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309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301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66702488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C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690801908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D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4110487940"/>
                  </a:ext>
                </a:extLst>
              </a:tr>
              <a:tr h="739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E Antal projekt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136 %</a:t>
                      </a: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73709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31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C3CBD5-2FA2-F6CA-7BAA-E60331FEB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Sammanfattande slutsatser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8C165E-8825-F92C-2C8E-DAA662EB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89760"/>
            <a:ext cx="11191249" cy="413003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Flexibilitetsbeloppet bör slutgiltigt tilldelas respektive programområde – ingen omfördelning. </a:t>
            </a:r>
          </a:p>
          <a:p>
            <a:pPr marL="0" indent="0">
              <a:buNone/>
            </a:pP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Programändring bör föreslås med anledning av valutakursjustering och ändrade förutsättningar i programområde B.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4740BF-605B-A6C5-91FB-428473DC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F44E1DC-7025-AF6B-87AA-6BB26BD2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039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BD58A48B-B84C-D060-5CDB-8A715332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98" y="94004"/>
            <a:ext cx="10944804" cy="1029740"/>
          </a:xfrm>
        </p:spPr>
        <p:txBody>
          <a:bodyPr/>
          <a:lstStyle/>
          <a:p>
            <a:r>
              <a:rPr lang="en-US" dirty="0"/>
              <a:t>Förslag till programändring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77619A-1FED-0688-6DDF-19BAC5E6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2123" y="6304768"/>
            <a:ext cx="8064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635EE6-0053-2BD3-15EC-84BE239A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155" y="6304768"/>
            <a:ext cx="4824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9C3D4D15-3887-47F3-AC8F-B99C7C44B5C5}" type="slidenum">
              <a:rPr lang="sv-SE" smtClean="0"/>
              <a:pPr>
                <a:spcAft>
                  <a:spcPts val="600"/>
                </a:spcAft>
              </a:pPr>
              <a:t>9</a:t>
            </a:fld>
            <a:endParaRPr lang="sv-SE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09E368F-65B4-6E39-CB0D-B690AD90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506289"/>
              </p:ext>
            </p:extLst>
          </p:nvPr>
        </p:nvGraphicFramePr>
        <p:xfrm>
          <a:off x="623598" y="2003418"/>
          <a:ext cx="10452525" cy="3649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1410">
                  <a:extLst>
                    <a:ext uri="{9D8B030D-6E8A-4147-A177-3AD203B41FA5}">
                      <a16:colId xmlns:a16="http://schemas.microsoft.com/office/drawing/2014/main" val="1539726964"/>
                    </a:ext>
                  </a:extLst>
                </a:gridCol>
                <a:gridCol w="1860021">
                  <a:extLst>
                    <a:ext uri="{9D8B030D-6E8A-4147-A177-3AD203B41FA5}">
                      <a16:colId xmlns:a16="http://schemas.microsoft.com/office/drawing/2014/main" val="2976953965"/>
                    </a:ext>
                  </a:extLst>
                </a:gridCol>
                <a:gridCol w="2327360">
                  <a:extLst>
                    <a:ext uri="{9D8B030D-6E8A-4147-A177-3AD203B41FA5}">
                      <a16:colId xmlns:a16="http://schemas.microsoft.com/office/drawing/2014/main" val="3173426737"/>
                    </a:ext>
                  </a:extLst>
                </a:gridCol>
                <a:gridCol w="1413734">
                  <a:extLst>
                    <a:ext uri="{9D8B030D-6E8A-4147-A177-3AD203B41FA5}">
                      <a16:colId xmlns:a16="http://schemas.microsoft.com/office/drawing/2014/main" val="1156738004"/>
                    </a:ext>
                  </a:extLst>
                </a:gridCol>
              </a:tblGrid>
              <a:tr h="480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Programområde (PO) och utfallsindikator 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Nuvarande mål 2029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Förslag till nytt mål 2029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Förändring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957469672"/>
                  </a:ext>
                </a:extLst>
              </a:tr>
              <a:tr h="79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A1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Mer utvecklade regioner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91 439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103 238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+11 799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5856594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A1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Övergångsregion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8 587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9 695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+1 108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494846778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A2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Mer utvecklade regioner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47 417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53 535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+6 118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272181808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PO A2 Antal deltagare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i="1" dirty="0">
                          <a:effectLst/>
                        </a:rPr>
                        <a:t>Övergångsregion</a:t>
                      </a:r>
                    </a:p>
                  </a:txBody>
                  <a:tcPr marL="2826" marR="2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>
                          <a:effectLst/>
                        </a:rPr>
                        <a:t>7 444</a:t>
                      </a:r>
                      <a:endParaRPr lang="sv-SE" sz="14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8 404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400"/>
                        </a:spcAft>
                        <a:tabLst>
                          <a:tab pos="2286000" algn="l"/>
                          <a:tab pos="3420745" algn="l"/>
                        </a:tabLst>
                      </a:pPr>
                      <a:r>
                        <a:rPr lang="sv-SE" sz="1400" dirty="0">
                          <a:effectLst/>
                        </a:rPr>
                        <a:t>+960</a:t>
                      </a:r>
                      <a:endParaRPr lang="sv-SE" sz="1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6" marR="2826" marT="0" marB="0" anchor="ctr"/>
                </a:tc>
                <a:extLst>
                  <a:ext uri="{0D108BD9-81ED-4DB2-BD59-A6C34878D82A}">
                    <a16:rowId xmlns:a16="http://schemas.microsoft.com/office/drawing/2014/main" val="1456022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683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68" ma:contentTypeDescription="Skapa nytt dokument med möjlighet att välja RK-mall" ma:contentTypeScope="" ma:versionID="91bb393b88d56fbbfff69c25a538ac88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xmlns:ns6="http://schemas.microsoft.com/sharepoint/v4" xmlns:ns7="9c9941df-7074-4a92-bf99-225d24d78d61" targetNamespace="http://schemas.microsoft.com/office/2006/metadata/properties" ma:root="true" ma:fieldsID="c588cde82d9d22813a635ddc9180007a" ns2:_="" ns3:_="" ns4:_="" ns6:_="" ns7:_="">
    <xsd:import namespace="4e9c2f0c-7bf8-49af-8356-cbf363fc78a7"/>
    <xsd:import namespace="cc625d36-bb37-4650-91b9-0c96159295ba"/>
    <xsd:import namespace="18f3d968-6251-40b0-9f11-012b293496c2"/>
    <xsd:import namespace="http://schemas.microsoft.com/sharepoint/v4"/>
    <xsd:import namespace="9c9941df-7074-4a92-bf99-225d24d78d61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  <xsd:element ref="ns6:IconOverlay" minOccurs="0"/>
                <xsd:element ref="ns7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0D76B24-0AE7-4BF6-9C7A-558055B6A503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B1C572EB-6B9F-431A-B0AF-25D9D4EBFA4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D0F6DDE-4B58-4720-917F-B9F056BF71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http://schemas.microsoft.com/sharepoint/v4"/>
    <ds:schemaRef ds:uri="9c9941df-7074-4a92-bf99-225d24d78d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39C46D4-EDB8-45B0-8928-CCA6989824FE}">
  <ds:schemaRefs>
    <ds:schemaRef ds:uri="cc625d36-bb37-4650-91b9-0c96159295b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c9941df-7074-4a92-bf99-225d24d78d61"/>
    <ds:schemaRef ds:uri="http://purl.org/dc/elements/1.1/"/>
    <ds:schemaRef ds:uri="http://schemas.microsoft.com/office/2006/metadata/properties"/>
    <ds:schemaRef ds:uri="18f3d968-6251-40b0-9f11-012b293496c2"/>
    <ds:schemaRef ds:uri="http://schemas.microsoft.com/sharepoint/v4"/>
    <ds:schemaRef ds:uri="4e9c2f0c-7bf8-49af-8356-cbf363fc78a7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6BF6589D-77C4-4914-BCA7-887CB4D713FD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DD5EE857-B7B6-4A7E-BC4B-FB6DA869C6F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492</Words>
  <Application>Microsoft Office PowerPoint</Application>
  <PresentationFormat>Bredbild</PresentationFormat>
  <Paragraphs>181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Garamond</vt:lpstr>
      <vt:lpstr>RK PPT</vt:lpstr>
      <vt:lpstr>Halvtidsöversynen av programmet för ESF+</vt:lpstr>
      <vt:lpstr>Halvtidsöversynen - art. 18 i förordning (EU) 2021/1060 (CPR)</vt:lpstr>
      <vt:lpstr>Processen för halvtidsöversynen</vt:lpstr>
      <vt:lpstr>Bedömningar i halvtidsöversynen</vt:lpstr>
      <vt:lpstr>Bedömningar i halvtidsöversynen (forts.)</vt:lpstr>
      <vt:lpstr>Uppföljning av delmålen för 2024 </vt:lpstr>
      <vt:lpstr>Uppföljning av delmålen för 2024 (forts.) </vt:lpstr>
      <vt:lpstr>Sammanfattande slutsatser</vt:lpstr>
      <vt:lpstr>Förslag till programändring </vt:lpstr>
      <vt:lpstr>Förslag till programändring (forts.)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Halvtidsöversynen av programmet för ESF+</dc:title>
  <dc:creator>Åsa Bergqvist</dc:creator>
  <cp:lastModifiedBy>Ivarsson Anita</cp:lastModifiedBy>
  <cp:revision>164</cp:revision>
  <cp:lastPrinted>2025-02-14T13:08:48Z</cp:lastPrinted>
  <dcterms:created xsi:type="dcterms:W3CDTF">2024-02-13T10:18:37Z</dcterms:created>
  <dcterms:modified xsi:type="dcterms:W3CDTF">2025-03-02T14:50:41Z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36348814-5241-4610-9484-775b0e96b9a1</vt:lpwstr>
  </property>
  <property fmtid="{D5CDD505-2E9C-101B-9397-08002B2CF9AE}" pid="8" name="_dlc_DocId">
    <vt:lpwstr>PVVC7NFJTUQE-1551738204-92014</vt:lpwstr>
  </property>
  <property fmtid="{D5CDD505-2E9C-101B-9397-08002B2CF9AE}" pid="9" name="_dlc_DocIdUrl">
    <vt:lpwstr>https://dhs.sp.regeringskansliet.se/yta/a-a/_layouts/15/DocIdRedir.aspx?ID=PVVC7NFJTUQE-1551738204-92014, PVVC7NFJTUQE-1551738204-92014</vt:lpwstr>
  </property>
</Properties>
</file>