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1" r:id="rId5"/>
    <p:sldId id="260" r:id="rId6"/>
    <p:sldId id="472" r:id="rId7"/>
    <p:sldId id="473" r:id="rId8"/>
    <p:sldId id="437" r:id="rId9"/>
    <p:sldId id="438" r:id="rId10"/>
    <p:sldId id="439" r:id="rId11"/>
    <p:sldId id="37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FFAEA-151C-407C-ACD9-F89EFFB902F6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48122-6825-4FF0-9BBB-7FC738F5DA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39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491C6-07FE-487E-89F3-D1BED4D4541A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6047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107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B85A5-5E3C-D7A8-48FD-31AFB72E5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DE41D75-DB19-7512-4208-EBFE736EEE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0505FBB4-94FB-4FE1-8C4E-CE6DFBAE7D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101D8B2-B798-9678-4F11-B2919F2DCD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28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BBBA6-3BD6-B68D-042E-95A158E57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7F624C0-B0D5-3EF3-3AFC-B305362F42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DC2B247-A3E2-A6B8-00BC-0D4DBF683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889E669-F72F-AC09-FD97-6B5F14691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212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BBDD0-9D19-EDAB-6351-12C90B0C9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3B759E1-2653-8329-AF3F-977C1CC072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22062580-5C8E-A654-3CB8-38097FA3E0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0310EA8-1FC7-B64B-C984-BFE5E346CC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389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E68CE-A1D9-2689-7A26-1BA730336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F279C958-1E21-8422-6E94-9475A52E4C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80247D45-94D5-34F0-BC05-77EDDD7A4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F20E3AD-7401-A964-F1D9-7D47A792A3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7532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56905-5873-A20A-0005-41E78ACDB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8D7531CA-8703-520F-7BE3-5932E042D3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E68F9E-3205-1B89-C053-E02A5C21B1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0246B5A-54CB-B2BA-077F-0FACA2FB50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0562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288290">
              <a:spcBef>
                <a:spcPts val="600"/>
              </a:spcBef>
              <a:tabLst>
                <a:tab pos="3330575" algn="l"/>
                <a:tab pos="3870960" algn="l"/>
              </a:tabLst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665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EDE9C-46EE-EB0F-681C-9C655618C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828D55-9529-9C76-B1BB-09BFBC46F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275379-1A64-2376-32EF-A9F18F642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88DC83-8B4C-AEE9-3E8A-117B66E0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BED605-F329-C8AF-216A-1DD1FCAA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15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9B1A53-2249-A90F-9633-1826654E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E2ECB58-B143-6ED3-1CC9-59EE01DA8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85EFAE-CB91-5B44-0FCB-AD52B916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9F36AC-F8FE-329D-05E2-864332BD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89220A-70D2-3B0F-D497-78A93672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41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9CBD373-0811-26DA-1924-A0818C4F7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C17275-1C7F-A001-AF95-60B2171F4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1056B0-3A66-7FAE-9B32-C8D1B64B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D50415-E6ED-3D9B-2C65-0C01B986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C6D3E4-E5FD-BE13-B9CD-FCDC7BAA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04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2" name="Bildobjekt 1" descr="Co-funded by the European Union.">
            <a:extLst>
              <a:ext uri="{FF2B5EF4-FFF2-40B4-BE49-F238E27FC236}">
                <a16:creationId xmlns:a16="http://schemas.microsoft.com/office/drawing/2014/main" id="{63E4CA4E-050E-063F-2ED3-9CC8DFE24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56" y="431908"/>
            <a:ext cx="2863806" cy="598617"/>
          </a:xfrm>
          <a:prstGeom prst="rect">
            <a:avLst/>
          </a:prstGeom>
        </p:spPr>
      </p:pic>
      <p:pic>
        <p:nvPicPr>
          <p:cNvPr id="3" name="Bildobjekt 2" descr="The Swedish ESF Council.">
            <a:extLst>
              <a:ext uri="{FF2B5EF4-FFF2-40B4-BE49-F238E27FC236}">
                <a16:creationId xmlns:a16="http://schemas.microsoft.com/office/drawing/2014/main" id="{EA0F0496-F016-7BD9-2525-85FA8177E0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596" y="5771593"/>
            <a:ext cx="2655615" cy="6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7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ACAC5E-EC0F-C575-7314-72CD8E6C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C22F3F-0533-80F1-A60A-D7F8F963C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A2262C-547E-33B4-F2E0-C10A2985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A3C739-1D36-6558-C886-4B4BA4EF5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4D06DF-EB3E-F323-81EF-30E7E409A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328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A7E082-7A35-24A7-EEAC-D98E88058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45E922-D7EC-606F-00C6-AAFC533F1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4EFBA3-5435-C00F-2455-B4393F0F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53851D-0689-5F46-06DE-72EFB66A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81FAE9-F114-4D19-FD6C-DA652CE0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76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DBA44-9D5D-B61B-10B4-79D3CA23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D4E3A8-E3B6-13A5-0C5F-0E1CC7EBA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240694-3D9A-9E83-1E2E-9CD96194D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3BE6B3-BF24-D6D4-7C98-CA3E1C73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404281-784D-1AB5-22B8-C2A0A8389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C1A9798-5AA9-6CE8-FAB9-EB5FA53E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629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819B00-37DE-5C27-FD24-4B5A0758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FD65B0-ACAD-0F25-F056-51FE5544F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28AF0E-E8DB-DDBB-C54D-AF7052ED5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724C122-EAE2-A8A9-0CF3-BE2967573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7862B8A-A06C-BA1D-864F-02A4C06B2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2261994-4391-4AAC-A2BC-B4FA0158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F07A616-840B-6B6E-6104-39559534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6A18F73-3814-F478-33D5-8E60219F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43EEE1-C19D-F3CD-3AF6-48F69390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FE5CE9B-5C34-D4E9-84FD-6876C21E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D3677B4-1B65-40F2-341E-20FCBD37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B699578-FDC3-ECA7-7559-1869FF09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85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C8BB7D9-4597-4E47-B616-96AB99328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E7DA83-98FF-97C7-23F9-949A6EEA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EB5ECA-08CC-20CF-1A4E-4C3DBA712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023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5527E9-9F19-FBF7-84AD-CED98510B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1077D3-413A-D5E5-9794-8523FC43C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8D4118-9538-A1E0-C837-C9964973E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6CCF47F-2950-02B3-72AA-EB1ABA87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942B5A-B279-197E-9F2C-798A39A3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369E66A-722F-4737-FE35-3FB184AF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04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3EBC8D-E35D-6EE0-3A32-679B3042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4682EE0-D1D8-D51E-F993-AAC17A3B3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6E41B68-71CD-956C-0D73-4A1341FBA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9091DA5-FDB2-0E28-667D-922E855E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6F5064-59DA-584A-D833-9BB3D95D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18D552-CD6A-6923-5147-30CE395F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21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60FB23F-59EC-85EE-5670-914F8E4F1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F1EA31-16B3-3AE2-3951-F1A01291E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E167CC-7C9E-5027-8835-0D52E9E2D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BC7C0D-FBAA-4842-8A65-2A03141A0123}" type="datetimeFigureOut">
              <a:rPr lang="sv-SE" smtClean="0"/>
              <a:t>2025-02-27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67584F-AC81-CCFB-46B1-F09EABC3E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11B428-F156-842B-64B4-D73A0E4CA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335D29-A831-49CB-9A45-21AB582EC4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508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92AE5-8595-4CC8-B7C1-22C831C66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Övervakningskommittén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189E6F0-4C57-4041-A391-46AD8B94F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571176"/>
          </a:xfrm>
        </p:spPr>
        <p:txBody>
          <a:bodyPr>
            <a:normAutofit/>
          </a:bodyPr>
          <a:lstStyle/>
          <a:p>
            <a:r>
              <a:rPr lang="sv-SE" sz="2800" dirty="0"/>
              <a:t>Mars 2025</a:t>
            </a:r>
          </a:p>
          <a:p>
            <a:endParaRPr lang="sv-SE" dirty="0"/>
          </a:p>
          <a:p>
            <a:pPr>
              <a:spcBef>
                <a:spcPts val="0"/>
              </a:spcBef>
            </a:pPr>
            <a:r>
              <a:rPr lang="sv-SE" sz="1600" dirty="0"/>
              <a:t>Håkan Forsberg</a:t>
            </a:r>
          </a:p>
          <a:p>
            <a:pPr>
              <a:spcBef>
                <a:spcPts val="0"/>
              </a:spcBef>
            </a:pPr>
            <a:r>
              <a:rPr lang="sv-SE" sz="1600" dirty="0"/>
              <a:t>generaldirektör</a:t>
            </a:r>
          </a:p>
          <a:p>
            <a:endParaRPr lang="en-GB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AA48121-73FA-2550-B99A-679A2307F04F}"/>
              </a:ext>
            </a:extLst>
          </p:cNvPr>
          <p:cNvSpPr txBox="1"/>
          <p:nvPr/>
        </p:nvSpPr>
        <p:spPr>
          <a:xfrm>
            <a:off x="10873789" y="118231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rmAutofit fontScale="25000" lnSpcReduction="20000"/>
          </a:bodyPr>
          <a:lstStyle/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047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44" y="141934"/>
            <a:ext cx="10605811" cy="497393"/>
          </a:xfrm>
        </p:spPr>
        <p:txBody>
          <a:bodyPr>
            <a:noAutofit/>
          </a:bodyPr>
          <a:lstStyle/>
          <a:p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Art 40 a) </a:t>
            </a:r>
            <a:r>
              <a:rPr lang="en-GB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progress in programme implementation and in achieving the milestones and targets </a:t>
            </a:r>
            <a:endParaRPr lang="en-GB" sz="2800" b="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697AE8C-D134-C134-42C2-358A168ECE05}"/>
              </a:ext>
            </a:extLst>
          </p:cNvPr>
          <p:cNvSpPr txBox="1"/>
          <p:nvPr/>
        </p:nvSpPr>
        <p:spPr>
          <a:xfrm>
            <a:off x="703385" y="2260879"/>
            <a:ext cx="10148835" cy="294416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7C0B3F6-D78B-73D2-70A4-E5B64632289A}"/>
              </a:ext>
            </a:extLst>
          </p:cNvPr>
          <p:cNvSpPr txBox="1"/>
          <p:nvPr/>
        </p:nvSpPr>
        <p:spPr>
          <a:xfrm>
            <a:off x="383806" y="1652954"/>
            <a:ext cx="11424388" cy="6194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88290">
              <a:lnSpc>
                <a:spcPts val="1800"/>
              </a:lnSpc>
              <a:spcBef>
                <a:spcPts val="1400"/>
              </a:spcBef>
              <a:tabLst>
                <a:tab pos="3330575" algn="l"/>
                <a:tab pos="3870960" algn="l"/>
              </a:tabLst>
            </a:pPr>
            <a:r>
              <a:rPr lang="en-US" sz="3600" b="1" spc="-30" dirty="0">
                <a:effectLst/>
                <a:cs typeface="Arial" panose="020B0604020202020204" pitchFamily="34" charset="0"/>
              </a:rPr>
              <a:t>Progress and goals, indicators in ESF+</a:t>
            </a:r>
            <a:endParaRPr lang="sv-SE" sz="3600" b="1" spc="-30" dirty="0">
              <a:effectLst/>
              <a:cs typeface="Arial" panose="020B0604020202020204" pitchFamily="34" charset="0"/>
            </a:endParaRP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Proportion of the total financial allocation covered with selected operations by 31 December:</a:t>
            </a:r>
          </a:p>
          <a:p>
            <a:pPr marL="285750" indent="-285750">
              <a:spcAft>
                <a:spcPts val="1300"/>
              </a:spcAft>
              <a:buFont typeface="Arial" panose="020B0604020202020204" pitchFamily="34" charset="0"/>
              <a:buChar char="•"/>
              <a:tabLst>
                <a:tab pos="3330575" algn="l"/>
                <a:tab pos="3870960" algn="l"/>
              </a:tabLs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49 % - according to SFC2021</a:t>
            </a:r>
          </a:p>
          <a:p>
            <a:pPr marL="285750" indent="-285750">
              <a:spcAft>
                <a:spcPts val="1300"/>
              </a:spcAft>
              <a:buFont typeface="Arial" panose="020B0604020202020204" pitchFamily="34" charset="0"/>
              <a:buChar char="•"/>
              <a:tabLst>
                <a:tab pos="3330575" algn="l"/>
                <a:tab pos="3870960" algn="l"/>
              </a:tabLs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59 % - according to the Social fund report based on exchange rate 9,30</a:t>
            </a:r>
          </a:p>
          <a:p>
            <a:pPr marL="285750" indent="-285750">
              <a:spcAft>
                <a:spcPts val="1300"/>
              </a:spcAft>
              <a:buFont typeface="Arial" panose="020B0604020202020204" pitchFamily="34" charset="0"/>
              <a:buChar char="•"/>
              <a:tabLst>
                <a:tab pos="3330575" algn="l"/>
                <a:tab pos="3870960" algn="l"/>
              </a:tabLs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53 % - updated exchange rate February 2025 10,50</a:t>
            </a: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300"/>
              </a:spcAft>
              <a:buFont typeface="Arial" panose="020B0604020202020204" pitchFamily="34" charset="0"/>
              <a:buChar char="•"/>
              <a:tabLst>
                <a:tab pos="3330575" algn="l"/>
                <a:tab pos="3870960" algn="l"/>
              </a:tabLst>
            </a:pP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03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B7E6A-DC63-B1E4-AE81-A3310F6A7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F0B7-29D3-6D6E-F7ED-1D1D55FA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13"/>
            <a:ext cx="10725150" cy="1325563"/>
          </a:xfrm>
        </p:spPr>
        <p:txBody>
          <a:bodyPr>
            <a:normAutofit/>
          </a:bodyPr>
          <a:lstStyle/>
          <a:p>
            <a:r>
              <a:rPr sz="2400" dirty="0" err="1"/>
              <a:t>Beslutat</a:t>
            </a:r>
            <a:r>
              <a:rPr lang="sv-SE" sz="2400" dirty="0"/>
              <a:t> och utbetalt</a:t>
            </a:r>
            <a:r>
              <a:rPr sz="2400" dirty="0"/>
              <a:t> av total ram</a:t>
            </a:r>
            <a:r>
              <a:rPr lang="sv-SE" sz="2400" dirty="0"/>
              <a:t> 2025-01-31  </a:t>
            </a:r>
            <a:r>
              <a:rPr lang="sv-SE" sz="1800" dirty="0"/>
              <a:t>(växelkurs 10,50 SEK/EUR)</a:t>
            </a:r>
            <a:endParaRPr sz="1800" dirty="0">
              <a:solidFill>
                <a:srgbClr val="FF0000"/>
              </a:solidFill>
            </a:endParaRPr>
          </a:p>
        </p:txBody>
      </p:sp>
      <p:pic>
        <p:nvPicPr>
          <p:cNvPr id="7" name="Bildobjekt 6" descr="En bild som visar text, skärmbild, diagram, cirkel&#10;&#10;Automatiskt genererad beskrivning">
            <a:extLst>
              <a:ext uri="{FF2B5EF4-FFF2-40B4-BE49-F238E27FC236}">
                <a16:creationId xmlns:a16="http://schemas.microsoft.com/office/drawing/2014/main" id="{432C982B-502E-075E-9635-5C03F14CA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784" y="1392976"/>
            <a:ext cx="8810431" cy="49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6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1CCB0-F374-AED9-3ECF-CDBF487A2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663E5-585D-12F6-8E74-1FFCE74D6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762578"/>
          </a:xfrm>
        </p:spPr>
        <p:txBody>
          <a:bodyPr>
            <a:normAutofit/>
          </a:bodyPr>
          <a:lstStyle/>
          <a:p>
            <a:r>
              <a:rPr lang="sv-SE" sz="2800" dirty="0"/>
              <a:t>Beslutat och utbetalt av total ram 2025-01-31 </a:t>
            </a:r>
            <a:r>
              <a:rPr lang="sv-SE" sz="2000" dirty="0"/>
              <a:t>(växelkurs 10,50 SEK/EUR)</a:t>
            </a:r>
            <a:endParaRPr lang="sv-SE" sz="2000" dirty="0">
              <a:solidFill>
                <a:srgbClr val="FF0000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24BB047-C850-6504-D670-C8FEA3D01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941" y="1248249"/>
            <a:ext cx="8762118" cy="466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8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0DC04-37AD-8ABA-B22E-4B0D8CA83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1F3862-AF09-3B43-0F14-BE2D27F48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762578"/>
          </a:xfrm>
        </p:spPr>
        <p:txBody>
          <a:bodyPr>
            <a:normAutofit/>
          </a:bodyPr>
          <a:lstStyle/>
          <a:p>
            <a:r>
              <a:rPr lang="sv-SE" sz="2800" dirty="0"/>
              <a:t>A1 - Beslutat och utbetalt av ramen 2025-01-31 </a:t>
            </a:r>
            <a:r>
              <a:rPr lang="sv-SE" sz="2000" dirty="0"/>
              <a:t>(växelkurs 10,50 SEK/EUR)</a:t>
            </a:r>
            <a:endParaRPr lang="sv-SE" sz="2000" dirty="0">
              <a:solidFill>
                <a:srgbClr val="FF0000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0CA9882-DDD6-6DB5-F891-7C43BA89E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513" y="1345067"/>
            <a:ext cx="8640973" cy="460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2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EFF4E-4144-8C94-888D-6120BF306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38332-AB7B-A31F-0A48-602D522E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762578"/>
          </a:xfrm>
        </p:spPr>
        <p:txBody>
          <a:bodyPr>
            <a:normAutofit/>
          </a:bodyPr>
          <a:lstStyle/>
          <a:p>
            <a:r>
              <a:rPr lang="sv-SE" sz="2800" dirty="0"/>
              <a:t>A2- Beslutat och utbetalt av ramen 2025-01-31 </a:t>
            </a:r>
            <a:r>
              <a:rPr lang="sv-SE" sz="2000" dirty="0"/>
              <a:t>(växelkurs 10,50 SEK/EUR)</a:t>
            </a:r>
            <a:endParaRPr lang="sv-SE" sz="2000" dirty="0">
              <a:solidFill>
                <a:srgbClr val="FF0000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1965925-C529-327A-BF51-B160F6865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941" y="1403874"/>
            <a:ext cx="8762117" cy="466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09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F6171-B4BB-E98E-B4DD-2CC4330E1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D62C38-24EA-1084-23F4-B820F93C8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762578"/>
          </a:xfrm>
        </p:spPr>
        <p:txBody>
          <a:bodyPr>
            <a:normAutofit/>
          </a:bodyPr>
          <a:lstStyle/>
          <a:p>
            <a:r>
              <a:rPr lang="sv-SE" sz="2800" dirty="0"/>
              <a:t>D - Beslutat och utbetalt av ramen 2025-01-31 </a:t>
            </a:r>
            <a:r>
              <a:rPr lang="sv-SE" sz="2000" dirty="0"/>
              <a:t>(växelkurs 10,50 SEK/EUR)</a:t>
            </a:r>
            <a:endParaRPr lang="sv-SE" sz="2000" dirty="0">
              <a:solidFill>
                <a:srgbClr val="FF0000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EF71D20-13EF-2EEA-CB71-05A5603EB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0" y="1227689"/>
            <a:ext cx="5668840" cy="466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4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44" y="141934"/>
            <a:ext cx="10605811" cy="497393"/>
          </a:xfrm>
        </p:spPr>
        <p:txBody>
          <a:bodyPr>
            <a:noAutofit/>
          </a:bodyPr>
          <a:lstStyle/>
          <a:p>
            <a:br>
              <a:rPr lang="en-GB" sz="2800" dirty="0"/>
            </a:br>
            <a:br>
              <a:rPr lang="en-GB" sz="2800" dirty="0"/>
            </a:br>
            <a:endParaRPr lang="en-GB" sz="2800" b="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697AE8C-D134-C134-42C2-358A168ECE05}"/>
              </a:ext>
            </a:extLst>
          </p:cNvPr>
          <p:cNvSpPr txBox="1"/>
          <p:nvPr/>
        </p:nvSpPr>
        <p:spPr>
          <a:xfrm>
            <a:off x="703385" y="2260879"/>
            <a:ext cx="10148835" cy="294416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7C0B3F6-D78B-73D2-70A4-E5B64632289A}"/>
              </a:ext>
            </a:extLst>
          </p:cNvPr>
          <p:cNvSpPr txBox="1"/>
          <p:nvPr/>
        </p:nvSpPr>
        <p:spPr>
          <a:xfrm>
            <a:off x="231112" y="429494"/>
            <a:ext cx="10713943" cy="271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88290">
              <a:lnSpc>
                <a:spcPts val="1800"/>
              </a:lnSpc>
              <a:spcBef>
                <a:spcPts val="1400"/>
              </a:spcBef>
              <a:tabLst>
                <a:tab pos="3330575" algn="l"/>
                <a:tab pos="3870960" algn="l"/>
              </a:tabLst>
            </a:pPr>
            <a:r>
              <a:rPr lang="en-US" sz="2800" b="1" spc="-30" dirty="0">
                <a:effectLst/>
                <a:cs typeface="Arial" panose="020B0604020202020204" pitchFamily="34" charset="0"/>
              </a:rPr>
              <a:t>Progress and goals, indicators in ESF+</a:t>
            </a:r>
          </a:p>
          <a:p>
            <a:pPr marR="288290">
              <a:lnSpc>
                <a:spcPts val="1800"/>
              </a:lnSpc>
              <a:spcBef>
                <a:spcPts val="1400"/>
              </a:spcBef>
              <a:tabLst>
                <a:tab pos="3330575" algn="l"/>
                <a:tab pos="3870960" algn="l"/>
              </a:tabLst>
            </a:pPr>
            <a:endParaRPr lang="en-US" sz="2800" b="1" spc="-3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88290">
              <a:lnSpc>
                <a:spcPts val="1800"/>
              </a:lnSpc>
              <a:spcBef>
                <a:spcPts val="1400"/>
              </a:spcBef>
              <a:tabLst>
                <a:tab pos="3330575" algn="l"/>
                <a:tab pos="3870960" algn="l"/>
              </a:tabLst>
            </a:pPr>
            <a:r>
              <a:rPr lang="en-US" sz="2800" b="1" spc="-30" dirty="0">
                <a:ea typeface="Times New Roman" panose="02020603050405020304" pitchFamily="18" charset="0"/>
                <a:cs typeface="Arial" panose="020B0604020202020204" pitchFamily="34" charset="0"/>
              </a:rPr>
              <a:t>Midterm review – participants - updated 31 December</a:t>
            </a:r>
          </a:p>
          <a:p>
            <a:pPr marR="288290">
              <a:lnSpc>
                <a:spcPts val="1800"/>
              </a:lnSpc>
              <a:spcBef>
                <a:spcPts val="1400"/>
              </a:spcBef>
              <a:tabLst>
                <a:tab pos="3330575" algn="l"/>
                <a:tab pos="3870960" algn="l"/>
              </a:tabLst>
            </a:pP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1300"/>
              </a:spcAft>
              <a:tabLst>
                <a:tab pos="3330575" algn="l"/>
                <a:tab pos="3870960" algn="l"/>
              </a:tabLst>
            </a:pP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1FB7DC-93EE-C72A-9A32-ED7E0E5C979D}"/>
              </a:ext>
            </a:extLst>
          </p:cNvPr>
          <p:cNvGraphicFramePr>
            <a:graphicFrameLocks noGrp="1"/>
          </p:cNvGraphicFramePr>
          <p:nvPr/>
        </p:nvGraphicFramePr>
        <p:xfrm>
          <a:off x="339243" y="1752996"/>
          <a:ext cx="10301048" cy="3732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449">
                  <a:extLst>
                    <a:ext uri="{9D8B030D-6E8A-4147-A177-3AD203B41FA5}">
                      <a16:colId xmlns:a16="http://schemas.microsoft.com/office/drawing/2014/main" val="2392756760"/>
                    </a:ext>
                  </a:extLst>
                </a:gridCol>
                <a:gridCol w="1426299">
                  <a:extLst>
                    <a:ext uri="{9D8B030D-6E8A-4147-A177-3AD203B41FA5}">
                      <a16:colId xmlns:a16="http://schemas.microsoft.com/office/drawing/2014/main" val="1425299354"/>
                    </a:ext>
                  </a:extLst>
                </a:gridCol>
                <a:gridCol w="1373473">
                  <a:extLst>
                    <a:ext uri="{9D8B030D-6E8A-4147-A177-3AD203B41FA5}">
                      <a16:colId xmlns:a16="http://schemas.microsoft.com/office/drawing/2014/main" val="2700292362"/>
                    </a:ext>
                  </a:extLst>
                </a:gridCol>
                <a:gridCol w="1385947">
                  <a:extLst>
                    <a:ext uri="{9D8B030D-6E8A-4147-A177-3AD203B41FA5}">
                      <a16:colId xmlns:a16="http://schemas.microsoft.com/office/drawing/2014/main" val="1599791163"/>
                    </a:ext>
                  </a:extLst>
                </a:gridCol>
                <a:gridCol w="1942084">
                  <a:extLst>
                    <a:ext uri="{9D8B030D-6E8A-4147-A177-3AD203B41FA5}">
                      <a16:colId xmlns:a16="http://schemas.microsoft.com/office/drawing/2014/main" val="3588925731"/>
                    </a:ext>
                  </a:extLst>
                </a:gridCol>
                <a:gridCol w="2033796">
                  <a:extLst>
                    <a:ext uri="{9D8B030D-6E8A-4147-A177-3AD203B41FA5}">
                      <a16:colId xmlns:a16="http://schemas.microsoft.com/office/drawing/2014/main" val="203980482"/>
                    </a:ext>
                  </a:extLst>
                </a:gridCol>
              </a:tblGrid>
              <a:tr h="422650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</a:rPr>
                        <a:t>Priority axis</a:t>
                      </a:r>
                      <a:endParaRPr lang="en-GB" sz="11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GB" sz="11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</a:rPr>
                        <a:t>Male</a:t>
                      </a:r>
                      <a:endParaRPr lang="en-GB" sz="11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  <a:endParaRPr lang="en-GB" sz="11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</a:rPr>
                        <a:t>% of milestone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en-GB" sz="1600" b="0" noProof="0" dirty="0">
                          <a:effectLst/>
                          <a:latin typeface="Trebuchet MS" panose="020B0603020202020204" pitchFamily="34" charset="0"/>
                        </a:rPr>
                        <a:t>Milestone 2024</a:t>
                      </a:r>
                      <a:endParaRPr lang="en-GB" sz="11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58040777"/>
                  </a:ext>
                </a:extLst>
              </a:tr>
              <a:tr h="42265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 dirty="0">
                          <a:effectLst/>
                          <a:latin typeface="Trebuchet MS" panose="020B0603020202020204" pitchFamily="34" charset="0"/>
                        </a:rPr>
                        <a:t>A1.a</a:t>
                      </a:r>
                      <a:endParaRPr lang="sv-SE" sz="11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24 211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14 281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38 492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effectLst/>
                          <a:latin typeface="Trebuchet MS" panose="020B0603020202020204" pitchFamily="34" charset="0"/>
                        </a:rPr>
                        <a:t>27 432</a:t>
                      </a:r>
                      <a:endParaRPr lang="sv-SE" sz="12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76815165"/>
                  </a:ext>
                </a:extLst>
              </a:tr>
              <a:tr h="42265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 dirty="0">
                          <a:effectLst/>
                          <a:latin typeface="Trebuchet MS" panose="020B0603020202020204" pitchFamily="34" charset="0"/>
                        </a:rPr>
                        <a:t>A1.b*</a:t>
                      </a:r>
                      <a:endParaRPr lang="sv-SE" sz="11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1 135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1 396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2 531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2 576</a:t>
                      </a:r>
                      <a:endParaRPr lang="sv-SE" sz="12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57149392"/>
                  </a:ext>
                </a:extLst>
              </a:tr>
              <a:tr h="42150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 dirty="0">
                          <a:effectLst/>
                          <a:latin typeface="Trebuchet MS" panose="020B0603020202020204" pitchFamily="34" charset="0"/>
                        </a:rPr>
                        <a:t>A2.a</a:t>
                      </a:r>
                      <a:endParaRPr lang="sv-SE" sz="11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6 581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5 815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12 396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14 225</a:t>
                      </a:r>
                      <a:endParaRPr lang="sv-SE" sz="12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17029368"/>
                  </a:ext>
                </a:extLst>
              </a:tr>
              <a:tr h="4085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 dirty="0">
                          <a:effectLst/>
                          <a:latin typeface="Trebuchet MS" panose="020B0603020202020204" pitchFamily="34" charset="0"/>
                        </a:rPr>
                        <a:t>A2.b*</a:t>
                      </a:r>
                      <a:endParaRPr lang="sv-SE" sz="11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330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687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2 233</a:t>
                      </a:r>
                      <a:endParaRPr lang="sv-SE" sz="12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34589944"/>
                  </a:ext>
                </a:extLst>
              </a:tr>
              <a:tr h="4085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  <a:endParaRPr lang="sv-SE" sz="1100" b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28 560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35 444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64 004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706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>
                          <a:effectLst/>
                          <a:latin typeface="Trebuchet MS" panose="020B0603020202020204" pitchFamily="34" charset="0"/>
                        </a:rPr>
                        <a:t>9 061</a:t>
                      </a:r>
                      <a:endParaRPr lang="sv-SE" sz="1200" b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1932919"/>
                  </a:ext>
                </a:extLst>
              </a:tr>
              <a:tr h="4085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  <a:endParaRPr lang="sv-SE" sz="1100" b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309</a:t>
                      </a:r>
                      <a:endParaRPr lang="sv-SE" sz="12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54355002"/>
                  </a:ext>
                </a:extLst>
              </a:tr>
              <a:tr h="4085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>
                          <a:effectLst/>
                          <a:latin typeface="Trebuchet MS" panose="020B0603020202020204" pitchFamily="34" charset="0"/>
                        </a:rPr>
                        <a:t>F</a:t>
                      </a:r>
                      <a:endParaRPr lang="sv-SE" sz="1100" b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8 615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2 928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11 543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effectLst/>
                          <a:latin typeface="Trebuchet MS" panose="020B0603020202020204" pitchFamily="34" charset="0"/>
                        </a:rPr>
                        <a:t>5 761</a:t>
                      </a:r>
                      <a:endParaRPr lang="sv-SE" sz="12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87012019"/>
                  </a:ext>
                </a:extLst>
              </a:tr>
              <a:tr h="4085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600" b="0">
                          <a:effectLst/>
                          <a:latin typeface="Trebuchet MS" panose="020B0603020202020204" pitchFamily="34" charset="0"/>
                        </a:rPr>
                        <a:t>Totalsumma</a:t>
                      </a:r>
                      <a:endParaRPr lang="sv-SE" sz="1100" b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69 627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60 327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kern="120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129 954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211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1300"/>
                        </a:spcAft>
                        <a:tabLst>
                          <a:tab pos="3330575" algn="l"/>
                          <a:tab pos="3870960" algn="l"/>
                          <a:tab pos="828040" algn="l"/>
                        </a:tabLst>
                      </a:pPr>
                      <a:r>
                        <a:rPr lang="sv-SE" sz="1800" b="0" dirty="0">
                          <a:effectLst/>
                          <a:latin typeface="Trebuchet MS" panose="020B0603020202020204" pitchFamily="34" charset="0"/>
                        </a:rPr>
                        <a:t>61 597</a:t>
                      </a:r>
                      <a:endParaRPr lang="sv-SE" sz="12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56521292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23EE01DA-CD06-3C82-F88D-FAAAABC54F0B}"/>
              </a:ext>
            </a:extLst>
          </p:cNvPr>
          <p:cNvSpPr/>
          <p:nvPr/>
        </p:nvSpPr>
        <p:spPr>
          <a:xfrm>
            <a:off x="64289" y="5727560"/>
            <a:ext cx="2351314" cy="2655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* Transition region</a:t>
            </a:r>
          </a:p>
        </p:txBody>
      </p:sp>
    </p:spTree>
    <p:extLst>
      <p:ext uri="{BB962C8B-B14F-4D97-AF65-F5344CB8AC3E}">
        <p14:creationId xmlns:p14="http://schemas.microsoft.com/office/powerpoint/2010/main" val="213965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216C76BCC471419C7ACA6B38C44C81" ma:contentTypeVersion="8" ma:contentTypeDescription="Create a new document." ma:contentTypeScope="" ma:versionID="d1710bce450597d80ecd00882eced5d1">
  <xsd:schema xmlns:xsd="http://www.w3.org/2001/XMLSchema" xmlns:xs="http://www.w3.org/2001/XMLSchema" xmlns:p="http://schemas.microsoft.com/office/2006/metadata/properties" xmlns:ns3="1370d3fc-2464-4ffc-bb40-d1aca5f820cb" xmlns:ns4="290cf16b-c4a0-4712-a91e-b2e6230e2e68" targetNamespace="http://schemas.microsoft.com/office/2006/metadata/properties" ma:root="true" ma:fieldsID="f6dc452ee0ba5e9771475692247439ce" ns3:_="" ns4:_="">
    <xsd:import namespace="1370d3fc-2464-4ffc-bb40-d1aca5f820cb"/>
    <xsd:import namespace="290cf16b-c4a0-4712-a91e-b2e6230e2e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0d3fc-2464-4ffc-bb40-d1aca5f820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0cf16b-c4a0-4712-a91e-b2e6230e2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70d3fc-2464-4ffc-bb40-d1aca5f820cb" xsi:nil="true"/>
  </documentManagement>
</p:properties>
</file>

<file path=customXml/itemProps1.xml><?xml version="1.0" encoding="utf-8"?>
<ds:datastoreItem xmlns:ds="http://schemas.openxmlformats.org/officeDocument/2006/customXml" ds:itemID="{98DB93D8-66D0-4E76-B392-5D10633360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70d3fc-2464-4ffc-bb40-d1aca5f820cb"/>
    <ds:schemaRef ds:uri="290cf16b-c4a0-4712-a91e-b2e6230e2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C0F6C4-27C0-40EF-AE22-F19332C7B9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B59F95-D12A-4682-BE41-673C5C6AA56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1370d3fc-2464-4ffc-bb40-d1aca5f820cb"/>
    <ds:schemaRef ds:uri="290cf16b-c4a0-4712-a91e-b2e6230e2e6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270</Words>
  <Application>Microsoft Office PowerPoint</Application>
  <PresentationFormat>Bredbild</PresentationFormat>
  <Paragraphs>91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Times New Roman</vt:lpstr>
      <vt:lpstr>Trebuchet MS</vt:lpstr>
      <vt:lpstr>Office-tema</vt:lpstr>
      <vt:lpstr>Övervakningskommittén</vt:lpstr>
      <vt:lpstr>  Art 40 a) The progress in programme implementation and in achieving the milestones and targets </vt:lpstr>
      <vt:lpstr>Beslutat och utbetalt av total ram 2025-01-31  (växelkurs 10,50 SEK/EUR)</vt:lpstr>
      <vt:lpstr>Beslutat och utbetalt av total ram 2025-01-31 (växelkurs 10,50 SEK/EUR)</vt:lpstr>
      <vt:lpstr>A1 - Beslutat och utbetalt av ramen 2025-01-31 (växelkurs 10,50 SEK/EUR)</vt:lpstr>
      <vt:lpstr>A2- Beslutat och utbetalt av ramen 2025-01-31 (växelkurs 10,50 SEK/EUR)</vt:lpstr>
      <vt:lpstr>D - Beslutat och utbetalt av ramen 2025-01-31 (växelkurs 10,50 SEK/EUR)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Forsberg Håkan</dc:creator>
  <cp:lastModifiedBy>Ivarsson Anita</cp:lastModifiedBy>
  <cp:revision>2</cp:revision>
  <dcterms:created xsi:type="dcterms:W3CDTF">2025-02-25T12:38:17Z</dcterms:created>
  <dcterms:modified xsi:type="dcterms:W3CDTF">2025-02-27T19:20:14Z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0x010100BA216C76BCC471419C7ACA6B38C44C81</vt:lpwstr>
  </property>
</Properties>
</file>