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322" r:id="rId6"/>
    <p:sldId id="288" r:id="rId7"/>
    <p:sldId id="290" r:id="rId8"/>
    <p:sldId id="311" r:id="rId9"/>
    <p:sldId id="312" r:id="rId10"/>
    <p:sldId id="314" r:id="rId11"/>
    <p:sldId id="317" r:id="rId12"/>
    <p:sldId id="323" r:id="rId13"/>
    <p:sldId id="313" r:id="rId14"/>
    <p:sldId id="320" r:id="rId15"/>
    <p:sldId id="304" r:id="rId16"/>
    <p:sldId id="295" r:id="rId17"/>
    <p:sldId id="301" r:id="rId18"/>
    <p:sldId id="325" r:id="rId19"/>
    <p:sldId id="329" r:id="rId20"/>
    <p:sldId id="326" r:id="rId21"/>
    <p:sldId id="327" r:id="rId22"/>
    <p:sldId id="300" r:id="rId23"/>
    <p:sldId id="298" r:id="rId24"/>
    <p:sldId id="302" r:id="rId25"/>
    <p:sldId id="324" r:id="rId26"/>
    <p:sldId id="305" r:id="rId27"/>
    <p:sldId id="328" r:id="rId28"/>
    <p:sldId id="307" r:id="rId29"/>
    <p:sldId id="308" r:id="rId30"/>
    <p:sldId id="309" r:id="rId31"/>
    <p:sldId id="319" r:id="rId32"/>
    <p:sldId id="321" r:id="rId33"/>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12DA0-7662-9D5F-94CE-37AE341F2B77}" name="Malin Forssell" initials="" userId="S::malin.forssell@strategiradet.se::20e168b9-2d03-48c6-805f-68f53cefab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802C6-7C5D-D243-AF01-BB1CA6D82ADE}" v="3" dt="2024-11-28T09:58:03.041"/>
    <p1510:client id="{987A29C4-733B-F246-9989-B90EC6D478B5}" v="1495" dt="2024-11-28T08:11:02.193"/>
  </p1510:revLst>
</p1510:revInfo>
</file>

<file path=ppt/tableStyles.xml><?xml version="1.0" encoding="utf-8"?>
<a:tblStyleLst xmlns:a="http://schemas.openxmlformats.org/drawingml/2006/main" def="{5C22544A-7EE6-4342-B048-85BDC9FD1C3A}">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8"/>
    <p:restoredTop sz="74172"/>
  </p:normalViewPr>
  <p:slideViewPr>
    <p:cSldViewPr snapToGrid="0">
      <p:cViewPr varScale="1">
        <p:scale>
          <a:sx n="36" d="100"/>
          <a:sy n="36" d="100"/>
        </p:scale>
        <p:origin x="2844" y="64"/>
      </p:cViewPr>
      <p:guideLst>
        <p:guide orient="horz" pos="4320"/>
        <p:guide pos="76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trategiradet1.sharepoint.com/sites/msteams_54987f_600154/Delade%20dokument/Kunder/ESF/REACT-EU/Kvant/Timmars%20deltagand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trategiradet1.sharepoint.com/sites/msteams_54987f_600154/Delade%20dokument/Kunder/ESF/REACT-EU/Kvant/DiffInDif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trategiradet1.sharepoint.com/sites/msteams_54987f_600154/Delade%20dokument/Kunder/ESF/REACT-EU/Kvant/Sammansta&#776;llning%20projek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32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Blad1!$B$3:$B$4</c:f>
              <c:strCache>
                <c:ptCount val="2"/>
                <c:pt idx="0">
                  <c:v>Regionala sysselsättningsprojekt</c:v>
                </c:pt>
                <c:pt idx="1">
                  <c:v>Regionala kompetensutvecklingsprojekt</c:v>
                </c:pt>
              </c:strCache>
            </c:strRef>
          </c:cat>
          <c:val>
            <c:numRef>
              <c:f>Blad1!$C$3:$C$4</c:f>
              <c:numCache>
                <c:formatCode>General</c:formatCode>
                <c:ptCount val="2"/>
                <c:pt idx="0">
                  <c:v>16</c:v>
                </c:pt>
                <c:pt idx="1">
                  <c:v>8</c:v>
                </c:pt>
              </c:numCache>
            </c:numRef>
          </c:val>
          <c:extLst>
            <c:ext xmlns:c16="http://schemas.microsoft.com/office/drawing/2014/chart" uri="{C3380CC4-5D6E-409C-BE32-E72D297353CC}">
              <c16:uniqueId val="{00000000-2B75-D149-8FC6-E2235470CDB1}"/>
            </c:ext>
          </c:extLst>
        </c:ser>
        <c:dLbls>
          <c:showLegendKey val="0"/>
          <c:showVal val="0"/>
          <c:showCatName val="0"/>
          <c:showSerName val="0"/>
          <c:showPercent val="0"/>
          <c:showBubbleSize val="0"/>
        </c:dLbls>
        <c:gapWidth val="219"/>
        <c:overlap val="-27"/>
        <c:axId val="1187882527"/>
        <c:axId val="1188321455"/>
      </c:barChart>
      <c:catAx>
        <c:axId val="118788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sv-SE"/>
          </a:p>
        </c:txPr>
        <c:crossAx val="1188321455"/>
        <c:crosses val="autoZero"/>
        <c:auto val="1"/>
        <c:lblAlgn val="ctr"/>
        <c:lblOffset val="100"/>
        <c:noMultiLvlLbl val="0"/>
      </c:catAx>
      <c:valAx>
        <c:axId val="1188321455"/>
        <c:scaling>
          <c:orientation val="minMax"/>
        </c:scaling>
        <c:delete val="1"/>
        <c:axPos val="l"/>
        <c:numFmt formatCode="General" sourceLinked="1"/>
        <c:majorTickMark val="none"/>
        <c:minorTickMark val="none"/>
        <c:tickLblPos val="nextTo"/>
        <c:crossAx val="1187882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3200"/>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69855741716493E-2"/>
          <c:y val="2.8688745990925246E-2"/>
          <c:w val="0.80697462817147847"/>
          <c:h val="0.81761147651603006"/>
        </c:manualLayout>
      </c:layout>
      <c:lineChart>
        <c:grouping val="standard"/>
        <c:varyColors val="0"/>
        <c:ser>
          <c:idx val="0"/>
          <c:order val="0"/>
          <c:tx>
            <c:strRef>
              <c:f>[DiffInDiff.xlsx]Blad1!$B$1</c:f>
              <c:strCache>
                <c:ptCount val="1"/>
                <c:pt idx="0">
                  <c:v>Kontrollgrupp</c:v>
                </c:pt>
              </c:strCache>
            </c:strRef>
          </c:tx>
          <c:spPr>
            <a:ln w="76200" cap="rnd">
              <a:solidFill>
                <a:schemeClr val="tx2">
                  <a:lumMod val="60000"/>
                  <a:lumOff val="40000"/>
                </a:schemeClr>
              </a:solidFill>
              <a:round/>
            </a:ln>
            <a:effectLst/>
          </c:spPr>
          <c:marker>
            <c:symbol val="none"/>
          </c:marker>
          <c:val>
            <c:numRef>
              <c:f>[DiffInDiff.xlsx]Blad1!$B$2:$B$16</c:f>
              <c:numCache>
                <c:formatCode>General</c:formatCode>
                <c:ptCount val="15"/>
                <c:pt idx="0">
                  <c:v>25</c:v>
                </c:pt>
                <c:pt idx="1">
                  <c:v>28</c:v>
                </c:pt>
                <c:pt idx="2">
                  <c:v>31</c:v>
                </c:pt>
                <c:pt idx="3">
                  <c:v>34</c:v>
                </c:pt>
                <c:pt idx="4">
                  <c:v>37</c:v>
                </c:pt>
                <c:pt idx="5">
                  <c:v>40</c:v>
                </c:pt>
                <c:pt idx="6">
                  <c:v>43</c:v>
                </c:pt>
                <c:pt idx="7">
                  <c:v>46</c:v>
                </c:pt>
                <c:pt idx="8">
                  <c:v>49</c:v>
                </c:pt>
                <c:pt idx="9">
                  <c:v>52</c:v>
                </c:pt>
                <c:pt idx="10">
                  <c:v>55</c:v>
                </c:pt>
                <c:pt idx="11">
                  <c:v>58</c:v>
                </c:pt>
                <c:pt idx="12">
                  <c:v>61</c:v>
                </c:pt>
                <c:pt idx="13">
                  <c:v>64</c:v>
                </c:pt>
                <c:pt idx="14">
                  <c:v>67</c:v>
                </c:pt>
              </c:numCache>
            </c:numRef>
          </c:val>
          <c:smooth val="0"/>
          <c:extLst>
            <c:ext xmlns:c16="http://schemas.microsoft.com/office/drawing/2014/chart" uri="{C3380CC4-5D6E-409C-BE32-E72D297353CC}">
              <c16:uniqueId val="{00000000-B866-1347-A50B-350E4CF0D647}"/>
            </c:ext>
          </c:extLst>
        </c:ser>
        <c:ser>
          <c:idx val="1"/>
          <c:order val="1"/>
          <c:tx>
            <c:strRef>
              <c:f>[DiffInDiff.xlsx]Blad1!$C$1</c:f>
              <c:strCache>
                <c:ptCount val="1"/>
                <c:pt idx="0">
                  <c:v>Behandlingsgrupp</c:v>
                </c:pt>
              </c:strCache>
            </c:strRef>
          </c:tx>
          <c:spPr>
            <a:ln w="76200" cap="rnd">
              <a:solidFill>
                <a:schemeClr val="accent5"/>
              </a:solidFill>
              <a:round/>
            </a:ln>
            <a:effectLst/>
          </c:spPr>
          <c:marker>
            <c:symbol val="none"/>
          </c:marker>
          <c:val>
            <c:numRef>
              <c:f>[DiffInDiff.xlsx]Blad1!$C$2:$C$16</c:f>
              <c:numCache>
                <c:formatCode>General</c:formatCode>
                <c:ptCount val="15"/>
                <c:pt idx="0">
                  <c:v>35</c:v>
                </c:pt>
                <c:pt idx="1">
                  <c:v>38</c:v>
                </c:pt>
                <c:pt idx="2">
                  <c:v>41</c:v>
                </c:pt>
                <c:pt idx="3">
                  <c:v>44</c:v>
                </c:pt>
                <c:pt idx="4">
                  <c:v>47</c:v>
                </c:pt>
                <c:pt idx="5">
                  <c:v>50</c:v>
                </c:pt>
                <c:pt idx="6">
                  <c:v>53</c:v>
                </c:pt>
              </c:numCache>
            </c:numRef>
          </c:val>
          <c:smooth val="0"/>
          <c:extLst>
            <c:ext xmlns:c16="http://schemas.microsoft.com/office/drawing/2014/chart" uri="{C3380CC4-5D6E-409C-BE32-E72D297353CC}">
              <c16:uniqueId val="{00000001-B866-1347-A50B-350E4CF0D647}"/>
            </c:ext>
          </c:extLst>
        </c:ser>
        <c:ser>
          <c:idx val="2"/>
          <c:order val="2"/>
          <c:tx>
            <c:strRef>
              <c:f>[DiffInDiff.xlsx]Blad1!$D$1</c:f>
              <c:strCache>
                <c:ptCount val="1"/>
                <c:pt idx="0">
                  <c:v>XX</c:v>
                </c:pt>
              </c:strCache>
            </c:strRef>
          </c:tx>
          <c:spPr>
            <a:ln w="76200" cap="rnd">
              <a:solidFill>
                <a:schemeClr val="accent5"/>
              </a:solidFill>
              <a:round/>
            </a:ln>
            <a:effectLst/>
          </c:spPr>
          <c:marker>
            <c:symbol val="none"/>
          </c:marker>
          <c:val>
            <c:numRef>
              <c:f>[DiffInDiff.xlsx]Blad1!$D$2:$D$16</c:f>
              <c:numCache>
                <c:formatCode>General</c:formatCode>
                <c:ptCount val="15"/>
                <c:pt idx="6">
                  <c:v>73</c:v>
                </c:pt>
                <c:pt idx="7">
                  <c:v>76</c:v>
                </c:pt>
                <c:pt idx="8">
                  <c:v>79</c:v>
                </c:pt>
                <c:pt idx="9">
                  <c:v>82</c:v>
                </c:pt>
                <c:pt idx="10">
                  <c:v>85</c:v>
                </c:pt>
                <c:pt idx="11">
                  <c:v>88</c:v>
                </c:pt>
                <c:pt idx="12">
                  <c:v>91</c:v>
                </c:pt>
                <c:pt idx="13">
                  <c:v>94</c:v>
                </c:pt>
                <c:pt idx="14">
                  <c:v>97</c:v>
                </c:pt>
              </c:numCache>
            </c:numRef>
          </c:val>
          <c:smooth val="0"/>
          <c:extLst>
            <c:ext xmlns:c16="http://schemas.microsoft.com/office/drawing/2014/chart" uri="{C3380CC4-5D6E-409C-BE32-E72D297353CC}">
              <c16:uniqueId val="{00000002-B866-1347-A50B-350E4CF0D647}"/>
            </c:ext>
          </c:extLst>
        </c:ser>
        <c:ser>
          <c:idx val="3"/>
          <c:order val="3"/>
          <c:tx>
            <c:strRef>
              <c:f>[DiffInDiff.xlsx]Blad1!$E$1</c:f>
              <c:strCache>
                <c:ptCount val="1"/>
                <c:pt idx="0">
                  <c:v>YY</c:v>
                </c:pt>
              </c:strCache>
            </c:strRef>
          </c:tx>
          <c:spPr>
            <a:ln w="76200" cap="rnd">
              <a:solidFill>
                <a:schemeClr val="accent5"/>
              </a:solidFill>
              <a:prstDash val="sysDot"/>
              <a:round/>
            </a:ln>
            <a:effectLst/>
          </c:spPr>
          <c:marker>
            <c:symbol val="none"/>
          </c:marker>
          <c:val>
            <c:numRef>
              <c:f>[DiffInDiff.xlsx]Blad1!$E$2:$E$16</c:f>
              <c:numCache>
                <c:formatCode>General</c:formatCode>
                <c:ptCount val="15"/>
                <c:pt idx="6">
                  <c:v>53</c:v>
                </c:pt>
                <c:pt idx="7">
                  <c:v>56</c:v>
                </c:pt>
                <c:pt idx="8">
                  <c:v>59</c:v>
                </c:pt>
                <c:pt idx="9">
                  <c:v>62</c:v>
                </c:pt>
                <c:pt idx="10">
                  <c:v>65</c:v>
                </c:pt>
                <c:pt idx="11">
                  <c:v>68</c:v>
                </c:pt>
                <c:pt idx="12">
                  <c:v>71</c:v>
                </c:pt>
                <c:pt idx="13">
                  <c:v>74</c:v>
                </c:pt>
                <c:pt idx="14">
                  <c:v>77</c:v>
                </c:pt>
              </c:numCache>
            </c:numRef>
          </c:val>
          <c:smooth val="0"/>
          <c:extLst>
            <c:ext xmlns:c16="http://schemas.microsoft.com/office/drawing/2014/chart" uri="{C3380CC4-5D6E-409C-BE32-E72D297353CC}">
              <c16:uniqueId val="{00000003-B866-1347-A50B-350E4CF0D647}"/>
            </c:ext>
          </c:extLst>
        </c:ser>
        <c:dLbls>
          <c:showLegendKey val="0"/>
          <c:showVal val="0"/>
          <c:showCatName val="0"/>
          <c:showSerName val="0"/>
          <c:showPercent val="0"/>
          <c:showBubbleSize val="0"/>
        </c:dLbls>
        <c:smooth val="0"/>
        <c:axId val="757358496"/>
        <c:axId val="1908129039"/>
      </c:lineChart>
      <c:catAx>
        <c:axId val="757358496"/>
        <c:scaling>
          <c:orientation val="minMax"/>
        </c:scaling>
        <c:delete val="1"/>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sv-SE"/>
                  <a:t>Tid</a:t>
                </a:r>
              </a:p>
            </c:rich>
          </c:tx>
          <c:layout>
            <c:manualLayout>
              <c:xMode val="edge"/>
              <c:yMode val="edge"/>
              <c:x val="0.4589355277958676"/>
              <c:y val="0.8889963091301600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v-SE"/>
            </a:p>
          </c:txPr>
        </c:title>
        <c:majorTickMark val="none"/>
        <c:minorTickMark val="none"/>
        <c:tickLblPos val="nextTo"/>
        <c:crossAx val="1908129039"/>
        <c:crosses val="autoZero"/>
        <c:auto val="1"/>
        <c:lblAlgn val="ctr"/>
        <c:lblOffset val="100"/>
        <c:noMultiLvlLbl val="0"/>
      </c:catAx>
      <c:valAx>
        <c:axId val="1908129039"/>
        <c:scaling>
          <c:orientation val="minMax"/>
          <c:max val="120"/>
          <c:min val="0"/>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sv-SE"/>
                  <a:t>Utveckling</a:t>
                </a:r>
              </a:p>
            </c:rich>
          </c:tx>
          <c:layout>
            <c:manualLayout>
              <c:xMode val="edge"/>
              <c:yMode val="edge"/>
              <c:x val="1.3897210217143909E-2"/>
              <c:y val="0.27370789538773344"/>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out"/>
        <c:minorTickMark val="none"/>
        <c:tickLblPos val="nextTo"/>
        <c:crossAx val="757358496"/>
        <c:crosses val="autoZero"/>
        <c:crossBetween val="between"/>
        <c:majorUnit val="200"/>
      </c:valAx>
      <c:spPr>
        <a:noFill/>
        <a:ln>
          <a:noFill/>
        </a:ln>
        <a:effectLst/>
      </c:spPr>
    </c:plotArea>
    <c:legend>
      <c:legendPos val="b"/>
      <c:legendEntry>
        <c:idx val="2"/>
        <c:delete val="1"/>
      </c:legendEntry>
      <c:legendEntry>
        <c:idx val="3"/>
        <c:delete val="1"/>
      </c:legendEntry>
      <c:layout>
        <c:manualLayout>
          <c:xMode val="edge"/>
          <c:yMode val="edge"/>
          <c:x val="0.54697456083614737"/>
          <c:y val="0.64902166384411197"/>
          <c:w val="0.44531221272976662"/>
          <c:h val="0.2085445214418822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400"/>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51936965798769E-2"/>
          <c:y val="0.17880505887483647"/>
          <c:w val="0.94229226022358226"/>
          <c:h val="0.62072998616123709"/>
        </c:manualLayout>
      </c:layout>
      <c:lineChart>
        <c:grouping val="standard"/>
        <c:varyColors val="0"/>
        <c:ser>
          <c:idx val="0"/>
          <c:order val="0"/>
          <c:spPr>
            <a:ln w="38100" cap="rnd">
              <a:solidFill>
                <a:schemeClr val="bg1"/>
              </a:solidFill>
              <a:round/>
            </a:ln>
            <a:effectLst/>
          </c:spPr>
          <c:marker>
            <c:symbol val="none"/>
          </c:marker>
          <c:cat>
            <c:multiLvlStrRef>
              <c:f>'AF-data'!$M$2:$N$44</c:f>
              <c:multiLvlStrCache>
                <c:ptCount val="43"/>
                <c:lvl>
                  <c:pt idx="0">
                    <c:v>jan</c:v>
                  </c:pt>
                  <c:pt idx="1">
                    <c:v>feb</c:v>
                  </c:pt>
                  <c:pt idx="2">
                    <c:v>mars</c:v>
                  </c:pt>
                  <c:pt idx="3">
                    <c:v>apr</c:v>
                  </c:pt>
                  <c:pt idx="4">
                    <c:v>maj</c:v>
                  </c:pt>
                  <c:pt idx="5">
                    <c:v>juni</c:v>
                  </c:pt>
                  <c:pt idx="6">
                    <c:v>juli</c:v>
                  </c:pt>
                  <c:pt idx="7">
                    <c:v>aug</c:v>
                  </c:pt>
                  <c:pt idx="8">
                    <c:v>sep</c:v>
                  </c:pt>
                  <c:pt idx="9">
                    <c:v>okt</c:v>
                  </c:pt>
                  <c:pt idx="10">
                    <c:v>nov</c:v>
                  </c:pt>
                  <c:pt idx="11">
                    <c:v>dec</c:v>
                  </c:pt>
                  <c:pt idx="12">
                    <c:v>jan</c:v>
                  </c:pt>
                  <c:pt idx="13">
                    <c:v>feb</c:v>
                  </c:pt>
                  <c:pt idx="14">
                    <c:v>mars</c:v>
                  </c:pt>
                  <c:pt idx="15">
                    <c:v>apr</c:v>
                  </c:pt>
                  <c:pt idx="16">
                    <c:v>maj</c:v>
                  </c:pt>
                  <c:pt idx="17">
                    <c:v>juni</c:v>
                  </c:pt>
                  <c:pt idx="18">
                    <c:v>juli</c:v>
                  </c:pt>
                  <c:pt idx="19">
                    <c:v>aug</c:v>
                  </c:pt>
                  <c:pt idx="20">
                    <c:v>sep</c:v>
                  </c:pt>
                  <c:pt idx="21">
                    <c:v>okt</c:v>
                  </c:pt>
                  <c:pt idx="22">
                    <c:v>nov</c:v>
                  </c:pt>
                  <c:pt idx="23">
                    <c:v>dec</c:v>
                  </c:pt>
                  <c:pt idx="24">
                    <c:v>jan</c:v>
                  </c:pt>
                  <c:pt idx="25">
                    <c:v>feb</c:v>
                  </c:pt>
                  <c:pt idx="26">
                    <c:v>mars</c:v>
                  </c:pt>
                  <c:pt idx="27">
                    <c:v>apr</c:v>
                  </c:pt>
                  <c:pt idx="28">
                    <c:v>maj</c:v>
                  </c:pt>
                  <c:pt idx="29">
                    <c:v>juni</c:v>
                  </c:pt>
                  <c:pt idx="30">
                    <c:v>juli</c:v>
                  </c:pt>
                  <c:pt idx="31">
                    <c:v>aug</c:v>
                  </c:pt>
                  <c:pt idx="32">
                    <c:v>sep</c:v>
                  </c:pt>
                  <c:pt idx="33">
                    <c:v>okt</c:v>
                  </c:pt>
                  <c:pt idx="34">
                    <c:v>nov</c:v>
                  </c:pt>
                  <c:pt idx="35">
                    <c:v>dec</c:v>
                  </c:pt>
                  <c:pt idx="36">
                    <c:v>jan</c:v>
                  </c:pt>
                  <c:pt idx="37">
                    <c:v>feb</c:v>
                  </c:pt>
                  <c:pt idx="38">
                    <c:v>mars</c:v>
                  </c:pt>
                  <c:pt idx="39">
                    <c:v>apr</c:v>
                  </c:pt>
                  <c:pt idx="40">
                    <c:v>maj</c:v>
                  </c:pt>
                  <c:pt idx="41">
                    <c:v>juni</c:v>
                  </c:pt>
                  <c:pt idx="42">
                    <c:v>juli</c:v>
                  </c:pt>
                </c:lvl>
                <c:lvl>
                  <c:pt idx="0">
                    <c:v>2020</c:v>
                  </c:pt>
                  <c:pt idx="12">
                    <c:v>2021</c:v>
                  </c:pt>
                  <c:pt idx="24">
                    <c:v>2022</c:v>
                  </c:pt>
                  <c:pt idx="36">
                    <c:v>2023</c:v>
                  </c:pt>
                </c:lvl>
              </c:multiLvlStrCache>
            </c:multiLvlStrRef>
          </c:cat>
          <c:val>
            <c:numRef>
              <c:f>'AF-data'!$O$2:$O$44</c:f>
              <c:numCache>
                <c:formatCode>#,##0</c:formatCode>
                <c:ptCount val="43"/>
                <c:pt idx="0">
                  <c:v>379629</c:v>
                </c:pt>
                <c:pt idx="1">
                  <c:v>376517</c:v>
                </c:pt>
                <c:pt idx="2">
                  <c:v>388492</c:v>
                </c:pt>
                <c:pt idx="3">
                  <c:v>418642</c:v>
                </c:pt>
                <c:pt idx="4">
                  <c:v>439263</c:v>
                </c:pt>
                <c:pt idx="5">
                  <c:v>466498</c:v>
                </c:pt>
                <c:pt idx="6">
                  <c:v>478081</c:v>
                </c:pt>
                <c:pt idx="7">
                  <c:v>475242</c:v>
                </c:pt>
                <c:pt idx="8">
                  <c:v>464405</c:v>
                </c:pt>
                <c:pt idx="9">
                  <c:v>455020</c:v>
                </c:pt>
                <c:pt idx="10">
                  <c:v>450820</c:v>
                </c:pt>
                <c:pt idx="11">
                  <c:v>456453</c:v>
                </c:pt>
                <c:pt idx="12">
                  <c:v>460313</c:v>
                </c:pt>
                <c:pt idx="13">
                  <c:v>454278</c:v>
                </c:pt>
                <c:pt idx="14">
                  <c:v>440261</c:v>
                </c:pt>
                <c:pt idx="15">
                  <c:v>425266</c:v>
                </c:pt>
                <c:pt idx="16">
                  <c:v>411456</c:v>
                </c:pt>
                <c:pt idx="17">
                  <c:v>407999</c:v>
                </c:pt>
                <c:pt idx="18">
                  <c:v>408417</c:v>
                </c:pt>
                <c:pt idx="19">
                  <c:v>399389</c:v>
                </c:pt>
                <c:pt idx="20">
                  <c:v>387724</c:v>
                </c:pt>
                <c:pt idx="21">
                  <c:v>377011</c:v>
                </c:pt>
                <c:pt idx="22">
                  <c:v>369762</c:v>
                </c:pt>
                <c:pt idx="23">
                  <c:v>370455</c:v>
                </c:pt>
                <c:pt idx="24">
                  <c:v>369607</c:v>
                </c:pt>
                <c:pt idx="25">
                  <c:v>363575</c:v>
                </c:pt>
                <c:pt idx="26">
                  <c:v>354646</c:v>
                </c:pt>
                <c:pt idx="27">
                  <c:v>344536</c:v>
                </c:pt>
                <c:pt idx="28">
                  <c:v>333627</c:v>
                </c:pt>
                <c:pt idx="29">
                  <c:v>334805</c:v>
                </c:pt>
                <c:pt idx="30">
                  <c:v>339782</c:v>
                </c:pt>
                <c:pt idx="31">
                  <c:v>335487</c:v>
                </c:pt>
                <c:pt idx="32">
                  <c:v>332737</c:v>
                </c:pt>
                <c:pt idx="33">
                  <c:v>332603</c:v>
                </c:pt>
                <c:pt idx="34">
                  <c:v>331012</c:v>
                </c:pt>
                <c:pt idx="35">
                  <c:v>335853</c:v>
                </c:pt>
                <c:pt idx="36">
                  <c:v>341196</c:v>
                </c:pt>
                <c:pt idx="37">
                  <c:v>341076</c:v>
                </c:pt>
                <c:pt idx="38">
                  <c:v>335328</c:v>
                </c:pt>
                <c:pt idx="39">
                  <c:v>327473</c:v>
                </c:pt>
                <c:pt idx="40">
                  <c:v>318917</c:v>
                </c:pt>
                <c:pt idx="41">
                  <c:v>322411</c:v>
                </c:pt>
                <c:pt idx="42">
                  <c:v>329977</c:v>
                </c:pt>
              </c:numCache>
            </c:numRef>
          </c:val>
          <c:smooth val="0"/>
          <c:extLst>
            <c:ext xmlns:c16="http://schemas.microsoft.com/office/drawing/2014/chart" uri="{C3380CC4-5D6E-409C-BE32-E72D297353CC}">
              <c16:uniqueId val="{00000000-D3A5-1140-9F07-3B75DF3A9B18}"/>
            </c:ext>
          </c:extLst>
        </c:ser>
        <c:dLbls>
          <c:showLegendKey val="0"/>
          <c:showVal val="0"/>
          <c:showCatName val="0"/>
          <c:showSerName val="0"/>
          <c:showPercent val="0"/>
          <c:showBubbleSize val="0"/>
        </c:dLbls>
        <c:smooth val="0"/>
        <c:axId val="332876847"/>
        <c:axId val="1146208767"/>
      </c:lineChart>
      <c:catAx>
        <c:axId val="332876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v-SE"/>
          </a:p>
        </c:txPr>
        <c:crossAx val="1146208767"/>
        <c:crosses val="autoZero"/>
        <c:auto val="1"/>
        <c:lblAlgn val="ctr"/>
        <c:lblOffset val="100"/>
        <c:noMultiLvlLbl val="0"/>
      </c:catAx>
      <c:valAx>
        <c:axId val="1146208767"/>
        <c:scaling>
          <c:orientation val="minMax"/>
        </c:scaling>
        <c:delete val="1"/>
        <c:axPos val="l"/>
        <c:numFmt formatCode="#,##0" sourceLinked="1"/>
        <c:majorTickMark val="none"/>
        <c:minorTickMark val="none"/>
        <c:tickLblPos val="nextTo"/>
        <c:crossAx val="332876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4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37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F84A8-5CF0-0E95-F1B8-61D66BBAB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3D721-FAFB-71DB-F51E-4A51C8DC9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843BB-BD35-0959-275F-D7AA48B0908E}"/>
              </a:ext>
            </a:extLst>
          </p:cNvPr>
          <p:cNvSpPr>
            <a:spLocks noGrp="1"/>
          </p:cNvSpPr>
          <p:nvPr>
            <p:ph type="body" idx="1"/>
          </p:nvPr>
        </p:nvSpPr>
        <p:spPr/>
        <p:txBody>
          <a:bodyPr/>
          <a:lstStyle/>
          <a:p>
            <a:pPr marL="171450" indent="-171450">
              <a:buFontTx/>
              <a:buChar char="-"/>
            </a:pPr>
            <a:r>
              <a:rPr lang="sv-SE" dirty="0"/>
              <a:t>Särskilda förutsättningar för tolkning av Kickstartdeltagarnas resultat. Projektdeltagandet ofta avslutats i samband med att man skrivs ut, vilket i stor utsträckning sammanfaller med att man fått jobb eller börjat studera</a:t>
            </a:r>
          </a:p>
        </p:txBody>
      </p:sp>
      <p:sp>
        <p:nvSpPr>
          <p:cNvPr id="4" name="Slide Number Placeholder 3">
            <a:extLst>
              <a:ext uri="{FF2B5EF4-FFF2-40B4-BE49-F238E27FC236}">
                <a16:creationId xmlns:a16="http://schemas.microsoft.com/office/drawing/2014/main" id="{38ADDA8E-0C21-3DF5-49E7-59BF6E89A090}"/>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719492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CD378-0BCF-EE52-96A1-F20816283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61E99-C935-5B42-6DCA-2CC0AAEB5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5FF67-536A-E7AE-C57A-B05AB1BFE074}"/>
              </a:ext>
            </a:extLst>
          </p:cNvPr>
          <p:cNvSpPr>
            <a:spLocks noGrp="1"/>
          </p:cNvSpPr>
          <p:nvPr>
            <p:ph type="body" idx="1"/>
          </p:nvPr>
        </p:nvSpPr>
        <p:spPr/>
        <p:txBody>
          <a:bodyPr/>
          <a:lstStyle/>
          <a:p>
            <a:pPr marL="171450" indent="-171450">
              <a:buFontTx/>
              <a:buChar char="-"/>
            </a:pPr>
            <a:r>
              <a:rPr lang="sv-SE" dirty="0"/>
              <a:t>Bidrag dock till trygghet i en osäker tid för AF, hade kunnat användas som förstärkning om arbetslösheten bitit sig fast på höga nivåer </a:t>
            </a:r>
          </a:p>
          <a:p>
            <a:pPr marL="171450" indent="-171450">
              <a:buFontTx/>
              <a:buChar char="-"/>
            </a:pPr>
            <a:r>
              <a:rPr lang="sv-SE" dirty="0"/>
              <a:t>EU:s ambitionsnivå var 25 %. Endast AF som fick krav på sig att verka för den här målsättningen. Givet det stora samhällsbehovet skulle man kunna anse att målsättningen var lågt ställd, bedömer dock rimlig.</a:t>
            </a:r>
          </a:p>
          <a:p>
            <a:pPr marL="171450" indent="-171450">
              <a:buFontTx/>
              <a:buChar char="-"/>
            </a:pPr>
            <a:r>
              <a:rPr lang="sv-SE" dirty="0"/>
              <a:t>React bidragit med positiv oväntad effekt av den gröna och digitala inriktningen, skapade utrymme för AF att prioritera/intensifiera ett sedan tidigare planerat arbete med att utveckla en metod för definition av gröna och digitala kompetenser som går att knyta till insatser inom AF. Givande för det fortsatta arbetet med kompetensförsörjning och gröna och digitala omställningen.</a:t>
            </a:r>
          </a:p>
          <a:p>
            <a:pPr marL="171450" indent="-171450">
              <a:buFontTx/>
              <a:buChar char="-"/>
            </a:pPr>
            <a:r>
              <a:rPr lang="sv-SE" dirty="0"/>
              <a:t>Delen om resilient återhämtning, har inte definierats, inte styrts mot det, inte satts upp några resultatmål eller indikatorer</a:t>
            </a:r>
          </a:p>
        </p:txBody>
      </p:sp>
      <p:sp>
        <p:nvSpPr>
          <p:cNvPr id="4" name="Slide Number Placeholder 3">
            <a:extLst>
              <a:ext uri="{FF2B5EF4-FFF2-40B4-BE49-F238E27FC236}">
                <a16:creationId xmlns:a16="http://schemas.microsoft.com/office/drawing/2014/main" id="{5F2DD7E5-CE2A-160E-8556-5A9A500DE3EA}"/>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38751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BC23-BAF7-0542-E368-D8BE293E7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90D78-932B-C3E4-A0E5-1E7549673D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1919E-55E7-FD5F-FCF8-B079866FB4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FD7416-5C59-95F9-DE5B-AC62079713E9}"/>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78599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00511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D72C7-6157-8B22-78CC-7CC867B07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C3F0B-3431-8298-A13B-8EE9FAA4D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8A000-361C-1492-6BB8-45E2C2380B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75EF2F-4888-2782-B50E-5F0BEF156228}"/>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413497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3328-6DDE-B775-9133-4C635094D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870F4-B40C-78CA-EAD2-273961BE1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04BA8-B143-03C6-A4CE-0C3A80BCEC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2126FB-CE61-8385-D7AB-B9AF6B49A59F}"/>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16505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D312F-B3A6-F5B2-F054-FE2CCDA04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2E611-A208-6963-3723-AEA72BAB1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E37E8-14A0-E63B-91E6-95CAABC857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C0FC63-FAFA-1CF4-95A7-77675C2D804D}"/>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466327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D4F7-5EE2-A92A-90C7-7B610469E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4CF88-8462-B8FB-00F8-461E6F591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44548-F17C-EB53-FC7E-EC3F85F591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83AD9B-02DF-2046-DA38-9DC37C98AEB5}"/>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42146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63446-4C45-AB03-7F0E-CC0900023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D9855-55A7-200F-4110-2F395FDC4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151CE-AEB4-53D1-E14A-3A1C7AEE5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2AD988-A6D1-E42F-9CA7-F99D9B27F8F1}"/>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3152107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E78DD-4554-0889-3A9F-CC2CFB80A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97981-5F34-D957-68C9-2219810AE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ED0BC-E55F-ADF4-ED45-5184DBC79B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A58AE0-7A86-3DD0-62A4-E4EE9DFFBB6F}"/>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93818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690C3-993D-C1FF-CF6B-6B02DA386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6D896-B1C3-9973-D02C-70798E66E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24040-2E72-A860-5B9F-912B86FA6197}"/>
              </a:ext>
            </a:extLst>
          </p:cNvPr>
          <p:cNvSpPr>
            <a:spLocks noGrp="1"/>
          </p:cNvSpPr>
          <p:nvPr>
            <p:ph type="body" idx="1"/>
          </p:nvPr>
        </p:nvSpPr>
        <p:spPr/>
        <p:txBody>
          <a:bodyPr/>
          <a:lstStyle/>
          <a:p>
            <a:r>
              <a:rPr lang="en-US" dirty="0" err="1"/>
              <a:t>Initiativ</a:t>
            </a:r>
            <a:r>
              <a:rPr lang="en-US" dirty="0"/>
              <a:t> </a:t>
            </a:r>
            <a:r>
              <a:rPr lang="en-US" dirty="0" err="1"/>
              <a:t>från</a:t>
            </a:r>
            <a:r>
              <a:rPr lang="en-US" dirty="0"/>
              <a:t> EU-kommissionen, </a:t>
            </a:r>
            <a:r>
              <a:rPr lang="en-US" dirty="0" err="1"/>
              <a:t>föranledde</a:t>
            </a:r>
            <a:r>
              <a:rPr lang="en-US" dirty="0"/>
              <a:t> </a:t>
            </a:r>
            <a:r>
              <a:rPr lang="en-US" dirty="0" err="1"/>
              <a:t>programänring</a:t>
            </a:r>
            <a:endParaRPr lang="en-US" dirty="0"/>
          </a:p>
          <a:p>
            <a:r>
              <a:rPr lang="en-US" dirty="0" err="1"/>
              <a:t>Två</a:t>
            </a:r>
            <a:r>
              <a:rPr lang="en-US" dirty="0"/>
              <a:t> </a:t>
            </a:r>
            <a:r>
              <a:rPr lang="en-US" dirty="0" err="1"/>
              <a:t>utlysningar</a:t>
            </a:r>
            <a:r>
              <a:rPr lang="en-US" dirty="0"/>
              <a:t> för </a:t>
            </a:r>
            <a:r>
              <a:rPr lang="en-US" dirty="0" err="1"/>
              <a:t>projekt</a:t>
            </a:r>
            <a:r>
              <a:rPr lang="en-US" dirty="0"/>
              <a:t> </a:t>
            </a:r>
            <a:r>
              <a:rPr lang="en-US" dirty="0" err="1"/>
              <a:t>riktade</a:t>
            </a:r>
            <a:r>
              <a:rPr lang="en-US" dirty="0"/>
              <a:t> till </a:t>
            </a:r>
            <a:r>
              <a:rPr lang="en-US" dirty="0" err="1"/>
              <a:t>arbetslösa</a:t>
            </a:r>
            <a:r>
              <a:rPr lang="en-US" dirty="0"/>
              <a:t>, </a:t>
            </a:r>
            <a:r>
              <a:rPr lang="en-US" dirty="0" err="1"/>
              <a:t>kallar</a:t>
            </a:r>
            <a:r>
              <a:rPr lang="en-US" dirty="0"/>
              <a:t> </a:t>
            </a:r>
            <a:r>
              <a:rPr lang="en-US" dirty="0" err="1"/>
              <a:t>regionala</a:t>
            </a:r>
            <a:r>
              <a:rPr lang="en-US" dirty="0"/>
              <a:t> </a:t>
            </a:r>
            <a:r>
              <a:rPr lang="en-US" dirty="0" err="1"/>
              <a:t>sysselsättningsprojekt</a:t>
            </a:r>
            <a:r>
              <a:rPr lang="en-US" dirty="0"/>
              <a:t>, </a:t>
            </a:r>
            <a:r>
              <a:rPr lang="en-US" dirty="0" err="1"/>
              <a:t>en</a:t>
            </a:r>
            <a:r>
              <a:rPr lang="en-US" dirty="0"/>
              <a:t> </a:t>
            </a:r>
            <a:r>
              <a:rPr lang="en-US" dirty="0" err="1"/>
              <a:t>utlysning</a:t>
            </a:r>
            <a:r>
              <a:rPr lang="en-US" dirty="0"/>
              <a:t> för redan </a:t>
            </a:r>
            <a:r>
              <a:rPr lang="en-US" dirty="0" err="1"/>
              <a:t>sysselsatta</a:t>
            </a:r>
            <a:r>
              <a:rPr lang="en-US" dirty="0"/>
              <a:t>, </a:t>
            </a:r>
            <a:r>
              <a:rPr lang="en-US" dirty="0" err="1"/>
              <a:t>kallar</a:t>
            </a:r>
            <a:r>
              <a:rPr lang="en-US" dirty="0"/>
              <a:t> </a:t>
            </a:r>
            <a:r>
              <a:rPr lang="en-US" dirty="0" err="1"/>
              <a:t>regionala</a:t>
            </a:r>
            <a:r>
              <a:rPr lang="en-US" dirty="0"/>
              <a:t> </a:t>
            </a:r>
            <a:r>
              <a:rPr lang="en-US" dirty="0" err="1"/>
              <a:t>kompetensutvecklingsprojekt</a:t>
            </a:r>
            <a:r>
              <a:rPr lang="en-US" dirty="0"/>
              <a:t>.</a:t>
            </a:r>
            <a:endParaRPr lang="sv-SE" dirty="0"/>
          </a:p>
          <a:p>
            <a:endParaRPr lang="en-US" dirty="0"/>
          </a:p>
        </p:txBody>
      </p:sp>
      <p:sp>
        <p:nvSpPr>
          <p:cNvPr id="4" name="Slide Number Placeholder 3">
            <a:extLst>
              <a:ext uri="{FF2B5EF4-FFF2-40B4-BE49-F238E27FC236}">
                <a16:creationId xmlns:a16="http://schemas.microsoft.com/office/drawing/2014/main" id="{F8C5524D-769B-4B55-40A7-BE440879E445}"/>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880245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D008-E089-C28C-03C4-C0867EEEE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4143A-693F-9650-5ADB-3BE805067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4562D-2042-A93F-1F75-2CA1471E09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809494-7D86-530B-C152-C36E1180C36F}"/>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40432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93B8-33D4-65CB-0263-0D5F2EE2F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64157-B2DB-0F0E-6DCB-76A5CEC6C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A2098-3A7F-3B2B-598A-37906553B2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36156A-1FAE-C504-5EC9-BE03432088AA}"/>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230736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E667A-AF9A-4882-5B26-6C8392865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53361-FCBF-CD8E-475B-A70A6AAA9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BC639-C6D4-95C9-CD8A-35A5982B36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DF099A-F693-32B3-8745-BF9E8B3B3374}"/>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578465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DFE51-18D4-BB06-504E-581208889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E123C-9D65-1235-25DE-D58D49FAB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F2613-F111-95EB-3B37-77D0FA00F6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F4A5BD-7402-5CE5-B9FE-090DB2F72D0F}"/>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2498360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E591A-99BC-85F9-9294-3CC61211F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99B21-34DC-EEBA-45C1-6E19BF8E0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E9AA6-FD6A-A11D-2554-243874BAF6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499547-EC81-73CA-F82B-1104055C9C63}"/>
              </a:ext>
            </a:extLst>
          </p:cNvPr>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535418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C6D47-DC2A-4CE7-38A8-85DB4E33F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1DEE2-BEAD-4AD0-0803-C6EF48AA6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552B2-BE5F-B749-195C-9F5B316C98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4F796A-8E37-5507-4EC2-91A75EEE21B7}"/>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2779045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93003-51EB-0C3E-6A6B-7DB3E82CC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F40F8-E670-D7E1-11D5-3D048157C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2180C-87B1-962D-D7E5-2B3840FCDF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AD512D-C2DF-AB7E-892E-B10142039EE0}"/>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79187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93003-51EB-0C3E-6A6B-7DB3E82CC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F40F8-E670-D7E1-11D5-3D048157C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2180C-87B1-962D-D7E5-2B3840FCDF90}"/>
              </a:ext>
            </a:extLst>
          </p:cNvPr>
          <p:cNvSpPr>
            <a:spLocks noGrp="1"/>
          </p:cNvSpPr>
          <p:nvPr>
            <p:ph type="body" idx="1"/>
          </p:nvPr>
        </p:nvSpPr>
        <p:spPr/>
        <p:txBody>
          <a:bodyPr/>
          <a:lstStyle/>
          <a:p>
            <a:r>
              <a:rPr lang="en-US" dirty="0" err="1"/>
              <a:t>Övergripande</a:t>
            </a:r>
            <a:r>
              <a:rPr lang="en-US" dirty="0"/>
              <a:t> – inte </a:t>
            </a:r>
            <a:r>
              <a:rPr lang="en-US" dirty="0" err="1"/>
              <a:t>förvånande</a:t>
            </a:r>
            <a:r>
              <a:rPr lang="en-US" dirty="0"/>
              <a:t> </a:t>
            </a:r>
            <a:r>
              <a:rPr lang="en-US" dirty="0" err="1"/>
              <a:t>resultat</a:t>
            </a:r>
            <a:r>
              <a:rPr lang="en-US" dirty="0"/>
              <a:t>, om man </a:t>
            </a:r>
            <a:r>
              <a:rPr lang="en-US" dirty="0" err="1"/>
              <a:t>tänker</a:t>
            </a:r>
            <a:r>
              <a:rPr lang="en-US" dirty="0"/>
              <a:t> </a:t>
            </a:r>
            <a:r>
              <a:rPr lang="en-US" dirty="0" err="1"/>
              <a:t>på</a:t>
            </a:r>
            <a:r>
              <a:rPr lang="en-US" dirty="0"/>
              <a:t> </a:t>
            </a:r>
            <a:r>
              <a:rPr lang="en-US" dirty="0" err="1"/>
              <a:t>vad</a:t>
            </a:r>
            <a:r>
              <a:rPr lang="en-US" dirty="0"/>
              <a:t> vi </a:t>
            </a:r>
            <a:r>
              <a:rPr lang="en-US" dirty="0" err="1"/>
              <a:t>har</a:t>
            </a:r>
            <a:r>
              <a:rPr lang="en-US" dirty="0"/>
              <a:t> </a:t>
            </a:r>
            <a:r>
              <a:rPr lang="en-US" dirty="0" err="1"/>
              <a:t>mätt</a:t>
            </a:r>
            <a:r>
              <a:rPr lang="en-US" dirty="0"/>
              <a:t> </a:t>
            </a:r>
            <a:r>
              <a:rPr lang="en-US" dirty="0" err="1"/>
              <a:t>effekten</a:t>
            </a:r>
            <a:r>
              <a:rPr lang="en-US" dirty="0"/>
              <a:t> av och </a:t>
            </a:r>
            <a:r>
              <a:rPr lang="en-US" dirty="0" err="1"/>
              <a:t>utfallsmåtten</a:t>
            </a:r>
            <a:r>
              <a:rPr lang="en-US" dirty="0"/>
              <a:t> – </a:t>
            </a:r>
            <a:r>
              <a:rPr lang="en-US" dirty="0" err="1"/>
              <a:t>sysselsättning</a:t>
            </a:r>
            <a:r>
              <a:rPr lang="en-US" dirty="0"/>
              <a:t>, </a:t>
            </a:r>
            <a:r>
              <a:rPr lang="en-US" dirty="0" err="1"/>
              <a:t>arbetslöshet</a:t>
            </a:r>
            <a:r>
              <a:rPr lang="en-US" dirty="0"/>
              <a:t>, </a:t>
            </a:r>
            <a:r>
              <a:rPr lang="en-US" dirty="0" err="1"/>
              <a:t>lön</a:t>
            </a:r>
            <a:r>
              <a:rPr lang="en-US" dirty="0"/>
              <a:t>. Många </a:t>
            </a:r>
            <a:r>
              <a:rPr lang="en-US" dirty="0" err="1"/>
              <a:t>olika</a:t>
            </a:r>
            <a:r>
              <a:rPr lang="en-US" dirty="0"/>
              <a:t> </a:t>
            </a:r>
            <a:r>
              <a:rPr lang="en-US" dirty="0" err="1"/>
              <a:t>faktorer</a:t>
            </a:r>
            <a:r>
              <a:rPr lang="en-US" dirty="0"/>
              <a:t> </a:t>
            </a:r>
            <a:r>
              <a:rPr lang="en-US" dirty="0" err="1"/>
              <a:t>bidrar</a:t>
            </a:r>
            <a:r>
              <a:rPr lang="en-US" dirty="0"/>
              <a:t> till </a:t>
            </a:r>
            <a:r>
              <a:rPr lang="en-US" dirty="0" err="1"/>
              <a:t>effektbilden</a:t>
            </a:r>
            <a:r>
              <a:rPr lang="en-US" dirty="0"/>
              <a:t>.</a:t>
            </a:r>
          </a:p>
          <a:p>
            <a:r>
              <a:rPr lang="en-US" dirty="0"/>
              <a:t>Kickstart – </a:t>
            </a:r>
            <a:r>
              <a:rPr lang="en-US" dirty="0" err="1"/>
              <a:t>en</a:t>
            </a:r>
            <a:r>
              <a:rPr lang="en-US" dirty="0"/>
              <a:t> </a:t>
            </a:r>
            <a:r>
              <a:rPr lang="en-US" dirty="0" err="1"/>
              <a:t>effektanalys</a:t>
            </a:r>
            <a:r>
              <a:rPr lang="en-US" dirty="0"/>
              <a:t> av </a:t>
            </a:r>
            <a:r>
              <a:rPr lang="en-US" dirty="0" err="1"/>
              <a:t>finansieringskällan</a:t>
            </a:r>
            <a:r>
              <a:rPr lang="en-US" dirty="0"/>
              <a:t>, </a:t>
            </a:r>
            <a:r>
              <a:rPr lang="en-US" dirty="0" err="1"/>
              <a:t>utförare</a:t>
            </a:r>
            <a:r>
              <a:rPr lang="en-US" dirty="0"/>
              <a:t> </a:t>
            </a:r>
            <a:r>
              <a:rPr lang="en-US" dirty="0" err="1"/>
              <a:t>har</a:t>
            </a:r>
            <a:r>
              <a:rPr lang="en-US" dirty="0"/>
              <a:t> inte haft information om </a:t>
            </a:r>
            <a:r>
              <a:rPr lang="en-US" dirty="0" err="1"/>
              <a:t>finansieringskälla</a:t>
            </a:r>
            <a:r>
              <a:rPr lang="en-US" dirty="0"/>
              <a:t>, </a:t>
            </a:r>
            <a:r>
              <a:rPr lang="en-US" dirty="0" err="1"/>
              <a:t>handläggare</a:t>
            </a:r>
            <a:r>
              <a:rPr lang="en-US" dirty="0"/>
              <a:t> </a:t>
            </a:r>
            <a:r>
              <a:rPr lang="en-US" dirty="0" err="1"/>
              <a:t>har</a:t>
            </a:r>
            <a:r>
              <a:rPr lang="en-US" dirty="0"/>
              <a:t> </a:t>
            </a:r>
            <a:r>
              <a:rPr lang="en-US" dirty="0" err="1"/>
              <a:t>använt</a:t>
            </a:r>
            <a:r>
              <a:rPr lang="en-US" dirty="0"/>
              <a:t> </a:t>
            </a:r>
            <a:r>
              <a:rPr lang="en-US" dirty="0" err="1"/>
              <a:t>sitt</a:t>
            </a:r>
            <a:r>
              <a:rPr lang="en-US" dirty="0"/>
              <a:t> </a:t>
            </a:r>
            <a:r>
              <a:rPr lang="en-US" dirty="0" err="1"/>
              <a:t>vanliga</a:t>
            </a:r>
            <a:r>
              <a:rPr lang="en-US" dirty="0"/>
              <a:t> </a:t>
            </a:r>
            <a:r>
              <a:rPr lang="en-US" dirty="0" err="1"/>
              <a:t>bedömningsstöd</a:t>
            </a:r>
            <a:r>
              <a:rPr lang="en-US" dirty="0"/>
              <a:t> för </a:t>
            </a:r>
            <a:r>
              <a:rPr lang="en-US" dirty="0" err="1"/>
              <a:t>vilken</a:t>
            </a:r>
            <a:r>
              <a:rPr lang="en-US" dirty="0"/>
              <a:t> </a:t>
            </a:r>
            <a:r>
              <a:rPr lang="en-US" dirty="0" err="1"/>
              <a:t>insats</a:t>
            </a:r>
            <a:r>
              <a:rPr lang="en-US" dirty="0"/>
              <a:t> man </a:t>
            </a:r>
            <a:r>
              <a:rPr lang="en-US" dirty="0" err="1"/>
              <a:t>bör</a:t>
            </a:r>
            <a:r>
              <a:rPr lang="en-US" dirty="0"/>
              <a:t> </a:t>
            </a:r>
            <a:r>
              <a:rPr lang="en-US" dirty="0" err="1"/>
              <a:t>få</a:t>
            </a:r>
            <a:r>
              <a:rPr lang="en-US" dirty="0"/>
              <a:t>. I </a:t>
            </a:r>
            <a:r>
              <a:rPr lang="en-US" dirty="0" err="1"/>
              <a:t>vilken</a:t>
            </a:r>
            <a:r>
              <a:rPr lang="en-US" dirty="0"/>
              <a:t> </a:t>
            </a:r>
            <a:r>
              <a:rPr lang="en-US" dirty="0" err="1"/>
              <a:t>utsträckning</a:t>
            </a:r>
            <a:r>
              <a:rPr lang="en-US" dirty="0"/>
              <a:t> Kickstart </a:t>
            </a:r>
            <a:r>
              <a:rPr lang="en-US" dirty="0" err="1"/>
              <a:t>bidragit</a:t>
            </a:r>
            <a:r>
              <a:rPr lang="en-US" dirty="0"/>
              <a:t> till de </a:t>
            </a:r>
            <a:r>
              <a:rPr lang="en-US" dirty="0" err="1"/>
              <a:t>utfall</a:t>
            </a:r>
            <a:r>
              <a:rPr lang="en-US" dirty="0"/>
              <a:t> vi </a:t>
            </a:r>
            <a:r>
              <a:rPr lang="en-US" dirty="0" err="1"/>
              <a:t>kan</a:t>
            </a:r>
            <a:r>
              <a:rPr lang="en-US" dirty="0"/>
              <a:t> se för </a:t>
            </a:r>
            <a:r>
              <a:rPr lang="en-US" dirty="0" err="1"/>
              <a:t>deltagarna</a:t>
            </a:r>
            <a:r>
              <a:rPr lang="en-US" dirty="0"/>
              <a:t> i termer av </a:t>
            </a:r>
            <a:r>
              <a:rPr lang="en-US" dirty="0" err="1"/>
              <a:t>övergång</a:t>
            </a:r>
            <a:r>
              <a:rPr lang="en-US" dirty="0"/>
              <a:t> till </a:t>
            </a:r>
            <a:r>
              <a:rPr lang="en-US" dirty="0" err="1"/>
              <a:t>arbete</a:t>
            </a:r>
            <a:r>
              <a:rPr lang="en-US" dirty="0"/>
              <a:t>, </a:t>
            </a:r>
            <a:r>
              <a:rPr lang="en-US" dirty="0" err="1"/>
              <a:t>blir</a:t>
            </a:r>
            <a:r>
              <a:rPr lang="en-US" dirty="0"/>
              <a:t> till </a:t>
            </a:r>
            <a:r>
              <a:rPr lang="en-US" dirty="0" err="1"/>
              <a:t>stor</a:t>
            </a:r>
            <a:r>
              <a:rPr lang="en-US" dirty="0"/>
              <a:t> del </a:t>
            </a:r>
            <a:r>
              <a:rPr lang="en-US" dirty="0" err="1"/>
              <a:t>en</a:t>
            </a:r>
            <a:r>
              <a:rPr lang="en-US" dirty="0"/>
              <a:t> </a:t>
            </a:r>
            <a:r>
              <a:rPr lang="en-US" dirty="0" err="1"/>
              <a:t>fråga</a:t>
            </a:r>
            <a:r>
              <a:rPr lang="en-US" dirty="0"/>
              <a:t> om </a:t>
            </a:r>
            <a:r>
              <a:rPr lang="en-US" dirty="0" err="1"/>
              <a:t>Rusta</a:t>
            </a:r>
            <a:r>
              <a:rPr lang="en-US" dirty="0"/>
              <a:t> och matcha </a:t>
            </a:r>
            <a:r>
              <a:rPr lang="en-US" dirty="0" err="1"/>
              <a:t>är</a:t>
            </a:r>
            <a:r>
              <a:rPr lang="en-US" dirty="0"/>
              <a:t> </a:t>
            </a:r>
            <a:r>
              <a:rPr lang="en-US" dirty="0" err="1"/>
              <a:t>en</a:t>
            </a:r>
            <a:r>
              <a:rPr lang="en-US" dirty="0"/>
              <a:t> </a:t>
            </a:r>
            <a:r>
              <a:rPr lang="en-US" dirty="0" err="1"/>
              <a:t>ändamålsenlig</a:t>
            </a:r>
            <a:r>
              <a:rPr lang="en-US" dirty="0"/>
              <a:t> </a:t>
            </a:r>
            <a:r>
              <a:rPr lang="en-US" dirty="0" err="1"/>
              <a:t>insats</a:t>
            </a:r>
            <a:r>
              <a:rPr lang="en-US" dirty="0"/>
              <a:t> </a:t>
            </a:r>
            <a:r>
              <a:rPr lang="en-US" dirty="0" err="1"/>
              <a:t>som</a:t>
            </a:r>
            <a:r>
              <a:rPr lang="en-US" dirty="0"/>
              <a:t> </a:t>
            </a:r>
            <a:r>
              <a:rPr lang="en-US" dirty="0" err="1"/>
              <a:t>genomförts</a:t>
            </a:r>
            <a:r>
              <a:rPr lang="en-US" dirty="0"/>
              <a:t> med </a:t>
            </a:r>
            <a:r>
              <a:rPr lang="en-US" dirty="0" err="1"/>
              <a:t>hög</a:t>
            </a:r>
            <a:r>
              <a:rPr lang="en-US" dirty="0"/>
              <a:t> </a:t>
            </a:r>
            <a:r>
              <a:rPr lang="en-US" dirty="0" err="1"/>
              <a:t>kvalitet</a:t>
            </a:r>
            <a:r>
              <a:rPr lang="en-US" dirty="0"/>
              <a:t>.</a:t>
            </a:r>
          </a:p>
          <a:p>
            <a:endParaRPr lang="en-US" dirty="0"/>
          </a:p>
          <a:p>
            <a:r>
              <a:rPr lang="en-US" dirty="0" err="1"/>
              <a:t>Regionala</a:t>
            </a:r>
            <a:r>
              <a:rPr lang="en-US" dirty="0"/>
              <a:t> </a:t>
            </a:r>
            <a:r>
              <a:rPr lang="en-US" dirty="0" err="1"/>
              <a:t>sysselsättningsprojekten</a:t>
            </a:r>
            <a:r>
              <a:rPr lang="en-US" dirty="0"/>
              <a:t> – </a:t>
            </a:r>
            <a:r>
              <a:rPr lang="en-US" dirty="0" err="1"/>
              <a:t>många</a:t>
            </a:r>
            <a:r>
              <a:rPr lang="en-US" dirty="0"/>
              <a:t> </a:t>
            </a:r>
            <a:r>
              <a:rPr lang="en-US" dirty="0" err="1"/>
              <a:t>sammanfallande</a:t>
            </a:r>
            <a:r>
              <a:rPr lang="en-US" dirty="0"/>
              <a:t> </a:t>
            </a:r>
            <a:r>
              <a:rPr lang="en-US" dirty="0" err="1"/>
              <a:t>faktorer</a:t>
            </a:r>
            <a:r>
              <a:rPr lang="en-US" dirty="0"/>
              <a:t>. </a:t>
            </a:r>
            <a:r>
              <a:rPr lang="en-US" dirty="0" err="1"/>
              <a:t>Projekt</a:t>
            </a:r>
            <a:r>
              <a:rPr lang="en-US" dirty="0"/>
              <a:t> </a:t>
            </a:r>
            <a:r>
              <a:rPr lang="en-US" dirty="0" err="1"/>
              <a:t>fått</a:t>
            </a:r>
            <a:r>
              <a:rPr lang="en-US" dirty="0"/>
              <a:t> </a:t>
            </a:r>
            <a:r>
              <a:rPr lang="en-US" dirty="0" err="1"/>
              <a:t>kort</a:t>
            </a:r>
            <a:r>
              <a:rPr lang="en-US" dirty="0"/>
              <a:t> </a:t>
            </a:r>
            <a:r>
              <a:rPr lang="en-US" dirty="0" err="1"/>
              <a:t>tid</a:t>
            </a:r>
            <a:r>
              <a:rPr lang="en-US" dirty="0"/>
              <a:t> </a:t>
            </a:r>
            <a:r>
              <a:rPr lang="en-US" dirty="0" err="1"/>
              <a:t>på</a:t>
            </a:r>
            <a:r>
              <a:rPr lang="en-US" dirty="0"/>
              <a:t> sig, </a:t>
            </a:r>
            <a:r>
              <a:rPr lang="en-US" dirty="0" err="1"/>
              <a:t>samtidigt</a:t>
            </a:r>
            <a:r>
              <a:rPr lang="en-US" dirty="0"/>
              <a:t> </a:t>
            </a:r>
            <a:r>
              <a:rPr lang="en-US" dirty="0" err="1"/>
              <a:t>utgjordes</a:t>
            </a:r>
            <a:r>
              <a:rPr lang="en-US" dirty="0"/>
              <a:t> </a:t>
            </a:r>
            <a:r>
              <a:rPr lang="en-US" dirty="0" err="1"/>
              <a:t>deltagarna</a:t>
            </a:r>
            <a:r>
              <a:rPr lang="en-US" dirty="0"/>
              <a:t> till </a:t>
            </a:r>
            <a:r>
              <a:rPr lang="en-US" dirty="0" err="1"/>
              <a:t>stor</a:t>
            </a:r>
            <a:r>
              <a:rPr lang="en-US" dirty="0"/>
              <a:t> del av </a:t>
            </a:r>
            <a:r>
              <a:rPr lang="en-US" dirty="0" err="1"/>
              <a:t>personer</a:t>
            </a:r>
            <a:r>
              <a:rPr lang="en-US" dirty="0"/>
              <a:t> med </a:t>
            </a:r>
            <a:r>
              <a:rPr lang="en-US" dirty="0" err="1"/>
              <a:t>utmaningar</a:t>
            </a:r>
            <a:r>
              <a:rPr lang="en-US" dirty="0"/>
              <a:t> </a:t>
            </a:r>
            <a:r>
              <a:rPr lang="en-US" dirty="0" err="1"/>
              <a:t>att</a:t>
            </a:r>
            <a:r>
              <a:rPr lang="en-US" dirty="0"/>
              <a:t> </a:t>
            </a:r>
            <a:r>
              <a:rPr lang="en-US" dirty="0" err="1"/>
              <a:t>etablera</a:t>
            </a:r>
            <a:r>
              <a:rPr lang="en-US" dirty="0"/>
              <a:t> sig </a:t>
            </a:r>
            <a:r>
              <a:rPr lang="en-US" dirty="0" err="1"/>
              <a:t>på</a:t>
            </a:r>
            <a:r>
              <a:rPr lang="en-US" dirty="0"/>
              <a:t> </a:t>
            </a:r>
            <a:r>
              <a:rPr lang="en-US" dirty="0" err="1"/>
              <a:t>arbetsmarknaden</a:t>
            </a:r>
            <a:r>
              <a:rPr lang="en-US" dirty="0"/>
              <a:t>, </a:t>
            </a:r>
            <a:r>
              <a:rPr lang="en-US" dirty="0" err="1"/>
              <a:t>tagit</a:t>
            </a:r>
            <a:r>
              <a:rPr lang="en-US" dirty="0"/>
              <a:t> del av </a:t>
            </a:r>
            <a:r>
              <a:rPr lang="en-US" dirty="0" err="1"/>
              <a:t>motsvarande</a:t>
            </a:r>
            <a:r>
              <a:rPr lang="en-US" dirty="0"/>
              <a:t> </a:t>
            </a:r>
            <a:r>
              <a:rPr lang="en-US" dirty="0" err="1"/>
              <a:t>två</a:t>
            </a:r>
            <a:r>
              <a:rPr lang="en-US" dirty="0"/>
              <a:t> </a:t>
            </a:r>
            <a:r>
              <a:rPr lang="en-US" dirty="0" err="1"/>
              <a:t>veckors</a:t>
            </a:r>
            <a:r>
              <a:rPr lang="en-US" dirty="0"/>
              <a:t> </a:t>
            </a:r>
            <a:r>
              <a:rPr lang="en-US" dirty="0" err="1"/>
              <a:t>stöd</a:t>
            </a:r>
            <a:r>
              <a:rPr lang="en-US" dirty="0"/>
              <a:t>, </a:t>
            </a:r>
            <a:r>
              <a:rPr lang="en-US" dirty="0" err="1"/>
              <a:t>medianen</a:t>
            </a:r>
            <a:r>
              <a:rPr lang="en-US" dirty="0"/>
              <a:t> </a:t>
            </a:r>
            <a:r>
              <a:rPr lang="en-US" dirty="0" err="1"/>
              <a:t>är</a:t>
            </a:r>
            <a:r>
              <a:rPr lang="en-US" dirty="0"/>
              <a:t> bara </a:t>
            </a:r>
            <a:r>
              <a:rPr lang="en-US" dirty="0" err="1"/>
              <a:t>motsvarande</a:t>
            </a:r>
            <a:r>
              <a:rPr lang="en-US" dirty="0"/>
              <a:t> </a:t>
            </a:r>
            <a:r>
              <a:rPr lang="en-US" dirty="0" err="1"/>
              <a:t>två</a:t>
            </a:r>
            <a:r>
              <a:rPr lang="en-US" dirty="0"/>
              <a:t> </a:t>
            </a:r>
            <a:r>
              <a:rPr lang="en-US" dirty="0" err="1"/>
              <a:t>dagar</a:t>
            </a:r>
            <a:r>
              <a:rPr lang="en-US" dirty="0"/>
              <a:t>. </a:t>
            </a:r>
            <a:r>
              <a:rPr lang="en-US" dirty="0" err="1"/>
              <a:t>Enkäter</a:t>
            </a:r>
            <a:r>
              <a:rPr lang="en-US" dirty="0"/>
              <a:t> till </a:t>
            </a:r>
            <a:r>
              <a:rPr lang="en-US" dirty="0" err="1"/>
              <a:t>deltagare</a:t>
            </a:r>
            <a:r>
              <a:rPr lang="en-US" dirty="0"/>
              <a:t> </a:t>
            </a:r>
            <a:r>
              <a:rPr lang="en-US" dirty="0" err="1"/>
              <a:t>indikerar</a:t>
            </a:r>
            <a:r>
              <a:rPr lang="en-US" dirty="0"/>
              <a:t> </a:t>
            </a:r>
            <a:r>
              <a:rPr lang="en-US" dirty="0" err="1"/>
              <a:t>att</a:t>
            </a:r>
            <a:r>
              <a:rPr lang="en-US" dirty="0"/>
              <a:t> </a:t>
            </a:r>
            <a:r>
              <a:rPr lang="en-US" dirty="0" err="1"/>
              <a:t>deltagare</a:t>
            </a:r>
            <a:r>
              <a:rPr lang="en-US" dirty="0"/>
              <a:t> </a:t>
            </a:r>
            <a:r>
              <a:rPr lang="en-US" dirty="0" err="1"/>
              <a:t>är</a:t>
            </a:r>
            <a:r>
              <a:rPr lang="en-US" dirty="0"/>
              <a:t> </a:t>
            </a:r>
            <a:r>
              <a:rPr lang="en-US" dirty="0" err="1"/>
              <a:t>nöjda</a:t>
            </a:r>
            <a:r>
              <a:rPr lang="en-US" dirty="0"/>
              <a:t>, och ser man till </a:t>
            </a:r>
            <a:r>
              <a:rPr lang="en-US" dirty="0" err="1"/>
              <a:t>vad</a:t>
            </a:r>
            <a:r>
              <a:rPr lang="en-US" dirty="0"/>
              <a:t> </a:t>
            </a:r>
            <a:r>
              <a:rPr lang="en-US" dirty="0" err="1"/>
              <a:t>projekten</a:t>
            </a:r>
            <a:r>
              <a:rPr lang="en-US" dirty="0"/>
              <a:t> </a:t>
            </a:r>
            <a:r>
              <a:rPr lang="en-US" dirty="0" err="1"/>
              <a:t>jobbat</a:t>
            </a:r>
            <a:r>
              <a:rPr lang="en-US" dirty="0"/>
              <a:t> med och </a:t>
            </a:r>
            <a:r>
              <a:rPr lang="en-US" dirty="0" err="1"/>
              <a:t>hur</a:t>
            </a:r>
            <a:r>
              <a:rPr lang="en-US" dirty="0"/>
              <a:t> de </a:t>
            </a:r>
            <a:r>
              <a:rPr lang="en-US" dirty="0" err="1"/>
              <a:t>jobbat</a:t>
            </a:r>
            <a:r>
              <a:rPr lang="en-US" dirty="0"/>
              <a:t>, </a:t>
            </a:r>
            <a:r>
              <a:rPr lang="en-US" dirty="0" err="1"/>
              <a:t>individanpassat</a:t>
            </a:r>
            <a:r>
              <a:rPr lang="en-US" dirty="0"/>
              <a:t> </a:t>
            </a:r>
            <a:r>
              <a:rPr lang="en-US" dirty="0" err="1"/>
              <a:t>stöd</a:t>
            </a:r>
            <a:r>
              <a:rPr lang="en-US" dirty="0"/>
              <a:t> med </a:t>
            </a:r>
            <a:r>
              <a:rPr lang="en-US" dirty="0" err="1"/>
              <a:t>en</a:t>
            </a:r>
            <a:r>
              <a:rPr lang="en-US" dirty="0"/>
              <a:t> </a:t>
            </a:r>
            <a:r>
              <a:rPr lang="en-US" dirty="0" err="1"/>
              <a:t>palett</a:t>
            </a:r>
            <a:r>
              <a:rPr lang="en-US" dirty="0"/>
              <a:t> av </a:t>
            </a:r>
            <a:r>
              <a:rPr lang="en-US" dirty="0" err="1"/>
              <a:t>olika</a:t>
            </a:r>
            <a:r>
              <a:rPr lang="en-US" dirty="0"/>
              <a:t> </a:t>
            </a:r>
            <a:r>
              <a:rPr lang="en-US" dirty="0" err="1"/>
              <a:t>aktiviteter</a:t>
            </a:r>
            <a:r>
              <a:rPr lang="en-US" dirty="0"/>
              <a:t> och </a:t>
            </a:r>
            <a:r>
              <a:rPr lang="en-US" dirty="0" err="1"/>
              <a:t>stöd</a:t>
            </a:r>
            <a:r>
              <a:rPr lang="en-US" dirty="0"/>
              <a:t>, </a:t>
            </a:r>
            <a:r>
              <a:rPr lang="en-US" dirty="0" err="1"/>
              <a:t>motiverande</a:t>
            </a:r>
            <a:r>
              <a:rPr lang="en-US" dirty="0"/>
              <a:t>, </a:t>
            </a:r>
            <a:r>
              <a:rPr lang="en-US" dirty="0" err="1"/>
              <a:t>hjälpt</a:t>
            </a:r>
            <a:r>
              <a:rPr lang="en-US" dirty="0"/>
              <a:t> </a:t>
            </a:r>
            <a:r>
              <a:rPr lang="en-US" dirty="0" err="1"/>
              <a:t>deltagare</a:t>
            </a:r>
            <a:r>
              <a:rPr lang="en-US" dirty="0"/>
              <a:t> </a:t>
            </a:r>
            <a:r>
              <a:rPr lang="en-US" dirty="0" err="1"/>
              <a:t>att</a:t>
            </a:r>
            <a:r>
              <a:rPr lang="en-US" dirty="0"/>
              <a:t> </a:t>
            </a:r>
            <a:r>
              <a:rPr lang="en-US" dirty="0" err="1"/>
              <a:t>komma</a:t>
            </a:r>
            <a:r>
              <a:rPr lang="en-US" dirty="0"/>
              <a:t> </a:t>
            </a:r>
            <a:r>
              <a:rPr lang="en-US" dirty="0" err="1"/>
              <a:t>närmre</a:t>
            </a:r>
            <a:r>
              <a:rPr lang="en-US" dirty="0"/>
              <a:t> men inte </a:t>
            </a:r>
            <a:r>
              <a:rPr lang="en-US" dirty="0" err="1"/>
              <a:t>tillräckligt</a:t>
            </a:r>
            <a:r>
              <a:rPr lang="en-US" dirty="0"/>
              <a:t> för </a:t>
            </a:r>
            <a:r>
              <a:rPr lang="en-US" dirty="0" err="1"/>
              <a:t>att</a:t>
            </a:r>
            <a:r>
              <a:rPr lang="en-US" dirty="0"/>
              <a:t> det ska </a:t>
            </a:r>
            <a:r>
              <a:rPr lang="en-US" dirty="0" err="1"/>
              <a:t>ge</a:t>
            </a:r>
            <a:r>
              <a:rPr lang="en-US" dirty="0"/>
              <a:t> </a:t>
            </a:r>
            <a:r>
              <a:rPr lang="en-US" dirty="0" err="1"/>
              <a:t>utslag</a:t>
            </a:r>
            <a:r>
              <a:rPr lang="en-US" dirty="0"/>
              <a:t> i </a:t>
            </a:r>
            <a:r>
              <a:rPr lang="en-US" dirty="0" err="1"/>
              <a:t>en</a:t>
            </a:r>
            <a:r>
              <a:rPr lang="en-US" dirty="0"/>
              <a:t> </a:t>
            </a:r>
            <a:r>
              <a:rPr lang="en-US" dirty="0" err="1"/>
              <a:t>sån</a:t>
            </a:r>
            <a:r>
              <a:rPr lang="en-US" dirty="0"/>
              <a:t> </a:t>
            </a:r>
            <a:r>
              <a:rPr lang="en-US" dirty="0" err="1"/>
              <a:t>här</a:t>
            </a:r>
            <a:r>
              <a:rPr lang="en-US" dirty="0"/>
              <a:t> </a:t>
            </a:r>
            <a:r>
              <a:rPr lang="en-US" dirty="0" err="1"/>
              <a:t>effektanalys</a:t>
            </a:r>
            <a:r>
              <a:rPr lang="en-US" dirty="0"/>
              <a:t>. Hade </a:t>
            </a:r>
            <a:r>
              <a:rPr lang="en-US" dirty="0" err="1"/>
              <a:t>behövt</a:t>
            </a:r>
            <a:r>
              <a:rPr lang="en-US" dirty="0"/>
              <a:t> </a:t>
            </a:r>
            <a:r>
              <a:rPr lang="en-US" dirty="0" err="1"/>
              <a:t>mer</a:t>
            </a:r>
            <a:r>
              <a:rPr lang="en-US" dirty="0"/>
              <a:t> </a:t>
            </a:r>
            <a:r>
              <a:rPr lang="en-US" dirty="0" err="1"/>
              <a:t>tid</a:t>
            </a:r>
            <a:r>
              <a:rPr lang="en-US" dirty="0"/>
              <a:t>.</a:t>
            </a:r>
          </a:p>
          <a:p>
            <a:endParaRPr lang="en-US" dirty="0"/>
          </a:p>
          <a:p>
            <a:r>
              <a:rPr lang="en-US" dirty="0" err="1"/>
              <a:t>Regionala</a:t>
            </a:r>
            <a:r>
              <a:rPr lang="en-US" dirty="0"/>
              <a:t> </a:t>
            </a:r>
            <a:r>
              <a:rPr lang="en-US" dirty="0" err="1"/>
              <a:t>kompetensutvecklingsprojekten</a:t>
            </a:r>
            <a:r>
              <a:rPr lang="en-US" dirty="0"/>
              <a:t> – </a:t>
            </a:r>
            <a:r>
              <a:rPr lang="en-US" dirty="0" err="1"/>
              <a:t>även</a:t>
            </a:r>
            <a:r>
              <a:rPr lang="en-US" dirty="0"/>
              <a:t> </a:t>
            </a:r>
            <a:r>
              <a:rPr lang="en-US" dirty="0" err="1"/>
              <a:t>här</a:t>
            </a:r>
            <a:r>
              <a:rPr lang="en-US" dirty="0"/>
              <a:t> manga </a:t>
            </a:r>
            <a:r>
              <a:rPr lang="en-US" dirty="0" err="1"/>
              <a:t>sammanfallande</a:t>
            </a:r>
            <a:r>
              <a:rPr lang="en-US" dirty="0"/>
              <a:t> </a:t>
            </a:r>
            <a:r>
              <a:rPr lang="en-US" dirty="0" err="1"/>
              <a:t>faktorer</a:t>
            </a:r>
            <a:r>
              <a:rPr lang="en-US" dirty="0"/>
              <a:t> </a:t>
            </a:r>
            <a:r>
              <a:rPr lang="en-US" dirty="0" err="1"/>
              <a:t>som</a:t>
            </a:r>
            <a:r>
              <a:rPr lang="en-US" dirty="0"/>
              <a:t> </a:t>
            </a:r>
            <a:r>
              <a:rPr lang="en-US" dirty="0" err="1"/>
              <a:t>bidrar</a:t>
            </a:r>
            <a:r>
              <a:rPr lang="en-US" dirty="0"/>
              <a:t> till </a:t>
            </a:r>
            <a:r>
              <a:rPr lang="en-US" dirty="0" err="1"/>
              <a:t>att</a:t>
            </a:r>
            <a:r>
              <a:rPr lang="en-US" dirty="0"/>
              <a:t> vi inte </a:t>
            </a:r>
            <a:r>
              <a:rPr lang="en-US" dirty="0" err="1"/>
              <a:t>kan</a:t>
            </a:r>
            <a:r>
              <a:rPr lang="en-US" dirty="0"/>
              <a:t> se </a:t>
            </a:r>
            <a:r>
              <a:rPr lang="en-US" dirty="0" err="1"/>
              <a:t>effekter</a:t>
            </a:r>
            <a:r>
              <a:rPr lang="en-US" dirty="0"/>
              <a:t> i termer av </a:t>
            </a:r>
            <a:r>
              <a:rPr lang="en-US" dirty="0" err="1"/>
              <a:t>lön</a:t>
            </a:r>
            <a:r>
              <a:rPr lang="en-US" dirty="0"/>
              <a:t>, </a:t>
            </a:r>
            <a:r>
              <a:rPr lang="en-US" dirty="0" err="1"/>
              <a:t>sysselsättning</a:t>
            </a:r>
            <a:r>
              <a:rPr lang="en-US" dirty="0"/>
              <a:t> </a:t>
            </a:r>
            <a:r>
              <a:rPr lang="en-US" dirty="0" err="1"/>
              <a:t>eller</a:t>
            </a:r>
            <a:r>
              <a:rPr lang="en-US" dirty="0"/>
              <a:t> </a:t>
            </a:r>
            <a:r>
              <a:rPr lang="en-US" dirty="0" err="1"/>
              <a:t>arbetslöshet</a:t>
            </a:r>
            <a:r>
              <a:rPr lang="en-US" dirty="0"/>
              <a:t>. </a:t>
            </a:r>
            <a:r>
              <a:rPr lang="en-US" dirty="0" err="1"/>
              <a:t>Projekten</a:t>
            </a:r>
            <a:r>
              <a:rPr lang="en-US" dirty="0"/>
              <a:t> </a:t>
            </a:r>
            <a:r>
              <a:rPr lang="en-US" dirty="0" err="1"/>
              <a:t>har</a:t>
            </a:r>
            <a:r>
              <a:rPr lang="en-US" dirty="0"/>
              <a:t> inte </a:t>
            </a:r>
            <a:r>
              <a:rPr lang="en-US" dirty="0" err="1"/>
              <a:t>jobbat</a:t>
            </a:r>
            <a:r>
              <a:rPr lang="en-US" dirty="0"/>
              <a:t> med de </a:t>
            </a:r>
            <a:r>
              <a:rPr lang="en-US" dirty="0" err="1"/>
              <a:t>personer</a:t>
            </a:r>
            <a:r>
              <a:rPr lang="en-US" dirty="0"/>
              <a:t> </a:t>
            </a:r>
            <a:r>
              <a:rPr lang="en-US" dirty="0" err="1"/>
              <a:t>på</a:t>
            </a:r>
            <a:r>
              <a:rPr lang="en-US" dirty="0"/>
              <a:t> </a:t>
            </a:r>
            <a:r>
              <a:rPr lang="en-US" dirty="0" err="1"/>
              <a:t>arbetsplatser</a:t>
            </a:r>
            <a:r>
              <a:rPr lang="en-US" dirty="0"/>
              <a:t> </a:t>
            </a:r>
            <a:r>
              <a:rPr lang="en-US" dirty="0" err="1"/>
              <a:t>som</a:t>
            </a:r>
            <a:r>
              <a:rPr lang="en-US" dirty="0"/>
              <a:t> </a:t>
            </a:r>
            <a:r>
              <a:rPr lang="en-US" dirty="0" err="1"/>
              <a:t>har</a:t>
            </a:r>
            <a:r>
              <a:rPr lang="en-US" dirty="0"/>
              <a:t> den </a:t>
            </a:r>
            <a:r>
              <a:rPr lang="en-US" dirty="0" err="1"/>
              <a:t>statistiskt</a:t>
            </a:r>
            <a:r>
              <a:rPr lang="en-US" dirty="0"/>
              <a:t> sett </a:t>
            </a:r>
            <a:r>
              <a:rPr lang="en-US" dirty="0" err="1"/>
              <a:t>svagaste</a:t>
            </a:r>
            <a:r>
              <a:rPr lang="en-US" dirty="0"/>
              <a:t> </a:t>
            </a:r>
            <a:r>
              <a:rPr lang="en-US" dirty="0" err="1"/>
              <a:t>ställningen</a:t>
            </a:r>
            <a:r>
              <a:rPr lang="en-US" dirty="0"/>
              <a:t>, </a:t>
            </a:r>
            <a:r>
              <a:rPr lang="en-US" dirty="0" err="1"/>
              <a:t>deltids</a:t>
            </a:r>
            <a:r>
              <a:rPr lang="en-US" dirty="0"/>
              <a:t>- </a:t>
            </a:r>
            <a:r>
              <a:rPr lang="en-US" dirty="0" err="1"/>
              <a:t>visstidsanställda</a:t>
            </a:r>
            <a:r>
              <a:rPr lang="en-US" dirty="0"/>
              <a:t>, och </a:t>
            </a:r>
            <a:r>
              <a:rPr lang="en-US" dirty="0" err="1"/>
              <a:t>majoriteten</a:t>
            </a:r>
            <a:r>
              <a:rPr lang="en-US" dirty="0"/>
              <a:t> inte </a:t>
            </a:r>
            <a:r>
              <a:rPr lang="en-US" dirty="0" err="1"/>
              <a:t>jobbat</a:t>
            </a:r>
            <a:r>
              <a:rPr lang="en-US" dirty="0"/>
              <a:t> I </a:t>
            </a:r>
            <a:r>
              <a:rPr lang="en-US" dirty="0" err="1"/>
              <a:t>branscher</a:t>
            </a:r>
            <a:r>
              <a:rPr lang="en-US" dirty="0"/>
              <a:t> </a:t>
            </a:r>
            <a:r>
              <a:rPr lang="en-US" dirty="0" err="1"/>
              <a:t>eller</a:t>
            </a:r>
            <a:r>
              <a:rPr lang="en-US" dirty="0"/>
              <a:t> </a:t>
            </a:r>
            <a:r>
              <a:rPr lang="en-US" dirty="0" err="1"/>
              <a:t>sektorer</a:t>
            </a:r>
            <a:r>
              <a:rPr lang="en-US" dirty="0"/>
              <a:t> </a:t>
            </a:r>
            <a:r>
              <a:rPr lang="en-US" dirty="0" err="1"/>
              <a:t>som</a:t>
            </a:r>
            <a:r>
              <a:rPr lang="en-US" dirty="0"/>
              <a:t> blivit </a:t>
            </a:r>
            <a:r>
              <a:rPr lang="en-US" dirty="0" err="1"/>
              <a:t>hårdast</a:t>
            </a:r>
            <a:r>
              <a:rPr lang="en-US" dirty="0"/>
              <a:t> </a:t>
            </a:r>
            <a:r>
              <a:rPr lang="en-US" dirty="0" err="1"/>
              <a:t>drabbade</a:t>
            </a:r>
            <a:r>
              <a:rPr lang="en-US" dirty="0"/>
              <a:t> av </a:t>
            </a:r>
            <a:r>
              <a:rPr lang="en-US" dirty="0" err="1"/>
              <a:t>pandemins</a:t>
            </a:r>
            <a:r>
              <a:rPr lang="en-US" dirty="0"/>
              <a:t> </a:t>
            </a:r>
            <a:r>
              <a:rPr lang="en-US" dirty="0" err="1"/>
              <a:t>arbetsmarknadsmässiga</a:t>
            </a:r>
            <a:r>
              <a:rPr lang="en-US" dirty="0"/>
              <a:t> </a:t>
            </a:r>
            <a:r>
              <a:rPr lang="en-US" dirty="0" err="1"/>
              <a:t>konsekvenser</a:t>
            </a:r>
            <a:r>
              <a:rPr lang="en-US" dirty="0"/>
              <a:t>, </a:t>
            </a:r>
            <a:r>
              <a:rPr lang="en-US" dirty="0" err="1"/>
              <a:t>vilket</a:t>
            </a:r>
            <a:r>
              <a:rPr lang="en-US" dirty="0"/>
              <a:t> </a:t>
            </a:r>
            <a:r>
              <a:rPr lang="en-US" dirty="0" err="1"/>
              <a:t>gör</a:t>
            </a:r>
            <a:r>
              <a:rPr lang="en-US" dirty="0"/>
              <a:t> </a:t>
            </a:r>
            <a:r>
              <a:rPr lang="en-US" dirty="0" err="1"/>
              <a:t>att</a:t>
            </a:r>
            <a:r>
              <a:rPr lang="en-US" dirty="0"/>
              <a:t> </a:t>
            </a:r>
            <a:r>
              <a:rPr lang="en-US" dirty="0" err="1"/>
              <a:t>potentialen</a:t>
            </a:r>
            <a:r>
              <a:rPr lang="en-US" dirty="0"/>
              <a:t> för </a:t>
            </a:r>
            <a:r>
              <a:rPr lang="en-US" dirty="0" err="1"/>
              <a:t>effekter</a:t>
            </a:r>
            <a:r>
              <a:rPr lang="en-US" dirty="0"/>
              <a:t> inte </a:t>
            </a:r>
            <a:r>
              <a:rPr lang="en-US" dirty="0" err="1"/>
              <a:t>är</a:t>
            </a:r>
            <a:r>
              <a:rPr lang="en-US" dirty="0"/>
              <a:t> </a:t>
            </a:r>
            <a:r>
              <a:rPr lang="en-US" dirty="0" err="1"/>
              <a:t>så</a:t>
            </a:r>
            <a:r>
              <a:rPr lang="en-US" dirty="0"/>
              <a:t> </a:t>
            </a:r>
            <a:r>
              <a:rPr lang="en-US" dirty="0" err="1"/>
              <a:t>stor</a:t>
            </a:r>
            <a:r>
              <a:rPr lang="en-US" dirty="0"/>
              <a:t>, </a:t>
            </a:r>
            <a:r>
              <a:rPr lang="en-US" dirty="0" err="1"/>
              <a:t>särskilt</a:t>
            </a:r>
            <a:r>
              <a:rPr lang="en-US" dirty="0"/>
              <a:t> inte I combination med </a:t>
            </a:r>
            <a:r>
              <a:rPr lang="en-US" dirty="0" err="1"/>
              <a:t>att</a:t>
            </a:r>
            <a:r>
              <a:rPr lang="en-US" dirty="0"/>
              <a:t> </a:t>
            </a:r>
            <a:r>
              <a:rPr lang="en-US" dirty="0" err="1"/>
              <a:t>deltagarna</a:t>
            </a:r>
            <a:r>
              <a:rPr lang="en-US" dirty="0"/>
              <a:t> inte </a:t>
            </a:r>
            <a:r>
              <a:rPr lang="en-US" dirty="0" err="1"/>
              <a:t>tagit</a:t>
            </a:r>
            <a:r>
              <a:rPr lang="en-US" dirty="0"/>
              <a:t> del av </a:t>
            </a:r>
            <a:r>
              <a:rPr lang="en-US" dirty="0" err="1"/>
              <a:t>så</a:t>
            </a:r>
            <a:r>
              <a:rPr lang="en-US" dirty="0"/>
              <a:t> </a:t>
            </a:r>
            <a:r>
              <a:rPr lang="en-US" dirty="0" err="1"/>
              <a:t>omfattande</a:t>
            </a:r>
            <a:r>
              <a:rPr lang="en-US" dirty="0"/>
              <a:t> </a:t>
            </a:r>
            <a:r>
              <a:rPr lang="en-US" dirty="0" err="1"/>
              <a:t>kompetensutveckling</a:t>
            </a:r>
            <a:r>
              <a:rPr lang="en-US" dirty="0"/>
              <a:t> – </a:t>
            </a:r>
            <a:r>
              <a:rPr lang="en-US" dirty="0" err="1"/>
              <a:t>i</a:t>
            </a:r>
            <a:r>
              <a:rPr lang="en-US" dirty="0"/>
              <a:t> </a:t>
            </a:r>
            <a:r>
              <a:rPr lang="en-US" dirty="0" err="1"/>
              <a:t>genomsnitt</a:t>
            </a:r>
            <a:r>
              <a:rPr lang="en-US" dirty="0"/>
              <a:t> </a:t>
            </a:r>
            <a:r>
              <a:rPr lang="en-US" dirty="0" err="1"/>
              <a:t>en</a:t>
            </a:r>
            <a:r>
              <a:rPr lang="en-US" dirty="0"/>
              <a:t> och </a:t>
            </a:r>
            <a:r>
              <a:rPr lang="en-US" dirty="0" err="1"/>
              <a:t>en</a:t>
            </a:r>
            <a:r>
              <a:rPr lang="en-US" dirty="0"/>
              <a:t> </a:t>
            </a:r>
            <a:r>
              <a:rPr lang="en-US" dirty="0" err="1"/>
              <a:t>halv</a:t>
            </a:r>
            <a:r>
              <a:rPr lang="en-US" dirty="0"/>
              <a:t> </a:t>
            </a:r>
            <a:r>
              <a:rPr lang="en-US" dirty="0" err="1"/>
              <a:t>dag</a:t>
            </a:r>
            <a:r>
              <a:rPr lang="en-US" dirty="0"/>
              <a:t>, median </a:t>
            </a:r>
            <a:r>
              <a:rPr lang="en-US" dirty="0" err="1"/>
              <a:t>en</a:t>
            </a:r>
            <a:r>
              <a:rPr lang="en-US" dirty="0"/>
              <a:t> </a:t>
            </a:r>
            <a:r>
              <a:rPr lang="en-US" dirty="0" err="1"/>
              <a:t>arbetsdags</a:t>
            </a:r>
            <a:r>
              <a:rPr lang="en-US" dirty="0"/>
              <a:t> </a:t>
            </a:r>
            <a:r>
              <a:rPr lang="en-US" dirty="0" err="1"/>
              <a:t>kompetensutveckling</a:t>
            </a:r>
            <a:r>
              <a:rPr lang="en-US" dirty="0"/>
              <a:t>. </a:t>
            </a:r>
            <a:r>
              <a:rPr lang="en-US" dirty="0" err="1"/>
              <a:t>Hårdraget</a:t>
            </a:r>
            <a:r>
              <a:rPr lang="en-US" dirty="0"/>
              <a:t>, </a:t>
            </a:r>
            <a:r>
              <a:rPr lang="en-US" dirty="0" err="1"/>
              <a:t>iom</a:t>
            </a:r>
            <a:r>
              <a:rPr lang="en-US" dirty="0"/>
              <a:t> </a:t>
            </a:r>
            <a:r>
              <a:rPr lang="en-US" dirty="0" err="1"/>
              <a:t>kontrollgruppen</a:t>
            </a:r>
            <a:r>
              <a:rPr lang="en-US" dirty="0"/>
              <a:t> </a:t>
            </a:r>
            <a:r>
              <a:rPr lang="en-US" dirty="0" err="1"/>
              <a:t>samma</a:t>
            </a:r>
            <a:r>
              <a:rPr lang="en-US" dirty="0"/>
              <a:t> </a:t>
            </a:r>
            <a:r>
              <a:rPr lang="en-US" dirty="0" err="1"/>
              <a:t>egenskaper</a:t>
            </a:r>
            <a:r>
              <a:rPr lang="en-US" dirty="0"/>
              <a:t> – </a:t>
            </a:r>
            <a:r>
              <a:rPr lang="en-US" dirty="0" err="1"/>
              <a:t>t,ex</a:t>
            </a:r>
            <a:r>
              <a:rPr lang="en-US" dirty="0"/>
              <a:t>. </a:t>
            </a:r>
            <a:r>
              <a:rPr lang="en-US" dirty="0" err="1"/>
              <a:t>också</a:t>
            </a:r>
            <a:r>
              <a:rPr lang="en-US" dirty="0"/>
              <a:t> </a:t>
            </a:r>
            <a:r>
              <a:rPr lang="en-US" dirty="0" err="1"/>
              <a:t>heltidsanställd</a:t>
            </a:r>
            <a:r>
              <a:rPr lang="en-US" dirty="0"/>
              <a:t>, </a:t>
            </a:r>
            <a:r>
              <a:rPr lang="en-US" dirty="0" err="1"/>
              <a:t>medelålder</a:t>
            </a:r>
            <a:r>
              <a:rPr lang="en-US" dirty="0"/>
              <a:t>, </a:t>
            </a:r>
            <a:r>
              <a:rPr lang="en-US" dirty="0" err="1"/>
              <a:t>inom</a:t>
            </a:r>
            <a:r>
              <a:rPr lang="en-US" dirty="0"/>
              <a:t> </a:t>
            </a:r>
            <a:r>
              <a:rPr lang="en-US" dirty="0" err="1"/>
              <a:t>bransch</a:t>
            </a:r>
            <a:r>
              <a:rPr lang="en-US" dirty="0"/>
              <a:t>/</a:t>
            </a:r>
            <a:r>
              <a:rPr lang="en-US" dirty="0" err="1"/>
              <a:t>sektor</a:t>
            </a:r>
            <a:r>
              <a:rPr lang="en-US" dirty="0"/>
              <a:t> </a:t>
            </a:r>
            <a:r>
              <a:rPr lang="en-US" dirty="0" err="1"/>
              <a:t>som</a:t>
            </a:r>
            <a:r>
              <a:rPr lang="en-US" dirty="0"/>
              <a:t> inte </a:t>
            </a:r>
            <a:r>
              <a:rPr lang="en-US" dirty="0" err="1"/>
              <a:t>drabbats</a:t>
            </a:r>
            <a:r>
              <a:rPr lang="en-US" dirty="0"/>
              <a:t> </a:t>
            </a:r>
            <a:r>
              <a:rPr lang="en-US" dirty="0" err="1"/>
              <a:t>så</a:t>
            </a:r>
            <a:r>
              <a:rPr lang="en-US" dirty="0"/>
              <a:t> </a:t>
            </a:r>
            <a:r>
              <a:rPr lang="en-US" dirty="0" err="1"/>
              <a:t>hårt</a:t>
            </a:r>
            <a:r>
              <a:rPr lang="en-US" dirty="0"/>
              <a:t>, </a:t>
            </a:r>
            <a:r>
              <a:rPr lang="en-US" dirty="0" err="1"/>
              <a:t>blir</a:t>
            </a:r>
            <a:r>
              <a:rPr lang="en-US" dirty="0"/>
              <a:t> den </a:t>
            </a:r>
            <a:r>
              <a:rPr lang="en-US" dirty="0" err="1"/>
              <a:t>kompetnsutveckling</a:t>
            </a:r>
            <a:r>
              <a:rPr lang="en-US" dirty="0"/>
              <a:t> man </a:t>
            </a:r>
            <a:r>
              <a:rPr lang="en-US" dirty="0" err="1"/>
              <a:t>tagit</a:t>
            </a:r>
            <a:r>
              <a:rPr lang="en-US" dirty="0"/>
              <a:t> del av inte den game changer hade </a:t>
            </a:r>
            <a:r>
              <a:rPr lang="en-US" dirty="0" err="1"/>
              <a:t>kunnat</a:t>
            </a:r>
            <a:r>
              <a:rPr lang="en-US" dirty="0"/>
              <a:t> </a:t>
            </a:r>
            <a:r>
              <a:rPr lang="en-US" dirty="0" err="1"/>
              <a:t>bli</a:t>
            </a:r>
            <a:r>
              <a:rPr lang="en-US" dirty="0"/>
              <a:t> om man </a:t>
            </a:r>
            <a:r>
              <a:rPr lang="en-US" dirty="0" err="1"/>
              <a:t>jämfört</a:t>
            </a:r>
            <a:r>
              <a:rPr lang="en-US" dirty="0"/>
              <a:t> </a:t>
            </a:r>
            <a:r>
              <a:rPr lang="en-US" dirty="0" err="1"/>
              <a:t>två</a:t>
            </a:r>
            <a:r>
              <a:rPr lang="en-US" dirty="0"/>
              <a:t> </a:t>
            </a:r>
            <a:r>
              <a:rPr lang="en-US" dirty="0" err="1"/>
              <a:t>personer</a:t>
            </a:r>
            <a:r>
              <a:rPr lang="en-US" dirty="0"/>
              <a:t> med mkt </a:t>
            </a:r>
            <a:r>
              <a:rPr lang="en-US" dirty="0" err="1"/>
              <a:t>svagare</a:t>
            </a:r>
            <a:r>
              <a:rPr lang="en-US" dirty="0"/>
              <a:t> </a:t>
            </a:r>
            <a:r>
              <a:rPr lang="en-US" dirty="0" err="1"/>
              <a:t>ställning</a:t>
            </a:r>
            <a:r>
              <a:rPr lang="en-US" dirty="0"/>
              <a:t> </a:t>
            </a:r>
            <a:r>
              <a:rPr lang="en-US" dirty="0" err="1"/>
              <a:t>där</a:t>
            </a:r>
            <a:r>
              <a:rPr lang="en-US" dirty="0"/>
              <a:t> </a:t>
            </a:r>
            <a:r>
              <a:rPr lang="en-US" dirty="0" err="1"/>
              <a:t>endast</a:t>
            </a:r>
            <a:r>
              <a:rPr lang="en-US" dirty="0"/>
              <a:t> </a:t>
            </a:r>
            <a:r>
              <a:rPr lang="en-US" dirty="0" err="1"/>
              <a:t>en</a:t>
            </a:r>
            <a:r>
              <a:rPr lang="en-US" dirty="0"/>
              <a:t> </a:t>
            </a:r>
            <a:r>
              <a:rPr lang="en-US" dirty="0" err="1"/>
              <a:t>fått</a:t>
            </a:r>
            <a:r>
              <a:rPr lang="en-US" dirty="0"/>
              <a:t> ta del av </a:t>
            </a:r>
            <a:r>
              <a:rPr lang="en-US" dirty="0" err="1"/>
              <a:t>kompetensutveckling</a:t>
            </a:r>
            <a:r>
              <a:rPr lang="en-US" dirty="0"/>
              <a:t>.</a:t>
            </a:r>
          </a:p>
          <a:p>
            <a:r>
              <a:rPr lang="en-US" dirty="0"/>
              <a:t>Men, vi </a:t>
            </a:r>
            <a:r>
              <a:rPr lang="en-US" dirty="0" err="1"/>
              <a:t>kan</a:t>
            </a:r>
            <a:r>
              <a:rPr lang="en-US" dirty="0"/>
              <a:t> </a:t>
            </a:r>
            <a:r>
              <a:rPr lang="en-US" dirty="0" err="1"/>
              <a:t>konstatera</a:t>
            </a:r>
            <a:r>
              <a:rPr lang="en-US" dirty="0"/>
              <a:t> </a:t>
            </a:r>
            <a:r>
              <a:rPr lang="en-US" dirty="0" err="1"/>
              <a:t>att</a:t>
            </a:r>
            <a:r>
              <a:rPr lang="en-US" dirty="0"/>
              <a:t> för de </a:t>
            </a:r>
            <a:r>
              <a:rPr lang="en-US" dirty="0" err="1"/>
              <a:t>som</a:t>
            </a:r>
            <a:r>
              <a:rPr lang="en-US" dirty="0"/>
              <a:t> </a:t>
            </a:r>
            <a:r>
              <a:rPr lang="en-US" dirty="0" err="1"/>
              <a:t>deltagit</a:t>
            </a:r>
            <a:r>
              <a:rPr lang="en-US" dirty="0"/>
              <a:t>, bade </a:t>
            </a:r>
            <a:r>
              <a:rPr lang="en-US" dirty="0" err="1"/>
              <a:t>arbetsgivare</a:t>
            </a:r>
            <a:r>
              <a:rPr lang="en-US" dirty="0"/>
              <a:t> och </a:t>
            </a:r>
            <a:r>
              <a:rPr lang="en-US" dirty="0" err="1"/>
              <a:t>arbetstagare</a:t>
            </a:r>
            <a:r>
              <a:rPr lang="en-US" dirty="0"/>
              <a:t>, </a:t>
            </a:r>
            <a:r>
              <a:rPr lang="en-US" dirty="0" err="1"/>
              <a:t>så</a:t>
            </a:r>
            <a:r>
              <a:rPr lang="en-US" dirty="0"/>
              <a:t> </a:t>
            </a:r>
            <a:r>
              <a:rPr lang="en-US" dirty="0" err="1"/>
              <a:t>har</a:t>
            </a:r>
            <a:r>
              <a:rPr lang="en-US" dirty="0"/>
              <a:t> </a:t>
            </a:r>
            <a:r>
              <a:rPr lang="en-US" dirty="0" err="1"/>
              <a:t>kompetensutvecklingen</a:t>
            </a:r>
            <a:r>
              <a:rPr lang="en-US" dirty="0"/>
              <a:t> </a:t>
            </a:r>
            <a:r>
              <a:rPr lang="en-US" dirty="0" err="1"/>
              <a:t>varit</a:t>
            </a:r>
            <a:r>
              <a:rPr lang="en-US" dirty="0"/>
              <a:t> relevant för </a:t>
            </a:r>
            <a:r>
              <a:rPr lang="en-US" dirty="0" err="1"/>
              <a:t>nuvarande</a:t>
            </a:r>
            <a:r>
              <a:rPr lang="en-US" dirty="0"/>
              <a:t> </a:t>
            </a:r>
            <a:r>
              <a:rPr lang="en-US" dirty="0" err="1"/>
              <a:t>krav</a:t>
            </a:r>
            <a:r>
              <a:rPr lang="en-US" dirty="0"/>
              <a:t>, </a:t>
            </a:r>
            <a:r>
              <a:rPr lang="en-US" dirty="0" err="1"/>
              <a:t>behov</a:t>
            </a:r>
            <a:r>
              <a:rPr lang="en-US" dirty="0"/>
              <a:t> </a:t>
            </a:r>
            <a:r>
              <a:rPr lang="en-US" dirty="0" err="1"/>
              <a:t>eller</a:t>
            </a:r>
            <a:r>
              <a:rPr lang="en-US" dirty="0"/>
              <a:t> </a:t>
            </a:r>
            <a:r>
              <a:rPr lang="en-US" dirty="0" err="1"/>
              <a:t>framtida</a:t>
            </a:r>
            <a:r>
              <a:rPr lang="en-US" dirty="0"/>
              <a:t>. De </a:t>
            </a:r>
            <a:r>
              <a:rPr lang="en-US" dirty="0" err="1"/>
              <a:t>flesta</a:t>
            </a:r>
            <a:r>
              <a:rPr lang="en-US" dirty="0"/>
              <a:t> </a:t>
            </a:r>
            <a:r>
              <a:rPr lang="en-US" dirty="0" err="1"/>
              <a:t>deltagare</a:t>
            </a:r>
            <a:r>
              <a:rPr lang="en-US" dirty="0"/>
              <a:t> </a:t>
            </a:r>
            <a:r>
              <a:rPr lang="en-US" dirty="0" err="1"/>
              <a:t>är</a:t>
            </a:r>
            <a:r>
              <a:rPr lang="en-US" dirty="0"/>
              <a:t> </a:t>
            </a:r>
            <a:r>
              <a:rPr lang="en-US" dirty="0" err="1"/>
              <a:t>nöjda</a:t>
            </a:r>
            <a:r>
              <a:rPr lang="en-US" dirty="0"/>
              <a:t> med </a:t>
            </a:r>
            <a:r>
              <a:rPr lang="en-US" dirty="0" err="1"/>
              <a:t>kompetensutvecklingsinsatserna</a:t>
            </a:r>
            <a:r>
              <a:rPr lang="en-US" dirty="0"/>
              <a:t> och manga </a:t>
            </a:r>
            <a:r>
              <a:rPr lang="en-US" dirty="0" err="1"/>
              <a:t>har</a:t>
            </a:r>
            <a:r>
              <a:rPr lang="en-US" dirty="0"/>
              <a:t> </a:t>
            </a:r>
            <a:r>
              <a:rPr lang="en-US" dirty="0" err="1"/>
              <a:t>användning</a:t>
            </a:r>
            <a:r>
              <a:rPr lang="en-US" dirty="0"/>
              <a:t> för det de </a:t>
            </a:r>
            <a:r>
              <a:rPr lang="en-US" dirty="0" err="1"/>
              <a:t>fått</a:t>
            </a:r>
            <a:r>
              <a:rPr lang="en-US" dirty="0"/>
              <a:t> med sig i </a:t>
            </a:r>
            <a:r>
              <a:rPr lang="en-US" dirty="0" err="1"/>
              <a:t>sitt</a:t>
            </a:r>
            <a:r>
              <a:rPr lang="en-US" dirty="0"/>
              <a:t> </a:t>
            </a:r>
            <a:r>
              <a:rPr lang="en-US" dirty="0" err="1"/>
              <a:t>dagliga</a:t>
            </a:r>
            <a:r>
              <a:rPr lang="en-US" dirty="0"/>
              <a:t> </a:t>
            </a:r>
            <a:r>
              <a:rPr lang="en-US" dirty="0" err="1"/>
              <a:t>arbete</a:t>
            </a:r>
            <a:r>
              <a:rPr lang="en-US" dirty="0"/>
              <a:t>. Men </a:t>
            </a:r>
            <a:r>
              <a:rPr lang="en-US" dirty="0" err="1"/>
              <a:t>alltså</a:t>
            </a:r>
            <a:r>
              <a:rPr lang="en-US" dirty="0"/>
              <a:t> inte </a:t>
            </a:r>
            <a:r>
              <a:rPr lang="en-US" dirty="0" err="1"/>
              <a:t>fått</a:t>
            </a:r>
            <a:r>
              <a:rPr lang="en-US" dirty="0"/>
              <a:t> den </a:t>
            </a:r>
            <a:r>
              <a:rPr lang="en-US" dirty="0" err="1"/>
              <a:t>träffbild</a:t>
            </a:r>
            <a:r>
              <a:rPr lang="en-US" dirty="0"/>
              <a:t> </a:t>
            </a:r>
            <a:r>
              <a:rPr lang="en-US" dirty="0" err="1"/>
              <a:t>behövt</a:t>
            </a:r>
            <a:r>
              <a:rPr lang="en-US" dirty="0"/>
              <a:t> ha för </a:t>
            </a:r>
            <a:r>
              <a:rPr lang="en-US" dirty="0" err="1"/>
              <a:t>att</a:t>
            </a:r>
            <a:r>
              <a:rPr lang="en-US" dirty="0"/>
              <a:t> </a:t>
            </a:r>
            <a:r>
              <a:rPr lang="en-US" dirty="0" err="1"/>
              <a:t>kunna</a:t>
            </a:r>
            <a:r>
              <a:rPr lang="en-US" dirty="0"/>
              <a:t> se den </a:t>
            </a:r>
            <a:r>
              <a:rPr lang="en-US" dirty="0" err="1"/>
              <a:t>typ</a:t>
            </a:r>
            <a:r>
              <a:rPr lang="en-US" dirty="0"/>
              <a:t> av effecter vi </a:t>
            </a:r>
            <a:r>
              <a:rPr lang="en-US" dirty="0" err="1"/>
              <a:t>mätt</a:t>
            </a:r>
            <a:r>
              <a:rPr lang="en-US" dirty="0"/>
              <a:t>.</a:t>
            </a:r>
          </a:p>
          <a:p>
            <a:endParaRPr lang="en-US" dirty="0"/>
          </a:p>
        </p:txBody>
      </p:sp>
      <p:sp>
        <p:nvSpPr>
          <p:cNvPr id="4" name="Slide Number Placeholder 3">
            <a:extLst>
              <a:ext uri="{FF2B5EF4-FFF2-40B4-BE49-F238E27FC236}">
                <a16:creationId xmlns:a16="http://schemas.microsoft.com/office/drawing/2014/main" id="{9AAD512D-C2DF-AB7E-892E-B10142039EE0}"/>
              </a:ext>
            </a:extLst>
          </p:cNvPr>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875611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A3AD-0783-0DD0-B331-BDDEFAB0B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D6C3F-D534-D86C-941E-89BBDF017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4D9A7-F775-AE0B-E469-EFE35A15417F}"/>
              </a:ext>
            </a:extLst>
          </p:cNvPr>
          <p:cNvSpPr>
            <a:spLocks noGrp="1"/>
          </p:cNvSpPr>
          <p:nvPr>
            <p:ph type="body" idx="1"/>
          </p:nvPr>
        </p:nvSpPr>
        <p:spPr/>
        <p:txBody>
          <a:bodyPr/>
          <a:lstStyle/>
          <a:p>
            <a:r>
              <a:rPr lang="en-US" dirty="0" err="1"/>
              <a:t>Sammantaget</a:t>
            </a:r>
            <a:r>
              <a:rPr lang="en-US" dirty="0"/>
              <a:t> ser vi </a:t>
            </a:r>
            <a:r>
              <a:rPr lang="en-US" dirty="0" err="1"/>
              <a:t>att</a:t>
            </a:r>
            <a:r>
              <a:rPr lang="en-US" dirty="0"/>
              <a:t> de </a:t>
            </a:r>
            <a:r>
              <a:rPr lang="en-US" dirty="0" err="1"/>
              <a:t>regionala</a:t>
            </a:r>
            <a:r>
              <a:rPr lang="en-US" dirty="0"/>
              <a:t> </a:t>
            </a:r>
            <a:r>
              <a:rPr lang="en-US" dirty="0" err="1"/>
              <a:t>projekten</a:t>
            </a:r>
            <a:r>
              <a:rPr lang="en-US" dirty="0"/>
              <a:t> </a:t>
            </a:r>
            <a:r>
              <a:rPr lang="en-US" dirty="0" err="1"/>
              <a:t>har</a:t>
            </a:r>
            <a:r>
              <a:rPr lang="en-US" dirty="0"/>
              <a:t> </a:t>
            </a:r>
            <a:r>
              <a:rPr lang="en-US" dirty="0" err="1"/>
              <a:t>arbetat</a:t>
            </a:r>
            <a:r>
              <a:rPr lang="en-US" dirty="0"/>
              <a:t> </a:t>
            </a:r>
            <a:r>
              <a:rPr lang="en-US" dirty="0" err="1"/>
              <a:t>väl</a:t>
            </a:r>
            <a:r>
              <a:rPr lang="en-US" dirty="0"/>
              <a:t> </a:t>
            </a:r>
            <a:r>
              <a:rPr lang="en-US" dirty="0" err="1"/>
              <a:t>utifrån</a:t>
            </a:r>
            <a:r>
              <a:rPr lang="en-US" dirty="0"/>
              <a:t> </a:t>
            </a:r>
            <a:r>
              <a:rPr lang="en-US" dirty="0" err="1"/>
              <a:t>förutsättningarna</a:t>
            </a:r>
            <a:r>
              <a:rPr lang="en-US" dirty="0"/>
              <a:t> med </a:t>
            </a:r>
            <a:r>
              <a:rPr lang="en-US" dirty="0" err="1"/>
              <a:t>kort</a:t>
            </a:r>
            <a:r>
              <a:rPr lang="en-US" dirty="0"/>
              <a:t> </a:t>
            </a:r>
            <a:r>
              <a:rPr lang="en-US" dirty="0" err="1"/>
              <a:t>projekttid</a:t>
            </a:r>
            <a:r>
              <a:rPr lang="en-US" dirty="0"/>
              <a:t>, </a:t>
            </a:r>
            <a:r>
              <a:rPr lang="en-US" dirty="0" err="1"/>
              <a:t>mycket</a:t>
            </a:r>
            <a:r>
              <a:rPr lang="en-US" dirty="0"/>
              <a:t> </a:t>
            </a:r>
            <a:r>
              <a:rPr lang="en-US" dirty="0" err="1"/>
              <a:t>som</a:t>
            </a:r>
            <a:r>
              <a:rPr lang="en-US" dirty="0"/>
              <a:t> ska </a:t>
            </a:r>
            <a:r>
              <a:rPr lang="en-US" dirty="0" err="1"/>
              <a:t>hinnas</a:t>
            </a:r>
            <a:r>
              <a:rPr lang="en-US" dirty="0"/>
              <a:t> med. Men </a:t>
            </a:r>
            <a:r>
              <a:rPr lang="en-US" dirty="0" err="1"/>
              <a:t>stora</a:t>
            </a:r>
            <a:r>
              <a:rPr lang="en-US" dirty="0"/>
              <a:t> </a:t>
            </a:r>
            <a:r>
              <a:rPr lang="en-US" dirty="0" err="1"/>
              <a:t>bilden</a:t>
            </a:r>
            <a:r>
              <a:rPr lang="en-US" dirty="0"/>
              <a:t>, </a:t>
            </a:r>
            <a:r>
              <a:rPr lang="en-US" dirty="0" err="1"/>
              <a:t>vana</a:t>
            </a:r>
            <a:r>
              <a:rPr lang="en-US" dirty="0"/>
              <a:t> </a:t>
            </a:r>
            <a:r>
              <a:rPr lang="en-US" dirty="0" err="1"/>
              <a:t>projektägare</a:t>
            </a:r>
            <a:r>
              <a:rPr lang="en-US" dirty="0"/>
              <a:t> </a:t>
            </a:r>
            <a:r>
              <a:rPr lang="en-US" dirty="0" err="1"/>
              <a:t>som</a:t>
            </a:r>
            <a:r>
              <a:rPr lang="en-US" dirty="0"/>
              <a:t> </a:t>
            </a:r>
            <a:r>
              <a:rPr lang="en-US" dirty="0" err="1"/>
              <a:t>ofta</a:t>
            </a:r>
            <a:r>
              <a:rPr lang="en-US" dirty="0"/>
              <a:t> </a:t>
            </a:r>
            <a:r>
              <a:rPr lang="en-US" dirty="0" err="1"/>
              <a:t>utgått</a:t>
            </a:r>
            <a:r>
              <a:rPr lang="en-US" dirty="0"/>
              <a:t> </a:t>
            </a:r>
            <a:r>
              <a:rPr lang="en-US" dirty="0" err="1"/>
              <a:t>från</a:t>
            </a:r>
            <a:r>
              <a:rPr lang="en-US" dirty="0"/>
              <a:t> redan </a:t>
            </a:r>
            <a:r>
              <a:rPr lang="en-US" dirty="0" err="1"/>
              <a:t>utvecklade</a:t>
            </a:r>
            <a:r>
              <a:rPr lang="en-US" dirty="0"/>
              <a:t> </a:t>
            </a:r>
            <a:r>
              <a:rPr lang="en-US" dirty="0" err="1"/>
              <a:t>arbetssätt</a:t>
            </a:r>
            <a:r>
              <a:rPr lang="en-US" dirty="0"/>
              <a:t> </a:t>
            </a:r>
            <a:r>
              <a:rPr lang="en-US" dirty="0" err="1"/>
              <a:t>vilket</a:t>
            </a:r>
            <a:r>
              <a:rPr lang="en-US" dirty="0"/>
              <a:t> </a:t>
            </a:r>
            <a:r>
              <a:rPr lang="en-US" dirty="0" err="1"/>
              <a:t>gynnat</a:t>
            </a:r>
            <a:r>
              <a:rPr lang="en-US" dirty="0"/>
              <a:t> </a:t>
            </a:r>
            <a:r>
              <a:rPr lang="en-US" dirty="0" err="1"/>
              <a:t>effektiviteten</a:t>
            </a:r>
            <a:r>
              <a:rPr lang="en-US" dirty="0"/>
              <a:t>. </a:t>
            </a:r>
            <a:r>
              <a:rPr lang="en-US" dirty="0" err="1"/>
              <a:t>Kostnadseffektiviteten</a:t>
            </a:r>
            <a:r>
              <a:rPr lang="en-US" dirty="0"/>
              <a:t> </a:t>
            </a:r>
            <a:r>
              <a:rPr lang="en-US" dirty="0" err="1"/>
              <a:t>verkar</a:t>
            </a:r>
            <a:r>
              <a:rPr lang="en-US" dirty="0"/>
              <a:t> dock ha blivit </a:t>
            </a:r>
            <a:r>
              <a:rPr lang="en-US" dirty="0" err="1"/>
              <a:t>lägre</a:t>
            </a:r>
            <a:r>
              <a:rPr lang="en-US" dirty="0"/>
              <a:t> </a:t>
            </a:r>
            <a:r>
              <a:rPr lang="en-US" dirty="0" err="1"/>
              <a:t>än</a:t>
            </a:r>
            <a:r>
              <a:rPr lang="en-US" dirty="0"/>
              <a:t> “</a:t>
            </a:r>
            <a:r>
              <a:rPr lang="en-US" dirty="0" err="1"/>
              <a:t>vanliga</a:t>
            </a:r>
            <a:r>
              <a:rPr lang="en-US" dirty="0"/>
              <a:t>” </a:t>
            </a:r>
            <a:r>
              <a:rPr lang="en-US" dirty="0" err="1"/>
              <a:t>socialfondsprojekt</a:t>
            </a:r>
            <a:r>
              <a:rPr lang="en-US" dirty="0"/>
              <a:t>, mkt för </a:t>
            </a:r>
            <a:r>
              <a:rPr lang="en-US" dirty="0" err="1"/>
              <a:t>svårigheter</a:t>
            </a:r>
            <a:r>
              <a:rPr lang="en-US" dirty="0"/>
              <a:t> </a:t>
            </a:r>
            <a:r>
              <a:rPr lang="en-US" dirty="0" err="1"/>
              <a:t>att</a:t>
            </a:r>
            <a:r>
              <a:rPr lang="en-US" dirty="0"/>
              <a:t> </a:t>
            </a:r>
            <a:r>
              <a:rPr lang="en-US" dirty="0" err="1"/>
              <a:t>rekrytera</a:t>
            </a:r>
            <a:r>
              <a:rPr lang="en-US" dirty="0"/>
              <a:t> </a:t>
            </a:r>
            <a:r>
              <a:rPr lang="en-US" dirty="0" err="1"/>
              <a:t>deltagare</a:t>
            </a:r>
            <a:r>
              <a:rPr lang="en-US" dirty="0"/>
              <a:t> </a:t>
            </a:r>
            <a:r>
              <a:rPr lang="en-US" dirty="0" err="1"/>
              <a:t>givet</a:t>
            </a:r>
            <a:r>
              <a:rPr lang="en-US" dirty="0"/>
              <a:t> </a:t>
            </a:r>
            <a:r>
              <a:rPr lang="en-US" dirty="0" err="1"/>
              <a:t>målgruppsavgränsningen</a:t>
            </a:r>
            <a:r>
              <a:rPr lang="en-US" dirty="0"/>
              <a:t> och </a:t>
            </a:r>
            <a:r>
              <a:rPr lang="en-US" dirty="0" err="1"/>
              <a:t>ekonomin</a:t>
            </a:r>
            <a:r>
              <a:rPr lang="en-US" dirty="0"/>
              <a:t> </a:t>
            </a:r>
            <a:r>
              <a:rPr lang="en-US" dirty="0" err="1"/>
              <a:t>vände</a:t>
            </a:r>
            <a:r>
              <a:rPr lang="en-US" dirty="0"/>
              <a:t>, och </a:t>
            </a:r>
            <a:r>
              <a:rPr lang="en-US" dirty="0" err="1"/>
              <a:t>att</a:t>
            </a:r>
            <a:r>
              <a:rPr lang="en-US" dirty="0"/>
              <a:t> man </a:t>
            </a:r>
            <a:r>
              <a:rPr lang="en-US" dirty="0" err="1"/>
              <a:t>från</a:t>
            </a:r>
            <a:r>
              <a:rPr lang="en-US" dirty="0"/>
              <a:t> ESF inte </a:t>
            </a:r>
            <a:r>
              <a:rPr lang="en-US" dirty="0" err="1"/>
              <a:t>minskade</a:t>
            </a:r>
            <a:r>
              <a:rPr lang="en-US" dirty="0"/>
              <a:t> </a:t>
            </a:r>
            <a:r>
              <a:rPr lang="en-US" dirty="0" err="1"/>
              <a:t>projektens</a:t>
            </a:r>
            <a:r>
              <a:rPr lang="en-US" dirty="0"/>
              <a:t> </a:t>
            </a:r>
            <a:r>
              <a:rPr lang="en-US" dirty="0" err="1"/>
              <a:t>budgetar</a:t>
            </a:r>
            <a:r>
              <a:rPr lang="en-US" dirty="0"/>
              <a:t> </a:t>
            </a:r>
            <a:r>
              <a:rPr lang="en-US" dirty="0" err="1"/>
              <a:t>då</a:t>
            </a:r>
            <a:r>
              <a:rPr lang="en-US" dirty="0"/>
              <a:t>, </a:t>
            </a:r>
            <a:r>
              <a:rPr lang="en-US" dirty="0" err="1"/>
              <a:t>då</a:t>
            </a:r>
            <a:r>
              <a:rPr lang="en-US" dirty="0"/>
              <a:t> man </a:t>
            </a:r>
            <a:r>
              <a:rPr lang="en-US" dirty="0" err="1"/>
              <a:t>tänkte</a:t>
            </a:r>
            <a:r>
              <a:rPr lang="en-US" dirty="0"/>
              <a:t> </a:t>
            </a:r>
            <a:r>
              <a:rPr lang="en-US" dirty="0" err="1"/>
              <a:t>att</a:t>
            </a:r>
            <a:r>
              <a:rPr lang="en-US" dirty="0"/>
              <a:t> </a:t>
            </a:r>
            <a:r>
              <a:rPr lang="en-US" dirty="0" err="1"/>
              <a:t>sysselsättningsprojekten</a:t>
            </a:r>
            <a:r>
              <a:rPr lang="en-US" dirty="0"/>
              <a:t> </a:t>
            </a:r>
            <a:r>
              <a:rPr lang="en-US" dirty="0" err="1"/>
              <a:t>visade</a:t>
            </a:r>
            <a:r>
              <a:rPr lang="en-US" dirty="0"/>
              <a:t> sig </a:t>
            </a:r>
            <a:r>
              <a:rPr lang="en-US" dirty="0" err="1"/>
              <a:t>få</a:t>
            </a:r>
            <a:r>
              <a:rPr lang="en-US" dirty="0"/>
              <a:t> </a:t>
            </a:r>
            <a:r>
              <a:rPr lang="en-US" dirty="0" err="1"/>
              <a:t>en</a:t>
            </a:r>
            <a:r>
              <a:rPr lang="en-US" dirty="0"/>
              <a:t> </a:t>
            </a:r>
            <a:r>
              <a:rPr lang="en-US" dirty="0" err="1"/>
              <a:t>målgrupp</a:t>
            </a:r>
            <a:r>
              <a:rPr lang="en-US" dirty="0"/>
              <a:t> med </a:t>
            </a:r>
            <a:r>
              <a:rPr lang="en-US" dirty="0" err="1"/>
              <a:t>större</a:t>
            </a:r>
            <a:r>
              <a:rPr lang="en-US" dirty="0"/>
              <a:t> </a:t>
            </a:r>
            <a:r>
              <a:rPr lang="en-US" dirty="0" err="1"/>
              <a:t>behov</a:t>
            </a:r>
            <a:r>
              <a:rPr lang="en-US" dirty="0"/>
              <a:t> </a:t>
            </a:r>
            <a:r>
              <a:rPr lang="en-US" dirty="0" err="1"/>
              <a:t>än</a:t>
            </a:r>
            <a:r>
              <a:rPr lang="en-US" dirty="0"/>
              <a:t> </a:t>
            </a:r>
            <a:r>
              <a:rPr lang="en-US" dirty="0" err="1"/>
              <a:t>vad</a:t>
            </a:r>
            <a:r>
              <a:rPr lang="en-US" dirty="0"/>
              <a:t> man sett </a:t>
            </a:r>
            <a:r>
              <a:rPr lang="en-US" dirty="0" err="1"/>
              <a:t>framför</a:t>
            </a:r>
            <a:r>
              <a:rPr lang="en-US" dirty="0"/>
              <a:t> sig och det </a:t>
            </a:r>
            <a:r>
              <a:rPr lang="en-US" dirty="0" err="1"/>
              <a:t>saknades</a:t>
            </a:r>
            <a:r>
              <a:rPr lang="en-US" dirty="0"/>
              <a:t> </a:t>
            </a:r>
            <a:r>
              <a:rPr lang="en-US" dirty="0" err="1"/>
              <a:t>konkurrens</a:t>
            </a:r>
            <a:r>
              <a:rPr lang="en-US" dirty="0"/>
              <a:t> om </a:t>
            </a:r>
            <a:r>
              <a:rPr lang="en-US" dirty="0" err="1"/>
              <a:t>medlen</a:t>
            </a:r>
            <a:r>
              <a:rPr lang="en-US" dirty="0"/>
              <a:t>. </a:t>
            </a:r>
          </a:p>
        </p:txBody>
      </p:sp>
      <p:sp>
        <p:nvSpPr>
          <p:cNvPr id="4" name="Slide Number Placeholder 3">
            <a:extLst>
              <a:ext uri="{FF2B5EF4-FFF2-40B4-BE49-F238E27FC236}">
                <a16:creationId xmlns:a16="http://schemas.microsoft.com/office/drawing/2014/main" id="{F93E9E76-0EFC-BCEB-BD33-647A6E2DA55F}"/>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2741613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16A04-4FD5-595C-0818-990AC3E57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A02E6-871B-BB97-6942-21DD7F653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83B44D-1218-1623-B97F-A9AF906B7D4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dirty="0">
                <a:solidFill>
                  <a:srgbClr val="000000">
                    <a:alpha val="100000"/>
                  </a:srgbClr>
                </a:solidFill>
                <a:latin typeface="Avenir Next Regular" pitchFamily="34" charset="0"/>
              </a:rPr>
              <a:t>Försökte hålla utformningen så bred som möjligt, både programmet och utlysningarna, inte styra in mot specifika branscher, utan ville få ut pengarna snabbt för att de skulle göra nytta. Utformningen av gamla socialfondsprogrammet begränsade dock möjligheten att agera effektivt i en krissituation, processen kring programändringarna gjorde att det ändå drog ut på tiden.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Hade inte varit möjligt att få ut medel i den här storleksordningen utan att gå via AF. De regionala projekten, även om välgenomförda i sig av erfarna projektägare, hämmade. </a:t>
            </a:r>
            <a:r>
              <a:rPr lang="sv-SE" sz="1800" dirty="0">
                <a:effectLst/>
                <a:latin typeface="Avenir Next" panose="020B0503020202020204" pitchFamily="34" charset="0"/>
                <a:ea typeface="SimSun" panose="02010600030101010101" pitchFamily="2" charset="-122"/>
                <a:cs typeface="Times New Roman" panose="02020603050405020304" pitchFamily="18" charset="0"/>
              </a:rPr>
              <a:t>De regionala projekten fick svårt att uppnå kostnadseffektivitet på grund av den snäva målgruppsavgränsningen och den korta projekttiden, vilket förstärktes allt eftersom arbetsmarknadsläget ljusnade. Iom att AF ”tog” målgruppen i stor utsträckning, kvar blev de som stod långt ifrån.</a:t>
            </a:r>
            <a:endParaRPr lang="sv-SE" dirty="0"/>
          </a:p>
          <a:p>
            <a:pPr marL="171450" indent="-171450">
              <a:buFontTx/>
              <a:buChar char="-"/>
            </a:pPr>
            <a:r>
              <a:rPr lang="sv-SE" dirty="0"/>
              <a:t>Tillmötesgående för att få projekten att fungera</a:t>
            </a:r>
          </a:p>
          <a:p>
            <a:pPr marL="171450" indent="-171450">
              <a:buFontTx/>
              <a:buChar char="-"/>
            </a:pPr>
            <a:r>
              <a:rPr lang="sv-SE" dirty="0"/>
              <a:t>Vi uppfattar att graden av styrning mot det </a:t>
            </a:r>
            <a:r>
              <a:rPr lang="sv-SE"/>
              <a:t>tematiska målet </a:t>
            </a:r>
            <a:r>
              <a:rPr lang="sv-SE" dirty="0"/>
              <a:t>rimlig givet de målkonflikter man ställdes inför och knepiga praktiska förutsättningar. ESF-rådet hade flera värden att styra mot samtidigt som ibland krockade med varandra: krav på skyndsamhet, vikten av att få ut alla medel, rättssäkerhet, att förhålla sig till det förbättrade arbetsmarknadsläget men fortfarande krav på att styra mot mål formulerade i ett pandemiscenario, är det okej att styra mot att arbetslösa över huvud taget ska komma ut i sysselsättning eller hårdare försöka säkerställa stark koppling till pandemins konsekvenser och bidrag till den gröna och digitala omställningen. </a:t>
            </a:r>
          </a:p>
          <a:p>
            <a:pPr marL="171450" indent="-171450">
              <a:buFontTx/>
              <a:buChar char="-"/>
            </a:pPr>
            <a:endParaRPr lang="sv-SE" dirty="0"/>
          </a:p>
        </p:txBody>
      </p:sp>
      <p:sp>
        <p:nvSpPr>
          <p:cNvPr id="4" name="Slide Number Placeholder 3">
            <a:extLst>
              <a:ext uri="{FF2B5EF4-FFF2-40B4-BE49-F238E27FC236}">
                <a16:creationId xmlns:a16="http://schemas.microsoft.com/office/drawing/2014/main" id="{FA916D55-EDCB-F333-F2B6-936AAA272D52}"/>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79270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Upphandlingen</a:t>
            </a:r>
            <a:r>
              <a:rPr lang="en-US" dirty="0"/>
              <a:t>, </a:t>
            </a:r>
            <a:r>
              <a:rPr lang="en-US" dirty="0" err="1"/>
              <a:t>framgick</a:t>
            </a:r>
            <a:r>
              <a:rPr lang="en-US" dirty="0"/>
              <a:t> ESF-</a:t>
            </a:r>
            <a:r>
              <a:rPr lang="en-US" dirty="0" err="1"/>
              <a:t>rådet</a:t>
            </a:r>
            <a:r>
              <a:rPr lang="en-US" dirty="0"/>
              <a:t> </a:t>
            </a:r>
            <a:r>
              <a:rPr lang="en-US" dirty="0" err="1"/>
              <a:t>ville</a:t>
            </a:r>
            <a:r>
              <a:rPr lang="en-US" dirty="0"/>
              <a:t> ha </a:t>
            </a:r>
            <a:r>
              <a:rPr lang="en-US" dirty="0" err="1"/>
              <a:t>en</a:t>
            </a:r>
            <a:r>
              <a:rPr lang="en-US" dirty="0"/>
              <a:t> </a:t>
            </a:r>
            <a:r>
              <a:rPr lang="en-US" dirty="0" err="1"/>
              <a:t>effektutvärdering</a:t>
            </a:r>
            <a:r>
              <a:rPr lang="en-US" dirty="0"/>
              <a:t>. </a:t>
            </a:r>
            <a:r>
              <a:rPr lang="en-US" dirty="0" err="1"/>
              <a:t>Utvärderingsresurserna</a:t>
            </a:r>
            <a:r>
              <a:rPr lang="en-US" dirty="0"/>
              <a:t> ffa </a:t>
            </a:r>
            <a:r>
              <a:rPr lang="en-US" dirty="0" err="1"/>
              <a:t>lagts</a:t>
            </a:r>
            <a:r>
              <a:rPr lang="en-US" dirty="0"/>
              <a:t> </a:t>
            </a:r>
            <a:r>
              <a:rPr lang="en-US" dirty="0" err="1"/>
              <a:t>på</a:t>
            </a:r>
            <a:r>
              <a:rPr lang="en-US" dirty="0"/>
              <a:t> </a:t>
            </a:r>
            <a:r>
              <a:rPr lang="en-US" dirty="0" err="1"/>
              <a:t>effektanalysen</a:t>
            </a:r>
            <a:r>
              <a:rPr lang="en-US" dirty="0"/>
              <a:t>, Jonas m </a:t>
            </a:r>
            <a:r>
              <a:rPr lang="en-US" dirty="0" err="1"/>
              <a:t>stöd</a:t>
            </a:r>
            <a:r>
              <a:rPr lang="en-US" dirty="0"/>
              <a:t> av Lars </a:t>
            </a:r>
            <a:r>
              <a:rPr lang="en-US" dirty="0" err="1"/>
              <a:t>Behrenz</a:t>
            </a:r>
            <a:endParaRPr lang="en-US" dirty="0"/>
          </a:p>
          <a:p>
            <a:r>
              <a:rPr lang="en-US" dirty="0" err="1"/>
              <a:t>Också</a:t>
            </a:r>
            <a:r>
              <a:rPr lang="en-US" dirty="0"/>
              <a:t> </a:t>
            </a:r>
            <a:r>
              <a:rPr lang="en-US" dirty="0" err="1"/>
              <a:t>undersökt</a:t>
            </a:r>
            <a:r>
              <a:rPr lang="en-US" dirty="0"/>
              <a:t> </a:t>
            </a:r>
            <a:r>
              <a:rPr lang="en-US" dirty="0" err="1"/>
              <a:t>frågor</a:t>
            </a:r>
            <a:r>
              <a:rPr lang="en-US" dirty="0"/>
              <a:t> </a:t>
            </a:r>
            <a:r>
              <a:rPr lang="en-US" dirty="0" err="1"/>
              <a:t>kopplade</a:t>
            </a:r>
            <a:r>
              <a:rPr lang="en-US" dirty="0"/>
              <a:t> till </a:t>
            </a:r>
            <a:r>
              <a:rPr lang="en-US" dirty="0" err="1"/>
              <a:t>relevans</a:t>
            </a:r>
            <a:r>
              <a:rPr lang="en-US" dirty="0"/>
              <a:t>, </a:t>
            </a:r>
            <a:r>
              <a:rPr lang="en-US" dirty="0" err="1"/>
              <a:t>måluppfyllelse</a:t>
            </a:r>
            <a:r>
              <a:rPr lang="en-US" dirty="0"/>
              <a:t> och </a:t>
            </a:r>
            <a:r>
              <a:rPr lang="en-US" dirty="0" err="1"/>
              <a:t>effektivitet</a:t>
            </a:r>
            <a:r>
              <a:rPr lang="en-US" dirty="0"/>
              <a:t>. </a:t>
            </a:r>
          </a:p>
          <a:p>
            <a:r>
              <a:rPr lang="en-US" dirty="0" err="1"/>
              <a:t>Effektivitet</a:t>
            </a:r>
            <a:r>
              <a:rPr lang="en-US" dirty="0"/>
              <a:t> </a:t>
            </a:r>
            <a:r>
              <a:rPr lang="en-US" dirty="0" err="1"/>
              <a:t>i</a:t>
            </a:r>
            <a:r>
              <a:rPr lang="en-US" dirty="0"/>
              <a:t> </a:t>
            </a:r>
            <a:r>
              <a:rPr lang="en-US" dirty="0" err="1"/>
              <a:t>begreppets</a:t>
            </a:r>
            <a:r>
              <a:rPr lang="en-US" dirty="0"/>
              <a:t> </a:t>
            </a:r>
            <a:r>
              <a:rPr lang="en-US" dirty="0" err="1"/>
              <a:t>vida</a:t>
            </a:r>
            <a:r>
              <a:rPr lang="en-US" dirty="0"/>
              <a:t> </a:t>
            </a:r>
            <a:r>
              <a:rPr lang="en-US" dirty="0" err="1"/>
              <a:t>bemärkelse</a:t>
            </a:r>
            <a:r>
              <a:rPr lang="en-US" dirty="0"/>
              <a:t>. </a:t>
            </a:r>
            <a:r>
              <a:rPr lang="en-US" dirty="0" err="1"/>
              <a:t>Tittat</a:t>
            </a:r>
            <a:r>
              <a:rPr lang="en-US" dirty="0"/>
              <a:t> </a:t>
            </a:r>
            <a:r>
              <a:rPr lang="en-US" dirty="0" err="1"/>
              <a:t>på</a:t>
            </a:r>
            <a:r>
              <a:rPr lang="en-US" dirty="0"/>
              <a:t> </a:t>
            </a:r>
            <a:r>
              <a:rPr lang="en-US" dirty="0" err="1"/>
              <a:t>projektens</a:t>
            </a:r>
            <a:r>
              <a:rPr lang="en-US" dirty="0"/>
              <a:t> </a:t>
            </a:r>
            <a:r>
              <a:rPr lang="en-US" dirty="0" err="1"/>
              <a:t>kostnadseffektivitet</a:t>
            </a:r>
            <a:r>
              <a:rPr lang="en-US" dirty="0"/>
              <a:t> och </a:t>
            </a:r>
            <a:r>
              <a:rPr lang="en-US" dirty="0" err="1"/>
              <a:t>nyckeltal</a:t>
            </a:r>
            <a:r>
              <a:rPr lang="en-US" dirty="0"/>
              <a:t> </a:t>
            </a:r>
            <a:r>
              <a:rPr lang="en-US" dirty="0" err="1"/>
              <a:t>kopplade</a:t>
            </a:r>
            <a:r>
              <a:rPr lang="en-US" dirty="0"/>
              <a:t> till det. ESF-</a:t>
            </a:r>
            <a:r>
              <a:rPr lang="en-US" dirty="0" err="1"/>
              <a:t>rådet</a:t>
            </a:r>
            <a:r>
              <a:rPr lang="en-US" dirty="0"/>
              <a:t> </a:t>
            </a:r>
            <a:r>
              <a:rPr lang="en-US" dirty="0" err="1"/>
              <a:t>önskade</a:t>
            </a:r>
            <a:r>
              <a:rPr lang="en-US" dirty="0"/>
              <a:t> </a:t>
            </a:r>
            <a:r>
              <a:rPr lang="en-US" dirty="0" err="1"/>
              <a:t>särskilt</a:t>
            </a:r>
            <a:r>
              <a:rPr lang="en-US" dirty="0"/>
              <a:t> </a:t>
            </a:r>
            <a:r>
              <a:rPr lang="en-US" dirty="0" err="1"/>
              <a:t>tittade</a:t>
            </a:r>
            <a:r>
              <a:rPr lang="en-US" dirty="0"/>
              <a:t> </a:t>
            </a:r>
            <a:r>
              <a:rPr lang="en-US" dirty="0" err="1"/>
              <a:t>på</a:t>
            </a:r>
            <a:r>
              <a:rPr lang="en-US" dirty="0"/>
              <a:t> </a:t>
            </a:r>
            <a:r>
              <a:rPr lang="en-US" dirty="0" err="1"/>
              <a:t>hur</a:t>
            </a:r>
            <a:r>
              <a:rPr lang="en-US" dirty="0"/>
              <a:t> de </a:t>
            </a:r>
            <a:r>
              <a:rPr lang="en-US" dirty="0" err="1"/>
              <a:t>som</a:t>
            </a:r>
            <a:r>
              <a:rPr lang="en-US" dirty="0"/>
              <a:t> </a:t>
            </a:r>
            <a:r>
              <a:rPr lang="en-US" dirty="0" err="1"/>
              <a:t>förvaltande</a:t>
            </a:r>
            <a:r>
              <a:rPr lang="en-US" dirty="0"/>
              <a:t> </a:t>
            </a:r>
            <a:r>
              <a:rPr lang="en-US" dirty="0" err="1"/>
              <a:t>myndighet</a:t>
            </a:r>
            <a:r>
              <a:rPr lang="en-US" dirty="0"/>
              <a:t> </a:t>
            </a:r>
            <a:r>
              <a:rPr lang="en-US" dirty="0" err="1"/>
              <a:t>har</a:t>
            </a:r>
            <a:r>
              <a:rPr lang="en-US" dirty="0"/>
              <a:t> </a:t>
            </a:r>
            <a:r>
              <a:rPr lang="en-US" dirty="0" err="1"/>
              <a:t>hanterat</a:t>
            </a:r>
            <a:r>
              <a:rPr lang="en-US" dirty="0"/>
              <a:t> </a:t>
            </a:r>
            <a:r>
              <a:rPr lang="en-US" dirty="0" err="1"/>
              <a:t>initiativet</a:t>
            </a:r>
            <a:r>
              <a:rPr lang="en-US" dirty="0"/>
              <a:t>, den </a:t>
            </a:r>
            <a:r>
              <a:rPr lang="en-US" dirty="0" err="1"/>
              <a:t>övergripande</a:t>
            </a:r>
            <a:r>
              <a:rPr lang="en-US" dirty="0"/>
              <a:t> </a:t>
            </a:r>
            <a:r>
              <a:rPr lang="en-US" dirty="0" err="1"/>
              <a:t>styrningen</a:t>
            </a:r>
            <a:r>
              <a:rPr lang="en-US" dirty="0"/>
              <a:t> och </a:t>
            </a:r>
            <a:r>
              <a:rPr lang="en-US" dirty="0" err="1"/>
              <a:t>riggningen</a:t>
            </a:r>
            <a:r>
              <a:rPr lang="en-US" dirty="0"/>
              <a:t> av React.</a:t>
            </a:r>
          </a:p>
          <a:p>
            <a:r>
              <a:rPr lang="en-US" dirty="0" err="1"/>
              <a:t>Från</a:t>
            </a:r>
            <a:r>
              <a:rPr lang="en-US" dirty="0"/>
              <a:t> </a:t>
            </a:r>
            <a:r>
              <a:rPr lang="en-US" dirty="0" err="1"/>
              <a:t>intervjuer</a:t>
            </a:r>
            <a:r>
              <a:rPr lang="en-US" dirty="0"/>
              <a:t> m ESF-</a:t>
            </a:r>
            <a:r>
              <a:rPr lang="en-US" dirty="0" err="1"/>
              <a:t>rådet</a:t>
            </a:r>
            <a:r>
              <a:rPr lang="en-US" dirty="0"/>
              <a:t> och ÖK, </a:t>
            </a:r>
            <a:r>
              <a:rPr lang="en-US" dirty="0" err="1"/>
              <a:t>intresserade</a:t>
            </a:r>
            <a:r>
              <a:rPr lang="en-US" dirty="0"/>
              <a:t> av träffbilden.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rPr>
              <a:t>Delrapport. Tog samtidigt fram en promemoria, om socialfonden som krishanteringsverktyg. Finns som bilaga till React slutrapport.</a:t>
            </a:r>
            <a:endParaRPr lang="sv-SE"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174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Generellt</a:t>
            </a:r>
            <a:r>
              <a:rPr lang="en-US" dirty="0"/>
              <a:t> – </a:t>
            </a:r>
            <a:r>
              <a:rPr lang="en-US" dirty="0" err="1"/>
              <a:t>låga</a:t>
            </a:r>
            <a:r>
              <a:rPr lang="en-US" dirty="0"/>
              <a:t> </a:t>
            </a:r>
            <a:r>
              <a:rPr lang="en-US" dirty="0" err="1"/>
              <a:t>svarsfrekvenser</a:t>
            </a:r>
            <a:r>
              <a:rPr lang="en-US" dirty="0"/>
              <a:t> </a:t>
            </a:r>
            <a:r>
              <a:rPr lang="en-US" dirty="0" err="1"/>
              <a:t>på</a:t>
            </a:r>
            <a:r>
              <a:rPr lang="en-US" dirty="0"/>
              <a:t> </a:t>
            </a:r>
            <a:r>
              <a:rPr lang="en-US" dirty="0" err="1"/>
              <a:t>deltagarenkäterna</a:t>
            </a:r>
            <a:r>
              <a:rPr lang="en-US" dirty="0"/>
              <a:t>, </a:t>
            </a:r>
            <a:r>
              <a:rPr lang="en-US" dirty="0" err="1"/>
              <a:t>värderas</a:t>
            </a:r>
            <a:r>
              <a:rPr lang="en-US" dirty="0"/>
              <a:t> </a:t>
            </a:r>
            <a:r>
              <a:rPr lang="en-US" dirty="0" err="1"/>
              <a:t>tillsammans</a:t>
            </a:r>
            <a:r>
              <a:rPr lang="en-US" dirty="0"/>
              <a:t> med </a:t>
            </a:r>
            <a:r>
              <a:rPr lang="en-US" dirty="0" err="1"/>
              <a:t>andra</a:t>
            </a:r>
            <a:r>
              <a:rPr lang="en-US" dirty="0"/>
              <a:t> </a:t>
            </a:r>
            <a:r>
              <a:rPr lang="en-US" dirty="0" err="1"/>
              <a:t>källor</a:t>
            </a:r>
            <a:r>
              <a:rPr lang="en-US" dirty="0"/>
              <a:t> och </a:t>
            </a:r>
            <a:r>
              <a:rPr lang="en-US" dirty="0" err="1"/>
              <a:t>använder</a:t>
            </a:r>
            <a:r>
              <a:rPr lang="en-US" dirty="0"/>
              <a:t> dem för </a:t>
            </a:r>
            <a:r>
              <a:rPr lang="en-US" dirty="0" err="1"/>
              <a:t>att</a:t>
            </a:r>
            <a:r>
              <a:rPr lang="en-US" dirty="0"/>
              <a:t> </a:t>
            </a:r>
            <a:r>
              <a:rPr lang="en-US" dirty="0" err="1"/>
              <a:t>förstå</a:t>
            </a:r>
            <a:r>
              <a:rPr lang="en-US" dirty="0"/>
              <a:t> det vi ser </a:t>
            </a:r>
            <a:r>
              <a:rPr lang="en-US" dirty="0" err="1"/>
              <a:t>från</a:t>
            </a:r>
            <a:r>
              <a:rPr lang="en-US" dirty="0"/>
              <a:t> </a:t>
            </a:r>
            <a:r>
              <a:rPr lang="en-US" dirty="0" err="1"/>
              <a:t>övriga</a:t>
            </a:r>
            <a:r>
              <a:rPr lang="en-US" dirty="0"/>
              <a:t> </a:t>
            </a:r>
            <a:r>
              <a:rPr lang="en-US" dirty="0" err="1"/>
              <a:t>källor</a:t>
            </a:r>
            <a:r>
              <a:rPr lang="en-US" dirty="0"/>
              <a:t>. Ca 17 % </a:t>
            </a:r>
            <a:r>
              <a:rPr lang="en-US" dirty="0" err="1"/>
              <a:t>svarsfrekvens</a:t>
            </a:r>
            <a:r>
              <a:rPr lang="en-US" dirty="0"/>
              <a:t> </a:t>
            </a:r>
            <a:r>
              <a:rPr lang="en-US" dirty="0" err="1"/>
              <a:t>på</a:t>
            </a:r>
            <a:r>
              <a:rPr lang="en-US" dirty="0"/>
              <a:t> </a:t>
            </a:r>
            <a:r>
              <a:rPr lang="en-US" dirty="0" err="1"/>
              <a:t>deltagarenkäterna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Vilka är nyckelpersoner, exempel: Svenskt näringsliv, LO, SKR, Industriarbetsgivarna, olika perspektiv på pandemiinitiativet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19094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7F92-943B-633E-43D7-72249F1F9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44347-B464-7173-82D1-4EFED92B1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2EB77B-1A09-CB1A-3882-F1F745E5160C}"/>
              </a:ext>
            </a:extLst>
          </p:cNvPr>
          <p:cNvSpPr>
            <a:spLocks noGrp="1"/>
          </p:cNvSpPr>
          <p:nvPr>
            <p:ph type="body" idx="1"/>
          </p:nvPr>
        </p:nvSpPr>
        <p:spPr/>
        <p:txBody>
          <a:bodyPr/>
          <a:lstStyle/>
          <a:p>
            <a:pPr marL="171450" indent="-171450">
              <a:buFontTx/>
              <a:buChar char="-"/>
            </a:pPr>
            <a:r>
              <a:rPr lang="sv-SE" dirty="0"/>
              <a:t>ser när vi tittar på bedömningar och prognoser från den tiden, och den osäkerhet som fanns om utvecklingen. Men relevansen hann försvagas innan projekten kom igång. När React-finansierade projekt kom igång, hade arbetslösheten sjunkit tillbaka till vad de var precis innan pandemin bröt ut</a:t>
            </a:r>
          </a:p>
        </p:txBody>
      </p:sp>
      <p:sp>
        <p:nvSpPr>
          <p:cNvPr id="4" name="Slide Number Placeholder 3">
            <a:extLst>
              <a:ext uri="{FF2B5EF4-FFF2-40B4-BE49-F238E27FC236}">
                <a16:creationId xmlns:a16="http://schemas.microsoft.com/office/drawing/2014/main" id="{2050AE6E-E19C-AF1A-AE8C-21C590400EE8}"/>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08852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AD58A-E7E3-6DE0-CF5C-39A70F3B6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4D6C2-DB1C-A06B-921E-A9C30FF41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56D9E-84D2-44B3-420A-EE6BA18DD126}"/>
              </a:ext>
            </a:extLst>
          </p:cNvPr>
          <p:cNvSpPr>
            <a:spLocks noGrp="1"/>
          </p:cNvSpPr>
          <p:nvPr>
            <p:ph type="body" idx="1"/>
          </p:nvPr>
        </p:nvSpPr>
        <p:spPr/>
        <p:txBody>
          <a:bodyPr/>
          <a:lstStyle/>
          <a:p>
            <a:pPr marL="171450" indent="-171450">
              <a:buFontTx/>
              <a:buChar char="-"/>
            </a:pPr>
            <a:r>
              <a:rPr lang="sv-SE" dirty="0"/>
              <a:t>Genomförandet försenades av att kommissionen inte godkände första förslaget till programändring. Ville se en starkare koppling till pandemin, så man tydliggjorde målgruppens koppling till pandemin.</a:t>
            </a:r>
          </a:p>
          <a:p>
            <a:pPr marL="171450" indent="-171450">
              <a:buFontTx/>
              <a:buChar char="-"/>
            </a:pPr>
            <a:r>
              <a:rPr lang="sv-SE" dirty="0"/>
              <a:t>Hösten 2021, fanns dock mer än 350 000 inskrivna arbetslösa, från bredare sysselsättningsperspektiv inriktning på stötta arbetslösa till egenförsörjning fortsatt relevant</a:t>
            </a:r>
          </a:p>
          <a:p>
            <a:endParaRPr lang="en-US" dirty="0"/>
          </a:p>
        </p:txBody>
      </p:sp>
      <p:sp>
        <p:nvSpPr>
          <p:cNvPr id="4" name="Slide Number Placeholder 3">
            <a:extLst>
              <a:ext uri="{FF2B5EF4-FFF2-40B4-BE49-F238E27FC236}">
                <a16:creationId xmlns:a16="http://schemas.microsoft.com/office/drawing/2014/main" id="{46130FDE-58BD-43EC-8789-D24615BCBBC1}"/>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30147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B74A1-9EDE-2272-A7D7-76CDC9CD5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88135-F531-D074-EF8C-3A417FEF1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DD66FA-4490-16FF-557D-A245FD0448FE}"/>
              </a:ext>
            </a:extLst>
          </p:cNvPr>
          <p:cNvSpPr>
            <a:spLocks noGrp="1"/>
          </p:cNvSpPr>
          <p:nvPr>
            <p:ph type="body" idx="1"/>
          </p:nvPr>
        </p:nvSpPr>
        <p:spPr/>
        <p:txBody>
          <a:bodyPr/>
          <a:lstStyle/>
          <a:p>
            <a:pPr marL="171450" indent="-171450">
              <a:buFontTx/>
              <a:buChar char="-"/>
            </a:pPr>
            <a:r>
              <a:rPr lang="sv-SE" dirty="0"/>
              <a:t>Överträffade deltagarmålet som helhet</a:t>
            </a:r>
          </a:p>
          <a:p>
            <a:pPr marL="171450" indent="-171450">
              <a:buFontTx/>
              <a:buChar char="-"/>
            </a:pPr>
            <a:r>
              <a:rPr lang="sv-SE" dirty="0"/>
              <a:t>Kickstart, Arbetsförmedlingens projekt, utgjorde stor del av React, 93 % av samtliga deltagare i React.</a:t>
            </a:r>
          </a:p>
          <a:p>
            <a:pPr marL="171450" indent="-171450">
              <a:buFontTx/>
              <a:buChar char="-"/>
            </a:pPr>
            <a:r>
              <a:rPr lang="sv-SE" dirty="0"/>
              <a:t>Rusta och Matcha den överlägset vanligaste insatsen inom React.</a:t>
            </a:r>
          </a:p>
          <a:p>
            <a:pPr marL="171450" indent="-171450">
              <a:buFontTx/>
              <a:buChar char="-"/>
            </a:pPr>
            <a:endParaRPr lang="sv-SE" dirty="0"/>
          </a:p>
        </p:txBody>
      </p:sp>
      <p:sp>
        <p:nvSpPr>
          <p:cNvPr id="4" name="Slide Number Placeholder 3">
            <a:extLst>
              <a:ext uri="{FF2B5EF4-FFF2-40B4-BE49-F238E27FC236}">
                <a16:creationId xmlns:a16="http://schemas.microsoft.com/office/drawing/2014/main" id="{DD10ACED-987A-5A67-23CF-9896358863F4}"/>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34119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331AF-EA26-0621-709D-251E5D42C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592AE-DE85-5A75-C32C-A441683E9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A397A-AE0B-5905-B608-86EA780CCFE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Initiativ för att främja krisreparation i samband med pandemin, därför relevant undersöka vilka individer som nåddes av satsningen.</a:t>
            </a:r>
          </a:p>
          <a:p>
            <a:pPr marL="171450" indent="-171450">
              <a:buFontTx/>
              <a:buChar char="-"/>
            </a:pPr>
            <a:r>
              <a:rPr lang="sv-SE" dirty="0"/>
              <a:t>Träffbilden blev inte optimal, handlar till stor del om de regionala projektens träffbild</a:t>
            </a:r>
          </a:p>
          <a:p>
            <a:pPr marL="171450" indent="-171450">
              <a:buFontTx/>
              <a:buChar char="-"/>
            </a:pPr>
            <a:r>
              <a:rPr lang="sv-SE" dirty="0"/>
              <a:t>Vilka branscher utsatta varierade dock över tid under pandemin, grovhugget, utifrån en underlagsrapport till Coronakommissionen, ”pandemins effekter på svensk ekonomi under 2020”</a:t>
            </a:r>
          </a:p>
        </p:txBody>
      </p:sp>
      <p:sp>
        <p:nvSpPr>
          <p:cNvPr id="4" name="Slide Number Placeholder 3">
            <a:extLst>
              <a:ext uri="{FF2B5EF4-FFF2-40B4-BE49-F238E27FC236}">
                <a16:creationId xmlns:a16="http://schemas.microsoft.com/office/drawing/2014/main" id="{812E49B9-7E89-E125-F9B8-8C6F030C9B6F}"/>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91392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D7E40-AC43-4669-7CBE-288E24566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18056-71F3-1845-8592-162E49830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60CB5-FF4E-BA8A-708E-0C265A17534A}"/>
              </a:ext>
            </a:extLst>
          </p:cNvPr>
          <p:cNvSpPr>
            <a:spLocks noGrp="1"/>
          </p:cNvSpPr>
          <p:nvPr>
            <p:ph type="body" idx="1"/>
          </p:nvPr>
        </p:nvSpPr>
        <p:spPr/>
        <p:txBody>
          <a:bodyPr/>
          <a:lstStyle/>
          <a:p>
            <a:pPr marL="171450" indent="-171450">
              <a:buFontTx/>
              <a:buChar char="-"/>
            </a:pPr>
            <a:r>
              <a:rPr lang="sv-SE" dirty="0"/>
              <a:t>Regionala sysselsättningsprojekten, deltagare som även utan pandemi skulle haft utmaningar att etablera sig. Unga personer med låg utbildningsnivå, i stor utsträckning födda i ett utomeuropeiskt land, tre fjärdedelar av deltagarna hade ingen registerbaserad branschtillhörighet 2019, dvs. var kanske inte sysselsatta.</a:t>
            </a:r>
          </a:p>
          <a:p>
            <a:pPr marL="171450" indent="-171450">
              <a:buFontTx/>
              <a:buChar char="-"/>
            </a:pPr>
            <a:r>
              <a:rPr lang="sv-SE" dirty="0"/>
              <a:t>Projekten fick inte den målgrupp de tänkt sig, arbetslösheten gått ned, de inskrivna på AF fördelades till de upphandlade leverantörerna, en tolkning AF gjorde.</a:t>
            </a:r>
          </a:p>
          <a:p>
            <a:pPr marL="171450" indent="-171450">
              <a:buFontTx/>
              <a:buChar char="-"/>
            </a:pPr>
            <a:r>
              <a:rPr lang="sv-SE" dirty="0"/>
              <a:t>Kompetensutvecklingsprojekten nådde i mycket låg utsträckning personer med den svagaste ställningen på en arbetsplats, personer med visstids- eller deltidsanställningar, relativt hög andel hade hög utbildningsnivå, i medelåldern, heltidsarbetande, tillsvidareanställda.</a:t>
            </a:r>
          </a:p>
          <a:p>
            <a:pPr marL="171450" indent="-171450">
              <a:buFontTx/>
              <a:buChar char="-"/>
            </a:pPr>
            <a:r>
              <a:rPr lang="sv-SE" dirty="0"/>
              <a:t>Träffbilden påverkar möjligheten att åstadkomma mätbara effekter vad gäller arbetslöshet, löneutveckling osv under mätperioden</a:t>
            </a:r>
          </a:p>
          <a:p>
            <a:pPr marL="171450" indent="-171450">
              <a:buFontTx/>
              <a:buChar char="-"/>
            </a:pPr>
            <a:endParaRPr lang="sv-SE" dirty="0"/>
          </a:p>
        </p:txBody>
      </p:sp>
      <p:sp>
        <p:nvSpPr>
          <p:cNvPr id="4" name="Slide Number Placeholder 3">
            <a:extLst>
              <a:ext uri="{FF2B5EF4-FFF2-40B4-BE49-F238E27FC236}">
                <a16:creationId xmlns:a16="http://schemas.microsoft.com/office/drawing/2014/main" id="{6AB7193A-CF0F-281D-78E7-5C36103A9463}"/>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70019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352478-2365-5D70-0854-C34662233DCC}"/>
              </a:ext>
            </a:extLst>
          </p:cNvPr>
          <p:cNvSpPr>
            <a:spLocks noGrp="1"/>
          </p:cNvSpPr>
          <p:nvPr>
            <p:ph type="title"/>
          </p:nvPr>
        </p:nvSpPr>
        <p:spPr>
          <a:xfrm>
            <a:off x="1676400" y="730250"/>
            <a:ext cx="21034375" cy="2651125"/>
          </a:xfrm>
          <a:prstGeom prst="rect">
            <a:avLst/>
          </a:prstGeom>
        </p:spPr>
        <p:txBody>
          <a:bodyPr/>
          <a:lstStyle/>
          <a:p>
            <a:r>
              <a:rPr lang="sv-SE"/>
              <a:t>Klicka här för att ändra mall för rubrikformat</a:t>
            </a:r>
          </a:p>
        </p:txBody>
      </p:sp>
    </p:spTree>
    <p:extLst>
      <p:ext uri="{BB962C8B-B14F-4D97-AF65-F5344CB8AC3E}">
        <p14:creationId xmlns:p14="http://schemas.microsoft.com/office/powerpoint/2010/main" val="3746330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10.xml"/><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11.xml"/><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4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6.png"/><Relationship Id="rId2" Type="http://schemas.openxmlformats.org/officeDocument/2006/relationships/notesSlide" Target="../notesSlides/notesSlide20.xml"/><Relationship Id="rId16" Type="http://schemas.openxmlformats.org/officeDocument/2006/relationships/image" Target="../media/image45.svg"/><Relationship Id="rId1" Type="http://schemas.openxmlformats.org/officeDocument/2006/relationships/slideLayout" Target="../slideLayouts/slideLayout1.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19" Type="http://schemas.openxmlformats.org/officeDocument/2006/relationships/image" Target="../media/image23.pn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3.sv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2.sv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28.xml"/><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2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29.xml"/><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4"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3491" y="6159500"/>
            <a:ext cx="16675225" cy="2260600"/>
          </a:xfrm>
          <a:prstGeom prst="rect">
            <a:avLst/>
          </a:prstGeom>
        </p:spPr>
      </p:pic>
      <p:sp>
        <p:nvSpPr>
          <p:cNvPr id="5" name="Text 1"/>
          <p:cNvSpPr/>
          <p:nvPr/>
        </p:nvSpPr>
        <p:spPr>
          <a:xfrm>
            <a:off x="6386844" y="6291791"/>
            <a:ext cx="12883644" cy="1996017"/>
          </a:xfrm>
          <a:prstGeom prst="rect">
            <a:avLst/>
          </a:prstGeom>
          <a:noFill/>
          <a:ln/>
        </p:spPr>
        <p:txBody>
          <a:bodyPr wrap="square" lIns="0" tIns="0" rIns="0" bIns="0" rtlCol="0" anchor="ctr"/>
          <a:lstStyle/>
          <a:p>
            <a:pPr marL="0" indent="0" algn="ctr">
              <a:buNone/>
            </a:pPr>
            <a:r>
              <a:rPr lang="sv-SE" sz="6000" b="1" dirty="0">
                <a:solidFill>
                  <a:srgbClr val="000000">
                    <a:alpha val="100000"/>
                  </a:srgbClr>
                </a:solidFill>
                <a:latin typeface="Avenir Next Regular" pitchFamily="34" charset="0"/>
                <a:ea typeface="Avenir Next Regular" pitchFamily="34" charset="-122"/>
                <a:cs typeface="Avenir Next Regular" pitchFamily="34" charset="-120"/>
              </a:rPr>
              <a:t>Utvärdering av </a:t>
            </a:r>
            <a:r>
              <a:rPr lang="sv-SE" sz="6000" b="1" err="1">
                <a:solidFill>
                  <a:srgbClr val="000000">
                    <a:alpha val="100000"/>
                  </a:srgbClr>
                </a:solidFill>
                <a:latin typeface="Avenir Next Regular" pitchFamily="34" charset="0"/>
                <a:ea typeface="Avenir Next Regular" pitchFamily="34" charset="-122"/>
                <a:cs typeface="Avenir Next Regular" pitchFamily="34" charset="-120"/>
              </a:rPr>
              <a:t>React</a:t>
            </a:r>
            <a:r>
              <a:rPr lang="sv-SE" sz="6000" b="1" dirty="0">
                <a:solidFill>
                  <a:srgbClr val="000000">
                    <a:alpha val="100000"/>
                  </a:srgbClr>
                </a:solidFill>
                <a:latin typeface="Avenir Next Regular" pitchFamily="34" charset="0"/>
                <a:ea typeface="Avenir Next Regular" pitchFamily="34" charset="-122"/>
                <a:cs typeface="Avenir Next Regular" pitchFamily="34" charset="-120"/>
              </a:rPr>
              <a:t>-EU</a:t>
            </a:r>
          </a:p>
          <a:p>
            <a:pPr marL="0" indent="0" algn="ctr">
              <a:buNone/>
            </a:pPr>
            <a:r>
              <a:rPr lang="sv-SE" sz="4800" b="1" dirty="0">
                <a:solidFill>
                  <a:srgbClr val="000000">
                    <a:alpha val="100000"/>
                  </a:srgbClr>
                </a:solidFill>
                <a:latin typeface="Avenir Next Regular" pitchFamily="34" charset="0"/>
              </a:rPr>
              <a:t>3 december</a:t>
            </a:r>
            <a:endParaRPr lang="sv-SE" sz="4800" b="1" dirty="0"/>
          </a:p>
        </p:txBody>
      </p:sp>
      <p:pic>
        <p:nvPicPr>
          <p:cNvPr id="7" name="Image 2" descr=" "/>
          <p:cNvPicPr>
            <a:picLocks noChangeAspect="1"/>
          </p:cNvPicPr>
          <p:nvPr/>
        </p:nvPicPr>
        <p:blipFill>
          <a:blip r:embed="rId6"/>
          <a:stretch>
            <a:fillRect/>
          </a:stretch>
        </p:blipFill>
        <p:spPr>
          <a:xfrm>
            <a:off x="20671821" y="0"/>
            <a:ext cx="3715227" cy="13716000"/>
          </a:xfrm>
          <a:prstGeom prst="rect">
            <a:avLst/>
          </a:prstGeom>
        </p:spPr>
      </p:pic>
      <p:pic>
        <p:nvPicPr>
          <p:cNvPr id="8" name="Image 3" descr=" "/>
          <p:cNvPicPr>
            <a:picLocks noChangeAspect="1"/>
          </p:cNvPicPr>
          <p:nvPr/>
        </p:nvPicPr>
        <p:blipFill>
          <a:blip r:embed="rId7"/>
          <a:stretch>
            <a:fillRect/>
          </a:stretch>
        </p:blipFill>
        <p:spPr>
          <a:xfrm>
            <a:off x="-16350" y="0"/>
            <a:ext cx="3194449" cy="13716000"/>
          </a:xfrm>
          <a:prstGeom prst="rect">
            <a:avLst/>
          </a:prstGeom>
        </p:spPr>
      </p:pic>
      <p:pic>
        <p:nvPicPr>
          <p:cNvPr id="10" name="Image 1" descr=" ">
            <a:extLst>
              <a:ext uri="{FF2B5EF4-FFF2-40B4-BE49-F238E27FC236}">
                <a16:creationId xmlns:a16="http://schemas.microsoft.com/office/drawing/2014/main" id="{7C42AD57-3E41-F599-094B-C5185D19748D}"/>
              </a:ext>
            </a:extLst>
          </p:cNvPr>
          <p:cNvPicPr>
            <a:picLocks noChangeAspect="1"/>
          </p:cNvPicPr>
          <p:nvPr/>
        </p:nvPicPr>
        <p:blipFill>
          <a:blip r:embed="rId8"/>
          <a:stretch>
            <a:fillRect/>
          </a:stretch>
        </p:blipFill>
        <p:spPr>
          <a:xfrm>
            <a:off x="11558507" y="508000"/>
            <a:ext cx="1270159" cy="127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EC1EB-1765-802C-C75C-C825F65257C3}"/>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E286086-2A8C-8BD4-227E-61B3CEB9526F}"/>
              </a:ext>
            </a:extLst>
          </p:cNvPr>
          <p:cNvSpPr/>
          <p:nvPr/>
        </p:nvSpPr>
        <p:spPr>
          <a:xfrm>
            <a:off x="2540318" y="2273300"/>
            <a:ext cx="19306413" cy="61722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0BBCF9E2-A93E-AC93-1C54-3367F28EF6B9}"/>
              </a:ext>
            </a:extLst>
          </p:cNvPr>
          <p:cNvSpPr/>
          <p:nvPr/>
        </p:nvSpPr>
        <p:spPr>
          <a:xfrm>
            <a:off x="2540318" y="2273300"/>
            <a:ext cx="19602783" cy="2734733"/>
          </a:xfrm>
          <a:prstGeom prst="rect">
            <a:avLst/>
          </a:prstGeom>
          <a:noFill/>
          <a:ln/>
        </p:spPr>
        <p:txBody>
          <a:bodyPr wrap="square" lIns="0" tIns="0" rIns="0" bIns="0" rtlCol="0" anchor="t"/>
          <a:lstStyle/>
          <a:p>
            <a:pPr marL="0" indent="0" algn="l">
              <a:buNone/>
            </a:pPr>
            <a:r>
              <a:rPr lang="en-US" sz="7000" dirty="0">
                <a:solidFill>
                  <a:srgbClr val="000000">
                    <a:alpha val="100000"/>
                  </a:srgbClr>
                </a:solidFill>
                <a:latin typeface="Avenir Next Bold" pitchFamily="34" charset="0"/>
                <a:ea typeface="Avenir Next Bold" pitchFamily="34" charset="-122"/>
                <a:cs typeface="Avenir Next Bold" pitchFamily="34" charset="-120"/>
              </a:rPr>
              <a:t>Två av tre långsiktiga resultatmål uppnåddes</a:t>
            </a:r>
            <a:endParaRPr lang="en-US" sz="7000" dirty="0"/>
          </a:p>
        </p:txBody>
      </p:sp>
      <p:pic>
        <p:nvPicPr>
          <p:cNvPr id="5" name="Image 0" descr=" ">
            <a:extLst>
              <a:ext uri="{FF2B5EF4-FFF2-40B4-BE49-F238E27FC236}">
                <a16:creationId xmlns:a16="http://schemas.microsoft.com/office/drawing/2014/main" id="{BC46FC19-4E9D-6943-EAD8-8AEACC6F0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6" name="Image 1" descr=" ">
            <a:extLst>
              <a:ext uri="{FF2B5EF4-FFF2-40B4-BE49-F238E27FC236}">
                <a16:creationId xmlns:a16="http://schemas.microsoft.com/office/drawing/2014/main" id="{C5DBB3A4-9A44-F4F2-1D24-96EFC7B7FB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7" name="Image 2" descr=" ">
            <a:extLst>
              <a:ext uri="{FF2B5EF4-FFF2-40B4-BE49-F238E27FC236}">
                <a16:creationId xmlns:a16="http://schemas.microsoft.com/office/drawing/2014/main" id="{3F70FB67-DE49-6A52-6038-4EDAF6F9DB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8" name="Image 3" descr=" ">
            <a:extLst>
              <a:ext uri="{FF2B5EF4-FFF2-40B4-BE49-F238E27FC236}">
                <a16:creationId xmlns:a16="http://schemas.microsoft.com/office/drawing/2014/main" id="{4C0D6ED7-6ADB-3262-196F-E5F3462DF5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9" name="Image 4" descr=" ">
            <a:extLst>
              <a:ext uri="{FF2B5EF4-FFF2-40B4-BE49-F238E27FC236}">
                <a16:creationId xmlns:a16="http://schemas.microsoft.com/office/drawing/2014/main" id="{D63FF819-7B54-CEA1-726C-93CDA71D41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0" name="Image 5" descr=" ">
            <a:extLst>
              <a:ext uri="{FF2B5EF4-FFF2-40B4-BE49-F238E27FC236}">
                <a16:creationId xmlns:a16="http://schemas.microsoft.com/office/drawing/2014/main" id="{18B990E1-2B82-F673-785E-72C1BC21AC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1" name="Image 6" descr=" ">
            <a:extLst>
              <a:ext uri="{FF2B5EF4-FFF2-40B4-BE49-F238E27FC236}">
                <a16:creationId xmlns:a16="http://schemas.microsoft.com/office/drawing/2014/main" id="{416EE385-4529-8E44-2C70-B3F1C526FD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2" name="Image 7" descr=" ">
            <a:extLst>
              <a:ext uri="{FF2B5EF4-FFF2-40B4-BE49-F238E27FC236}">
                <a16:creationId xmlns:a16="http://schemas.microsoft.com/office/drawing/2014/main" id="{38DFF34F-D036-77BF-2134-FFAB02469A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3" name="Image 8" descr=" ">
            <a:extLst>
              <a:ext uri="{FF2B5EF4-FFF2-40B4-BE49-F238E27FC236}">
                <a16:creationId xmlns:a16="http://schemas.microsoft.com/office/drawing/2014/main" id="{B6BA9DE4-1560-3A32-BBB2-BD45549D9F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4" name="Image 9" descr=" ">
            <a:extLst>
              <a:ext uri="{FF2B5EF4-FFF2-40B4-BE49-F238E27FC236}">
                <a16:creationId xmlns:a16="http://schemas.microsoft.com/office/drawing/2014/main" id="{5420AF94-D017-2DB9-3A50-BF8CE60460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5" name="Image 10" descr=" ">
            <a:extLst>
              <a:ext uri="{FF2B5EF4-FFF2-40B4-BE49-F238E27FC236}">
                <a16:creationId xmlns:a16="http://schemas.microsoft.com/office/drawing/2014/main" id="{AAAD6B7C-FCB3-8FD1-14F2-FA40E474B63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6" name="Image 11" descr=" ">
            <a:extLst>
              <a:ext uri="{FF2B5EF4-FFF2-40B4-BE49-F238E27FC236}">
                <a16:creationId xmlns:a16="http://schemas.microsoft.com/office/drawing/2014/main" id="{C2C4BC08-34A2-0A65-CB0D-46508DAB9C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7" name="Image 12" descr=" ">
            <a:extLst>
              <a:ext uri="{FF2B5EF4-FFF2-40B4-BE49-F238E27FC236}">
                <a16:creationId xmlns:a16="http://schemas.microsoft.com/office/drawing/2014/main" id="{A857EBE8-1D28-C9D2-CB01-18EA928DB80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8" name="Image 13" descr=" ">
            <a:extLst>
              <a:ext uri="{FF2B5EF4-FFF2-40B4-BE49-F238E27FC236}">
                <a16:creationId xmlns:a16="http://schemas.microsoft.com/office/drawing/2014/main" id="{088237AC-B9CD-BCE8-2DC1-E405A6F5CC4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9" name="Image 14" descr=" ">
            <a:extLst>
              <a:ext uri="{FF2B5EF4-FFF2-40B4-BE49-F238E27FC236}">
                <a16:creationId xmlns:a16="http://schemas.microsoft.com/office/drawing/2014/main" id="{BB558A11-146A-6D5C-4536-CCCB99E4C58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20" name="Image 15" descr=" ">
            <a:extLst>
              <a:ext uri="{FF2B5EF4-FFF2-40B4-BE49-F238E27FC236}">
                <a16:creationId xmlns:a16="http://schemas.microsoft.com/office/drawing/2014/main" id="{9C3CC01D-D9C6-143F-3383-B9F363A1572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39" name="Image 34" descr=" ">
            <a:extLst>
              <a:ext uri="{FF2B5EF4-FFF2-40B4-BE49-F238E27FC236}">
                <a16:creationId xmlns:a16="http://schemas.microsoft.com/office/drawing/2014/main" id="{C5D1DB02-9B68-88E7-7DF3-A64734E1E9D6}"/>
              </a:ext>
            </a:extLst>
          </p:cNvPr>
          <p:cNvPicPr>
            <a:picLocks noChangeAspect="1"/>
          </p:cNvPicPr>
          <p:nvPr/>
        </p:nvPicPr>
        <p:blipFill>
          <a:blip r:embed="rId19"/>
          <a:stretch>
            <a:fillRect/>
          </a:stretch>
        </p:blipFill>
        <p:spPr>
          <a:xfrm>
            <a:off x="508063" y="508000"/>
            <a:ext cx="1270159" cy="1270000"/>
          </a:xfrm>
          <a:prstGeom prst="rect">
            <a:avLst/>
          </a:prstGeom>
        </p:spPr>
      </p:pic>
      <p:graphicFrame>
        <p:nvGraphicFramePr>
          <p:cNvPr id="22" name="Tabell 21">
            <a:extLst>
              <a:ext uri="{FF2B5EF4-FFF2-40B4-BE49-F238E27FC236}">
                <a16:creationId xmlns:a16="http://schemas.microsoft.com/office/drawing/2014/main" id="{8259A422-5925-446C-C02C-3FDC7D3164D6}"/>
              </a:ext>
            </a:extLst>
          </p:cNvPr>
          <p:cNvGraphicFramePr>
            <a:graphicFrameLocks noGrp="1"/>
          </p:cNvGraphicFramePr>
          <p:nvPr>
            <p:extLst>
              <p:ext uri="{D42A27DB-BD31-4B8C-83A1-F6EECF244321}">
                <p14:modId xmlns:p14="http://schemas.microsoft.com/office/powerpoint/2010/main" val="2817752040"/>
              </p:ext>
            </p:extLst>
          </p:nvPr>
        </p:nvGraphicFramePr>
        <p:xfrm>
          <a:off x="3276600" y="4387852"/>
          <a:ext cx="16433800" cy="7543804"/>
        </p:xfrm>
        <a:graphic>
          <a:graphicData uri="http://schemas.openxmlformats.org/drawingml/2006/table">
            <a:tbl>
              <a:tblPr firstRow="1" firstCol="1" bandRow="1"/>
              <a:tblGrid>
                <a:gridCol w="3541817">
                  <a:extLst>
                    <a:ext uri="{9D8B030D-6E8A-4147-A177-3AD203B41FA5}">
                      <a16:colId xmlns:a16="http://schemas.microsoft.com/office/drawing/2014/main" val="804968926"/>
                    </a:ext>
                  </a:extLst>
                </a:gridCol>
                <a:gridCol w="2482943">
                  <a:extLst>
                    <a:ext uri="{9D8B030D-6E8A-4147-A177-3AD203B41FA5}">
                      <a16:colId xmlns:a16="http://schemas.microsoft.com/office/drawing/2014/main" val="707889807"/>
                    </a:ext>
                  </a:extLst>
                </a:gridCol>
                <a:gridCol w="2465554">
                  <a:extLst>
                    <a:ext uri="{9D8B030D-6E8A-4147-A177-3AD203B41FA5}">
                      <a16:colId xmlns:a16="http://schemas.microsoft.com/office/drawing/2014/main" val="3549411722"/>
                    </a:ext>
                  </a:extLst>
                </a:gridCol>
                <a:gridCol w="2465554">
                  <a:extLst>
                    <a:ext uri="{9D8B030D-6E8A-4147-A177-3AD203B41FA5}">
                      <a16:colId xmlns:a16="http://schemas.microsoft.com/office/drawing/2014/main" val="466742372"/>
                    </a:ext>
                  </a:extLst>
                </a:gridCol>
                <a:gridCol w="2738000">
                  <a:extLst>
                    <a:ext uri="{9D8B030D-6E8A-4147-A177-3AD203B41FA5}">
                      <a16:colId xmlns:a16="http://schemas.microsoft.com/office/drawing/2014/main" val="2730929236"/>
                    </a:ext>
                  </a:extLst>
                </a:gridCol>
                <a:gridCol w="2739932">
                  <a:extLst>
                    <a:ext uri="{9D8B030D-6E8A-4147-A177-3AD203B41FA5}">
                      <a16:colId xmlns:a16="http://schemas.microsoft.com/office/drawing/2014/main" val="2633278486"/>
                    </a:ext>
                  </a:extLst>
                </a:gridCol>
              </a:tblGrid>
              <a:tr h="1077686">
                <a:tc>
                  <a:txBody>
                    <a:bodyPr/>
                    <a:lstStyle/>
                    <a:p>
                      <a:pPr marL="288290">
                        <a:spcAft>
                          <a:spcPts val="800"/>
                        </a:spcAft>
                      </a:pPr>
                      <a:r>
                        <a:rPr lang="sv-SE" sz="1800" b="1"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         </a:t>
                      </a:r>
                      <a:endParaRPr lang="sv-SE" sz="24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8CC3C5"/>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8CC3C5"/>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CC3C5"/>
                    </a:solidFill>
                  </a:tcPr>
                </a:tc>
                <a:tc>
                  <a:txBody>
                    <a:bodyPr/>
                    <a:lstStyle/>
                    <a:p>
                      <a:pPr marL="288290" algn="ctr">
                        <a:spcAft>
                          <a:spcPts val="800"/>
                        </a:spcAft>
                      </a:pPr>
                      <a:r>
                        <a:rPr lang="sv-SE" sz="2000" b="1"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Målvärde</a:t>
                      </a:r>
                      <a:endParaRPr lang="sv-SE" sz="28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8CC3C5"/>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CC3C5"/>
                    </a:solidFill>
                  </a:tcPr>
                </a:tc>
                <a:tc>
                  <a:txBody>
                    <a:bodyPr/>
                    <a:lstStyle/>
                    <a:p>
                      <a:pPr marL="288290" algn="ctr">
                        <a:spcAft>
                          <a:spcPts val="800"/>
                        </a:spcAft>
                      </a:pPr>
                      <a:r>
                        <a:rPr lang="sv-SE" sz="2000" b="1"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Utfall totalt</a:t>
                      </a:r>
                      <a:endParaRPr lang="sv-SE" sz="28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8CC3C5"/>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CC3C5"/>
                    </a:solidFill>
                  </a:tcPr>
                </a:tc>
                <a:tc>
                  <a:txBody>
                    <a:bodyPr/>
                    <a:lstStyle/>
                    <a:p>
                      <a:pPr marL="288290" algn="ctr">
                        <a:spcAft>
                          <a:spcPts val="800"/>
                        </a:spcAft>
                      </a:pPr>
                      <a:r>
                        <a:rPr lang="sv-SE" sz="2000" b="1"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Kickstart</a:t>
                      </a:r>
                      <a:endParaRPr lang="sv-SE" sz="28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8CC3C5"/>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CC3C5"/>
                    </a:solidFill>
                  </a:tcPr>
                </a:tc>
                <a:tc>
                  <a:txBody>
                    <a:bodyPr/>
                    <a:lstStyle/>
                    <a:p>
                      <a:pPr marL="288290" algn="ctr">
                        <a:spcAft>
                          <a:spcPts val="800"/>
                        </a:spcAft>
                      </a:pPr>
                      <a:r>
                        <a:rPr lang="sv-SE" sz="2000" b="1"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Regionala sysselsätt-</a:t>
                      </a:r>
                      <a:r>
                        <a:rPr lang="sv-SE" sz="2000" b="1" dirty="0" err="1">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ningsprojekt</a:t>
                      </a:r>
                      <a:endParaRPr lang="sv-SE" sz="28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8CC3C5"/>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CC3C5"/>
                    </a:solidFill>
                  </a:tcPr>
                </a:tc>
                <a:tc>
                  <a:txBody>
                    <a:bodyPr/>
                    <a:lstStyle/>
                    <a:p>
                      <a:pPr marL="288290" algn="ctr">
                        <a:spcAft>
                          <a:spcPts val="800"/>
                        </a:spcAft>
                      </a:pPr>
                      <a:r>
                        <a:rPr lang="sv-SE" sz="2000" b="1"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Kompetens-utvecklings-projekt</a:t>
                      </a:r>
                      <a:endParaRPr lang="sv-SE" sz="28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8CC3C5"/>
                      </a:solidFill>
                      <a:prstDash val="solid"/>
                      <a:round/>
                      <a:headEnd type="none" w="med" len="med"/>
                      <a:tailEnd type="none" w="med" len="med"/>
                    </a:lnR>
                    <a:lnT w="12700" cap="flat" cmpd="sng" algn="ctr">
                      <a:solidFill>
                        <a:srgbClr val="8CC3C5"/>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CC3C5"/>
                    </a:solidFill>
                  </a:tcPr>
                </a:tc>
                <a:extLst>
                  <a:ext uri="{0D108BD9-81ED-4DB2-BD59-A6C34878D82A}">
                    <a16:rowId xmlns:a16="http://schemas.microsoft.com/office/drawing/2014/main" val="2264324055"/>
                  </a:ext>
                </a:extLst>
              </a:tr>
              <a:tr h="2586447">
                <a:tc>
                  <a:txBody>
                    <a:bodyPr/>
                    <a:lstStyle/>
                    <a:p>
                      <a:pPr marL="288290">
                        <a:spcAft>
                          <a:spcPts val="800"/>
                        </a:spcAft>
                      </a:pPr>
                      <a:r>
                        <a:rPr lang="sv-SE" sz="2400"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Deltagare i sysselsättning, inklusive egenföretagande, 6 månader efter avslutad åtgärd</a:t>
                      </a:r>
                      <a:endParaRPr lang="sv-SE" sz="32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B9DADC"/>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F3F3"/>
                    </a:solidFill>
                  </a:tcPr>
                </a:tc>
                <a:tc>
                  <a:txBody>
                    <a:bodyPr/>
                    <a:lstStyle/>
                    <a:p>
                      <a:pPr marL="288290" algn="ctr">
                        <a:spcAft>
                          <a:spcPts val="800"/>
                        </a:spcAft>
                      </a:pPr>
                      <a:r>
                        <a:rPr lang="sv-SE" sz="2400" b="1">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25 %</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F3F3"/>
                    </a:solidFill>
                  </a:tcPr>
                </a:tc>
                <a:tc>
                  <a:txBody>
                    <a:bodyPr/>
                    <a:lstStyle/>
                    <a:p>
                      <a:pPr marL="288290" algn="ctr">
                        <a:spcAft>
                          <a:spcPts val="800"/>
                        </a:spcAft>
                      </a:pPr>
                      <a:r>
                        <a:rPr lang="sv-SE" sz="2400" b="1">
                          <a:solidFill>
                            <a:srgbClr val="60A172"/>
                          </a:solidFill>
                          <a:effectLst/>
                          <a:latin typeface="Avenir Next" panose="020B0503020202020204" pitchFamily="34" charset="0"/>
                          <a:ea typeface="SimSun" panose="02010600030101010101" pitchFamily="2" charset="-122"/>
                          <a:cs typeface="Times New Roman" panose="02020603050405020304" pitchFamily="18" charset="0"/>
                        </a:rPr>
                        <a:t>31%</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F3F3"/>
                    </a:solidFill>
                  </a:tcPr>
                </a:tc>
                <a:tc>
                  <a:txBody>
                    <a:bodyPr/>
                    <a:lstStyle/>
                    <a:p>
                      <a:pPr marL="288290" algn="ctr">
                        <a:spcAft>
                          <a:spcPts val="800"/>
                        </a:spcAft>
                      </a:pPr>
                      <a:r>
                        <a:rPr lang="sv-SE" sz="2400" b="1">
                          <a:solidFill>
                            <a:srgbClr val="60A172"/>
                          </a:solidFill>
                          <a:effectLst/>
                          <a:latin typeface="Avenir Next" panose="020B0503020202020204" pitchFamily="34" charset="0"/>
                          <a:ea typeface="SimSun" panose="02010600030101010101" pitchFamily="2" charset="-122"/>
                          <a:cs typeface="Times New Roman" panose="02020603050405020304" pitchFamily="18" charset="0"/>
                        </a:rPr>
                        <a:t>31%</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F3F3"/>
                    </a:solidFill>
                  </a:tcPr>
                </a:tc>
                <a:tc>
                  <a:txBody>
                    <a:bodyPr/>
                    <a:lstStyle/>
                    <a:p>
                      <a:pPr marL="288290" algn="ctr">
                        <a:spcAft>
                          <a:spcPts val="800"/>
                        </a:spcAft>
                      </a:pPr>
                      <a:r>
                        <a:rPr lang="sv-SE" sz="2400" b="1">
                          <a:solidFill>
                            <a:srgbClr val="C00000"/>
                          </a:solidFill>
                          <a:effectLst/>
                          <a:latin typeface="Avenir Next" panose="020B0503020202020204" pitchFamily="34" charset="0"/>
                          <a:ea typeface="SimSun" panose="02010600030101010101" pitchFamily="2" charset="-122"/>
                          <a:cs typeface="Times New Roman" panose="02020603050405020304" pitchFamily="18" charset="0"/>
                        </a:rPr>
                        <a:t>16%</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F3F3"/>
                    </a:solidFill>
                  </a:tcPr>
                </a:tc>
                <a:tc>
                  <a:txBody>
                    <a:bodyPr/>
                    <a:lstStyle/>
                    <a:p>
                      <a:pPr marL="288290" algn="ctr">
                        <a:spcAft>
                          <a:spcPts val="800"/>
                        </a:spcAft>
                      </a:pPr>
                      <a:r>
                        <a:rPr lang="sv-SE" sz="2400" b="1">
                          <a:solidFill>
                            <a:srgbClr val="60A172"/>
                          </a:solidFill>
                          <a:effectLst/>
                          <a:latin typeface="Avenir Next" panose="020B0503020202020204" pitchFamily="34" charset="0"/>
                          <a:ea typeface="SimSun" panose="02010600030101010101" pitchFamily="2" charset="-122"/>
                          <a:cs typeface="Times New Roman" panose="02020603050405020304" pitchFamily="18" charset="0"/>
                        </a:rPr>
                        <a:t>-</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B9DADC"/>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F3F3"/>
                    </a:solidFill>
                  </a:tcPr>
                </a:tc>
                <a:extLst>
                  <a:ext uri="{0D108BD9-81ED-4DB2-BD59-A6C34878D82A}">
                    <a16:rowId xmlns:a16="http://schemas.microsoft.com/office/drawing/2014/main" val="2065593847"/>
                  </a:ext>
                </a:extLst>
              </a:tr>
              <a:tr h="1724298">
                <a:tc>
                  <a:txBody>
                    <a:bodyPr/>
                    <a:lstStyle/>
                    <a:p>
                      <a:pPr marL="288290">
                        <a:spcAft>
                          <a:spcPts val="800"/>
                        </a:spcAft>
                      </a:pPr>
                      <a:r>
                        <a:rPr lang="sv-SE" sz="2400"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Deltagare i utbildning 6 månader efter avslutat projektdeltagande</a:t>
                      </a:r>
                      <a:endParaRPr lang="sv-SE" sz="32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B9DADC"/>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288290" algn="ctr">
                        <a:spcAft>
                          <a:spcPts val="800"/>
                        </a:spcAft>
                      </a:pPr>
                      <a:r>
                        <a:rPr lang="sv-SE" sz="2400" b="1">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9 %</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288290" algn="ctr">
                        <a:spcAft>
                          <a:spcPts val="800"/>
                        </a:spcAft>
                      </a:pPr>
                      <a:r>
                        <a:rPr lang="sv-SE" sz="2400" b="1">
                          <a:solidFill>
                            <a:srgbClr val="FF0000"/>
                          </a:solidFill>
                          <a:effectLst/>
                          <a:latin typeface="Avenir Next" panose="020B0503020202020204" pitchFamily="34" charset="0"/>
                          <a:ea typeface="SimSun" panose="02010600030101010101" pitchFamily="2" charset="-122"/>
                          <a:cs typeface="Times New Roman" panose="02020603050405020304" pitchFamily="18" charset="0"/>
                        </a:rPr>
                        <a:t>8%</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288290" algn="ctr">
                        <a:spcAft>
                          <a:spcPts val="800"/>
                        </a:spcAft>
                      </a:pPr>
                      <a:r>
                        <a:rPr lang="sv-SE" sz="2400" b="1">
                          <a:solidFill>
                            <a:srgbClr val="FF0000"/>
                          </a:solidFill>
                          <a:effectLst/>
                          <a:latin typeface="Avenir Next" panose="020B0503020202020204" pitchFamily="34" charset="0"/>
                          <a:ea typeface="SimSun" panose="02010600030101010101" pitchFamily="2" charset="-122"/>
                          <a:cs typeface="Times New Roman" panose="02020603050405020304" pitchFamily="18" charset="0"/>
                        </a:rPr>
                        <a:t>8%</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288290" algn="ctr">
                        <a:spcAft>
                          <a:spcPts val="800"/>
                        </a:spcAft>
                      </a:pPr>
                      <a:r>
                        <a:rPr lang="sv-SE" sz="2400" b="1">
                          <a:solidFill>
                            <a:srgbClr val="60A172"/>
                          </a:solidFill>
                          <a:effectLst/>
                          <a:latin typeface="Avenir Next" panose="020B0503020202020204" pitchFamily="34" charset="0"/>
                          <a:ea typeface="SimSun" panose="02010600030101010101" pitchFamily="2" charset="-122"/>
                          <a:cs typeface="Times New Roman" panose="02020603050405020304" pitchFamily="18" charset="0"/>
                        </a:rPr>
                        <a:t>15%</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288290" algn="ctr">
                        <a:spcAft>
                          <a:spcPts val="800"/>
                        </a:spcAft>
                      </a:pPr>
                      <a:r>
                        <a:rPr lang="sv-SE" sz="2400" b="1">
                          <a:solidFill>
                            <a:srgbClr val="60A172"/>
                          </a:solidFill>
                          <a:effectLst/>
                          <a:latin typeface="Avenir Next" panose="020B0503020202020204" pitchFamily="34" charset="0"/>
                          <a:ea typeface="SimSun" panose="02010600030101010101" pitchFamily="2" charset="-122"/>
                          <a:cs typeface="Times New Roman" panose="02020603050405020304" pitchFamily="18" charset="0"/>
                        </a:rPr>
                        <a:t>-</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B9DADC"/>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656522143"/>
                  </a:ext>
                </a:extLst>
              </a:tr>
              <a:tr h="2155373">
                <a:tc>
                  <a:txBody>
                    <a:bodyPr/>
                    <a:lstStyle/>
                    <a:p>
                      <a:pPr marL="288290">
                        <a:spcAft>
                          <a:spcPts val="800"/>
                        </a:spcAft>
                      </a:pPr>
                      <a:r>
                        <a:rPr lang="sv-SE" sz="240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Deltagare med förbättrad arbetsmarknads-situation, 6 månader efter avslutad åtgärd</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B9DADC"/>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B9DADC"/>
                      </a:solidFill>
                      <a:prstDash val="solid"/>
                      <a:round/>
                      <a:headEnd type="none" w="med" len="med"/>
                      <a:tailEnd type="none" w="med" len="med"/>
                    </a:lnB>
                    <a:solidFill>
                      <a:srgbClr val="E7F3F3"/>
                    </a:solidFill>
                  </a:tcPr>
                </a:tc>
                <a:tc>
                  <a:txBody>
                    <a:bodyPr/>
                    <a:lstStyle/>
                    <a:p>
                      <a:pPr marL="288290" algn="ctr">
                        <a:spcAft>
                          <a:spcPts val="800"/>
                        </a:spcAft>
                      </a:pPr>
                      <a:r>
                        <a:rPr lang="sv-SE" sz="2400" b="1">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39 %</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B9DADC"/>
                      </a:solidFill>
                      <a:prstDash val="solid"/>
                      <a:round/>
                      <a:headEnd type="none" w="med" len="med"/>
                      <a:tailEnd type="none" w="med" len="med"/>
                    </a:lnB>
                    <a:solidFill>
                      <a:srgbClr val="E7F3F3"/>
                    </a:solidFill>
                  </a:tcPr>
                </a:tc>
                <a:tc>
                  <a:txBody>
                    <a:bodyPr/>
                    <a:lstStyle/>
                    <a:p>
                      <a:pPr marL="288290" algn="ctr">
                        <a:spcAft>
                          <a:spcPts val="800"/>
                        </a:spcAft>
                      </a:pPr>
                      <a:r>
                        <a:rPr lang="sv-SE" sz="2400" b="1">
                          <a:solidFill>
                            <a:srgbClr val="60A172"/>
                          </a:solidFill>
                          <a:effectLst/>
                          <a:latin typeface="Avenir Next" panose="020B0503020202020204" pitchFamily="34" charset="0"/>
                          <a:ea typeface="SimSun" panose="02010600030101010101" pitchFamily="2" charset="-122"/>
                          <a:cs typeface="Times New Roman" panose="02020603050405020304" pitchFamily="18" charset="0"/>
                        </a:rPr>
                        <a:t>53%</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B9DADC"/>
                      </a:solidFill>
                      <a:prstDash val="solid"/>
                      <a:round/>
                      <a:headEnd type="none" w="med" len="med"/>
                      <a:tailEnd type="none" w="med" len="med"/>
                    </a:lnB>
                    <a:solidFill>
                      <a:srgbClr val="E7F3F3"/>
                    </a:solidFill>
                  </a:tcPr>
                </a:tc>
                <a:tc>
                  <a:txBody>
                    <a:bodyPr/>
                    <a:lstStyle/>
                    <a:p>
                      <a:pPr marL="288290" algn="ctr">
                        <a:spcAft>
                          <a:spcPts val="800"/>
                        </a:spcAft>
                      </a:pPr>
                      <a:r>
                        <a:rPr lang="sv-SE" sz="2400" b="1">
                          <a:solidFill>
                            <a:srgbClr val="60A172"/>
                          </a:solidFill>
                          <a:effectLst/>
                          <a:latin typeface="Avenir Next" panose="020B0503020202020204" pitchFamily="34" charset="0"/>
                          <a:ea typeface="SimSun" panose="02010600030101010101" pitchFamily="2" charset="-122"/>
                          <a:cs typeface="Times New Roman" panose="02020603050405020304" pitchFamily="18" charset="0"/>
                        </a:rPr>
                        <a:t>-</a:t>
                      </a:r>
                      <a:endParaRPr lang="sv-SE" sz="320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B9DADC"/>
                      </a:solidFill>
                      <a:prstDash val="solid"/>
                      <a:round/>
                      <a:headEnd type="none" w="med" len="med"/>
                      <a:tailEnd type="none" w="med" len="med"/>
                    </a:lnB>
                    <a:solidFill>
                      <a:srgbClr val="E7F3F3"/>
                    </a:solidFill>
                  </a:tcPr>
                </a:tc>
                <a:tc>
                  <a:txBody>
                    <a:bodyPr/>
                    <a:lstStyle/>
                    <a:p>
                      <a:pPr marL="288290" algn="ctr">
                        <a:spcAft>
                          <a:spcPts val="800"/>
                        </a:spcAft>
                      </a:pPr>
                      <a:r>
                        <a:rPr lang="sv-SE" sz="2400" b="1" dirty="0">
                          <a:solidFill>
                            <a:srgbClr val="60A172"/>
                          </a:solidFill>
                          <a:effectLst/>
                          <a:latin typeface="Avenir Next" panose="020B0503020202020204" pitchFamily="34" charset="0"/>
                          <a:ea typeface="SimSun" panose="02010600030101010101" pitchFamily="2" charset="-122"/>
                          <a:cs typeface="Times New Roman" panose="02020603050405020304" pitchFamily="18" charset="0"/>
                        </a:rPr>
                        <a:t>-</a:t>
                      </a:r>
                      <a:endParaRPr lang="sv-SE" sz="32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B9DADC"/>
                      </a:solidFill>
                      <a:prstDash val="solid"/>
                      <a:round/>
                      <a:headEnd type="none" w="med" len="med"/>
                      <a:tailEnd type="none" w="med" len="med"/>
                    </a:lnB>
                    <a:solidFill>
                      <a:srgbClr val="E7F3F3"/>
                    </a:solidFill>
                  </a:tcPr>
                </a:tc>
                <a:tc>
                  <a:txBody>
                    <a:bodyPr/>
                    <a:lstStyle/>
                    <a:p>
                      <a:pPr marL="288290" algn="ctr">
                        <a:spcAft>
                          <a:spcPts val="800"/>
                        </a:spcAft>
                      </a:pPr>
                      <a:r>
                        <a:rPr lang="sv-SE" sz="2400" b="1" dirty="0">
                          <a:solidFill>
                            <a:srgbClr val="60A172"/>
                          </a:solidFill>
                          <a:effectLst/>
                          <a:latin typeface="Avenir Next" panose="020B0503020202020204" pitchFamily="34" charset="0"/>
                          <a:ea typeface="SimSun" panose="02010600030101010101" pitchFamily="2" charset="-122"/>
                          <a:cs typeface="Times New Roman" panose="02020603050405020304" pitchFamily="18" charset="0"/>
                        </a:rPr>
                        <a:t>53%</a:t>
                      </a:r>
                      <a:endParaRPr lang="sv-SE" sz="32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B9DADC"/>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B9DADC"/>
                      </a:solidFill>
                      <a:prstDash val="solid"/>
                      <a:round/>
                      <a:headEnd type="none" w="med" len="med"/>
                      <a:tailEnd type="none" w="med" len="med"/>
                    </a:lnB>
                    <a:solidFill>
                      <a:srgbClr val="E7F3F3"/>
                    </a:solidFill>
                  </a:tcPr>
                </a:tc>
                <a:extLst>
                  <a:ext uri="{0D108BD9-81ED-4DB2-BD59-A6C34878D82A}">
                    <a16:rowId xmlns:a16="http://schemas.microsoft.com/office/drawing/2014/main" val="1506080469"/>
                  </a:ext>
                </a:extLst>
              </a:tr>
            </a:tbl>
          </a:graphicData>
        </a:graphic>
      </p:graphicFrame>
    </p:spTree>
    <p:extLst>
      <p:ext uri="{BB962C8B-B14F-4D97-AF65-F5344CB8AC3E}">
        <p14:creationId xmlns:p14="http://schemas.microsoft.com/office/powerpoint/2010/main" val="138786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2215D-CE4A-343E-5CD6-3E1F13346D86}"/>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FB0214C4-9152-85FF-6EE4-36D530AA2BC1}"/>
              </a:ext>
            </a:extLst>
          </p:cNvPr>
          <p:cNvSpPr/>
          <p:nvPr/>
        </p:nvSpPr>
        <p:spPr>
          <a:xfrm>
            <a:off x="2540318" y="2273300"/>
            <a:ext cx="19306413" cy="61722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D975A83F-E216-DB09-3A34-765241FCF10A}"/>
              </a:ext>
            </a:extLst>
          </p:cNvPr>
          <p:cNvSpPr/>
          <p:nvPr/>
        </p:nvSpPr>
        <p:spPr>
          <a:xfrm>
            <a:off x="2540318" y="2273300"/>
            <a:ext cx="19602783" cy="2734733"/>
          </a:xfrm>
          <a:prstGeom prst="rect">
            <a:avLst/>
          </a:prstGeom>
          <a:noFill/>
          <a:ln/>
        </p:spPr>
        <p:txBody>
          <a:bodyPr wrap="square" lIns="0" tIns="0" rIns="0" bIns="0" rtlCol="0" anchor="t"/>
          <a:lstStyle/>
          <a:p>
            <a:pPr marL="0" indent="0" algn="l">
              <a:buNone/>
            </a:pPr>
            <a:r>
              <a:rPr lang="sv-SE" sz="7000" noProof="0" dirty="0">
                <a:solidFill>
                  <a:srgbClr val="000000">
                    <a:alpha val="100000"/>
                  </a:srgbClr>
                </a:solidFill>
                <a:latin typeface="Avenir Next Bold" pitchFamily="34" charset="0"/>
                <a:ea typeface="Avenir Next Bold" pitchFamily="34" charset="-122"/>
                <a:cs typeface="Avenir Next Bold" pitchFamily="34" charset="-120"/>
              </a:rPr>
              <a:t>Tematiska målet uppfylldes i vissa delar</a:t>
            </a:r>
            <a:endParaRPr lang="sv-SE" sz="7000" noProof="0" dirty="0"/>
          </a:p>
        </p:txBody>
      </p:sp>
      <p:sp>
        <p:nvSpPr>
          <p:cNvPr id="4" name="Text 2">
            <a:extLst>
              <a:ext uri="{FF2B5EF4-FFF2-40B4-BE49-F238E27FC236}">
                <a16:creationId xmlns:a16="http://schemas.microsoft.com/office/drawing/2014/main" id="{AD47D2E9-46C7-EEEE-D94B-A509C90893C8}"/>
              </a:ext>
            </a:extLst>
          </p:cNvPr>
          <p:cNvSpPr/>
          <p:nvPr/>
        </p:nvSpPr>
        <p:spPr>
          <a:xfrm>
            <a:off x="2540318" y="5346700"/>
            <a:ext cx="19433429" cy="1816100"/>
          </a:xfrm>
          <a:prstGeom prst="rect">
            <a:avLst/>
          </a:prstGeom>
          <a:noFill/>
          <a:ln/>
        </p:spPr>
        <p:txBody>
          <a:bodyPr wrap="square" lIns="0" tIns="0" rIns="0" bIns="0" rtlCol="0" anchor="t"/>
          <a:lstStyle/>
          <a:p>
            <a:pPr marL="685800" lvl="1" indent="-342900" algn="l">
              <a:buSzPct val="100000"/>
              <a:buChar char="•"/>
            </a:pPr>
            <a:r>
              <a:rPr lang="sv-SE" sz="3000" dirty="0">
                <a:solidFill>
                  <a:srgbClr val="000000">
                    <a:alpha val="100000"/>
                  </a:srgbClr>
                </a:solidFill>
                <a:latin typeface="Avenir Next Regular" pitchFamily="34" charset="0"/>
              </a:rPr>
              <a:t>Bidraget till krisreparation blev inte särskilt starkt pga. behovet av krisreparation i sig hann förändras</a:t>
            </a:r>
          </a:p>
          <a:p>
            <a:pPr marL="685800" lvl="1" indent="-342900" algn="l">
              <a:buSzPct val="100000"/>
              <a:buChar char="•"/>
            </a:pPr>
            <a:r>
              <a:rPr lang="sv-SE" sz="3000" dirty="0">
                <a:solidFill>
                  <a:srgbClr val="000000">
                    <a:alpha val="100000"/>
                  </a:srgbClr>
                </a:solidFill>
                <a:latin typeface="Avenir Next Regular" pitchFamily="34" charset="0"/>
              </a:rPr>
              <a:t>Innebar i praktiken ingen resursförstärkning till AF, finansierade en redan planerad ambitionshöjning</a:t>
            </a:r>
          </a:p>
          <a:p>
            <a:pPr marL="685800" lvl="1" indent="-342900" algn="l">
              <a:buSzPct val="100000"/>
              <a:buChar char="•"/>
            </a:pPr>
            <a:r>
              <a:rPr lang="sv-SE" sz="3000" dirty="0">
                <a:solidFill>
                  <a:srgbClr val="000000">
                    <a:alpha val="100000"/>
                  </a:srgbClr>
                </a:solidFill>
                <a:latin typeface="Avenir Next Regular" pitchFamily="34" charset="0"/>
              </a:rPr>
              <a:t>30 % av Reacts totala budget koppling till insatser för gröna och digitala kompetenser</a:t>
            </a:r>
          </a:p>
          <a:p>
            <a:pPr marL="685800" lvl="1" indent="-342900" algn="l">
              <a:buSzPct val="100000"/>
              <a:buChar char="•"/>
            </a:pPr>
            <a:r>
              <a:rPr lang="sv-SE" sz="3000" dirty="0">
                <a:solidFill>
                  <a:srgbClr val="000000">
                    <a:alpha val="100000"/>
                  </a:srgbClr>
                </a:solidFill>
                <a:latin typeface="Avenir Next Regular" pitchFamily="34" charset="0"/>
              </a:rPr>
              <a:t>Resilient återhämtning inget som operationaliserades eller styrdes mot</a:t>
            </a:r>
          </a:p>
          <a:p>
            <a:pPr marL="685800" lvl="1" indent="-342900" algn="l">
              <a:buSzPct val="100000"/>
              <a:buChar char="•"/>
            </a:pPr>
            <a:endParaRPr lang="sv-SE" sz="3000" dirty="0">
              <a:solidFill>
                <a:srgbClr val="000000">
                  <a:alpha val="100000"/>
                </a:srgbClr>
              </a:solidFill>
              <a:latin typeface="Avenir Next Regular" pitchFamily="34" charset="0"/>
            </a:endParaRPr>
          </a:p>
        </p:txBody>
      </p:sp>
      <p:pic>
        <p:nvPicPr>
          <p:cNvPr id="5" name="Image 0" descr=" ">
            <a:extLst>
              <a:ext uri="{FF2B5EF4-FFF2-40B4-BE49-F238E27FC236}">
                <a16:creationId xmlns:a16="http://schemas.microsoft.com/office/drawing/2014/main" id="{E70FFB36-AB87-3562-15CC-4693BB184B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6" name="Image 1" descr=" ">
            <a:extLst>
              <a:ext uri="{FF2B5EF4-FFF2-40B4-BE49-F238E27FC236}">
                <a16:creationId xmlns:a16="http://schemas.microsoft.com/office/drawing/2014/main" id="{B06BBE3A-5725-F903-9709-4E06FCE13E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7" name="Image 2" descr=" ">
            <a:extLst>
              <a:ext uri="{FF2B5EF4-FFF2-40B4-BE49-F238E27FC236}">
                <a16:creationId xmlns:a16="http://schemas.microsoft.com/office/drawing/2014/main" id="{F7DFA1FA-7594-B436-BC1F-2B00E84E80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8" name="Image 3" descr=" ">
            <a:extLst>
              <a:ext uri="{FF2B5EF4-FFF2-40B4-BE49-F238E27FC236}">
                <a16:creationId xmlns:a16="http://schemas.microsoft.com/office/drawing/2014/main" id="{B9E4EC60-887B-8EDD-4012-C75D2214F2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9" name="Image 4" descr=" ">
            <a:extLst>
              <a:ext uri="{FF2B5EF4-FFF2-40B4-BE49-F238E27FC236}">
                <a16:creationId xmlns:a16="http://schemas.microsoft.com/office/drawing/2014/main" id="{C72FCC1E-6BCD-9A69-0C02-B2E633753F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0" name="Image 5" descr=" ">
            <a:extLst>
              <a:ext uri="{FF2B5EF4-FFF2-40B4-BE49-F238E27FC236}">
                <a16:creationId xmlns:a16="http://schemas.microsoft.com/office/drawing/2014/main" id="{C2F54F27-F60F-CC23-DDC1-DF7CA54E8B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1" name="Image 6" descr=" ">
            <a:extLst>
              <a:ext uri="{FF2B5EF4-FFF2-40B4-BE49-F238E27FC236}">
                <a16:creationId xmlns:a16="http://schemas.microsoft.com/office/drawing/2014/main" id="{71F73B6C-F42F-0DC1-3388-E956D81848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2" name="Image 7" descr=" ">
            <a:extLst>
              <a:ext uri="{FF2B5EF4-FFF2-40B4-BE49-F238E27FC236}">
                <a16:creationId xmlns:a16="http://schemas.microsoft.com/office/drawing/2014/main" id="{36761233-4683-92EC-94B1-B6D42287A5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3" name="Image 8" descr=" ">
            <a:extLst>
              <a:ext uri="{FF2B5EF4-FFF2-40B4-BE49-F238E27FC236}">
                <a16:creationId xmlns:a16="http://schemas.microsoft.com/office/drawing/2014/main" id="{E6BBCB3C-5434-60AA-58D9-9F20A6066B8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4" name="Image 9" descr=" ">
            <a:extLst>
              <a:ext uri="{FF2B5EF4-FFF2-40B4-BE49-F238E27FC236}">
                <a16:creationId xmlns:a16="http://schemas.microsoft.com/office/drawing/2014/main" id="{C08D97E3-8FC1-0565-E9C2-81264561B3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5" name="Image 10" descr=" ">
            <a:extLst>
              <a:ext uri="{FF2B5EF4-FFF2-40B4-BE49-F238E27FC236}">
                <a16:creationId xmlns:a16="http://schemas.microsoft.com/office/drawing/2014/main" id="{A5724713-E726-58B0-42C6-3C6A82BE4F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6" name="Image 11" descr=" ">
            <a:extLst>
              <a:ext uri="{FF2B5EF4-FFF2-40B4-BE49-F238E27FC236}">
                <a16:creationId xmlns:a16="http://schemas.microsoft.com/office/drawing/2014/main" id="{52EDC256-3CC3-961A-AA43-F05318C5F2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7" name="Image 12" descr=" ">
            <a:extLst>
              <a:ext uri="{FF2B5EF4-FFF2-40B4-BE49-F238E27FC236}">
                <a16:creationId xmlns:a16="http://schemas.microsoft.com/office/drawing/2014/main" id="{EE4ABBE8-C4B1-C0C5-35DE-2C7001F5154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8" name="Image 13" descr=" ">
            <a:extLst>
              <a:ext uri="{FF2B5EF4-FFF2-40B4-BE49-F238E27FC236}">
                <a16:creationId xmlns:a16="http://schemas.microsoft.com/office/drawing/2014/main" id="{12E095D3-3719-2524-14E6-C11522CF208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9" name="Image 14" descr=" ">
            <a:extLst>
              <a:ext uri="{FF2B5EF4-FFF2-40B4-BE49-F238E27FC236}">
                <a16:creationId xmlns:a16="http://schemas.microsoft.com/office/drawing/2014/main" id="{904C8274-D00B-5B5A-F470-41206F4E823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20" name="Image 15" descr=" ">
            <a:extLst>
              <a:ext uri="{FF2B5EF4-FFF2-40B4-BE49-F238E27FC236}">
                <a16:creationId xmlns:a16="http://schemas.microsoft.com/office/drawing/2014/main" id="{191F6EE9-4CBA-0479-C692-DCB6756647E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39" name="Image 34" descr=" ">
            <a:extLst>
              <a:ext uri="{FF2B5EF4-FFF2-40B4-BE49-F238E27FC236}">
                <a16:creationId xmlns:a16="http://schemas.microsoft.com/office/drawing/2014/main" id="{2D6E7294-D537-4026-96A1-4F86B8978EF1}"/>
              </a:ext>
            </a:extLst>
          </p:cNvPr>
          <p:cNvPicPr>
            <a:picLocks noChangeAspect="1"/>
          </p:cNvPicPr>
          <p:nvPr/>
        </p:nvPicPr>
        <p:blipFill>
          <a:blip r:embed="rId19"/>
          <a:stretch>
            <a:fillRect/>
          </a:stretch>
        </p:blipFill>
        <p:spPr>
          <a:xfrm>
            <a:off x="508063" y="508000"/>
            <a:ext cx="1270159" cy="1270000"/>
          </a:xfrm>
          <a:prstGeom prst="rect">
            <a:avLst/>
          </a:prstGeom>
        </p:spPr>
      </p:pic>
    </p:spTree>
    <p:extLst>
      <p:ext uri="{BB962C8B-B14F-4D97-AF65-F5344CB8AC3E}">
        <p14:creationId xmlns:p14="http://schemas.microsoft.com/office/powerpoint/2010/main" val="86765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BB869-EAFC-F6C8-7FAA-DF77420C095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FF41307-827E-2744-6BFF-76C30D880A68}"/>
              </a:ext>
            </a:extLst>
          </p:cNvPr>
          <p:cNvSpPr/>
          <p:nvPr/>
        </p:nvSpPr>
        <p:spPr>
          <a:xfrm>
            <a:off x="2540318" y="4013200"/>
            <a:ext cx="9081635" cy="34163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6767F26F-1BA4-E1B9-5241-CABA50DD322E}"/>
              </a:ext>
            </a:extLst>
          </p:cNvPr>
          <p:cNvSpPr/>
          <p:nvPr/>
        </p:nvSpPr>
        <p:spPr>
          <a:xfrm>
            <a:off x="2540318" y="2286000"/>
            <a:ext cx="17478511" cy="1515533"/>
          </a:xfrm>
          <a:prstGeom prst="rect">
            <a:avLst/>
          </a:prstGeom>
          <a:noFill/>
          <a:ln/>
        </p:spPr>
        <p:txBody>
          <a:bodyPr wrap="square" lIns="0" tIns="0" rIns="0" bIns="0" rtlCol="0" anchor="t"/>
          <a:lstStyle/>
          <a:p>
            <a:r>
              <a:rPr lang="sv-SE" sz="7000">
                <a:solidFill>
                  <a:srgbClr val="000000">
                    <a:alpha val="100000"/>
                  </a:srgbClr>
                </a:solidFill>
                <a:latin typeface="Avenir Next Bold" pitchFamily="34" charset="0"/>
              </a:rPr>
              <a:t>Förutsättningar för effektmätning</a:t>
            </a:r>
            <a:endParaRPr lang="sv-SE" sz="7000"/>
          </a:p>
          <a:p>
            <a:pPr marL="0" indent="0" algn="l">
              <a:buNone/>
            </a:pPr>
            <a:endParaRPr lang="sv-SE" sz="7000"/>
          </a:p>
        </p:txBody>
      </p:sp>
      <p:pic>
        <p:nvPicPr>
          <p:cNvPr id="5" name="Image 0" descr=" ">
            <a:extLst>
              <a:ext uri="{FF2B5EF4-FFF2-40B4-BE49-F238E27FC236}">
                <a16:creationId xmlns:a16="http://schemas.microsoft.com/office/drawing/2014/main" id="{F759B665-3FA6-2701-550A-97411C167BD0}"/>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27C5EE1A-A923-5E36-4129-407845DE58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A8B20E77-62F4-4A4C-F28D-D6262B66C7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pic>
        <p:nvPicPr>
          <p:cNvPr id="9" name="Bildobjekt 8">
            <a:extLst>
              <a:ext uri="{FF2B5EF4-FFF2-40B4-BE49-F238E27FC236}">
                <a16:creationId xmlns:a16="http://schemas.microsoft.com/office/drawing/2014/main" id="{C27C2CE6-69CA-11B8-9886-6FFA271F4CF9}"/>
              </a:ext>
            </a:extLst>
          </p:cNvPr>
          <p:cNvPicPr>
            <a:picLocks noChangeAspect="1"/>
          </p:cNvPicPr>
          <p:nvPr/>
        </p:nvPicPr>
        <p:blipFill>
          <a:blip r:embed="rId8"/>
          <a:stretch>
            <a:fillRect/>
          </a:stretch>
        </p:blipFill>
        <p:spPr>
          <a:xfrm>
            <a:off x="12786464" y="5565768"/>
            <a:ext cx="10753162" cy="6532295"/>
          </a:xfrm>
          <a:prstGeom prst="rect">
            <a:avLst/>
          </a:prstGeom>
        </p:spPr>
      </p:pic>
      <p:pic>
        <p:nvPicPr>
          <p:cNvPr id="12" name="Bildobjekt 11">
            <a:extLst>
              <a:ext uri="{FF2B5EF4-FFF2-40B4-BE49-F238E27FC236}">
                <a16:creationId xmlns:a16="http://schemas.microsoft.com/office/drawing/2014/main" id="{AF035AFD-889A-83B5-1811-01DB4F96A62E}"/>
              </a:ext>
            </a:extLst>
          </p:cNvPr>
          <p:cNvPicPr>
            <a:picLocks noChangeAspect="1"/>
          </p:cNvPicPr>
          <p:nvPr/>
        </p:nvPicPr>
        <p:blipFill>
          <a:blip r:embed="rId9"/>
          <a:stretch>
            <a:fillRect/>
          </a:stretch>
        </p:blipFill>
        <p:spPr>
          <a:xfrm>
            <a:off x="308506" y="5028535"/>
            <a:ext cx="11667912" cy="8365673"/>
          </a:xfrm>
          <a:prstGeom prst="rect">
            <a:avLst/>
          </a:prstGeom>
        </p:spPr>
      </p:pic>
      <p:sp>
        <p:nvSpPr>
          <p:cNvPr id="4" name="Rektangel med rundade hörn 3">
            <a:extLst>
              <a:ext uri="{FF2B5EF4-FFF2-40B4-BE49-F238E27FC236}">
                <a16:creationId xmlns:a16="http://schemas.microsoft.com/office/drawing/2014/main" id="{49E24826-9627-FE55-D9E8-9DC5016DF490}"/>
              </a:ext>
            </a:extLst>
          </p:cNvPr>
          <p:cNvSpPr/>
          <p:nvPr/>
        </p:nvSpPr>
        <p:spPr>
          <a:xfrm>
            <a:off x="14561201" y="3801533"/>
            <a:ext cx="7203688" cy="744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b="1">
                <a:solidFill>
                  <a:schemeClr val="tx1"/>
                </a:solidFill>
              </a:rPr>
              <a:t>Antal deltagare i Kickstart (ackumulerat)</a:t>
            </a:r>
          </a:p>
        </p:txBody>
      </p:sp>
      <p:sp>
        <p:nvSpPr>
          <p:cNvPr id="6" name="Rektangel 5">
            <a:extLst>
              <a:ext uri="{FF2B5EF4-FFF2-40B4-BE49-F238E27FC236}">
                <a16:creationId xmlns:a16="http://schemas.microsoft.com/office/drawing/2014/main" id="{A0805AE4-8825-85DE-1C47-4893AD8F0580}"/>
              </a:ext>
            </a:extLst>
          </p:cNvPr>
          <p:cNvSpPr/>
          <p:nvPr/>
        </p:nvSpPr>
        <p:spPr>
          <a:xfrm>
            <a:off x="263902" y="5028535"/>
            <a:ext cx="427474" cy="4885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med rundade hörn 6">
            <a:extLst>
              <a:ext uri="{FF2B5EF4-FFF2-40B4-BE49-F238E27FC236}">
                <a16:creationId xmlns:a16="http://schemas.microsoft.com/office/drawing/2014/main" id="{A5DCE9D6-8746-811C-C415-53DE1116C98A}"/>
              </a:ext>
            </a:extLst>
          </p:cNvPr>
          <p:cNvSpPr/>
          <p:nvPr/>
        </p:nvSpPr>
        <p:spPr>
          <a:xfrm>
            <a:off x="3094030" y="3801533"/>
            <a:ext cx="7203688" cy="744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b="1">
                <a:solidFill>
                  <a:schemeClr val="tx1"/>
                </a:solidFill>
              </a:rPr>
              <a:t>Antal inskrivna arbetslösa hos AF</a:t>
            </a:r>
          </a:p>
        </p:txBody>
      </p:sp>
    </p:spTree>
    <p:extLst>
      <p:ext uri="{BB962C8B-B14F-4D97-AF65-F5344CB8AC3E}">
        <p14:creationId xmlns:p14="http://schemas.microsoft.com/office/powerpoint/2010/main" val="28966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2540318" y="2273300"/>
            <a:ext cx="19306413" cy="6172200"/>
          </a:xfrm>
          <a:prstGeom prst="rect">
            <a:avLst/>
          </a:prstGeom>
          <a:noFill/>
          <a:ln/>
        </p:spPr>
        <p:txBody>
          <a:bodyPr/>
          <a:lstStyle/>
          <a:p>
            <a:endParaRPr lang="sv-SE"/>
          </a:p>
        </p:txBody>
      </p:sp>
      <p:sp>
        <p:nvSpPr>
          <p:cNvPr id="3" name="Text 1"/>
          <p:cNvSpPr/>
          <p:nvPr/>
        </p:nvSpPr>
        <p:spPr>
          <a:xfrm>
            <a:off x="2540318" y="2273300"/>
            <a:ext cx="20624482" cy="27347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ea typeface="Avenir Next Bold" pitchFamily="34" charset="-122"/>
                <a:cs typeface="Avenir Next Bold" pitchFamily="34" charset="-120"/>
              </a:rPr>
              <a:t>Tre projekttyper = tre separata effektmätningar</a:t>
            </a:r>
            <a:endParaRPr lang="sv-SE" sz="7000"/>
          </a:p>
        </p:txBody>
      </p:sp>
      <p:pic>
        <p:nvPicPr>
          <p:cNvPr id="39" name="Image 34" descr=" "/>
          <p:cNvPicPr>
            <a:picLocks noChangeAspect="1"/>
          </p:cNvPicPr>
          <p:nvPr/>
        </p:nvPicPr>
        <p:blipFill>
          <a:blip r:embed="rId3"/>
          <a:stretch>
            <a:fillRect/>
          </a:stretch>
        </p:blipFill>
        <p:spPr>
          <a:xfrm>
            <a:off x="508063" y="508000"/>
            <a:ext cx="1270159" cy="1270000"/>
          </a:xfrm>
          <a:prstGeom prst="rect">
            <a:avLst/>
          </a:prstGeom>
        </p:spPr>
      </p:pic>
      <p:sp>
        <p:nvSpPr>
          <p:cNvPr id="22" name="Rektangel med rundade hörn 21">
            <a:extLst>
              <a:ext uri="{FF2B5EF4-FFF2-40B4-BE49-F238E27FC236}">
                <a16:creationId xmlns:a16="http://schemas.microsoft.com/office/drawing/2014/main" id="{B33F700D-3E48-736F-A837-3D5DFB101AAE}"/>
              </a:ext>
            </a:extLst>
          </p:cNvPr>
          <p:cNvSpPr/>
          <p:nvPr/>
        </p:nvSpPr>
        <p:spPr>
          <a:xfrm>
            <a:off x="4058095" y="9896688"/>
            <a:ext cx="3547872" cy="151934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a:solidFill>
                  <a:schemeClr val="tx1"/>
                </a:solidFill>
              </a:rPr>
              <a:t>Bakgrund / syfte</a:t>
            </a:r>
          </a:p>
        </p:txBody>
      </p:sp>
      <p:sp>
        <p:nvSpPr>
          <p:cNvPr id="23" name="Rektangel med rundade hörn 22">
            <a:extLst>
              <a:ext uri="{FF2B5EF4-FFF2-40B4-BE49-F238E27FC236}">
                <a16:creationId xmlns:a16="http://schemas.microsoft.com/office/drawing/2014/main" id="{AD2D4A99-FDCB-E3D4-F2AE-3BC6DE1B1BD3}"/>
              </a:ext>
            </a:extLst>
          </p:cNvPr>
          <p:cNvSpPr/>
          <p:nvPr/>
        </p:nvSpPr>
        <p:spPr>
          <a:xfrm>
            <a:off x="8070977" y="8377344"/>
            <a:ext cx="3547872" cy="151934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dirty="0">
                <a:solidFill>
                  <a:schemeClr val="tx1"/>
                </a:solidFill>
              </a:rPr>
              <a:t>Målgrupp</a:t>
            </a:r>
          </a:p>
        </p:txBody>
      </p:sp>
      <p:sp>
        <p:nvSpPr>
          <p:cNvPr id="24" name="Rektangel med rundade hörn 23">
            <a:extLst>
              <a:ext uri="{FF2B5EF4-FFF2-40B4-BE49-F238E27FC236}">
                <a16:creationId xmlns:a16="http://schemas.microsoft.com/office/drawing/2014/main" id="{A8B67C08-3635-9BE7-CCB6-8FD830D28872}"/>
              </a:ext>
            </a:extLst>
          </p:cNvPr>
          <p:cNvSpPr/>
          <p:nvPr/>
        </p:nvSpPr>
        <p:spPr>
          <a:xfrm>
            <a:off x="12083859" y="6858000"/>
            <a:ext cx="3547872" cy="151934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a:solidFill>
                  <a:schemeClr val="tx1"/>
                </a:solidFill>
              </a:rPr>
              <a:t>Insatser</a:t>
            </a:r>
          </a:p>
        </p:txBody>
      </p:sp>
      <p:sp>
        <p:nvSpPr>
          <p:cNvPr id="25" name="Rektangel med rundade hörn 24">
            <a:extLst>
              <a:ext uri="{FF2B5EF4-FFF2-40B4-BE49-F238E27FC236}">
                <a16:creationId xmlns:a16="http://schemas.microsoft.com/office/drawing/2014/main" id="{D54CBEB2-033E-3822-4737-7B1A6E654075}"/>
              </a:ext>
            </a:extLst>
          </p:cNvPr>
          <p:cNvSpPr/>
          <p:nvPr/>
        </p:nvSpPr>
        <p:spPr>
          <a:xfrm>
            <a:off x="16246473" y="5338656"/>
            <a:ext cx="3547872" cy="151934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a:solidFill>
                  <a:schemeClr val="tx1"/>
                </a:solidFill>
              </a:rPr>
              <a:t>Utfall</a:t>
            </a:r>
          </a:p>
        </p:txBody>
      </p:sp>
      <p:sp>
        <p:nvSpPr>
          <p:cNvPr id="30" name="Rektangel med rundade hörn 29">
            <a:extLst>
              <a:ext uri="{FF2B5EF4-FFF2-40B4-BE49-F238E27FC236}">
                <a16:creationId xmlns:a16="http://schemas.microsoft.com/office/drawing/2014/main" id="{90D81D0E-7B8C-8A31-BBB0-09DEE78BE850}"/>
              </a:ext>
            </a:extLst>
          </p:cNvPr>
          <p:cNvSpPr/>
          <p:nvPr/>
        </p:nvSpPr>
        <p:spPr>
          <a:xfrm>
            <a:off x="15631731" y="9798263"/>
            <a:ext cx="5321808" cy="151934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a:solidFill>
                  <a:schemeClr val="tx1"/>
                </a:solidFill>
              </a:rPr>
              <a:t>+ Omvärldsfaktorer</a:t>
            </a:r>
          </a:p>
        </p:txBody>
      </p:sp>
    </p:spTree>
    <p:extLst>
      <p:ext uri="{BB962C8B-B14F-4D97-AF65-F5344CB8AC3E}">
        <p14:creationId xmlns:p14="http://schemas.microsoft.com/office/powerpoint/2010/main" val="1578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CD101-AA7A-D010-EA33-CC3E953F6DA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CF09322C-60EC-9794-A327-148384EEC356}"/>
              </a:ext>
            </a:extLst>
          </p:cNvPr>
          <p:cNvSpPr/>
          <p:nvPr/>
        </p:nvSpPr>
        <p:spPr>
          <a:xfrm>
            <a:off x="2540318" y="4013200"/>
            <a:ext cx="9081635" cy="34163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3F1504D8-2262-22A0-6F61-4387669A7D3F}"/>
              </a:ext>
            </a:extLst>
          </p:cNvPr>
          <p:cNvSpPr/>
          <p:nvPr/>
        </p:nvSpPr>
        <p:spPr>
          <a:xfrm>
            <a:off x="2540318" y="2286000"/>
            <a:ext cx="161069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Varierande målgrupper</a:t>
            </a:r>
            <a:endParaRPr lang="sv-SE" sz="7000"/>
          </a:p>
        </p:txBody>
      </p:sp>
      <p:pic>
        <p:nvPicPr>
          <p:cNvPr id="5" name="Image 0" descr=" ">
            <a:extLst>
              <a:ext uri="{FF2B5EF4-FFF2-40B4-BE49-F238E27FC236}">
                <a16:creationId xmlns:a16="http://schemas.microsoft.com/office/drawing/2014/main" id="{A06E8E8D-D1D4-8047-B1C5-8FE9DB6671E1}"/>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A1B3BB2B-D288-EFC8-4FA4-04698DB0A5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0E05E135-DDA5-C3DF-756D-390F20640B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pic>
        <p:nvPicPr>
          <p:cNvPr id="6" name="Bildobjekt 5">
            <a:extLst>
              <a:ext uri="{FF2B5EF4-FFF2-40B4-BE49-F238E27FC236}">
                <a16:creationId xmlns:a16="http://schemas.microsoft.com/office/drawing/2014/main" id="{62AD1571-FBDF-33AB-8C1E-2B4393024074}"/>
              </a:ext>
            </a:extLst>
          </p:cNvPr>
          <p:cNvPicPr>
            <a:picLocks noChangeAspect="1"/>
          </p:cNvPicPr>
          <p:nvPr/>
        </p:nvPicPr>
        <p:blipFill>
          <a:blip r:embed="rId8"/>
          <a:stretch>
            <a:fillRect/>
          </a:stretch>
        </p:blipFill>
        <p:spPr>
          <a:xfrm>
            <a:off x="5212105" y="3801533"/>
            <a:ext cx="13962963" cy="8890000"/>
          </a:xfrm>
          <a:prstGeom prst="rect">
            <a:avLst/>
          </a:prstGeom>
        </p:spPr>
      </p:pic>
      <p:sp>
        <p:nvSpPr>
          <p:cNvPr id="7" name="Rektangel 6">
            <a:extLst>
              <a:ext uri="{FF2B5EF4-FFF2-40B4-BE49-F238E27FC236}">
                <a16:creationId xmlns:a16="http://schemas.microsoft.com/office/drawing/2014/main" id="{A784849C-616E-EAF8-E450-6D87334C1627}"/>
              </a:ext>
            </a:extLst>
          </p:cNvPr>
          <p:cNvSpPr/>
          <p:nvPr/>
        </p:nvSpPr>
        <p:spPr>
          <a:xfrm>
            <a:off x="8805333" y="3365500"/>
            <a:ext cx="3725334" cy="97747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25FAF6D-3E95-7887-05E4-CBE3766B1AA8}"/>
              </a:ext>
            </a:extLst>
          </p:cNvPr>
          <p:cNvSpPr/>
          <p:nvPr/>
        </p:nvSpPr>
        <p:spPr>
          <a:xfrm>
            <a:off x="12530667" y="3365500"/>
            <a:ext cx="3725334" cy="97747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91CC035-3D42-98E4-89A8-E67D021A6566}"/>
              </a:ext>
            </a:extLst>
          </p:cNvPr>
          <p:cNvSpPr/>
          <p:nvPr/>
        </p:nvSpPr>
        <p:spPr>
          <a:xfrm>
            <a:off x="16270029" y="3445933"/>
            <a:ext cx="3725334" cy="97747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E6ACCD9E-CDFE-CC64-F357-D781CCEE5278}"/>
              </a:ext>
            </a:extLst>
          </p:cNvPr>
          <p:cNvSpPr/>
          <p:nvPr/>
        </p:nvSpPr>
        <p:spPr>
          <a:xfrm>
            <a:off x="5212105" y="11554691"/>
            <a:ext cx="13962962" cy="15855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610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1B2-A504-75E5-CF18-DA9D13AA639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75DB379-7FEF-2D5D-8C2A-A5A33C8AE85B}"/>
              </a:ext>
            </a:extLst>
          </p:cNvPr>
          <p:cNvSpPr/>
          <p:nvPr/>
        </p:nvSpPr>
        <p:spPr>
          <a:xfrm>
            <a:off x="2540318" y="4013200"/>
            <a:ext cx="9081635" cy="34163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3F6AF000-3631-A855-6140-AF8DA273D389}"/>
              </a:ext>
            </a:extLst>
          </p:cNvPr>
          <p:cNvSpPr/>
          <p:nvPr/>
        </p:nvSpPr>
        <p:spPr>
          <a:xfrm>
            <a:off x="2540318" y="2286000"/>
            <a:ext cx="161069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Varierande målgrupper</a:t>
            </a:r>
            <a:endParaRPr lang="sv-SE" sz="7000"/>
          </a:p>
        </p:txBody>
      </p:sp>
      <p:pic>
        <p:nvPicPr>
          <p:cNvPr id="5" name="Image 0" descr=" ">
            <a:extLst>
              <a:ext uri="{FF2B5EF4-FFF2-40B4-BE49-F238E27FC236}">
                <a16:creationId xmlns:a16="http://schemas.microsoft.com/office/drawing/2014/main" id="{83C66F84-29AF-D08E-BFD1-67FDEE0A2460}"/>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074F9DCC-DB42-8464-6132-683284B2E6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6004EDAA-747A-5FA4-C321-B357AC5BE2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pic>
        <p:nvPicPr>
          <p:cNvPr id="6" name="Bildobjekt 5">
            <a:extLst>
              <a:ext uri="{FF2B5EF4-FFF2-40B4-BE49-F238E27FC236}">
                <a16:creationId xmlns:a16="http://schemas.microsoft.com/office/drawing/2014/main" id="{BC209537-9B96-FBC6-807B-24964B6A0544}"/>
              </a:ext>
            </a:extLst>
          </p:cNvPr>
          <p:cNvPicPr>
            <a:picLocks noChangeAspect="1"/>
          </p:cNvPicPr>
          <p:nvPr/>
        </p:nvPicPr>
        <p:blipFill>
          <a:blip r:embed="rId8"/>
          <a:stretch>
            <a:fillRect/>
          </a:stretch>
        </p:blipFill>
        <p:spPr>
          <a:xfrm>
            <a:off x="5212105" y="3801533"/>
            <a:ext cx="13962963" cy="8890000"/>
          </a:xfrm>
          <a:prstGeom prst="rect">
            <a:avLst/>
          </a:prstGeom>
        </p:spPr>
      </p:pic>
      <p:sp>
        <p:nvSpPr>
          <p:cNvPr id="4" name="Rektangel 3">
            <a:extLst>
              <a:ext uri="{FF2B5EF4-FFF2-40B4-BE49-F238E27FC236}">
                <a16:creationId xmlns:a16="http://schemas.microsoft.com/office/drawing/2014/main" id="{4C3039DF-A6C6-97DC-B869-67C587AD187C}"/>
              </a:ext>
            </a:extLst>
          </p:cNvPr>
          <p:cNvSpPr/>
          <p:nvPr/>
        </p:nvSpPr>
        <p:spPr>
          <a:xfrm>
            <a:off x="5212105" y="5003800"/>
            <a:ext cx="13962963" cy="1191491"/>
          </a:xfrm>
          <a:prstGeom prst="rect">
            <a:avLst/>
          </a:prstGeom>
          <a:noFill/>
          <a:ln w="571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AA7A5CE4-F419-1013-2B80-26FE1CFC3B68}"/>
              </a:ext>
            </a:extLst>
          </p:cNvPr>
          <p:cNvSpPr/>
          <p:nvPr/>
        </p:nvSpPr>
        <p:spPr>
          <a:xfrm>
            <a:off x="5212104" y="11554691"/>
            <a:ext cx="14839381" cy="15855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085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FBB01-87A7-0F6B-AAEE-15553DA0E44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F18BEF98-6F5F-D476-1EAB-BAD62E4D7AAC}"/>
              </a:ext>
            </a:extLst>
          </p:cNvPr>
          <p:cNvSpPr/>
          <p:nvPr/>
        </p:nvSpPr>
        <p:spPr>
          <a:xfrm>
            <a:off x="2540318" y="4013200"/>
            <a:ext cx="9081635" cy="34163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14D65AEC-07C4-AA73-E532-3A9033F449CB}"/>
              </a:ext>
            </a:extLst>
          </p:cNvPr>
          <p:cNvSpPr/>
          <p:nvPr/>
        </p:nvSpPr>
        <p:spPr>
          <a:xfrm>
            <a:off x="2540318" y="2286000"/>
            <a:ext cx="161069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Varierande målgrupper</a:t>
            </a:r>
            <a:endParaRPr lang="sv-SE" sz="7000"/>
          </a:p>
        </p:txBody>
      </p:sp>
      <p:pic>
        <p:nvPicPr>
          <p:cNvPr id="5" name="Image 0" descr=" ">
            <a:extLst>
              <a:ext uri="{FF2B5EF4-FFF2-40B4-BE49-F238E27FC236}">
                <a16:creationId xmlns:a16="http://schemas.microsoft.com/office/drawing/2014/main" id="{87202946-EE68-7914-3F4E-8DA2E80F2208}"/>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F52EAD37-B860-F29E-744B-F33E99ADFF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236E8821-C06C-F545-F2F0-CA72F8EA36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pic>
        <p:nvPicPr>
          <p:cNvPr id="6" name="Bildobjekt 5">
            <a:extLst>
              <a:ext uri="{FF2B5EF4-FFF2-40B4-BE49-F238E27FC236}">
                <a16:creationId xmlns:a16="http://schemas.microsoft.com/office/drawing/2014/main" id="{FCF8E444-713B-1CDA-1821-903DE9BF3B5B}"/>
              </a:ext>
            </a:extLst>
          </p:cNvPr>
          <p:cNvPicPr>
            <a:picLocks noChangeAspect="1"/>
          </p:cNvPicPr>
          <p:nvPr/>
        </p:nvPicPr>
        <p:blipFill>
          <a:blip r:embed="rId8"/>
          <a:stretch>
            <a:fillRect/>
          </a:stretch>
        </p:blipFill>
        <p:spPr>
          <a:xfrm>
            <a:off x="5212105" y="3801533"/>
            <a:ext cx="13962963" cy="8890000"/>
          </a:xfrm>
          <a:prstGeom prst="rect">
            <a:avLst/>
          </a:prstGeom>
        </p:spPr>
      </p:pic>
      <p:sp>
        <p:nvSpPr>
          <p:cNvPr id="4" name="Rektangel 3">
            <a:extLst>
              <a:ext uri="{FF2B5EF4-FFF2-40B4-BE49-F238E27FC236}">
                <a16:creationId xmlns:a16="http://schemas.microsoft.com/office/drawing/2014/main" id="{45C269C0-400C-5865-BF66-E81F84BF696F}"/>
              </a:ext>
            </a:extLst>
          </p:cNvPr>
          <p:cNvSpPr/>
          <p:nvPr/>
        </p:nvSpPr>
        <p:spPr>
          <a:xfrm>
            <a:off x="5239814" y="8229600"/>
            <a:ext cx="13962963" cy="1191491"/>
          </a:xfrm>
          <a:prstGeom prst="rect">
            <a:avLst/>
          </a:prstGeom>
          <a:noFill/>
          <a:ln w="571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9AF668FA-8A16-79CB-4309-3AF4533F76A2}"/>
              </a:ext>
            </a:extLst>
          </p:cNvPr>
          <p:cNvSpPr/>
          <p:nvPr/>
        </p:nvSpPr>
        <p:spPr>
          <a:xfrm>
            <a:off x="5212104" y="11554691"/>
            <a:ext cx="14839381" cy="15855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529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2311-FB1A-AB0C-03F1-723E92E23F5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F53A420-9A12-2038-649E-BEE8E1A22005}"/>
              </a:ext>
            </a:extLst>
          </p:cNvPr>
          <p:cNvSpPr/>
          <p:nvPr/>
        </p:nvSpPr>
        <p:spPr>
          <a:xfrm>
            <a:off x="2540318" y="4013200"/>
            <a:ext cx="9081635" cy="34163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5E81433C-7F2B-0386-8878-2B16F7A27353}"/>
              </a:ext>
            </a:extLst>
          </p:cNvPr>
          <p:cNvSpPr/>
          <p:nvPr/>
        </p:nvSpPr>
        <p:spPr>
          <a:xfrm>
            <a:off x="2540318" y="2286000"/>
            <a:ext cx="161069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Varierande målgrupper</a:t>
            </a:r>
            <a:endParaRPr lang="sv-SE" sz="7000"/>
          </a:p>
        </p:txBody>
      </p:sp>
      <p:pic>
        <p:nvPicPr>
          <p:cNvPr id="5" name="Image 0" descr=" ">
            <a:extLst>
              <a:ext uri="{FF2B5EF4-FFF2-40B4-BE49-F238E27FC236}">
                <a16:creationId xmlns:a16="http://schemas.microsoft.com/office/drawing/2014/main" id="{57F8C076-188E-C80E-E6BB-2D788B491A79}"/>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67C46A22-679E-5664-2F01-4F95357B4F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9CFABD1E-2A3C-521B-433C-896581A116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pic>
        <p:nvPicPr>
          <p:cNvPr id="6" name="Bildobjekt 5">
            <a:extLst>
              <a:ext uri="{FF2B5EF4-FFF2-40B4-BE49-F238E27FC236}">
                <a16:creationId xmlns:a16="http://schemas.microsoft.com/office/drawing/2014/main" id="{675333B3-7367-849A-1B82-E86C5AD81C0F}"/>
              </a:ext>
            </a:extLst>
          </p:cNvPr>
          <p:cNvPicPr>
            <a:picLocks noChangeAspect="1"/>
          </p:cNvPicPr>
          <p:nvPr/>
        </p:nvPicPr>
        <p:blipFill>
          <a:blip r:embed="rId8"/>
          <a:stretch>
            <a:fillRect/>
          </a:stretch>
        </p:blipFill>
        <p:spPr>
          <a:xfrm>
            <a:off x="5212105" y="3801533"/>
            <a:ext cx="13962963" cy="8890000"/>
          </a:xfrm>
          <a:prstGeom prst="rect">
            <a:avLst/>
          </a:prstGeom>
        </p:spPr>
      </p:pic>
      <p:sp>
        <p:nvSpPr>
          <p:cNvPr id="7" name="Rektangel 6">
            <a:extLst>
              <a:ext uri="{FF2B5EF4-FFF2-40B4-BE49-F238E27FC236}">
                <a16:creationId xmlns:a16="http://schemas.microsoft.com/office/drawing/2014/main" id="{192D487D-A92D-D969-858B-90AE8B1A851C}"/>
              </a:ext>
            </a:extLst>
          </p:cNvPr>
          <p:cNvSpPr/>
          <p:nvPr/>
        </p:nvSpPr>
        <p:spPr>
          <a:xfrm>
            <a:off x="5212104" y="11554691"/>
            <a:ext cx="13960169" cy="15855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363FB7B7-39A3-E07B-EBA4-46C73296A2AA}"/>
              </a:ext>
            </a:extLst>
          </p:cNvPr>
          <p:cNvSpPr/>
          <p:nvPr/>
        </p:nvSpPr>
        <p:spPr>
          <a:xfrm>
            <a:off x="5214901" y="10404763"/>
            <a:ext cx="13962963" cy="1191491"/>
          </a:xfrm>
          <a:prstGeom prst="rect">
            <a:avLst/>
          </a:prstGeom>
          <a:noFill/>
          <a:ln w="571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14745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2E4C1-993D-6133-1380-A24C8F9FA744}"/>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6F8EEB30-B4D3-9F9A-AED8-0674E8303936}"/>
              </a:ext>
            </a:extLst>
          </p:cNvPr>
          <p:cNvSpPr/>
          <p:nvPr/>
        </p:nvSpPr>
        <p:spPr>
          <a:xfrm>
            <a:off x="2540318" y="2286000"/>
            <a:ext cx="161069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Antal timmars deltagande (median)</a:t>
            </a:r>
            <a:endParaRPr lang="sv-SE" sz="7000"/>
          </a:p>
        </p:txBody>
      </p:sp>
      <p:pic>
        <p:nvPicPr>
          <p:cNvPr id="5" name="Image 0" descr=" ">
            <a:extLst>
              <a:ext uri="{FF2B5EF4-FFF2-40B4-BE49-F238E27FC236}">
                <a16:creationId xmlns:a16="http://schemas.microsoft.com/office/drawing/2014/main" id="{EC672991-CA3B-2A9B-6131-7D173214CA4F}"/>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474F58B5-AA3A-082E-463A-590CD3D072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A450AA73-3FC6-B0D1-C29B-B0E6F9D614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sp>
        <p:nvSpPr>
          <p:cNvPr id="7" name="Rektangel 6">
            <a:extLst>
              <a:ext uri="{FF2B5EF4-FFF2-40B4-BE49-F238E27FC236}">
                <a16:creationId xmlns:a16="http://schemas.microsoft.com/office/drawing/2014/main" id="{1E5CA7C1-5DD0-D3DD-A1F5-545547AEC3FF}"/>
              </a:ext>
            </a:extLst>
          </p:cNvPr>
          <p:cNvSpPr/>
          <p:nvPr/>
        </p:nvSpPr>
        <p:spPr>
          <a:xfrm>
            <a:off x="5212104" y="11554691"/>
            <a:ext cx="13960169" cy="15855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8" name="Diagram 7">
            <a:extLst>
              <a:ext uri="{FF2B5EF4-FFF2-40B4-BE49-F238E27FC236}">
                <a16:creationId xmlns:a16="http://schemas.microsoft.com/office/drawing/2014/main" id="{20FAD92D-6738-A9AC-618E-48D515FA8CED}"/>
              </a:ext>
            </a:extLst>
          </p:cNvPr>
          <p:cNvGraphicFramePr>
            <a:graphicFrameLocks/>
          </p:cNvGraphicFramePr>
          <p:nvPr>
            <p:extLst>
              <p:ext uri="{D42A27DB-BD31-4B8C-83A1-F6EECF244321}">
                <p14:modId xmlns:p14="http://schemas.microsoft.com/office/powerpoint/2010/main" val="2868891565"/>
              </p:ext>
            </p:extLst>
          </p:nvPr>
        </p:nvGraphicFramePr>
        <p:xfrm>
          <a:off x="5212104" y="4756919"/>
          <a:ext cx="13015208" cy="7590560"/>
        </p:xfrm>
        <a:graphic>
          <a:graphicData uri="http://schemas.openxmlformats.org/drawingml/2006/chart">
            <c:chart xmlns:c="http://schemas.openxmlformats.org/drawingml/2006/chart" xmlns:r="http://schemas.openxmlformats.org/officeDocument/2006/relationships" r:id="rId8"/>
          </a:graphicData>
        </a:graphic>
      </p:graphicFrame>
      <p:sp>
        <p:nvSpPr>
          <p:cNvPr id="9" name="Rektangel med rundade hörn 8">
            <a:extLst>
              <a:ext uri="{FF2B5EF4-FFF2-40B4-BE49-F238E27FC236}">
                <a16:creationId xmlns:a16="http://schemas.microsoft.com/office/drawing/2014/main" id="{7EA287DA-8F93-3FC1-685E-58C5C09B5FDB}"/>
              </a:ext>
            </a:extLst>
          </p:cNvPr>
          <p:cNvSpPr/>
          <p:nvPr/>
        </p:nvSpPr>
        <p:spPr>
          <a:xfrm>
            <a:off x="2540318" y="7155777"/>
            <a:ext cx="2873918" cy="158557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a:solidFill>
                  <a:schemeClr val="tx1"/>
                </a:solidFill>
              </a:rPr>
              <a:t>Stor spridning</a:t>
            </a:r>
          </a:p>
        </p:txBody>
      </p:sp>
      <p:cxnSp>
        <p:nvCxnSpPr>
          <p:cNvPr id="13" name="Rak 12">
            <a:extLst>
              <a:ext uri="{FF2B5EF4-FFF2-40B4-BE49-F238E27FC236}">
                <a16:creationId xmlns:a16="http://schemas.microsoft.com/office/drawing/2014/main" id="{47053548-5738-4F1E-7278-020A19880CD8}"/>
              </a:ext>
            </a:extLst>
          </p:cNvPr>
          <p:cNvCxnSpPr>
            <a:cxnSpLocks/>
            <a:stCxn id="9" idx="3"/>
          </p:cNvCxnSpPr>
          <p:nvPr/>
        </p:nvCxnSpPr>
        <p:spPr>
          <a:xfrm flipV="1">
            <a:off x="5414236" y="7647709"/>
            <a:ext cx="1540746" cy="300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16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FD1B2-B851-E4E4-3FE4-C51DBF279DC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F473D9BD-BF8B-7847-0019-1EB65011B717}"/>
              </a:ext>
            </a:extLst>
          </p:cNvPr>
          <p:cNvSpPr/>
          <p:nvPr/>
        </p:nvSpPr>
        <p:spPr>
          <a:xfrm>
            <a:off x="2540318" y="4013200"/>
            <a:ext cx="9081635" cy="34163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1D0D3E16-2543-3274-BBBC-44B66524AAA9}"/>
              </a:ext>
            </a:extLst>
          </p:cNvPr>
          <p:cNvSpPr/>
          <p:nvPr/>
        </p:nvSpPr>
        <p:spPr>
          <a:xfrm>
            <a:off x="2540318" y="2286000"/>
            <a:ext cx="161069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Kontrafaktisk analys - metodansats</a:t>
            </a:r>
            <a:endParaRPr lang="sv-SE" sz="7000"/>
          </a:p>
        </p:txBody>
      </p:sp>
      <p:pic>
        <p:nvPicPr>
          <p:cNvPr id="5" name="Image 0" descr=" ">
            <a:extLst>
              <a:ext uri="{FF2B5EF4-FFF2-40B4-BE49-F238E27FC236}">
                <a16:creationId xmlns:a16="http://schemas.microsoft.com/office/drawing/2014/main" id="{F6C89AA2-DB3A-7CBA-9454-312716EAAFBA}"/>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80E2121A-E14B-6F3D-041E-185A1D5A65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423F58C3-B5B1-4B6F-9CDA-FB4EE86C58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sp>
        <p:nvSpPr>
          <p:cNvPr id="4" name="Text 2">
            <a:extLst>
              <a:ext uri="{FF2B5EF4-FFF2-40B4-BE49-F238E27FC236}">
                <a16:creationId xmlns:a16="http://schemas.microsoft.com/office/drawing/2014/main" id="{DA57AFC2-50A8-B1AC-85DC-ACA882AD80E0}"/>
              </a:ext>
            </a:extLst>
          </p:cNvPr>
          <p:cNvSpPr/>
          <p:nvPr/>
        </p:nvSpPr>
        <p:spPr>
          <a:xfrm>
            <a:off x="2540318" y="4285671"/>
            <a:ext cx="14807882" cy="1816100"/>
          </a:xfrm>
          <a:prstGeom prst="rect">
            <a:avLst/>
          </a:prstGeom>
          <a:noFill/>
          <a:ln/>
        </p:spPr>
        <p:txBody>
          <a:bodyPr wrap="square" lIns="0" tIns="0" rIns="0" bIns="0" rtlCol="0" anchor="t"/>
          <a:lstStyle/>
          <a:p>
            <a:pPr marL="342900" lvl="1">
              <a:buSzPct val="100000"/>
            </a:pPr>
            <a:r>
              <a:rPr lang="sv-SE" sz="3600" b="1">
                <a:solidFill>
                  <a:srgbClr val="000000">
                    <a:alpha val="100000"/>
                  </a:srgbClr>
                </a:solidFill>
                <a:latin typeface="Avenir Next Regular" pitchFamily="34" charset="0"/>
              </a:rPr>
              <a:t>Metodansats:</a:t>
            </a:r>
          </a:p>
          <a:p>
            <a:pPr marL="800100" lvl="1" indent="-457200">
              <a:buSzPct val="100000"/>
              <a:buFontTx/>
              <a:buChar char="-"/>
            </a:pPr>
            <a:r>
              <a:rPr lang="sv-SE" sz="3000">
                <a:solidFill>
                  <a:srgbClr val="000000">
                    <a:alpha val="100000"/>
                  </a:srgbClr>
                </a:solidFill>
                <a:latin typeface="Avenir Next Regular" pitchFamily="34" charset="0"/>
              </a:rPr>
              <a:t>Deltagare matchas mot en kontrollgrupp bestående av individer med liknande egenskaper.</a:t>
            </a:r>
          </a:p>
          <a:p>
            <a:pPr marL="800100" lvl="1" indent="-457200">
              <a:buSzPct val="100000"/>
              <a:buFontTx/>
              <a:buChar char="-"/>
            </a:pPr>
            <a:r>
              <a:rPr lang="sv-SE" sz="3000">
                <a:solidFill>
                  <a:srgbClr val="000000">
                    <a:alpha val="100000"/>
                  </a:srgbClr>
                </a:solidFill>
                <a:latin typeface="Avenir Next Regular" pitchFamily="34" charset="0"/>
              </a:rPr>
              <a:t>Utvecklingen för deltagare och kontrollgrupp följs över tid, och eventuella skillnader kan härledas till projektdeltagandet (”behandlingen”)</a:t>
            </a:r>
          </a:p>
        </p:txBody>
      </p:sp>
      <p:graphicFrame>
        <p:nvGraphicFramePr>
          <p:cNvPr id="7" name="Diagram 6" descr="Illustration över principer modellen. En linje visar utvecklingen för en kontrollgrupp som inte får en behandling. En linje visar utvecklingen för behandlingsgruppen, som antas utvecklas i linje med befintliga skillnader innan behandlingen utan behandling. Interventionseffekten är skillnaden mellan den förväntade utvecklingen utan behandling och utfallet med behandling.">
            <a:extLst>
              <a:ext uri="{FF2B5EF4-FFF2-40B4-BE49-F238E27FC236}">
                <a16:creationId xmlns:a16="http://schemas.microsoft.com/office/drawing/2014/main" id="{230AE680-4C9B-30AD-6EF8-904DA93EA792}"/>
              </a:ext>
            </a:extLst>
          </p:cNvPr>
          <p:cNvGraphicFramePr/>
          <p:nvPr>
            <p:extLst>
              <p:ext uri="{D42A27DB-BD31-4B8C-83A1-F6EECF244321}">
                <p14:modId xmlns:p14="http://schemas.microsoft.com/office/powerpoint/2010/main" val="3521816592"/>
              </p:ext>
            </p:extLst>
          </p:nvPr>
        </p:nvGraphicFramePr>
        <p:xfrm>
          <a:off x="7081135" y="7614230"/>
          <a:ext cx="9081635" cy="5203324"/>
        </p:xfrm>
        <a:graphic>
          <a:graphicData uri="http://schemas.openxmlformats.org/drawingml/2006/chart">
            <c:chart xmlns:c="http://schemas.openxmlformats.org/drawingml/2006/chart" xmlns:r="http://schemas.openxmlformats.org/officeDocument/2006/relationships" r:id="rId8"/>
          </a:graphicData>
        </a:graphic>
      </p:graphicFrame>
      <p:cxnSp>
        <p:nvCxnSpPr>
          <p:cNvPr id="8" name="Rak 7">
            <a:extLst>
              <a:ext uri="{FF2B5EF4-FFF2-40B4-BE49-F238E27FC236}">
                <a16:creationId xmlns:a16="http://schemas.microsoft.com/office/drawing/2014/main" id="{4E040BF3-500F-3416-9C0F-4FFFB721B0E2}"/>
              </a:ext>
            </a:extLst>
          </p:cNvPr>
          <p:cNvCxnSpPr>
            <a:cxnSpLocks/>
          </p:cNvCxnSpPr>
          <p:nvPr/>
        </p:nvCxnSpPr>
        <p:spPr>
          <a:xfrm flipV="1">
            <a:off x="11048853" y="8522280"/>
            <a:ext cx="0" cy="349259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Rektangel 8">
            <a:extLst>
              <a:ext uri="{FF2B5EF4-FFF2-40B4-BE49-F238E27FC236}">
                <a16:creationId xmlns:a16="http://schemas.microsoft.com/office/drawing/2014/main" id="{8E8C1EDB-FBA1-3818-385D-42845573C6E4}"/>
              </a:ext>
            </a:extLst>
          </p:cNvPr>
          <p:cNvSpPr/>
          <p:nvPr/>
        </p:nvSpPr>
        <p:spPr>
          <a:xfrm>
            <a:off x="10000220" y="8028348"/>
            <a:ext cx="2097265" cy="488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8290" algn="ctr">
              <a:spcAft>
                <a:spcPts val="800"/>
              </a:spcAft>
            </a:pPr>
            <a:r>
              <a:rPr lang="sv-SE" sz="2000" b="1">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Behandling</a:t>
            </a:r>
            <a:endParaRPr lang="sv-SE" sz="2800">
              <a:effectLst/>
              <a:latin typeface="Avenir Next" panose="020B0503020202020204" pitchFamily="34" charset="0"/>
              <a:ea typeface="SimSun" panose="02010600030101010101" pitchFamily="2" charset="-122"/>
              <a:cs typeface="Times New Roman" panose="02020603050405020304" pitchFamily="18" charset="0"/>
            </a:endParaRPr>
          </a:p>
        </p:txBody>
      </p:sp>
      <p:sp>
        <p:nvSpPr>
          <p:cNvPr id="14" name="Rektangel 13">
            <a:extLst>
              <a:ext uri="{FF2B5EF4-FFF2-40B4-BE49-F238E27FC236}">
                <a16:creationId xmlns:a16="http://schemas.microsoft.com/office/drawing/2014/main" id="{4774D3AC-B885-83BF-2A46-9BBEC6122DB6}"/>
              </a:ext>
            </a:extLst>
          </p:cNvPr>
          <p:cNvSpPr/>
          <p:nvPr/>
        </p:nvSpPr>
        <p:spPr>
          <a:xfrm>
            <a:off x="15038791" y="8675473"/>
            <a:ext cx="2540189"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8290" algn="ctr">
              <a:spcAft>
                <a:spcPts val="800"/>
              </a:spcAft>
            </a:pPr>
            <a:r>
              <a:rPr lang="sv-SE" sz="240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Interventions-</a:t>
            </a:r>
            <a:br>
              <a:rPr lang="sv-SE" sz="240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br>
            <a:r>
              <a:rPr lang="sv-SE" sz="240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effekt</a:t>
            </a:r>
            <a:endParaRPr lang="sv-SE" sz="2400">
              <a:effectLst/>
              <a:latin typeface="Avenir Next" panose="020B0503020202020204" pitchFamily="34" charset="0"/>
              <a:ea typeface="SimSun" panose="02010600030101010101" pitchFamily="2" charset="-122"/>
              <a:cs typeface="Times New Roman" panose="02020603050405020304" pitchFamily="18" charset="0"/>
            </a:endParaRPr>
          </a:p>
        </p:txBody>
      </p:sp>
      <p:cxnSp>
        <p:nvCxnSpPr>
          <p:cNvPr id="15" name="Rak 14">
            <a:extLst>
              <a:ext uri="{FF2B5EF4-FFF2-40B4-BE49-F238E27FC236}">
                <a16:creationId xmlns:a16="http://schemas.microsoft.com/office/drawing/2014/main" id="{68AEF97F-A07D-3133-12D1-171DC63827FE}"/>
              </a:ext>
            </a:extLst>
          </p:cNvPr>
          <p:cNvCxnSpPr>
            <a:cxnSpLocks/>
          </p:cNvCxnSpPr>
          <p:nvPr/>
        </p:nvCxnSpPr>
        <p:spPr>
          <a:xfrm flipV="1">
            <a:off x="14967148" y="8646032"/>
            <a:ext cx="0" cy="57150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1D09304F-8049-24B2-89D1-4D6DF0B89B79}"/>
              </a:ext>
            </a:extLst>
          </p:cNvPr>
          <p:cNvCxnSpPr>
            <a:cxnSpLocks/>
          </p:cNvCxnSpPr>
          <p:nvPr/>
        </p:nvCxnSpPr>
        <p:spPr>
          <a:xfrm flipV="1">
            <a:off x="14967148" y="8931782"/>
            <a:ext cx="395246" cy="2314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5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11696-8550-3514-DC85-8AAAA45AA95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2B9A4E78-2085-99D2-7157-9FF8ECAC8263}"/>
              </a:ext>
            </a:extLst>
          </p:cNvPr>
          <p:cNvSpPr/>
          <p:nvPr/>
        </p:nvSpPr>
        <p:spPr>
          <a:xfrm>
            <a:off x="2540318" y="2273300"/>
            <a:ext cx="19306413" cy="61722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0EBC8339-9402-0EDC-5EE9-2BE777E9413F}"/>
              </a:ext>
            </a:extLst>
          </p:cNvPr>
          <p:cNvSpPr/>
          <p:nvPr/>
        </p:nvSpPr>
        <p:spPr>
          <a:xfrm>
            <a:off x="2540318" y="2273300"/>
            <a:ext cx="19602783" cy="2734733"/>
          </a:xfrm>
          <a:prstGeom prst="rect">
            <a:avLst/>
          </a:prstGeom>
          <a:noFill/>
          <a:ln/>
        </p:spPr>
        <p:txBody>
          <a:bodyPr wrap="square" lIns="0" tIns="0" rIns="0" bIns="0" rtlCol="0" anchor="t"/>
          <a:lstStyle/>
          <a:p>
            <a:pPr marL="0" indent="0" algn="l">
              <a:buNone/>
            </a:pPr>
            <a:r>
              <a:rPr lang="en-US" sz="7000" dirty="0">
                <a:solidFill>
                  <a:srgbClr val="000000">
                    <a:alpha val="100000"/>
                  </a:srgbClr>
                </a:solidFill>
                <a:latin typeface="Avenir Next Bold" pitchFamily="34" charset="0"/>
                <a:ea typeface="Avenir Next Bold" pitchFamily="34" charset="-122"/>
                <a:cs typeface="Avenir Next Bold" pitchFamily="34" charset="-120"/>
              </a:rPr>
              <a:t>React-EU</a:t>
            </a:r>
            <a:endParaRPr lang="en-US" sz="7000" dirty="0"/>
          </a:p>
        </p:txBody>
      </p:sp>
      <p:sp>
        <p:nvSpPr>
          <p:cNvPr id="4" name="Text 2">
            <a:extLst>
              <a:ext uri="{FF2B5EF4-FFF2-40B4-BE49-F238E27FC236}">
                <a16:creationId xmlns:a16="http://schemas.microsoft.com/office/drawing/2014/main" id="{9DCCF6D8-66A2-A726-7433-26665C60DE67}"/>
              </a:ext>
            </a:extLst>
          </p:cNvPr>
          <p:cNvSpPr/>
          <p:nvPr/>
        </p:nvSpPr>
        <p:spPr>
          <a:xfrm>
            <a:off x="2540318" y="5346700"/>
            <a:ext cx="19433429" cy="1816100"/>
          </a:xfrm>
          <a:prstGeom prst="rect">
            <a:avLst/>
          </a:prstGeom>
          <a:noFill/>
          <a:ln/>
        </p:spPr>
        <p:txBody>
          <a:bodyPr wrap="square" lIns="0" tIns="0" rIns="0" bIns="0" rtlCol="0" anchor="t"/>
          <a:lstStyle/>
          <a:p>
            <a:pPr marL="685800" lvl="1" indent="-342900" algn="l">
              <a:buSzPct val="100000"/>
              <a:buChar char="•"/>
            </a:pPr>
            <a:r>
              <a:rPr lang="sv-SE" sz="3000" dirty="0">
                <a:solidFill>
                  <a:srgbClr val="000000">
                    <a:alpha val="100000"/>
                  </a:srgbClr>
                </a:solidFill>
                <a:latin typeface="Avenir Next Regular" pitchFamily="34" charset="0"/>
              </a:rPr>
              <a:t>Främjande av krisreparation i samband med pandemin och förberedande av en grön, digital och resilient återhämtning av ekonomin</a:t>
            </a:r>
          </a:p>
          <a:p>
            <a:pPr marL="685800" lvl="1" indent="-342900" algn="l">
              <a:buSzPct val="100000"/>
              <a:buChar char="•"/>
            </a:pPr>
            <a:r>
              <a:rPr lang="sv-SE" sz="3000" dirty="0">
                <a:solidFill>
                  <a:srgbClr val="000000">
                    <a:alpha val="100000"/>
                  </a:srgbClr>
                </a:solidFill>
                <a:latin typeface="Avenir Next Regular" pitchFamily="34" charset="0"/>
              </a:rPr>
              <a:t>Nytt PO i programmet 2014-2020</a:t>
            </a:r>
          </a:p>
          <a:p>
            <a:pPr marL="685800" lvl="1" indent="-342900" algn="l">
              <a:buSzPct val="100000"/>
              <a:buChar char="•"/>
            </a:pPr>
            <a:r>
              <a:rPr lang="sv-SE" sz="3000" dirty="0">
                <a:solidFill>
                  <a:srgbClr val="000000">
                    <a:alpha val="100000"/>
                  </a:srgbClr>
                </a:solidFill>
                <a:latin typeface="Avenir Next Regular" pitchFamily="34" charset="0"/>
              </a:rPr>
              <a:t>2,9 miljarder</a:t>
            </a:r>
          </a:p>
          <a:p>
            <a:pPr marL="685800" lvl="1" indent="-342900" algn="l">
              <a:buSzPct val="100000"/>
              <a:buChar char="•"/>
            </a:pPr>
            <a:r>
              <a:rPr lang="sv-SE" sz="3000" dirty="0">
                <a:solidFill>
                  <a:srgbClr val="000000">
                    <a:alpha val="100000"/>
                  </a:srgbClr>
                </a:solidFill>
                <a:latin typeface="Avenir Next Regular" pitchFamily="34" charset="0"/>
              </a:rPr>
              <a:t>75 % till Arbetsförmedlingen, 25 % lystes ut nationellt</a:t>
            </a:r>
          </a:p>
          <a:p>
            <a:pPr marL="685800" lvl="1" indent="-342900" algn="l">
              <a:buSzPct val="100000"/>
              <a:buChar char="•"/>
            </a:pPr>
            <a:r>
              <a:rPr lang="sv-SE" sz="3000" dirty="0">
                <a:solidFill>
                  <a:srgbClr val="000000">
                    <a:alpha val="100000"/>
                  </a:srgbClr>
                </a:solidFill>
                <a:latin typeface="Avenir Next Regular" pitchFamily="34" charset="0"/>
              </a:rPr>
              <a:t>Tre nationella utlysningar</a:t>
            </a:r>
          </a:p>
          <a:p>
            <a:pPr marL="685800" lvl="1" indent="-342900" algn="l">
              <a:buSzPct val="100000"/>
              <a:buChar char="•"/>
            </a:pPr>
            <a:r>
              <a:rPr lang="sv-SE" sz="3000" dirty="0">
                <a:solidFill>
                  <a:srgbClr val="000000">
                    <a:alpha val="100000"/>
                  </a:srgbClr>
                </a:solidFill>
                <a:latin typeface="Avenir Next Regular" pitchFamily="34" charset="0"/>
              </a:rPr>
              <a:t>Totalt 40 projekt: Kickstart, 21 sysselsättningsprojekt och 18 kompetensutvecklingsprojekt</a:t>
            </a:r>
          </a:p>
          <a:p>
            <a:pPr marL="685800" lvl="1" indent="-342900" algn="l">
              <a:buSzPct val="100000"/>
              <a:buChar char="•"/>
            </a:pPr>
            <a:r>
              <a:rPr lang="sv-SE" sz="3000" dirty="0">
                <a:solidFill>
                  <a:srgbClr val="000000">
                    <a:alpha val="100000"/>
                  </a:srgbClr>
                </a:solidFill>
                <a:latin typeface="Avenir Next Regular" pitchFamily="34" charset="0"/>
              </a:rPr>
              <a:t>Avslutades april/juli 2023</a:t>
            </a:r>
          </a:p>
          <a:p>
            <a:pPr marL="685800" lvl="1" indent="-342900" algn="l">
              <a:buSzPct val="100000"/>
              <a:buChar char="•"/>
            </a:pPr>
            <a:endParaRPr lang="sv-SE" sz="3000" dirty="0">
              <a:solidFill>
                <a:srgbClr val="000000">
                  <a:alpha val="100000"/>
                </a:srgbClr>
              </a:solidFill>
              <a:latin typeface="Avenir Next Regular" pitchFamily="34" charset="0"/>
            </a:endParaRPr>
          </a:p>
        </p:txBody>
      </p:sp>
      <p:pic>
        <p:nvPicPr>
          <p:cNvPr id="5" name="Image 0" descr=" ">
            <a:extLst>
              <a:ext uri="{FF2B5EF4-FFF2-40B4-BE49-F238E27FC236}">
                <a16:creationId xmlns:a16="http://schemas.microsoft.com/office/drawing/2014/main" id="{154DFB84-CF64-F76F-8E0A-263C10CB2E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6" name="Image 1" descr=" ">
            <a:extLst>
              <a:ext uri="{FF2B5EF4-FFF2-40B4-BE49-F238E27FC236}">
                <a16:creationId xmlns:a16="http://schemas.microsoft.com/office/drawing/2014/main" id="{552BCBA4-9727-7C62-CFFD-8367E7508E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7" name="Image 2" descr=" ">
            <a:extLst>
              <a:ext uri="{FF2B5EF4-FFF2-40B4-BE49-F238E27FC236}">
                <a16:creationId xmlns:a16="http://schemas.microsoft.com/office/drawing/2014/main" id="{57E16E7C-D2E8-AEA8-A99C-665962BF89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8" name="Image 3" descr=" ">
            <a:extLst>
              <a:ext uri="{FF2B5EF4-FFF2-40B4-BE49-F238E27FC236}">
                <a16:creationId xmlns:a16="http://schemas.microsoft.com/office/drawing/2014/main" id="{DE24D9BD-6642-53FA-E91E-E7B5B09178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9" name="Image 4" descr=" ">
            <a:extLst>
              <a:ext uri="{FF2B5EF4-FFF2-40B4-BE49-F238E27FC236}">
                <a16:creationId xmlns:a16="http://schemas.microsoft.com/office/drawing/2014/main" id="{8A42BD46-C880-2D32-B3D4-148A37C735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0" name="Image 5" descr=" ">
            <a:extLst>
              <a:ext uri="{FF2B5EF4-FFF2-40B4-BE49-F238E27FC236}">
                <a16:creationId xmlns:a16="http://schemas.microsoft.com/office/drawing/2014/main" id="{C7A716E5-8236-B4BC-C8B9-C280A974A4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1" name="Image 6" descr=" ">
            <a:extLst>
              <a:ext uri="{FF2B5EF4-FFF2-40B4-BE49-F238E27FC236}">
                <a16:creationId xmlns:a16="http://schemas.microsoft.com/office/drawing/2014/main" id="{3E38482A-CF8F-916D-1446-9FDC054E62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2" name="Image 7" descr=" ">
            <a:extLst>
              <a:ext uri="{FF2B5EF4-FFF2-40B4-BE49-F238E27FC236}">
                <a16:creationId xmlns:a16="http://schemas.microsoft.com/office/drawing/2014/main" id="{EE6419D0-33D6-D3AC-C181-893E29CF0C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3" name="Image 8" descr=" ">
            <a:extLst>
              <a:ext uri="{FF2B5EF4-FFF2-40B4-BE49-F238E27FC236}">
                <a16:creationId xmlns:a16="http://schemas.microsoft.com/office/drawing/2014/main" id="{5A32FF86-CD7E-A2D1-9DD8-ADC0A5B13E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4" name="Image 9" descr=" ">
            <a:extLst>
              <a:ext uri="{FF2B5EF4-FFF2-40B4-BE49-F238E27FC236}">
                <a16:creationId xmlns:a16="http://schemas.microsoft.com/office/drawing/2014/main" id="{1DB78A5B-4E5E-CAFD-247C-2CD1CC530ED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5" name="Image 10" descr=" ">
            <a:extLst>
              <a:ext uri="{FF2B5EF4-FFF2-40B4-BE49-F238E27FC236}">
                <a16:creationId xmlns:a16="http://schemas.microsoft.com/office/drawing/2014/main" id="{D5628662-842F-E309-4D3C-1C0C2E8F6E2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6" name="Image 11" descr=" ">
            <a:extLst>
              <a:ext uri="{FF2B5EF4-FFF2-40B4-BE49-F238E27FC236}">
                <a16:creationId xmlns:a16="http://schemas.microsoft.com/office/drawing/2014/main" id="{DCEDEB60-C2B2-27E5-9495-D8A5807D59A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7" name="Image 12" descr=" ">
            <a:extLst>
              <a:ext uri="{FF2B5EF4-FFF2-40B4-BE49-F238E27FC236}">
                <a16:creationId xmlns:a16="http://schemas.microsoft.com/office/drawing/2014/main" id="{3D1EB3A3-FDBA-B73B-CCFD-6C3B7EF34B2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8" name="Image 13" descr=" ">
            <a:extLst>
              <a:ext uri="{FF2B5EF4-FFF2-40B4-BE49-F238E27FC236}">
                <a16:creationId xmlns:a16="http://schemas.microsoft.com/office/drawing/2014/main" id="{9E165EE3-38B4-3B1A-4952-301723BD419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9" name="Image 14" descr=" ">
            <a:extLst>
              <a:ext uri="{FF2B5EF4-FFF2-40B4-BE49-F238E27FC236}">
                <a16:creationId xmlns:a16="http://schemas.microsoft.com/office/drawing/2014/main" id="{F08E5D01-C994-0234-216E-AC188933C69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20" name="Image 15" descr=" ">
            <a:extLst>
              <a:ext uri="{FF2B5EF4-FFF2-40B4-BE49-F238E27FC236}">
                <a16:creationId xmlns:a16="http://schemas.microsoft.com/office/drawing/2014/main" id="{2D3DECE2-13B0-9B93-F3ED-CCA5DEBB266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39" name="Image 34" descr=" ">
            <a:extLst>
              <a:ext uri="{FF2B5EF4-FFF2-40B4-BE49-F238E27FC236}">
                <a16:creationId xmlns:a16="http://schemas.microsoft.com/office/drawing/2014/main" id="{5BF88490-FA53-32BA-0A9B-D8E58A5E8D5A}"/>
              </a:ext>
            </a:extLst>
          </p:cNvPr>
          <p:cNvPicPr>
            <a:picLocks noChangeAspect="1"/>
          </p:cNvPicPr>
          <p:nvPr/>
        </p:nvPicPr>
        <p:blipFill>
          <a:blip r:embed="rId19"/>
          <a:stretch>
            <a:fillRect/>
          </a:stretch>
        </p:blipFill>
        <p:spPr>
          <a:xfrm>
            <a:off x="508063" y="508000"/>
            <a:ext cx="1270159" cy="1270000"/>
          </a:xfrm>
          <a:prstGeom prst="rect">
            <a:avLst/>
          </a:prstGeom>
        </p:spPr>
      </p:pic>
    </p:spTree>
    <p:extLst>
      <p:ext uri="{BB962C8B-B14F-4D97-AF65-F5344CB8AC3E}">
        <p14:creationId xmlns:p14="http://schemas.microsoft.com/office/powerpoint/2010/main" val="82980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6D9EE-7E05-AD69-2324-A4151EE9E49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4076130-300E-BDD9-5144-86D970ED5501}"/>
              </a:ext>
            </a:extLst>
          </p:cNvPr>
          <p:cNvSpPr/>
          <p:nvPr/>
        </p:nvSpPr>
        <p:spPr>
          <a:xfrm>
            <a:off x="2540318" y="2273300"/>
            <a:ext cx="19306413" cy="61722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27EF6594-5A2C-8A61-31BB-241B55442D67}"/>
              </a:ext>
            </a:extLst>
          </p:cNvPr>
          <p:cNvSpPr/>
          <p:nvPr/>
        </p:nvSpPr>
        <p:spPr>
          <a:xfrm>
            <a:off x="2540318" y="2273300"/>
            <a:ext cx="20624482" cy="27347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Kort period mellan deltagande och uppföljning (gäller främst regionala projekt) </a:t>
            </a:r>
            <a:endParaRPr lang="sv-SE" sz="7000"/>
          </a:p>
        </p:txBody>
      </p:sp>
      <p:pic>
        <p:nvPicPr>
          <p:cNvPr id="5" name="Image 0" descr=" ">
            <a:extLst>
              <a:ext uri="{FF2B5EF4-FFF2-40B4-BE49-F238E27FC236}">
                <a16:creationId xmlns:a16="http://schemas.microsoft.com/office/drawing/2014/main" id="{5F277AE1-963F-20A7-A66D-27B05F2618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6" name="Image 1" descr=" ">
            <a:extLst>
              <a:ext uri="{FF2B5EF4-FFF2-40B4-BE49-F238E27FC236}">
                <a16:creationId xmlns:a16="http://schemas.microsoft.com/office/drawing/2014/main" id="{2092EF76-56CC-6287-C043-0295F3C74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7" name="Image 2" descr=" ">
            <a:extLst>
              <a:ext uri="{FF2B5EF4-FFF2-40B4-BE49-F238E27FC236}">
                <a16:creationId xmlns:a16="http://schemas.microsoft.com/office/drawing/2014/main" id="{22FAC10F-59D8-627E-DF9B-E3CCF12361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8" name="Image 3" descr=" ">
            <a:extLst>
              <a:ext uri="{FF2B5EF4-FFF2-40B4-BE49-F238E27FC236}">
                <a16:creationId xmlns:a16="http://schemas.microsoft.com/office/drawing/2014/main" id="{5C2BD07B-6AAC-50C5-1657-82176EFD9F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9" name="Image 4" descr=" ">
            <a:extLst>
              <a:ext uri="{FF2B5EF4-FFF2-40B4-BE49-F238E27FC236}">
                <a16:creationId xmlns:a16="http://schemas.microsoft.com/office/drawing/2014/main" id="{F9510D6B-94DE-582D-353A-9C7524D3BE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0" name="Image 5" descr=" ">
            <a:extLst>
              <a:ext uri="{FF2B5EF4-FFF2-40B4-BE49-F238E27FC236}">
                <a16:creationId xmlns:a16="http://schemas.microsoft.com/office/drawing/2014/main" id="{69FAB97B-3964-72AD-159D-C71B378240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1" name="Image 6" descr=" ">
            <a:extLst>
              <a:ext uri="{FF2B5EF4-FFF2-40B4-BE49-F238E27FC236}">
                <a16:creationId xmlns:a16="http://schemas.microsoft.com/office/drawing/2014/main" id="{CBC3B80D-2722-7108-1ABB-513DF859B9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2" name="Image 7" descr=" ">
            <a:extLst>
              <a:ext uri="{FF2B5EF4-FFF2-40B4-BE49-F238E27FC236}">
                <a16:creationId xmlns:a16="http://schemas.microsoft.com/office/drawing/2014/main" id="{BDC90D76-B1CD-8B1A-3646-CEA1CB2805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3" name="Image 8" descr=" ">
            <a:extLst>
              <a:ext uri="{FF2B5EF4-FFF2-40B4-BE49-F238E27FC236}">
                <a16:creationId xmlns:a16="http://schemas.microsoft.com/office/drawing/2014/main" id="{1512F3C4-B243-E262-ED3A-68059821955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4" name="Image 9" descr=" ">
            <a:extLst>
              <a:ext uri="{FF2B5EF4-FFF2-40B4-BE49-F238E27FC236}">
                <a16:creationId xmlns:a16="http://schemas.microsoft.com/office/drawing/2014/main" id="{9885F4D4-9BE2-66CF-727A-6D77A8B9E6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5" name="Image 10" descr=" ">
            <a:extLst>
              <a:ext uri="{FF2B5EF4-FFF2-40B4-BE49-F238E27FC236}">
                <a16:creationId xmlns:a16="http://schemas.microsoft.com/office/drawing/2014/main" id="{4C1B23D9-7569-3785-D849-D9141E6E3AE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6" name="Image 11" descr=" ">
            <a:extLst>
              <a:ext uri="{FF2B5EF4-FFF2-40B4-BE49-F238E27FC236}">
                <a16:creationId xmlns:a16="http://schemas.microsoft.com/office/drawing/2014/main" id="{05C89808-BD26-D337-666D-2479F23CFD5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7" name="Image 12" descr=" ">
            <a:extLst>
              <a:ext uri="{FF2B5EF4-FFF2-40B4-BE49-F238E27FC236}">
                <a16:creationId xmlns:a16="http://schemas.microsoft.com/office/drawing/2014/main" id="{8B0AD247-35D2-7894-9755-06C21BC73E1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8" name="Image 13" descr=" ">
            <a:extLst>
              <a:ext uri="{FF2B5EF4-FFF2-40B4-BE49-F238E27FC236}">
                <a16:creationId xmlns:a16="http://schemas.microsoft.com/office/drawing/2014/main" id="{523E639E-E563-BE7F-F345-1996E9C429F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9" name="Image 14" descr=" ">
            <a:extLst>
              <a:ext uri="{FF2B5EF4-FFF2-40B4-BE49-F238E27FC236}">
                <a16:creationId xmlns:a16="http://schemas.microsoft.com/office/drawing/2014/main" id="{94F6D273-002A-C777-EEA9-F54EF0F57D8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20" name="Image 15" descr=" ">
            <a:extLst>
              <a:ext uri="{FF2B5EF4-FFF2-40B4-BE49-F238E27FC236}">
                <a16:creationId xmlns:a16="http://schemas.microsoft.com/office/drawing/2014/main" id="{58E4AD7B-61EE-2F06-34A6-5340165E049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39" name="Image 34" descr=" ">
            <a:extLst>
              <a:ext uri="{FF2B5EF4-FFF2-40B4-BE49-F238E27FC236}">
                <a16:creationId xmlns:a16="http://schemas.microsoft.com/office/drawing/2014/main" id="{668A00BE-C535-96AB-1082-877E278E157B}"/>
              </a:ext>
            </a:extLst>
          </p:cNvPr>
          <p:cNvPicPr>
            <a:picLocks noChangeAspect="1"/>
          </p:cNvPicPr>
          <p:nvPr/>
        </p:nvPicPr>
        <p:blipFill>
          <a:blip r:embed="rId19"/>
          <a:stretch>
            <a:fillRect/>
          </a:stretch>
        </p:blipFill>
        <p:spPr>
          <a:xfrm>
            <a:off x="508063" y="508000"/>
            <a:ext cx="1270159" cy="1270000"/>
          </a:xfrm>
          <a:prstGeom prst="rect">
            <a:avLst/>
          </a:prstGeom>
        </p:spPr>
      </p:pic>
      <p:sp>
        <p:nvSpPr>
          <p:cNvPr id="4" name="Text 2">
            <a:extLst>
              <a:ext uri="{FF2B5EF4-FFF2-40B4-BE49-F238E27FC236}">
                <a16:creationId xmlns:a16="http://schemas.microsoft.com/office/drawing/2014/main" id="{AA47D561-DE4D-901E-4551-A913AE986ACE}"/>
              </a:ext>
            </a:extLst>
          </p:cNvPr>
          <p:cNvSpPr/>
          <p:nvPr/>
        </p:nvSpPr>
        <p:spPr>
          <a:xfrm>
            <a:off x="2540318" y="5949950"/>
            <a:ext cx="19433429" cy="1816100"/>
          </a:xfrm>
          <a:prstGeom prst="rect">
            <a:avLst/>
          </a:prstGeom>
          <a:noFill/>
          <a:ln/>
        </p:spPr>
        <p:txBody>
          <a:bodyPr wrap="square" lIns="0" tIns="0" rIns="0" bIns="0" rtlCol="0" anchor="t"/>
          <a:lstStyle/>
          <a:p>
            <a:pPr marL="800100" lvl="1" indent="-457200">
              <a:buSzPct val="100000"/>
              <a:buFontTx/>
              <a:buChar char="-"/>
            </a:pPr>
            <a:r>
              <a:rPr lang="sv-SE" sz="3000">
                <a:solidFill>
                  <a:srgbClr val="000000">
                    <a:alpha val="100000"/>
                  </a:srgbClr>
                </a:solidFill>
                <a:latin typeface="Avenir Next Regular" pitchFamily="34" charset="0"/>
              </a:rPr>
              <a:t>Regionala projekt avslutades april 2023.</a:t>
            </a:r>
          </a:p>
          <a:p>
            <a:pPr marL="800100" lvl="1" indent="-457200">
              <a:buSzPct val="100000"/>
              <a:buFontTx/>
              <a:buChar char="-"/>
            </a:pPr>
            <a:r>
              <a:rPr lang="sv-SE" sz="3000">
                <a:solidFill>
                  <a:srgbClr val="000000">
                    <a:alpha val="100000"/>
                  </a:srgbClr>
                </a:solidFill>
                <a:latin typeface="Avenir Next Regular" pitchFamily="34" charset="0"/>
              </a:rPr>
              <a:t>Tillgänglig registerdata sträcker sig till december 2023.</a:t>
            </a:r>
          </a:p>
          <a:p>
            <a:pPr marL="800100" lvl="1" indent="-457200">
              <a:buSzPct val="100000"/>
              <a:buFontTx/>
              <a:buChar char="-"/>
            </a:pPr>
            <a:r>
              <a:rPr lang="sv-SE" sz="3000">
                <a:solidFill>
                  <a:srgbClr val="000000">
                    <a:alpha val="100000"/>
                  </a:srgbClr>
                </a:solidFill>
                <a:latin typeface="Avenir Next Regular" pitchFamily="34" charset="0"/>
              </a:rPr>
              <a:t>”Lagg” i exempelvis lönerevisioner eller tidpunkt för studiestart påverkar i vilken utsträckning effekter kan identifieras.</a:t>
            </a:r>
          </a:p>
          <a:p>
            <a:pPr marL="800100" lvl="1" indent="-457200">
              <a:buSzPct val="100000"/>
              <a:buFontTx/>
              <a:buChar char="-"/>
            </a:pPr>
            <a:r>
              <a:rPr lang="sv-SE" sz="3000">
                <a:solidFill>
                  <a:srgbClr val="000000">
                    <a:alpha val="100000"/>
                  </a:srgbClr>
                </a:solidFill>
                <a:latin typeface="Avenir Next Regular" pitchFamily="34" charset="0"/>
              </a:rPr>
              <a:t>Faktorer såsom livsinkomster eller minskad risk för långtidsarbetslöshet ej möjligt att följa upp.</a:t>
            </a:r>
          </a:p>
          <a:p>
            <a:pPr marL="685800" lvl="1" indent="-342900" algn="l">
              <a:buSzPct val="100000"/>
              <a:buChar char="•"/>
            </a:pPr>
            <a:endParaRPr lang="sv-SE" sz="3000"/>
          </a:p>
        </p:txBody>
      </p:sp>
    </p:spTree>
    <p:extLst>
      <p:ext uri="{BB962C8B-B14F-4D97-AF65-F5344CB8AC3E}">
        <p14:creationId xmlns:p14="http://schemas.microsoft.com/office/powerpoint/2010/main" val="189027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53656-BD79-1F7A-4A1A-B202F28C3C9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E65BBE8-70B1-702A-D243-1040BBA7F4BE}"/>
              </a:ext>
            </a:extLst>
          </p:cNvPr>
          <p:cNvSpPr/>
          <p:nvPr/>
        </p:nvSpPr>
        <p:spPr>
          <a:xfrm>
            <a:off x="2540318" y="4013200"/>
            <a:ext cx="9081635" cy="34163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1BFB10A3-E9C1-F117-5BC4-62926E89E37A}"/>
              </a:ext>
            </a:extLst>
          </p:cNvPr>
          <p:cNvSpPr/>
          <p:nvPr/>
        </p:nvSpPr>
        <p:spPr>
          <a:xfrm>
            <a:off x="2540318" y="2286000"/>
            <a:ext cx="161069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Resultat - sysselsättningsprojekt</a:t>
            </a:r>
            <a:endParaRPr lang="sv-SE" sz="7000"/>
          </a:p>
        </p:txBody>
      </p:sp>
      <p:pic>
        <p:nvPicPr>
          <p:cNvPr id="5" name="Image 0" descr=" ">
            <a:extLst>
              <a:ext uri="{FF2B5EF4-FFF2-40B4-BE49-F238E27FC236}">
                <a16:creationId xmlns:a16="http://schemas.microsoft.com/office/drawing/2014/main" id="{ED7F6103-1672-69B1-3E21-F40EDCC28B53}"/>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D2BEEA72-B357-DB05-212F-79ED95CA42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33FF3D88-7AA6-870B-B0C2-BA49ED0AA9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pic>
        <p:nvPicPr>
          <p:cNvPr id="4" name="Bildobjekt 3">
            <a:extLst>
              <a:ext uri="{FF2B5EF4-FFF2-40B4-BE49-F238E27FC236}">
                <a16:creationId xmlns:a16="http://schemas.microsoft.com/office/drawing/2014/main" id="{30DB4272-010E-2687-36BE-A84138EAA3C4}"/>
              </a:ext>
            </a:extLst>
          </p:cNvPr>
          <p:cNvPicPr>
            <a:picLocks noChangeAspect="1"/>
          </p:cNvPicPr>
          <p:nvPr/>
        </p:nvPicPr>
        <p:blipFill>
          <a:blip r:embed="rId8"/>
          <a:stretch>
            <a:fillRect/>
          </a:stretch>
        </p:blipFill>
        <p:spPr>
          <a:xfrm>
            <a:off x="8502947" y="4829628"/>
            <a:ext cx="14757058" cy="6309177"/>
          </a:xfrm>
          <a:prstGeom prst="rect">
            <a:avLst/>
          </a:prstGeom>
        </p:spPr>
      </p:pic>
      <p:sp>
        <p:nvSpPr>
          <p:cNvPr id="6" name="Rektangel med rundade hörn 5">
            <a:extLst>
              <a:ext uri="{FF2B5EF4-FFF2-40B4-BE49-F238E27FC236}">
                <a16:creationId xmlns:a16="http://schemas.microsoft.com/office/drawing/2014/main" id="{20BAB8EE-7A0D-F02E-2F64-5A0B21AABAFB}"/>
              </a:ext>
            </a:extLst>
          </p:cNvPr>
          <p:cNvSpPr/>
          <p:nvPr/>
        </p:nvSpPr>
        <p:spPr>
          <a:xfrm>
            <a:off x="1485854" y="4841929"/>
            <a:ext cx="5595281" cy="63091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è"/>
            </a:pPr>
            <a:r>
              <a:rPr lang="sv-SE" sz="3600" dirty="0">
                <a:solidFill>
                  <a:schemeClr val="tx1"/>
                </a:solidFill>
              </a:rPr>
              <a:t>En procents högre sannolikhet att befinna sig i sysselsättning.</a:t>
            </a:r>
          </a:p>
          <a:p>
            <a:pPr marL="571500" indent="-571500">
              <a:buFont typeface="Wingdings" pitchFamily="2" charset="2"/>
              <a:buChar char="è"/>
            </a:pPr>
            <a:endParaRPr lang="sv-SE" sz="3600" dirty="0">
              <a:solidFill>
                <a:schemeClr val="tx1"/>
              </a:solidFill>
            </a:endParaRPr>
          </a:p>
          <a:p>
            <a:pPr marL="571500" indent="-571500">
              <a:buFont typeface="Wingdings" pitchFamily="2" charset="2"/>
              <a:buChar char="è"/>
            </a:pPr>
            <a:r>
              <a:rPr lang="sv-SE" sz="3600" dirty="0">
                <a:solidFill>
                  <a:schemeClr val="tx1"/>
                </a:solidFill>
              </a:rPr>
              <a:t>Tre procents högre sannolikhet att vara registrerad som arbetslös.</a:t>
            </a:r>
          </a:p>
        </p:txBody>
      </p:sp>
    </p:spTree>
    <p:extLst>
      <p:ext uri="{BB962C8B-B14F-4D97-AF65-F5344CB8AC3E}">
        <p14:creationId xmlns:p14="http://schemas.microsoft.com/office/powerpoint/2010/main" val="40908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8D155-348D-E241-82C3-AAE91C7AB3C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399921A-D76D-0DDA-AACB-F83CF15C8B88}"/>
              </a:ext>
            </a:extLst>
          </p:cNvPr>
          <p:cNvSpPr/>
          <p:nvPr/>
        </p:nvSpPr>
        <p:spPr>
          <a:xfrm>
            <a:off x="2540318" y="4013200"/>
            <a:ext cx="9081635" cy="34163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E133D27F-FBD7-BD20-5E4A-0F8AD720959D}"/>
              </a:ext>
            </a:extLst>
          </p:cNvPr>
          <p:cNvSpPr/>
          <p:nvPr/>
        </p:nvSpPr>
        <p:spPr>
          <a:xfrm>
            <a:off x="2540318" y="2286000"/>
            <a:ext cx="17805082"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Resultat – kompetensutvecklingsprojekt</a:t>
            </a:r>
            <a:endParaRPr lang="sv-SE" sz="7000"/>
          </a:p>
        </p:txBody>
      </p:sp>
      <p:pic>
        <p:nvPicPr>
          <p:cNvPr id="5" name="Image 0" descr=" ">
            <a:extLst>
              <a:ext uri="{FF2B5EF4-FFF2-40B4-BE49-F238E27FC236}">
                <a16:creationId xmlns:a16="http://schemas.microsoft.com/office/drawing/2014/main" id="{77D4CBB5-37F2-E136-2BFE-816F8295DAC8}"/>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7A2A8A33-1399-544E-D547-886D721DB2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87A77014-6171-8AFE-4B87-161EBADDEA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sp>
        <p:nvSpPr>
          <p:cNvPr id="6" name="Rektangel med rundade hörn 5">
            <a:extLst>
              <a:ext uri="{FF2B5EF4-FFF2-40B4-BE49-F238E27FC236}">
                <a16:creationId xmlns:a16="http://schemas.microsoft.com/office/drawing/2014/main" id="{E87ECFF4-89D7-A20D-00DC-2F03E05C476F}"/>
              </a:ext>
            </a:extLst>
          </p:cNvPr>
          <p:cNvSpPr/>
          <p:nvPr/>
        </p:nvSpPr>
        <p:spPr>
          <a:xfrm>
            <a:off x="1485854" y="4841929"/>
            <a:ext cx="5595281" cy="63091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è"/>
            </a:pPr>
            <a:r>
              <a:rPr lang="sv-SE" sz="3600" dirty="0">
                <a:solidFill>
                  <a:schemeClr val="tx1"/>
                </a:solidFill>
              </a:rPr>
              <a:t>Inga mätbara effekter, endast tendenser till små förflyttningar.</a:t>
            </a:r>
          </a:p>
        </p:txBody>
      </p:sp>
      <p:pic>
        <p:nvPicPr>
          <p:cNvPr id="7" name="Bildobjekt 6">
            <a:extLst>
              <a:ext uri="{FF2B5EF4-FFF2-40B4-BE49-F238E27FC236}">
                <a16:creationId xmlns:a16="http://schemas.microsoft.com/office/drawing/2014/main" id="{CDCD67E5-816B-F26E-3953-F2A39C278492}"/>
              </a:ext>
            </a:extLst>
          </p:cNvPr>
          <p:cNvPicPr>
            <a:picLocks noChangeAspect="1"/>
          </p:cNvPicPr>
          <p:nvPr/>
        </p:nvPicPr>
        <p:blipFill>
          <a:blip r:embed="rId8"/>
          <a:stretch>
            <a:fillRect/>
          </a:stretch>
        </p:blipFill>
        <p:spPr>
          <a:xfrm>
            <a:off x="8447828" y="4819627"/>
            <a:ext cx="14870353" cy="6347414"/>
          </a:xfrm>
          <a:prstGeom prst="rect">
            <a:avLst/>
          </a:prstGeom>
        </p:spPr>
      </p:pic>
    </p:spTree>
    <p:extLst>
      <p:ext uri="{BB962C8B-B14F-4D97-AF65-F5344CB8AC3E}">
        <p14:creationId xmlns:p14="http://schemas.microsoft.com/office/powerpoint/2010/main" val="228485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AE60-9176-C996-C91F-CCD2CFC1BC4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FB20B80-2B11-01FA-2693-DFAE2A7A7A06}"/>
              </a:ext>
            </a:extLst>
          </p:cNvPr>
          <p:cNvSpPr/>
          <p:nvPr/>
        </p:nvSpPr>
        <p:spPr>
          <a:xfrm>
            <a:off x="2540318" y="4013200"/>
            <a:ext cx="9081635" cy="34163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829FD602-BF5D-1F55-0A7B-1F0602888953}"/>
              </a:ext>
            </a:extLst>
          </p:cNvPr>
          <p:cNvSpPr/>
          <p:nvPr/>
        </p:nvSpPr>
        <p:spPr>
          <a:xfrm>
            <a:off x="2540318" y="2286000"/>
            <a:ext cx="174785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Kickstart</a:t>
            </a:r>
            <a:endParaRPr lang="sv-SE" sz="7000"/>
          </a:p>
        </p:txBody>
      </p:sp>
      <p:pic>
        <p:nvPicPr>
          <p:cNvPr id="5" name="Image 0" descr=" ">
            <a:extLst>
              <a:ext uri="{FF2B5EF4-FFF2-40B4-BE49-F238E27FC236}">
                <a16:creationId xmlns:a16="http://schemas.microsoft.com/office/drawing/2014/main" id="{73099DEC-F2C8-470F-5ADC-98EF419AF1C5}"/>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060FE19D-5AEF-31A6-580E-9752AB3A32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E51E1EDE-6F2F-CBB6-E9E4-1BAC54801E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sp>
        <p:nvSpPr>
          <p:cNvPr id="4" name="Text 2">
            <a:extLst>
              <a:ext uri="{FF2B5EF4-FFF2-40B4-BE49-F238E27FC236}">
                <a16:creationId xmlns:a16="http://schemas.microsoft.com/office/drawing/2014/main" id="{F15C9AF7-7249-5FC5-9FC5-B190532E0B6D}"/>
              </a:ext>
            </a:extLst>
          </p:cNvPr>
          <p:cNvSpPr/>
          <p:nvPr/>
        </p:nvSpPr>
        <p:spPr>
          <a:xfrm>
            <a:off x="2540318" y="5346700"/>
            <a:ext cx="19433429" cy="1816100"/>
          </a:xfrm>
          <a:prstGeom prst="rect">
            <a:avLst/>
          </a:prstGeom>
          <a:noFill/>
          <a:ln/>
        </p:spPr>
        <p:txBody>
          <a:bodyPr wrap="square" lIns="0" tIns="0" rIns="0" bIns="0" rtlCol="0" anchor="t"/>
          <a:lstStyle/>
          <a:p>
            <a:pPr marL="800100" lvl="1" indent="-457200">
              <a:buSzPct val="100000"/>
              <a:buFontTx/>
              <a:buChar char="-"/>
            </a:pPr>
            <a:r>
              <a:rPr lang="sv-SE" sz="3000">
                <a:solidFill>
                  <a:srgbClr val="000000">
                    <a:alpha val="100000"/>
                  </a:srgbClr>
                </a:solidFill>
                <a:latin typeface="Avenir Next Regular" pitchFamily="34" charset="0"/>
              </a:rPr>
              <a:t>Inom Kickstart har finansiering gått till Arbetsförmedlingens ordinarie verksamhet.</a:t>
            </a:r>
          </a:p>
          <a:p>
            <a:pPr marL="800100" lvl="1" indent="-457200">
              <a:buSzPct val="100000"/>
              <a:buFontTx/>
              <a:buChar char="-"/>
            </a:pPr>
            <a:r>
              <a:rPr lang="sv-SE" sz="3000">
                <a:solidFill>
                  <a:srgbClr val="000000">
                    <a:alpha val="100000"/>
                  </a:srgbClr>
                </a:solidFill>
                <a:latin typeface="Avenir Next Regular" pitchFamily="34" charset="0"/>
              </a:rPr>
              <a:t>Både behandlingsgrupp och kontrollgrupp är inskriven hos Arbetsförmedlingen.</a:t>
            </a:r>
          </a:p>
          <a:p>
            <a:pPr marL="800100" lvl="1" indent="-457200">
              <a:buSzPct val="100000"/>
              <a:buFontTx/>
              <a:buChar char="-"/>
            </a:pPr>
            <a:r>
              <a:rPr lang="sv-SE" sz="3000">
                <a:solidFill>
                  <a:srgbClr val="000000">
                    <a:alpha val="100000"/>
                  </a:srgbClr>
                </a:solidFill>
                <a:latin typeface="Avenir Next Regular" pitchFamily="34" charset="0"/>
              </a:rPr>
              <a:t>Det som skiljer deltagare i Kickstart från andra inskrivna hos Arbetsförmedlingen är finansieringskällan - har EU eller den svenska staten finansierat insatsen?</a:t>
            </a:r>
          </a:p>
          <a:p>
            <a:pPr marL="800100" lvl="1" indent="-457200">
              <a:buSzPct val="100000"/>
              <a:buFont typeface="Wingdings" pitchFamily="2" charset="2"/>
              <a:buChar char="è"/>
            </a:pPr>
            <a:r>
              <a:rPr lang="sv-SE" sz="3000">
                <a:solidFill>
                  <a:srgbClr val="000000">
                    <a:alpha val="100000"/>
                  </a:srgbClr>
                </a:solidFill>
                <a:latin typeface="Avenir Next Regular" pitchFamily="34" charset="0"/>
              </a:rPr>
              <a:t>Vi mäter effekter av finansieringskällan snarare än en intervention som individen annars inte skulle tagit del av.</a:t>
            </a:r>
          </a:p>
          <a:p>
            <a:pPr marL="342900" lvl="1">
              <a:buSzPct val="100000"/>
            </a:pPr>
            <a:endParaRPr lang="sv-SE" sz="3000">
              <a:solidFill>
                <a:srgbClr val="000000">
                  <a:alpha val="100000"/>
                </a:srgbClr>
              </a:solidFill>
              <a:latin typeface="Avenir Next Regular" pitchFamily="34" charset="0"/>
            </a:endParaRPr>
          </a:p>
          <a:p>
            <a:pPr marL="342900" lvl="1">
              <a:buSzPct val="100000"/>
            </a:pPr>
            <a:endParaRPr lang="sv-SE" sz="3000">
              <a:solidFill>
                <a:srgbClr val="000000">
                  <a:alpha val="100000"/>
                </a:srgbClr>
              </a:solidFill>
              <a:latin typeface="Avenir Next Regular" pitchFamily="34" charset="0"/>
            </a:endParaRPr>
          </a:p>
          <a:p>
            <a:pPr marL="800100" lvl="1" indent="-457200">
              <a:buSzPct val="100000"/>
              <a:buFontTx/>
              <a:buChar char="-"/>
            </a:pPr>
            <a:endParaRPr lang="sv-SE" sz="3000">
              <a:solidFill>
                <a:srgbClr val="000000">
                  <a:alpha val="100000"/>
                </a:srgbClr>
              </a:solidFill>
              <a:latin typeface="Avenir Next Regular" pitchFamily="34" charset="0"/>
            </a:endParaRPr>
          </a:p>
          <a:p>
            <a:pPr marL="685800" lvl="1" indent="-342900" algn="l">
              <a:buSzPct val="100000"/>
              <a:buChar char="•"/>
            </a:pPr>
            <a:endParaRPr lang="sv-SE" sz="3000"/>
          </a:p>
        </p:txBody>
      </p:sp>
    </p:spTree>
    <p:extLst>
      <p:ext uri="{BB962C8B-B14F-4D97-AF65-F5344CB8AC3E}">
        <p14:creationId xmlns:p14="http://schemas.microsoft.com/office/powerpoint/2010/main" val="1889010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2858A-619A-EE53-FEE4-B89E28093318}"/>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A6BA3400-155F-97F5-2C16-D9264FF1C2BE}"/>
              </a:ext>
            </a:extLst>
          </p:cNvPr>
          <p:cNvSpPr/>
          <p:nvPr/>
        </p:nvSpPr>
        <p:spPr>
          <a:xfrm>
            <a:off x="2540318" y="2286000"/>
            <a:ext cx="174785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Kickstart</a:t>
            </a:r>
            <a:endParaRPr lang="sv-SE" sz="7000"/>
          </a:p>
        </p:txBody>
      </p:sp>
      <p:pic>
        <p:nvPicPr>
          <p:cNvPr id="5" name="Image 0" descr=" ">
            <a:extLst>
              <a:ext uri="{FF2B5EF4-FFF2-40B4-BE49-F238E27FC236}">
                <a16:creationId xmlns:a16="http://schemas.microsoft.com/office/drawing/2014/main" id="{A15448B0-F148-12D8-3FA8-C531575E5C3A}"/>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6CF54901-ED6E-7652-F7DE-A79C377E82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9EC1491D-DC88-9AAE-C452-35D2F5C354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graphicFrame>
        <p:nvGraphicFramePr>
          <p:cNvPr id="8" name="Diagram 7" descr="Linjediagram som visar antalet inskrivna hos Arbetsförmedlingen januari 2020 till juli 2023. I diagrammet är tidpunkt för när pandemin inleddes markerad samt när Kickstart inleddes och när övriga projekt inleddes. Linjediagrammet visar att när Kickstart inleddes i september 2021 var arbetslösheten nere på samma nivåer som när pandemin inleddes.">
            <a:extLst>
              <a:ext uri="{FF2B5EF4-FFF2-40B4-BE49-F238E27FC236}">
                <a16:creationId xmlns:a16="http://schemas.microsoft.com/office/drawing/2014/main" id="{2D1BCA4B-2985-9E8A-04D6-80BBD77D499B}"/>
              </a:ext>
            </a:extLst>
          </p:cNvPr>
          <p:cNvGraphicFramePr/>
          <p:nvPr>
            <p:extLst>
              <p:ext uri="{D42A27DB-BD31-4B8C-83A1-F6EECF244321}">
                <p14:modId xmlns:p14="http://schemas.microsoft.com/office/powerpoint/2010/main" val="1026498014"/>
              </p:ext>
            </p:extLst>
          </p:nvPr>
        </p:nvGraphicFramePr>
        <p:xfrm>
          <a:off x="3233737" y="3365500"/>
          <a:ext cx="13689013" cy="8507381"/>
        </p:xfrm>
        <a:graphic>
          <a:graphicData uri="http://schemas.openxmlformats.org/drawingml/2006/chart">
            <c:chart xmlns:c="http://schemas.openxmlformats.org/drawingml/2006/chart" xmlns:r="http://schemas.openxmlformats.org/officeDocument/2006/relationships" r:id="rId8"/>
          </a:graphicData>
        </a:graphic>
      </p:graphicFrame>
      <p:cxnSp>
        <p:nvCxnSpPr>
          <p:cNvPr id="14" name="Rak 13">
            <a:extLst>
              <a:ext uri="{FF2B5EF4-FFF2-40B4-BE49-F238E27FC236}">
                <a16:creationId xmlns:a16="http://schemas.microsoft.com/office/drawing/2014/main" id="{61E0F60F-37FD-C2D9-50FA-6FFEE7B7912C}"/>
              </a:ext>
            </a:extLst>
          </p:cNvPr>
          <p:cNvCxnSpPr>
            <a:cxnSpLocks/>
          </p:cNvCxnSpPr>
          <p:nvPr/>
        </p:nvCxnSpPr>
        <p:spPr>
          <a:xfrm flipV="1">
            <a:off x="4464844" y="5814235"/>
            <a:ext cx="0" cy="43434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DBDD3FF-049B-0FF4-4F52-DE65A6E2ABB0}"/>
              </a:ext>
            </a:extLst>
          </p:cNvPr>
          <p:cNvCxnSpPr>
            <a:cxnSpLocks/>
          </p:cNvCxnSpPr>
          <p:nvPr/>
        </p:nvCxnSpPr>
        <p:spPr>
          <a:xfrm flipV="1">
            <a:off x="9849644" y="5794237"/>
            <a:ext cx="0" cy="43434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F9AA8025-4DF1-FA3A-5467-0023F945089E}"/>
              </a:ext>
            </a:extLst>
          </p:cNvPr>
          <p:cNvSpPr/>
          <p:nvPr/>
        </p:nvSpPr>
        <p:spPr>
          <a:xfrm>
            <a:off x="3390811" y="5001187"/>
            <a:ext cx="2097265" cy="488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8290" algn="ctr">
              <a:spcAft>
                <a:spcPts val="800"/>
              </a:spcAft>
            </a:pPr>
            <a:r>
              <a:rPr lang="sv-SE" sz="2000" b="1">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Brytdatum för pandemi</a:t>
            </a:r>
            <a:endParaRPr lang="sv-SE" sz="2800">
              <a:effectLst/>
              <a:latin typeface="Avenir Next" panose="020B0503020202020204" pitchFamily="34" charset="0"/>
              <a:ea typeface="SimSun" panose="02010600030101010101" pitchFamily="2" charset="-122"/>
              <a:cs typeface="Times New Roman" panose="02020603050405020304" pitchFamily="18" charset="0"/>
            </a:endParaRPr>
          </a:p>
        </p:txBody>
      </p:sp>
      <p:sp>
        <p:nvSpPr>
          <p:cNvPr id="18" name="Rektangel 17">
            <a:extLst>
              <a:ext uri="{FF2B5EF4-FFF2-40B4-BE49-F238E27FC236}">
                <a16:creationId xmlns:a16="http://schemas.microsoft.com/office/drawing/2014/main" id="{EEB6E773-5DB0-96FB-C2CB-8E655D2A3B88}"/>
              </a:ext>
            </a:extLst>
          </p:cNvPr>
          <p:cNvSpPr/>
          <p:nvPr/>
        </p:nvSpPr>
        <p:spPr>
          <a:xfrm>
            <a:off x="8691018" y="5054895"/>
            <a:ext cx="2097265" cy="488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8290" algn="ctr">
              <a:spcAft>
                <a:spcPts val="800"/>
              </a:spcAft>
            </a:pPr>
            <a:r>
              <a:rPr lang="sv-SE" sz="2000" b="1">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Kickstart inleds</a:t>
            </a:r>
            <a:endParaRPr lang="sv-SE" sz="2800">
              <a:effectLst/>
              <a:latin typeface="Avenir Next" panose="020B0503020202020204" pitchFamily="34" charset="0"/>
              <a:ea typeface="SimSun" panose="02010600030101010101" pitchFamily="2" charset="-122"/>
              <a:cs typeface="Times New Roman" panose="02020603050405020304" pitchFamily="18" charset="0"/>
            </a:endParaRPr>
          </a:p>
        </p:txBody>
      </p:sp>
      <p:sp>
        <p:nvSpPr>
          <p:cNvPr id="21" name="Femhörning 20">
            <a:extLst>
              <a:ext uri="{FF2B5EF4-FFF2-40B4-BE49-F238E27FC236}">
                <a16:creationId xmlns:a16="http://schemas.microsoft.com/office/drawing/2014/main" id="{7EB9DB58-972B-7564-8CA0-A5A97988E680}"/>
              </a:ext>
            </a:extLst>
          </p:cNvPr>
          <p:cNvSpPr/>
          <p:nvPr/>
        </p:nvSpPr>
        <p:spPr>
          <a:xfrm>
            <a:off x="11708474" y="5097292"/>
            <a:ext cx="7857139" cy="2037401"/>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latin typeface="Avenir Next" panose="020B0503020202020204" pitchFamily="34" charset="0"/>
                <a:ea typeface="SimSun" panose="02010600030101010101" pitchFamily="2" charset="-122"/>
                <a:cs typeface="Times New Roman" panose="02020603050405020304" pitchFamily="18" charset="0"/>
              </a:rPr>
              <a:t>Delanalys 1: Effekter  på verksamhetsnivå</a:t>
            </a:r>
          </a:p>
          <a:p>
            <a:pPr algn="ctr"/>
            <a:endParaRPr lang="sv-SE" sz="1800">
              <a:solidFill>
                <a:schemeClr val="tx1"/>
              </a:solidFill>
            </a:endParaRPr>
          </a:p>
          <a:p>
            <a:pPr algn="ctr"/>
            <a:r>
              <a:rPr lang="sv-SE" sz="1800" b="1">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t>Urval</a:t>
            </a:r>
            <a:r>
              <a:rPr lang="sv-SE" sz="1800">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t>: </a:t>
            </a:r>
            <a:br>
              <a:rPr lang="sv-SE" sz="1800">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br>
            <a:r>
              <a:rPr lang="sv-SE" sz="1800">
                <a:solidFill>
                  <a:schemeClr val="tx1"/>
                </a:solidFill>
                <a:latin typeface="Avenir Next" panose="020B0503020202020204" pitchFamily="34" charset="0"/>
                <a:ea typeface="SimSun" panose="02010600030101010101" pitchFamily="2" charset="-122"/>
                <a:cs typeface="Times New Roman" panose="02020603050405020304" pitchFamily="18" charset="0"/>
              </a:rPr>
              <a:t>S</a:t>
            </a:r>
            <a:r>
              <a:rPr lang="sv-SE" sz="1800">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t>amtliga individer som blivit arbetslösa precis innan respektive precis efter brytdatumet för pandemistart - oavsett om man faktiskt deltagit i en </a:t>
            </a:r>
            <a:r>
              <a:rPr lang="sv-SE" sz="1800" err="1">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t>React</a:t>
            </a:r>
            <a:r>
              <a:rPr lang="sv-SE" sz="1800">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t>-finansierad insats eller ej.</a:t>
            </a:r>
          </a:p>
        </p:txBody>
      </p:sp>
      <p:sp>
        <p:nvSpPr>
          <p:cNvPr id="22" name="Femhörning 21">
            <a:extLst>
              <a:ext uri="{FF2B5EF4-FFF2-40B4-BE49-F238E27FC236}">
                <a16:creationId xmlns:a16="http://schemas.microsoft.com/office/drawing/2014/main" id="{008FB698-6CC5-C0A3-D506-81190F1E7FE8}"/>
              </a:ext>
            </a:extLst>
          </p:cNvPr>
          <p:cNvSpPr/>
          <p:nvPr/>
        </p:nvSpPr>
        <p:spPr>
          <a:xfrm>
            <a:off x="11708474" y="7619191"/>
            <a:ext cx="7857123" cy="2037401"/>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latin typeface="Avenir Next" panose="020B0503020202020204" pitchFamily="34" charset="0"/>
                <a:ea typeface="SimSun" panose="02010600030101010101" pitchFamily="2" charset="-122"/>
                <a:cs typeface="Times New Roman" panose="02020603050405020304" pitchFamily="18" charset="0"/>
              </a:rPr>
              <a:t>Delanalys 2:  Effekter på individnivå</a:t>
            </a:r>
          </a:p>
          <a:p>
            <a:pPr algn="ctr"/>
            <a:endParaRPr lang="sv-SE" sz="1800">
              <a:solidFill>
                <a:schemeClr val="tx1"/>
              </a:solidFill>
            </a:endParaRPr>
          </a:p>
          <a:p>
            <a:pPr algn="ctr"/>
            <a:r>
              <a:rPr lang="sv-SE" sz="1800" b="1">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t>Urval</a:t>
            </a:r>
            <a:r>
              <a:rPr lang="sv-SE" sz="1800">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t>: </a:t>
            </a:r>
            <a:br>
              <a:rPr lang="sv-SE" sz="1800">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br>
            <a:r>
              <a:rPr lang="sv-SE" sz="1800">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t>I</a:t>
            </a:r>
            <a:r>
              <a:rPr lang="sv-SE" sz="1800">
                <a:solidFill>
                  <a:schemeClr val="tx1"/>
                </a:solidFill>
                <a:latin typeface="Avenir Next" panose="020B0503020202020204" pitchFamily="34" charset="0"/>
                <a:ea typeface="SimSun" panose="02010600030101010101" pitchFamily="2" charset="-122"/>
                <a:cs typeface="Times New Roman" panose="02020603050405020304" pitchFamily="18" charset="0"/>
              </a:rPr>
              <a:t>ndivider som deltagit i en </a:t>
            </a:r>
            <a:r>
              <a:rPr lang="sv-SE" sz="1800" err="1">
                <a:solidFill>
                  <a:schemeClr val="tx1"/>
                </a:solidFill>
                <a:latin typeface="Avenir Next" panose="020B0503020202020204" pitchFamily="34" charset="0"/>
                <a:ea typeface="SimSun" panose="02010600030101010101" pitchFamily="2" charset="-122"/>
                <a:cs typeface="Times New Roman" panose="02020603050405020304" pitchFamily="18" charset="0"/>
              </a:rPr>
              <a:t>React</a:t>
            </a:r>
            <a:r>
              <a:rPr lang="sv-SE" sz="1800">
                <a:solidFill>
                  <a:schemeClr val="tx1"/>
                </a:solidFill>
                <a:latin typeface="Avenir Next" panose="020B0503020202020204" pitchFamily="34" charset="0"/>
                <a:ea typeface="SimSun" panose="02010600030101010101" pitchFamily="2" charset="-122"/>
                <a:cs typeface="Times New Roman" panose="02020603050405020304" pitchFamily="18" charset="0"/>
              </a:rPr>
              <a:t>-finansierad insats och som matchats mot en kontrollgrupp vid tidpunkt för deltagande (någon tidpunkt efter september 2021).</a:t>
            </a:r>
          </a:p>
        </p:txBody>
      </p:sp>
    </p:spTree>
    <p:extLst>
      <p:ext uri="{BB962C8B-B14F-4D97-AF65-F5344CB8AC3E}">
        <p14:creationId xmlns:p14="http://schemas.microsoft.com/office/powerpoint/2010/main" val="177716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89AA3-2B4D-5F49-F0CB-C73FF2D7FCA6}"/>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92DB84C0-F38D-9E3C-DF92-510B279DF4BA}"/>
              </a:ext>
            </a:extLst>
          </p:cNvPr>
          <p:cNvSpPr/>
          <p:nvPr/>
        </p:nvSpPr>
        <p:spPr>
          <a:xfrm>
            <a:off x="2540318" y="2286000"/>
            <a:ext cx="174785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Resultat - Kickstart</a:t>
            </a:r>
            <a:endParaRPr lang="sv-SE" sz="7000"/>
          </a:p>
        </p:txBody>
      </p:sp>
      <p:pic>
        <p:nvPicPr>
          <p:cNvPr id="5" name="Image 0" descr=" ">
            <a:extLst>
              <a:ext uri="{FF2B5EF4-FFF2-40B4-BE49-F238E27FC236}">
                <a16:creationId xmlns:a16="http://schemas.microsoft.com/office/drawing/2014/main" id="{207ADC29-867F-3526-69D8-19A11702F2BC}"/>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0C0622E9-9F32-4735-2631-13414125CC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903341BF-6F27-0C5E-D8E9-68F6910BA3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pic>
        <p:nvPicPr>
          <p:cNvPr id="7" name="Bildobjekt 6">
            <a:extLst>
              <a:ext uri="{FF2B5EF4-FFF2-40B4-BE49-F238E27FC236}">
                <a16:creationId xmlns:a16="http://schemas.microsoft.com/office/drawing/2014/main" id="{7BE193DA-AD44-AB4A-0DA7-5549AEEE774A}"/>
              </a:ext>
            </a:extLst>
          </p:cNvPr>
          <p:cNvPicPr>
            <a:picLocks noChangeAspect="1"/>
          </p:cNvPicPr>
          <p:nvPr/>
        </p:nvPicPr>
        <p:blipFill>
          <a:blip r:embed="rId8"/>
          <a:stretch>
            <a:fillRect/>
          </a:stretch>
        </p:blipFill>
        <p:spPr>
          <a:xfrm>
            <a:off x="13007420" y="5756267"/>
            <a:ext cx="11109960" cy="5673733"/>
          </a:xfrm>
          <a:prstGeom prst="rect">
            <a:avLst/>
          </a:prstGeom>
        </p:spPr>
      </p:pic>
      <p:pic>
        <p:nvPicPr>
          <p:cNvPr id="8" name="Bildobjekt 7">
            <a:extLst>
              <a:ext uri="{FF2B5EF4-FFF2-40B4-BE49-F238E27FC236}">
                <a16:creationId xmlns:a16="http://schemas.microsoft.com/office/drawing/2014/main" id="{81A2E70B-D1C9-D739-1E4E-D045863656C2}"/>
              </a:ext>
            </a:extLst>
          </p:cNvPr>
          <p:cNvPicPr>
            <a:picLocks noChangeAspect="1"/>
          </p:cNvPicPr>
          <p:nvPr/>
        </p:nvPicPr>
        <p:blipFill>
          <a:blip r:embed="rId9"/>
          <a:stretch>
            <a:fillRect/>
          </a:stretch>
        </p:blipFill>
        <p:spPr>
          <a:xfrm>
            <a:off x="1143142" y="5940994"/>
            <a:ext cx="11109960" cy="5489006"/>
          </a:xfrm>
          <a:prstGeom prst="rect">
            <a:avLst/>
          </a:prstGeom>
        </p:spPr>
      </p:pic>
      <p:sp>
        <p:nvSpPr>
          <p:cNvPr id="9" name="Rektangel med rundade hörn 8">
            <a:extLst>
              <a:ext uri="{FF2B5EF4-FFF2-40B4-BE49-F238E27FC236}">
                <a16:creationId xmlns:a16="http://schemas.microsoft.com/office/drawing/2014/main" id="{4277ABFA-6E15-FBD4-40B0-4772FA4CE0C4}"/>
              </a:ext>
            </a:extLst>
          </p:cNvPr>
          <p:cNvSpPr/>
          <p:nvPr/>
        </p:nvSpPr>
        <p:spPr>
          <a:xfrm>
            <a:off x="2395150" y="4715698"/>
            <a:ext cx="8605944" cy="89611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b="1" dirty="0">
                <a:solidFill>
                  <a:schemeClr val="tx1"/>
                </a:solidFill>
              </a:rPr>
              <a:t>Delanalys 1 (verksamhetsnivå)</a:t>
            </a:r>
          </a:p>
        </p:txBody>
      </p:sp>
      <p:sp>
        <p:nvSpPr>
          <p:cNvPr id="12" name="Rektangel med rundade hörn 11">
            <a:extLst>
              <a:ext uri="{FF2B5EF4-FFF2-40B4-BE49-F238E27FC236}">
                <a16:creationId xmlns:a16="http://schemas.microsoft.com/office/drawing/2014/main" id="{7D211E46-D868-34BC-36E3-840BAF06AAE3}"/>
              </a:ext>
            </a:extLst>
          </p:cNvPr>
          <p:cNvSpPr/>
          <p:nvPr/>
        </p:nvSpPr>
        <p:spPr>
          <a:xfrm>
            <a:off x="14157658" y="4715698"/>
            <a:ext cx="8605944" cy="89611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b="1" dirty="0">
                <a:solidFill>
                  <a:schemeClr val="tx1"/>
                </a:solidFill>
              </a:rPr>
              <a:t>Delanalys 2 (individnivå)</a:t>
            </a:r>
          </a:p>
        </p:txBody>
      </p:sp>
    </p:spTree>
    <p:extLst>
      <p:ext uri="{BB962C8B-B14F-4D97-AF65-F5344CB8AC3E}">
        <p14:creationId xmlns:p14="http://schemas.microsoft.com/office/powerpoint/2010/main" val="41602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2A28E-213D-FD18-1C3F-E5D4C8120FD3}"/>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AB104697-EE95-0CC0-E8AC-355924C19084}"/>
              </a:ext>
            </a:extLst>
          </p:cNvPr>
          <p:cNvSpPr/>
          <p:nvPr/>
        </p:nvSpPr>
        <p:spPr>
          <a:xfrm>
            <a:off x="2540318" y="2286000"/>
            <a:ext cx="174785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Sammanfattning</a:t>
            </a:r>
            <a:endParaRPr lang="sv-SE" sz="7000"/>
          </a:p>
        </p:txBody>
      </p:sp>
      <p:pic>
        <p:nvPicPr>
          <p:cNvPr id="5" name="Image 0" descr=" ">
            <a:extLst>
              <a:ext uri="{FF2B5EF4-FFF2-40B4-BE49-F238E27FC236}">
                <a16:creationId xmlns:a16="http://schemas.microsoft.com/office/drawing/2014/main" id="{459AA93C-ABB4-DC72-9290-D9D872EEBFDF}"/>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A008C764-1A19-6614-8854-6D523B767B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8535D1D9-34DB-552D-EAC8-DAAAD8BC5B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sp>
        <p:nvSpPr>
          <p:cNvPr id="2" name="Text 2">
            <a:extLst>
              <a:ext uri="{FF2B5EF4-FFF2-40B4-BE49-F238E27FC236}">
                <a16:creationId xmlns:a16="http://schemas.microsoft.com/office/drawing/2014/main" id="{3F5DD802-9905-F884-59CC-77E494E24568}"/>
              </a:ext>
            </a:extLst>
          </p:cNvPr>
          <p:cNvSpPr/>
          <p:nvPr/>
        </p:nvSpPr>
        <p:spPr>
          <a:xfrm>
            <a:off x="2540318" y="5493004"/>
            <a:ext cx="19433429" cy="1816100"/>
          </a:xfrm>
          <a:prstGeom prst="rect">
            <a:avLst/>
          </a:prstGeom>
          <a:noFill/>
          <a:ln/>
        </p:spPr>
        <p:txBody>
          <a:bodyPr wrap="square" lIns="0" tIns="0" rIns="0" bIns="0" rtlCol="0" anchor="t"/>
          <a:lstStyle/>
          <a:p>
            <a:pPr marL="800100" lvl="1" indent="-457200" algn="l">
              <a:buSzPct val="100000"/>
              <a:buFont typeface="Arial" panose="020B0604020202020204" pitchFamily="34" charset="0"/>
              <a:buChar char="•"/>
            </a:pPr>
            <a:r>
              <a:rPr lang="sv-SE" sz="3000" dirty="0">
                <a:solidFill>
                  <a:srgbClr val="000000">
                    <a:alpha val="100000"/>
                  </a:srgbClr>
                </a:solidFill>
                <a:latin typeface="Avenir Next Regular" pitchFamily="34" charset="0"/>
              </a:rPr>
              <a:t>Vissa identifierade effekter för individer som deltagit i regionala sysselsättningsprojekt.</a:t>
            </a:r>
          </a:p>
          <a:p>
            <a:pPr marL="342900" lvl="1" algn="l">
              <a:buSzPct val="100000"/>
            </a:pPr>
            <a:r>
              <a:rPr lang="sv-SE" sz="3000" dirty="0">
                <a:solidFill>
                  <a:srgbClr val="000000">
                    <a:alpha val="100000"/>
                  </a:srgbClr>
                </a:solidFill>
                <a:latin typeface="Avenir Next Regular" pitchFamily="34" charset="0"/>
              </a:rPr>
              <a:t>      -&gt; Viss ökning i sysselsättning samt registrerad arbetslöshet.</a:t>
            </a:r>
          </a:p>
          <a:p>
            <a:pPr marL="800100" lvl="1" indent="-457200" algn="l">
              <a:buSzPct val="100000"/>
              <a:buFont typeface="Arial" panose="020B0604020202020204" pitchFamily="34" charset="0"/>
              <a:buChar char="•"/>
            </a:pPr>
            <a:endParaRPr lang="sv-SE" sz="3000" dirty="0">
              <a:solidFill>
                <a:srgbClr val="000000">
                  <a:alpha val="100000"/>
                </a:srgbClr>
              </a:solidFill>
              <a:latin typeface="Avenir Next Regular" pitchFamily="34" charset="0"/>
            </a:endParaRPr>
          </a:p>
          <a:p>
            <a:pPr marL="800100" lvl="1" indent="-457200" algn="l">
              <a:buSzPct val="100000"/>
              <a:buFont typeface="Arial" panose="020B0604020202020204" pitchFamily="34" charset="0"/>
              <a:buChar char="•"/>
            </a:pPr>
            <a:r>
              <a:rPr lang="sv-SE" sz="3000" dirty="0">
                <a:solidFill>
                  <a:srgbClr val="000000">
                    <a:alpha val="100000"/>
                  </a:srgbClr>
                </a:solidFill>
                <a:latin typeface="Avenir Next Regular" pitchFamily="34" charset="0"/>
              </a:rPr>
              <a:t>Inga identifierade effekter för individer som deltagit i kompetensutvecklingsprojekt.</a:t>
            </a:r>
          </a:p>
          <a:p>
            <a:pPr marL="800100" lvl="1" indent="-457200" algn="l">
              <a:buSzPct val="100000"/>
              <a:buFont typeface="Arial" panose="020B0604020202020204" pitchFamily="34" charset="0"/>
              <a:buChar char="•"/>
            </a:pPr>
            <a:endParaRPr lang="sv-SE" sz="3000" dirty="0">
              <a:solidFill>
                <a:srgbClr val="000000">
                  <a:alpha val="100000"/>
                </a:srgbClr>
              </a:solidFill>
              <a:latin typeface="Avenir Next Regular" pitchFamily="34" charset="0"/>
            </a:endParaRPr>
          </a:p>
          <a:p>
            <a:pPr marL="800100" lvl="1" indent="-457200" algn="l">
              <a:buSzPct val="100000"/>
              <a:buFont typeface="Arial" panose="020B0604020202020204" pitchFamily="34" charset="0"/>
              <a:buChar char="•"/>
            </a:pPr>
            <a:r>
              <a:rPr lang="sv-SE" sz="3000" dirty="0">
                <a:solidFill>
                  <a:srgbClr val="000000">
                    <a:alpha val="100000"/>
                  </a:srgbClr>
                </a:solidFill>
                <a:latin typeface="Avenir Next Regular" pitchFamily="34" charset="0"/>
              </a:rPr>
              <a:t>Inga konkreta slutsatser om effekter på </a:t>
            </a:r>
            <a:r>
              <a:rPr lang="sv-SE" sz="3200" b="1" dirty="0">
                <a:solidFill>
                  <a:srgbClr val="000000">
                    <a:alpha val="100000"/>
                  </a:srgbClr>
                </a:solidFill>
                <a:latin typeface="Avenir Next Regular" pitchFamily="34" charset="0"/>
              </a:rPr>
              <a:t>individnivå</a:t>
            </a:r>
            <a:r>
              <a:rPr lang="sv-SE" sz="3000" dirty="0">
                <a:solidFill>
                  <a:srgbClr val="000000">
                    <a:alpha val="100000"/>
                  </a:srgbClr>
                </a:solidFill>
                <a:latin typeface="Avenir Next Regular" pitchFamily="34" charset="0"/>
              </a:rPr>
              <a:t> inom Kickstart.</a:t>
            </a:r>
          </a:p>
          <a:p>
            <a:pPr marL="800100" lvl="1" indent="-457200" algn="l">
              <a:buSzPct val="100000"/>
              <a:buFont typeface="Arial" panose="020B0604020202020204" pitchFamily="34" charset="0"/>
              <a:buChar char="•"/>
            </a:pPr>
            <a:endParaRPr lang="sv-SE" sz="3000" dirty="0">
              <a:solidFill>
                <a:srgbClr val="000000">
                  <a:alpha val="100000"/>
                </a:srgbClr>
              </a:solidFill>
              <a:latin typeface="Avenir Next Regular" pitchFamily="34" charset="0"/>
            </a:endParaRPr>
          </a:p>
          <a:p>
            <a:pPr marL="800100" lvl="1" indent="-457200" algn="l">
              <a:buSzPct val="100000"/>
              <a:buFont typeface="Arial" panose="020B0604020202020204" pitchFamily="34" charset="0"/>
              <a:buChar char="•"/>
            </a:pPr>
            <a:r>
              <a:rPr lang="sv-SE" sz="3000" dirty="0">
                <a:solidFill>
                  <a:srgbClr val="000000">
                    <a:alpha val="100000"/>
                  </a:srgbClr>
                </a:solidFill>
                <a:latin typeface="Avenir Next Regular" pitchFamily="34" charset="0"/>
              </a:rPr>
              <a:t>-&gt; Inga tecken på negativa effekter, inlåsningseffekter, etc.</a:t>
            </a:r>
          </a:p>
          <a:p>
            <a:pPr marL="342900" lvl="1" algn="l">
              <a:buSzPct val="100000"/>
            </a:pPr>
            <a:endParaRPr lang="sv-SE" sz="3000" dirty="0"/>
          </a:p>
        </p:txBody>
      </p:sp>
    </p:spTree>
    <p:extLst>
      <p:ext uri="{BB962C8B-B14F-4D97-AF65-F5344CB8AC3E}">
        <p14:creationId xmlns:p14="http://schemas.microsoft.com/office/powerpoint/2010/main" val="1466166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2A28E-213D-FD18-1C3F-E5D4C8120FD3}"/>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AB104697-EE95-0CC0-E8AC-355924C19084}"/>
              </a:ext>
            </a:extLst>
          </p:cNvPr>
          <p:cNvSpPr/>
          <p:nvPr/>
        </p:nvSpPr>
        <p:spPr>
          <a:xfrm>
            <a:off x="2540318" y="2286000"/>
            <a:ext cx="17478511" cy="1515533"/>
          </a:xfrm>
          <a:prstGeom prst="rect">
            <a:avLst/>
          </a:prstGeom>
          <a:noFill/>
          <a:ln/>
        </p:spPr>
        <p:txBody>
          <a:bodyPr wrap="square" lIns="0" tIns="0" rIns="0" bIns="0" rtlCol="0" anchor="t"/>
          <a:lstStyle/>
          <a:p>
            <a:pPr marL="0" indent="0" algn="l">
              <a:buNone/>
            </a:pPr>
            <a:r>
              <a:rPr lang="sv-SE" sz="7000">
                <a:solidFill>
                  <a:srgbClr val="000000">
                    <a:alpha val="100000"/>
                  </a:srgbClr>
                </a:solidFill>
                <a:latin typeface="Avenir Next Bold" pitchFamily="34" charset="0"/>
              </a:rPr>
              <a:t>Hur resultaten av effektanalysen kan förstås</a:t>
            </a:r>
            <a:endParaRPr lang="sv-SE" sz="7000"/>
          </a:p>
        </p:txBody>
      </p:sp>
      <p:pic>
        <p:nvPicPr>
          <p:cNvPr id="5" name="Image 0" descr=" ">
            <a:extLst>
              <a:ext uri="{FF2B5EF4-FFF2-40B4-BE49-F238E27FC236}">
                <a16:creationId xmlns:a16="http://schemas.microsoft.com/office/drawing/2014/main" id="{459AA93C-ABB4-DC72-9290-D9D872EEBFDF}"/>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A008C764-1A19-6614-8854-6D523B767B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8535D1D9-34DB-552D-EAC8-DAAAD8BC5B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sp>
        <p:nvSpPr>
          <p:cNvPr id="2" name="Text 2">
            <a:extLst>
              <a:ext uri="{FF2B5EF4-FFF2-40B4-BE49-F238E27FC236}">
                <a16:creationId xmlns:a16="http://schemas.microsoft.com/office/drawing/2014/main" id="{3F5DD802-9905-F884-59CC-77E494E24568}"/>
              </a:ext>
            </a:extLst>
          </p:cNvPr>
          <p:cNvSpPr/>
          <p:nvPr/>
        </p:nvSpPr>
        <p:spPr>
          <a:xfrm>
            <a:off x="2540318" y="5493004"/>
            <a:ext cx="19433429" cy="1816100"/>
          </a:xfrm>
          <a:prstGeom prst="rect">
            <a:avLst/>
          </a:prstGeom>
          <a:noFill/>
          <a:ln/>
        </p:spPr>
        <p:txBody>
          <a:bodyPr wrap="square" lIns="0" tIns="0" rIns="0" bIns="0" rtlCol="0" anchor="t"/>
          <a:lstStyle/>
          <a:p>
            <a:pPr marL="800100" lvl="1" indent="-457200" algn="l">
              <a:buSzPct val="100000"/>
              <a:buFont typeface="Arial" panose="020B0604020202020204" pitchFamily="34" charset="0"/>
              <a:buChar char="•"/>
            </a:pPr>
            <a:r>
              <a:rPr lang="sv-SE" sz="3000">
                <a:solidFill>
                  <a:srgbClr val="000000">
                    <a:alpha val="100000"/>
                  </a:srgbClr>
                </a:solidFill>
                <a:latin typeface="Avenir Next Regular" pitchFamily="34" charset="0"/>
              </a:rPr>
              <a:t>Resultaten är väntade givet förutsättningar och kontext</a:t>
            </a:r>
            <a:endParaRPr lang="sv-SE" sz="3000" dirty="0">
              <a:solidFill>
                <a:srgbClr val="000000">
                  <a:alpha val="100000"/>
                </a:srgbClr>
              </a:solidFill>
              <a:latin typeface="Avenir Next Regular" pitchFamily="34" charset="0"/>
            </a:endParaRPr>
          </a:p>
          <a:p>
            <a:pPr marL="800100" lvl="1" indent="-457200" algn="l">
              <a:buSzPct val="100000"/>
              <a:buFont typeface="Arial" panose="020B0604020202020204" pitchFamily="34" charset="0"/>
              <a:buChar char="•"/>
            </a:pPr>
            <a:r>
              <a:rPr lang="sv-SE" sz="3000" dirty="0">
                <a:solidFill>
                  <a:srgbClr val="000000">
                    <a:alpha val="100000"/>
                  </a:srgbClr>
                </a:solidFill>
                <a:latin typeface="Avenir Next Regular" pitchFamily="34" charset="0"/>
              </a:rPr>
              <a:t>Kickstart – EU-mervärde, inte fått en annan ”behandling” än andra inskrivna på AF</a:t>
            </a:r>
          </a:p>
          <a:p>
            <a:pPr marL="800100" lvl="1" indent="-457200" algn="l">
              <a:buSzPct val="100000"/>
              <a:buFont typeface="Arial" panose="020B0604020202020204" pitchFamily="34" charset="0"/>
              <a:buChar char="•"/>
            </a:pPr>
            <a:r>
              <a:rPr lang="sv-SE" sz="3000" dirty="0">
                <a:solidFill>
                  <a:srgbClr val="000000">
                    <a:alpha val="100000"/>
                  </a:srgbClr>
                </a:solidFill>
                <a:latin typeface="Avenir Next Regular" pitchFamily="34" charset="0"/>
              </a:rPr>
              <a:t>Regionala sysselsättningsprojekten – deltagare närmat sig men hade behövt mer för att nå anställning</a:t>
            </a:r>
          </a:p>
          <a:p>
            <a:pPr marL="800100" lvl="1" indent="-457200" algn="l">
              <a:buSzPct val="100000"/>
              <a:buFont typeface="Arial" panose="020B0604020202020204" pitchFamily="34" charset="0"/>
              <a:buChar char="•"/>
            </a:pPr>
            <a:r>
              <a:rPr lang="sv-SE" sz="3000" dirty="0">
                <a:solidFill>
                  <a:srgbClr val="000000">
                    <a:alpha val="100000"/>
                  </a:srgbClr>
                </a:solidFill>
                <a:latin typeface="Avenir Next Regular" pitchFamily="34" charset="0"/>
              </a:rPr>
              <a:t>Regionala kompetensutvecklingsprojekten – kombination av träffbild och omfattning</a:t>
            </a:r>
          </a:p>
        </p:txBody>
      </p:sp>
    </p:spTree>
    <p:extLst>
      <p:ext uri="{BB962C8B-B14F-4D97-AF65-F5344CB8AC3E}">
        <p14:creationId xmlns:p14="http://schemas.microsoft.com/office/powerpoint/2010/main" val="2257363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389E1-0671-E4BD-6C59-5B09F70E1FC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56A111D4-0221-5555-73E6-1C04A2355526}"/>
              </a:ext>
            </a:extLst>
          </p:cNvPr>
          <p:cNvSpPr/>
          <p:nvPr/>
        </p:nvSpPr>
        <p:spPr>
          <a:xfrm>
            <a:off x="2540318" y="2273300"/>
            <a:ext cx="19306413" cy="61722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ECF0B10E-DF5E-E7FC-54BB-B6E06726671A}"/>
              </a:ext>
            </a:extLst>
          </p:cNvPr>
          <p:cNvSpPr/>
          <p:nvPr/>
        </p:nvSpPr>
        <p:spPr>
          <a:xfrm>
            <a:off x="2540318" y="2273300"/>
            <a:ext cx="19602783" cy="2734733"/>
          </a:xfrm>
          <a:prstGeom prst="rect">
            <a:avLst/>
          </a:prstGeom>
          <a:noFill/>
          <a:ln/>
        </p:spPr>
        <p:txBody>
          <a:bodyPr wrap="square" lIns="0" tIns="0" rIns="0" bIns="0" rtlCol="0" anchor="t"/>
          <a:lstStyle/>
          <a:p>
            <a:pPr marL="0" indent="0" algn="l">
              <a:buNone/>
            </a:pPr>
            <a:r>
              <a:rPr lang="en-US" sz="7000" dirty="0">
                <a:solidFill>
                  <a:srgbClr val="000000">
                    <a:alpha val="100000"/>
                  </a:srgbClr>
                </a:solidFill>
                <a:latin typeface="Avenir Next Bold" pitchFamily="34" charset="0"/>
              </a:rPr>
              <a:t>(Kostnads)effektivitet</a:t>
            </a:r>
            <a:endParaRPr lang="en-US" sz="7000" dirty="0"/>
          </a:p>
        </p:txBody>
      </p:sp>
      <p:sp>
        <p:nvSpPr>
          <p:cNvPr id="4" name="Text 2">
            <a:extLst>
              <a:ext uri="{FF2B5EF4-FFF2-40B4-BE49-F238E27FC236}">
                <a16:creationId xmlns:a16="http://schemas.microsoft.com/office/drawing/2014/main" id="{DBEB0F49-1605-6C76-FC1E-C9706476DA41}"/>
              </a:ext>
            </a:extLst>
          </p:cNvPr>
          <p:cNvSpPr/>
          <p:nvPr/>
        </p:nvSpPr>
        <p:spPr>
          <a:xfrm>
            <a:off x="2540318" y="5346700"/>
            <a:ext cx="19433429" cy="1816100"/>
          </a:xfrm>
          <a:prstGeom prst="rect">
            <a:avLst/>
          </a:prstGeom>
          <a:noFill/>
          <a:ln/>
        </p:spPr>
        <p:txBody>
          <a:bodyPr wrap="square" lIns="0" tIns="0" rIns="0" bIns="0" rtlCol="0" anchor="t"/>
          <a:lstStyle/>
          <a:p>
            <a:pPr marL="685800" lvl="1" indent="-342900" algn="l">
              <a:buSzPct val="100000"/>
              <a:buChar char="•"/>
            </a:pPr>
            <a:r>
              <a:rPr lang="sv-SE" sz="3000" dirty="0">
                <a:solidFill>
                  <a:srgbClr val="000000">
                    <a:alpha val="100000"/>
                  </a:srgbClr>
                </a:solidFill>
                <a:latin typeface="Avenir Next Regular" pitchFamily="34" charset="0"/>
              </a:rPr>
              <a:t>Jämförelse med historiska PO1- och PO2-projekt, uppvisar de regionala projekten goda kortsiktiga utfall vad gäller arbetsmarknadsstatus efter projektavslut</a:t>
            </a:r>
          </a:p>
          <a:p>
            <a:pPr marL="685800" lvl="1" indent="-342900" algn="l">
              <a:buSzPct val="100000"/>
              <a:buChar char="•"/>
            </a:pPr>
            <a:r>
              <a:rPr lang="sv-SE" sz="3000" dirty="0">
                <a:solidFill>
                  <a:srgbClr val="000000">
                    <a:alpha val="100000"/>
                  </a:srgbClr>
                </a:solidFill>
                <a:latin typeface="Avenir Next Regular" pitchFamily="34" charset="0"/>
              </a:rPr>
              <a:t>Dock har de regionala projekten varit relativt kostnadsdrivande jämfört med historiska socialfondsprojekt</a:t>
            </a:r>
          </a:p>
          <a:p>
            <a:pPr marL="685800" lvl="1" indent="-342900" algn="l">
              <a:buSzPct val="100000"/>
              <a:buChar char="•"/>
            </a:pPr>
            <a:r>
              <a:rPr lang="sv-SE" sz="3000" dirty="0">
                <a:solidFill>
                  <a:srgbClr val="000000">
                    <a:alpha val="100000"/>
                  </a:srgbClr>
                </a:solidFill>
                <a:latin typeface="Avenir Next Regular" pitchFamily="34" charset="0"/>
              </a:rPr>
              <a:t>Kickstart svårt räkna på – redovisar inte deltagandets faktiska omfattning</a:t>
            </a:r>
          </a:p>
          <a:p>
            <a:pPr marL="685800" lvl="1" indent="-342900" algn="l">
              <a:buSzPct val="100000"/>
              <a:buChar char="•"/>
            </a:pPr>
            <a:r>
              <a:rPr lang="sv-SE" sz="3000">
                <a:solidFill>
                  <a:srgbClr val="000000">
                    <a:alpha val="100000"/>
                  </a:srgbClr>
                </a:solidFill>
                <a:latin typeface="Avenir Next Regular" pitchFamily="34" charset="0"/>
              </a:rPr>
              <a:t>Hög kostnad i relation till uppnådda (kvantitativt mätbara) effekter</a:t>
            </a:r>
          </a:p>
        </p:txBody>
      </p:sp>
      <p:pic>
        <p:nvPicPr>
          <p:cNvPr id="5" name="Image 0" descr=" ">
            <a:extLst>
              <a:ext uri="{FF2B5EF4-FFF2-40B4-BE49-F238E27FC236}">
                <a16:creationId xmlns:a16="http://schemas.microsoft.com/office/drawing/2014/main" id="{74C24119-A563-5558-DE01-27D98D617C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6" name="Image 1" descr=" ">
            <a:extLst>
              <a:ext uri="{FF2B5EF4-FFF2-40B4-BE49-F238E27FC236}">
                <a16:creationId xmlns:a16="http://schemas.microsoft.com/office/drawing/2014/main" id="{B58CF57B-36BA-6DCF-9CD5-18256B4190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7" name="Image 2" descr=" ">
            <a:extLst>
              <a:ext uri="{FF2B5EF4-FFF2-40B4-BE49-F238E27FC236}">
                <a16:creationId xmlns:a16="http://schemas.microsoft.com/office/drawing/2014/main" id="{ABB488D3-44B6-71AE-1C36-28CCB743EA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8" name="Image 3" descr=" ">
            <a:extLst>
              <a:ext uri="{FF2B5EF4-FFF2-40B4-BE49-F238E27FC236}">
                <a16:creationId xmlns:a16="http://schemas.microsoft.com/office/drawing/2014/main" id="{DC8E434A-DDB0-9CA6-CB75-AC3EACCE94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9" name="Image 4" descr=" ">
            <a:extLst>
              <a:ext uri="{FF2B5EF4-FFF2-40B4-BE49-F238E27FC236}">
                <a16:creationId xmlns:a16="http://schemas.microsoft.com/office/drawing/2014/main" id="{BC5FE2A1-09E6-94F5-77F7-CB1392BB04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0" name="Image 5" descr=" ">
            <a:extLst>
              <a:ext uri="{FF2B5EF4-FFF2-40B4-BE49-F238E27FC236}">
                <a16:creationId xmlns:a16="http://schemas.microsoft.com/office/drawing/2014/main" id="{A33B4802-5659-B73A-FADB-9F10578F08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1" name="Image 6" descr=" ">
            <a:extLst>
              <a:ext uri="{FF2B5EF4-FFF2-40B4-BE49-F238E27FC236}">
                <a16:creationId xmlns:a16="http://schemas.microsoft.com/office/drawing/2014/main" id="{000BED71-3CFA-2559-5593-DEDD50D990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2" name="Image 7" descr=" ">
            <a:extLst>
              <a:ext uri="{FF2B5EF4-FFF2-40B4-BE49-F238E27FC236}">
                <a16:creationId xmlns:a16="http://schemas.microsoft.com/office/drawing/2014/main" id="{0C579C98-F6F0-45C1-91CF-D5E08A4050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3" name="Image 8" descr=" ">
            <a:extLst>
              <a:ext uri="{FF2B5EF4-FFF2-40B4-BE49-F238E27FC236}">
                <a16:creationId xmlns:a16="http://schemas.microsoft.com/office/drawing/2014/main" id="{3DFF2443-92C4-5077-5B9A-3BAF44DF95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4" name="Image 9" descr=" ">
            <a:extLst>
              <a:ext uri="{FF2B5EF4-FFF2-40B4-BE49-F238E27FC236}">
                <a16:creationId xmlns:a16="http://schemas.microsoft.com/office/drawing/2014/main" id="{A65124E3-1FD4-6F4A-A6AD-F10F1AE16A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5" name="Image 10" descr=" ">
            <a:extLst>
              <a:ext uri="{FF2B5EF4-FFF2-40B4-BE49-F238E27FC236}">
                <a16:creationId xmlns:a16="http://schemas.microsoft.com/office/drawing/2014/main" id="{7E202352-5CAE-00C7-C437-36E529B3583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6" name="Image 11" descr=" ">
            <a:extLst>
              <a:ext uri="{FF2B5EF4-FFF2-40B4-BE49-F238E27FC236}">
                <a16:creationId xmlns:a16="http://schemas.microsoft.com/office/drawing/2014/main" id="{8603723C-0112-68AB-40CB-0E77A0F4A0C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7" name="Image 12" descr=" ">
            <a:extLst>
              <a:ext uri="{FF2B5EF4-FFF2-40B4-BE49-F238E27FC236}">
                <a16:creationId xmlns:a16="http://schemas.microsoft.com/office/drawing/2014/main" id="{11C74A76-2865-3E83-3871-2993FC10369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8" name="Image 13" descr=" ">
            <a:extLst>
              <a:ext uri="{FF2B5EF4-FFF2-40B4-BE49-F238E27FC236}">
                <a16:creationId xmlns:a16="http://schemas.microsoft.com/office/drawing/2014/main" id="{CB0249EE-0816-310E-64A3-2805BDC3868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9" name="Image 14" descr=" ">
            <a:extLst>
              <a:ext uri="{FF2B5EF4-FFF2-40B4-BE49-F238E27FC236}">
                <a16:creationId xmlns:a16="http://schemas.microsoft.com/office/drawing/2014/main" id="{205AA8DE-AEA9-39E0-DAD4-CEC6B7B9A7C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20" name="Image 15" descr=" ">
            <a:extLst>
              <a:ext uri="{FF2B5EF4-FFF2-40B4-BE49-F238E27FC236}">
                <a16:creationId xmlns:a16="http://schemas.microsoft.com/office/drawing/2014/main" id="{85770847-D017-3672-93BC-FE64FC7673A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39" name="Image 34" descr=" ">
            <a:extLst>
              <a:ext uri="{FF2B5EF4-FFF2-40B4-BE49-F238E27FC236}">
                <a16:creationId xmlns:a16="http://schemas.microsoft.com/office/drawing/2014/main" id="{60A74BE7-6D2B-F9BA-97A2-25503CDFE471}"/>
              </a:ext>
            </a:extLst>
          </p:cNvPr>
          <p:cNvPicPr>
            <a:picLocks noChangeAspect="1"/>
          </p:cNvPicPr>
          <p:nvPr/>
        </p:nvPicPr>
        <p:blipFill>
          <a:blip r:embed="rId19"/>
          <a:stretch>
            <a:fillRect/>
          </a:stretch>
        </p:blipFill>
        <p:spPr>
          <a:xfrm>
            <a:off x="508063" y="508000"/>
            <a:ext cx="1270159" cy="1270000"/>
          </a:xfrm>
          <a:prstGeom prst="rect">
            <a:avLst/>
          </a:prstGeom>
        </p:spPr>
      </p:pic>
    </p:spTree>
    <p:extLst>
      <p:ext uri="{BB962C8B-B14F-4D97-AF65-F5344CB8AC3E}">
        <p14:creationId xmlns:p14="http://schemas.microsoft.com/office/powerpoint/2010/main" val="4250939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77D2B-1839-F534-26B4-44A2FCF5B410}"/>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C4C33147-D414-D4E0-4740-FCF32694A6FE}"/>
              </a:ext>
            </a:extLst>
          </p:cNvPr>
          <p:cNvSpPr/>
          <p:nvPr/>
        </p:nvSpPr>
        <p:spPr>
          <a:xfrm>
            <a:off x="2540318" y="2273300"/>
            <a:ext cx="19306413" cy="61722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430124A2-93F8-D642-4FF8-6DE7B813D7CF}"/>
              </a:ext>
            </a:extLst>
          </p:cNvPr>
          <p:cNvSpPr/>
          <p:nvPr/>
        </p:nvSpPr>
        <p:spPr>
          <a:xfrm>
            <a:off x="2540318" y="2273300"/>
            <a:ext cx="19602783" cy="2734733"/>
          </a:xfrm>
          <a:prstGeom prst="rect">
            <a:avLst/>
          </a:prstGeom>
          <a:noFill/>
          <a:ln/>
        </p:spPr>
        <p:txBody>
          <a:bodyPr wrap="square" lIns="0" tIns="0" rIns="0" bIns="0" rtlCol="0" anchor="t"/>
          <a:lstStyle/>
          <a:p>
            <a:pPr marL="0" indent="0" algn="l">
              <a:buNone/>
            </a:pPr>
            <a:r>
              <a:rPr lang="en-US" sz="7000" dirty="0">
                <a:solidFill>
                  <a:srgbClr val="000000">
                    <a:alpha val="100000"/>
                  </a:srgbClr>
                </a:solidFill>
                <a:latin typeface="Avenir Next Bold" pitchFamily="34" charset="0"/>
              </a:rPr>
              <a:t>Utformningen och genomförandet</a:t>
            </a:r>
            <a:endParaRPr lang="en-US" sz="7000" dirty="0"/>
          </a:p>
        </p:txBody>
      </p:sp>
      <p:sp>
        <p:nvSpPr>
          <p:cNvPr id="4" name="Text 2">
            <a:extLst>
              <a:ext uri="{FF2B5EF4-FFF2-40B4-BE49-F238E27FC236}">
                <a16:creationId xmlns:a16="http://schemas.microsoft.com/office/drawing/2014/main" id="{3EEB4A80-B107-9FAD-6DEF-C0A38A49DBD4}"/>
              </a:ext>
            </a:extLst>
          </p:cNvPr>
          <p:cNvSpPr/>
          <p:nvPr/>
        </p:nvSpPr>
        <p:spPr>
          <a:xfrm>
            <a:off x="2540318" y="5346700"/>
            <a:ext cx="19433429" cy="1816100"/>
          </a:xfrm>
          <a:prstGeom prst="rect">
            <a:avLst/>
          </a:prstGeom>
          <a:noFill/>
          <a:ln/>
        </p:spPr>
        <p:txBody>
          <a:bodyPr wrap="square" lIns="0" tIns="0" rIns="0" bIns="0" rtlCol="0" anchor="t"/>
          <a:lstStyle/>
          <a:p>
            <a:pPr marL="685800" lvl="1" indent="-342900" algn="l">
              <a:buSzPct val="100000"/>
              <a:buChar char="•"/>
            </a:pPr>
            <a:r>
              <a:rPr lang="sv-SE" sz="3000" dirty="0">
                <a:solidFill>
                  <a:srgbClr val="000000">
                    <a:alpha val="100000"/>
                  </a:srgbClr>
                </a:solidFill>
                <a:latin typeface="Avenir Next Regular" pitchFamily="34" charset="0"/>
              </a:rPr>
              <a:t>Den breda utformningen av React var välavvägd men socialfondens utformning begränsande</a:t>
            </a:r>
          </a:p>
          <a:p>
            <a:pPr marL="685800" lvl="1" indent="-342900" algn="l">
              <a:buSzPct val="100000"/>
              <a:buChar char="•"/>
            </a:pPr>
            <a:r>
              <a:rPr lang="sv-SE" sz="3000" dirty="0">
                <a:solidFill>
                  <a:srgbClr val="000000">
                    <a:alpha val="100000"/>
                  </a:srgbClr>
                </a:solidFill>
                <a:latin typeface="Avenir Next Regular" pitchFamily="34" charset="0"/>
              </a:rPr>
              <a:t>Allokeringen av medel var övergripande effektiv, tilldelningen av medel till regionala projekt hämmade dock effektiviteten</a:t>
            </a:r>
          </a:p>
          <a:p>
            <a:pPr marL="685800" lvl="1" indent="-342900" algn="l">
              <a:buSzPct val="100000"/>
              <a:buChar char="•"/>
            </a:pPr>
            <a:r>
              <a:rPr lang="sv-SE" sz="3000" dirty="0">
                <a:solidFill>
                  <a:srgbClr val="000000">
                    <a:alpha val="100000"/>
                  </a:srgbClr>
                </a:solidFill>
                <a:latin typeface="Avenir Next Regular" pitchFamily="34" charset="0"/>
              </a:rPr>
              <a:t>ESF-rådet har hanterat sitt manöverutrymme väl i genomförandet av React givet förutsättningarna</a:t>
            </a:r>
          </a:p>
          <a:p>
            <a:pPr marL="1143000" lvl="2" indent="-342900">
              <a:buSzPct val="100000"/>
              <a:buChar char="•"/>
            </a:pPr>
            <a:r>
              <a:rPr lang="sv-SE" sz="3000" dirty="0">
                <a:solidFill>
                  <a:srgbClr val="000000">
                    <a:alpha val="100000"/>
                  </a:srgbClr>
                </a:solidFill>
                <a:latin typeface="Avenir Next Regular" pitchFamily="34" charset="0"/>
              </a:rPr>
              <a:t>Byggde vidare på arbetssätt från Varselutlysningen, nationella utlysningar, tvärorganisatoriska arbetsgrupper för utlysning och beredning, flexibelt förhållningssätt till projekten</a:t>
            </a:r>
          </a:p>
          <a:p>
            <a:pPr marL="1143000" lvl="2" indent="-342900">
              <a:buSzPct val="100000"/>
              <a:buChar char="•"/>
            </a:pPr>
            <a:r>
              <a:rPr lang="sv-SE" sz="3000" dirty="0">
                <a:solidFill>
                  <a:srgbClr val="000000">
                    <a:alpha val="100000"/>
                  </a:srgbClr>
                </a:solidFill>
                <a:latin typeface="Avenir Next Regular" pitchFamily="34" charset="0"/>
              </a:rPr>
              <a:t>Graden av styrning mot tematiska målet rimlig givet målkonflikter och praktiska förutsättningar</a:t>
            </a:r>
          </a:p>
          <a:p>
            <a:pPr marL="1143000" lvl="2" indent="-342900">
              <a:buSzPct val="100000"/>
              <a:buChar char="•"/>
            </a:pPr>
            <a:r>
              <a:rPr lang="sv-SE" sz="3000" dirty="0">
                <a:solidFill>
                  <a:srgbClr val="000000">
                    <a:alpha val="100000"/>
                  </a:srgbClr>
                </a:solidFill>
                <a:latin typeface="Avenir Next Regular" pitchFamily="34" charset="0"/>
              </a:rPr>
              <a:t>Flera värden att styra mot samtidigt som ibland krockade med varandra: skyndsamhet, få ut alla medel, tematiska mål, förbättrade arbetsmarknadsläget</a:t>
            </a:r>
          </a:p>
        </p:txBody>
      </p:sp>
      <p:pic>
        <p:nvPicPr>
          <p:cNvPr id="5" name="Image 0" descr=" ">
            <a:extLst>
              <a:ext uri="{FF2B5EF4-FFF2-40B4-BE49-F238E27FC236}">
                <a16:creationId xmlns:a16="http://schemas.microsoft.com/office/drawing/2014/main" id="{4EFBA685-8CD3-9579-F652-8BDEB51210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6" name="Image 1" descr=" ">
            <a:extLst>
              <a:ext uri="{FF2B5EF4-FFF2-40B4-BE49-F238E27FC236}">
                <a16:creationId xmlns:a16="http://schemas.microsoft.com/office/drawing/2014/main" id="{6CE69B97-FE81-6FD8-7DD4-813E0D8D9A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7" name="Image 2" descr=" ">
            <a:extLst>
              <a:ext uri="{FF2B5EF4-FFF2-40B4-BE49-F238E27FC236}">
                <a16:creationId xmlns:a16="http://schemas.microsoft.com/office/drawing/2014/main" id="{DB31BF34-3A19-215D-E4D6-EFB025F0D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8" name="Image 3" descr=" ">
            <a:extLst>
              <a:ext uri="{FF2B5EF4-FFF2-40B4-BE49-F238E27FC236}">
                <a16:creationId xmlns:a16="http://schemas.microsoft.com/office/drawing/2014/main" id="{719AAACC-700C-10A3-50C6-77CBF1412F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9" name="Image 4" descr=" ">
            <a:extLst>
              <a:ext uri="{FF2B5EF4-FFF2-40B4-BE49-F238E27FC236}">
                <a16:creationId xmlns:a16="http://schemas.microsoft.com/office/drawing/2014/main" id="{2B8ABE61-8A24-8D83-CAA9-548C2C6901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0" name="Image 5" descr=" ">
            <a:extLst>
              <a:ext uri="{FF2B5EF4-FFF2-40B4-BE49-F238E27FC236}">
                <a16:creationId xmlns:a16="http://schemas.microsoft.com/office/drawing/2014/main" id="{6E8F1E94-9F96-191B-BBDC-35551FAE41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1" name="Image 6" descr=" ">
            <a:extLst>
              <a:ext uri="{FF2B5EF4-FFF2-40B4-BE49-F238E27FC236}">
                <a16:creationId xmlns:a16="http://schemas.microsoft.com/office/drawing/2014/main" id="{EF70E442-7DEB-8F3A-C7F5-CE206737E8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2" name="Image 7" descr=" ">
            <a:extLst>
              <a:ext uri="{FF2B5EF4-FFF2-40B4-BE49-F238E27FC236}">
                <a16:creationId xmlns:a16="http://schemas.microsoft.com/office/drawing/2014/main" id="{4374BA61-92FB-B5B4-D6D1-0BB62F3F1C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3" name="Image 8" descr=" ">
            <a:extLst>
              <a:ext uri="{FF2B5EF4-FFF2-40B4-BE49-F238E27FC236}">
                <a16:creationId xmlns:a16="http://schemas.microsoft.com/office/drawing/2014/main" id="{6C8DB843-42E7-1082-CB45-92700D80AF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4" name="Image 9" descr=" ">
            <a:extLst>
              <a:ext uri="{FF2B5EF4-FFF2-40B4-BE49-F238E27FC236}">
                <a16:creationId xmlns:a16="http://schemas.microsoft.com/office/drawing/2014/main" id="{B1456846-3E97-7A0F-024A-1CC109ED760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5" name="Image 10" descr=" ">
            <a:extLst>
              <a:ext uri="{FF2B5EF4-FFF2-40B4-BE49-F238E27FC236}">
                <a16:creationId xmlns:a16="http://schemas.microsoft.com/office/drawing/2014/main" id="{12BC84D0-2907-92AC-458C-2DB47615A77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6" name="Image 11" descr=" ">
            <a:extLst>
              <a:ext uri="{FF2B5EF4-FFF2-40B4-BE49-F238E27FC236}">
                <a16:creationId xmlns:a16="http://schemas.microsoft.com/office/drawing/2014/main" id="{96A3A09F-9563-45E4-CF06-ABDDC49F2E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7" name="Image 12" descr=" ">
            <a:extLst>
              <a:ext uri="{FF2B5EF4-FFF2-40B4-BE49-F238E27FC236}">
                <a16:creationId xmlns:a16="http://schemas.microsoft.com/office/drawing/2014/main" id="{1CEAFD20-4DC4-9344-D2B4-D3007E0C73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8" name="Image 13" descr=" ">
            <a:extLst>
              <a:ext uri="{FF2B5EF4-FFF2-40B4-BE49-F238E27FC236}">
                <a16:creationId xmlns:a16="http://schemas.microsoft.com/office/drawing/2014/main" id="{10F0F292-2FED-1C82-47F3-CAA40DEEB02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9" name="Image 14" descr=" ">
            <a:extLst>
              <a:ext uri="{FF2B5EF4-FFF2-40B4-BE49-F238E27FC236}">
                <a16:creationId xmlns:a16="http://schemas.microsoft.com/office/drawing/2014/main" id="{96906EE6-48A4-82BE-4E95-4A9160C4E19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20" name="Image 15" descr=" ">
            <a:extLst>
              <a:ext uri="{FF2B5EF4-FFF2-40B4-BE49-F238E27FC236}">
                <a16:creationId xmlns:a16="http://schemas.microsoft.com/office/drawing/2014/main" id="{4F38FE7D-D3A0-E7D0-21E9-6C235552D8E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39" name="Image 34" descr=" ">
            <a:extLst>
              <a:ext uri="{FF2B5EF4-FFF2-40B4-BE49-F238E27FC236}">
                <a16:creationId xmlns:a16="http://schemas.microsoft.com/office/drawing/2014/main" id="{A96F627E-4F3D-597F-6E64-27F3E5D16F4C}"/>
              </a:ext>
            </a:extLst>
          </p:cNvPr>
          <p:cNvPicPr>
            <a:picLocks noChangeAspect="1"/>
          </p:cNvPicPr>
          <p:nvPr/>
        </p:nvPicPr>
        <p:blipFill>
          <a:blip r:embed="rId19"/>
          <a:stretch>
            <a:fillRect/>
          </a:stretch>
        </p:blipFill>
        <p:spPr>
          <a:xfrm>
            <a:off x="508063" y="508000"/>
            <a:ext cx="1270159" cy="1270000"/>
          </a:xfrm>
          <a:prstGeom prst="rect">
            <a:avLst/>
          </a:prstGeom>
        </p:spPr>
      </p:pic>
    </p:spTree>
    <p:extLst>
      <p:ext uri="{BB962C8B-B14F-4D97-AF65-F5344CB8AC3E}">
        <p14:creationId xmlns:p14="http://schemas.microsoft.com/office/powerpoint/2010/main" val="423412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2540318" y="2273300"/>
            <a:ext cx="19306413" cy="6172200"/>
          </a:xfrm>
          <a:prstGeom prst="rect">
            <a:avLst/>
          </a:prstGeom>
          <a:noFill/>
          <a:ln/>
        </p:spPr>
        <p:txBody>
          <a:bodyPr/>
          <a:lstStyle/>
          <a:p>
            <a:endParaRPr lang="sv-SE"/>
          </a:p>
        </p:txBody>
      </p:sp>
      <p:sp>
        <p:nvSpPr>
          <p:cNvPr id="3" name="Text 1"/>
          <p:cNvSpPr/>
          <p:nvPr/>
        </p:nvSpPr>
        <p:spPr>
          <a:xfrm>
            <a:off x="2540318" y="2273300"/>
            <a:ext cx="19602783" cy="2734733"/>
          </a:xfrm>
          <a:prstGeom prst="rect">
            <a:avLst/>
          </a:prstGeom>
          <a:noFill/>
          <a:ln/>
        </p:spPr>
        <p:txBody>
          <a:bodyPr wrap="square" lIns="0" tIns="0" rIns="0" bIns="0" rtlCol="0" anchor="t"/>
          <a:lstStyle/>
          <a:p>
            <a:pPr marL="0" indent="0" algn="l">
              <a:buNone/>
            </a:pPr>
            <a:r>
              <a:rPr lang="en-US" sz="7000">
                <a:solidFill>
                  <a:srgbClr val="000000">
                    <a:alpha val="100000"/>
                  </a:srgbClr>
                </a:solidFill>
                <a:latin typeface="Avenir Next Bold" pitchFamily="34" charset="0"/>
                <a:ea typeface="Avenir Next Bold" pitchFamily="34" charset="-122"/>
                <a:cs typeface="Avenir Next Bold" pitchFamily="34" charset="-120"/>
              </a:rPr>
              <a:t>Om </a:t>
            </a:r>
            <a:r>
              <a:rPr lang="en-US" sz="7000" dirty="0">
                <a:solidFill>
                  <a:srgbClr val="000000">
                    <a:alpha val="100000"/>
                  </a:srgbClr>
                </a:solidFill>
                <a:latin typeface="Avenir Next Bold" pitchFamily="34" charset="0"/>
                <a:ea typeface="Avenir Next Bold" pitchFamily="34" charset="-122"/>
                <a:cs typeface="Avenir Next Bold" pitchFamily="34" charset="-120"/>
              </a:rPr>
              <a:t>utvärderingen</a:t>
            </a:r>
            <a:endParaRPr lang="en-US" sz="7000"/>
          </a:p>
        </p:txBody>
      </p:sp>
      <p:sp>
        <p:nvSpPr>
          <p:cNvPr id="4" name="Text 2"/>
          <p:cNvSpPr/>
          <p:nvPr/>
        </p:nvSpPr>
        <p:spPr>
          <a:xfrm>
            <a:off x="2540318" y="5346700"/>
            <a:ext cx="19433429" cy="1816100"/>
          </a:xfrm>
          <a:prstGeom prst="rect">
            <a:avLst/>
          </a:prstGeom>
          <a:noFill/>
          <a:ln/>
        </p:spPr>
        <p:txBody>
          <a:bodyPr wrap="square" lIns="0" tIns="0" rIns="0" bIns="0" rtlCol="0" anchor="t"/>
          <a:lstStyle/>
          <a:p>
            <a:pPr marL="685800" lvl="1" indent="-342900" algn="l">
              <a:buSzPct val="100000"/>
              <a:buChar char="•"/>
            </a:pPr>
            <a:r>
              <a:rPr lang="sv-SE" sz="3000" dirty="0">
                <a:solidFill>
                  <a:srgbClr val="000000">
                    <a:alpha val="100000"/>
                  </a:srgbClr>
                </a:solidFill>
                <a:latin typeface="Avenir Next Regular" pitchFamily="34" charset="0"/>
              </a:rPr>
              <a:t>Resursmässig tyngdpunkt på effektutvärdering</a:t>
            </a:r>
          </a:p>
          <a:p>
            <a:pPr marL="685800" lvl="1" indent="-342900" algn="l">
              <a:buSzPct val="100000"/>
              <a:buChar char="•"/>
            </a:pPr>
            <a:r>
              <a:rPr lang="sv-SE" sz="3000" dirty="0">
                <a:solidFill>
                  <a:srgbClr val="000000">
                    <a:alpha val="100000"/>
                  </a:srgbClr>
                </a:solidFill>
                <a:latin typeface="Avenir Next Regular" pitchFamily="34" charset="0"/>
              </a:rPr>
              <a:t>Relevans, måluppfyllelse och effektivitet</a:t>
            </a:r>
          </a:p>
          <a:p>
            <a:pPr marL="685800" lvl="1" indent="-342900" algn="l">
              <a:buSzPct val="100000"/>
              <a:buChar char="•"/>
            </a:pPr>
            <a:r>
              <a:rPr lang="sv-SE" sz="3000" dirty="0">
                <a:solidFill>
                  <a:srgbClr val="000000">
                    <a:alpha val="100000"/>
                  </a:srgbClr>
                </a:solidFill>
                <a:latin typeface="Avenir Next Regular" pitchFamily="34" charset="0"/>
              </a:rPr>
              <a:t>Påbörjades slutet av 2022</a:t>
            </a:r>
          </a:p>
          <a:p>
            <a:pPr marL="685800" lvl="1" indent="-342900" algn="l">
              <a:buSzPct val="100000"/>
              <a:buChar char="•"/>
            </a:pPr>
            <a:r>
              <a:rPr lang="sv-SE" sz="3000" dirty="0">
                <a:solidFill>
                  <a:srgbClr val="000000">
                    <a:alpha val="100000"/>
                  </a:srgbClr>
                </a:solidFill>
                <a:latin typeface="Avenir Next Regular" pitchFamily="34" charset="0"/>
              </a:rPr>
              <a:t>Delrapport februari 2024</a:t>
            </a:r>
          </a:p>
          <a:p>
            <a:pPr marL="685800" lvl="1" indent="-342900" algn="l">
              <a:buSzPct val="100000"/>
              <a:buChar char="•"/>
            </a:pPr>
            <a:r>
              <a:rPr lang="sv-SE" sz="3000" dirty="0">
                <a:solidFill>
                  <a:srgbClr val="000000">
                    <a:alpha val="100000"/>
                  </a:srgbClr>
                </a:solidFill>
                <a:latin typeface="Avenir Next Regular" pitchFamily="34" charset="0"/>
              </a:rPr>
              <a:t>Slutrapport oktober 2024</a:t>
            </a:r>
            <a:endParaRPr lang="sv-SE" sz="3000" dirty="0"/>
          </a:p>
        </p:txBody>
      </p:sp>
      <p:pic>
        <p:nvPicPr>
          <p:cNvPr id="5" name="Image 0"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6"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7"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8" name="Image 3"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9" name="Image 4"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0" name="Image 5"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1" name="Image 6"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2" name="Image 7"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3" name="Image 8"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4" name="Image 9"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5" name="Image 10"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6" name="Image 11"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7" name="Image 12"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8" name="Image 13"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9" name="Image 14"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20" name="Image 15"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39" name="Image 34" descr=" "/>
          <p:cNvPicPr>
            <a:picLocks noChangeAspect="1"/>
          </p:cNvPicPr>
          <p:nvPr/>
        </p:nvPicPr>
        <p:blipFill>
          <a:blip r:embed="rId19"/>
          <a:stretch>
            <a:fillRect/>
          </a:stretch>
        </p:blipFill>
        <p:spPr>
          <a:xfrm>
            <a:off x="508063" y="508000"/>
            <a:ext cx="1270159" cy="1270000"/>
          </a:xfrm>
          <a:prstGeom prst="rect">
            <a:avLst/>
          </a:prstGeom>
        </p:spPr>
      </p:pic>
    </p:spTree>
    <p:extLst>
      <p:ext uri="{BB962C8B-B14F-4D97-AF65-F5344CB8AC3E}">
        <p14:creationId xmlns:p14="http://schemas.microsoft.com/office/powerpoint/2010/main" val="422733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2540318" y="2273300"/>
            <a:ext cx="19306413" cy="6172200"/>
          </a:xfrm>
          <a:prstGeom prst="rect">
            <a:avLst/>
          </a:prstGeom>
          <a:noFill/>
          <a:ln/>
        </p:spPr>
        <p:txBody>
          <a:bodyPr/>
          <a:lstStyle/>
          <a:p>
            <a:endParaRPr lang="sv-SE"/>
          </a:p>
        </p:txBody>
      </p:sp>
      <p:sp>
        <p:nvSpPr>
          <p:cNvPr id="3" name="Text 1"/>
          <p:cNvSpPr/>
          <p:nvPr/>
        </p:nvSpPr>
        <p:spPr>
          <a:xfrm>
            <a:off x="2540318" y="2273300"/>
            <a:ext cx="19602783" cy="2734733"/>
          </a:xfrm>
          <a:prstGeom prst="rect">
            <a:avLst/>
          </a:prstGeom>
          <a:noFill/>
          <a:ln/>
        </p:spPr>
        <p:txBody>
          <a:bodyPr wrap="square" lIns="0" tIns="0" rIns="0" bIns="0" rtlCol="0" anchor="t"/>
          <a:lstStyle/>
          <a:p>
            <a:pPr marL="0" indent="0" algn="l">
              <a:buNone/>
            </a:pPr>
            <a:r>
              <a:rPr lang="en-US" sz="7000" dirty="0" err="1">
                <a:solidFill>
                  <a:srgbClr val="000000">
                    <a:alpha val="100000"/>
                  </a:srgbClr>
                </a:solidFill>
                <a:latin typeface="Avenir Next Bold" pitchFamily="34" charset="0"/>
                <a:ea typeface="Avenir Next Bold" pitchFamily="34" charset="-122"/>
                <a:cs typeface="Avenir Next Bold" pitchFamily="34" charset="-120"/>
              </a:rPr>
              <a:t>Flera</a:t>
            </a:r>
            <a:r>
              <a:rPr lang="en-US" sz="7000" dirty="0">
                <a:solidFill>
                  <a:srgbClr val="000000">
                    <a:alpha val="100000"/>
                  </a:srgbClr>
                </a:solidFill>
                <a:latin typeface="Avenir Next Bold" pitchFamily="34" charset="0"/>
                <a:ea typeface="Avenir Next Bold" pitchFamily="34" charset="-122"/>
                <a:cs typeface="Avenir Next Bold" pitchFamily="34" charset="-120"/>
              </a:rPr>
              <a:t> </a:t>
            </a:r>
            <a:r>
              <a:rPr lang="en-US" sz="7000" dirty="0" err="1">
                <a:solidFill>
                  <a:srgbClr val="000000">
                    <a:alpha val="100000"/>
                  </a:srgbClr>
                </a:solidFill>
                <a:latin typeface="Avenir Next Bold" pitchFamily="34" charset="0"/>
                <a:ea typeface="Avenir Next Bold" pitchFamily="34" charset="-122"/>
                <a:cs typeface="Avenir Next Bold" pitchFamily="34" charset="-120"/>
              </a:rPr>
              <a:t>olika</a:t>
            </a:r>
            <a:r>
              <a:rPr lang="en-US" sz="7000" dirty="0">
                <a:solidFill>
                  <a:srgbClr val="000000">
                    <a:alpha val="100000"/>
                  </a:srgbClr>
                </a:solidFill>
                <a:latin typeface="Avenir Next Bold" pitchFamily="34" charset="0"/>
                <a:ea typeface="Avenir Next Bold" pitchFamily="34" charset="-122"/>
                <a:cs typeface="Avenir Next Bold" pitchFamily="34" charset="-120"/>
              </a:rPr>
              <a:t> </a:t>
            </a:r>
            <a:r>
              <a:rPr lang="en-US" sz="7000" dirty="0" err="1">
                <a:solidFill>
                  <a:srgbClr val="000000">
                    <a:alpha val="100000"/>
                  </a:srgbClr>
                </a:solidFill>
                <a:latin typeface="Avenir Next Bold" pitchFamily="34" charset="0"/>
                <a:ea typeface="Avenir Next Bold" pitchFamily="34" charset="-122"/>
                <a:cs typeface="Avenir Next Bold" pitchFamily="34" charset="-120"/>
              </a:rPr>
              <a:t>källor</a:t>
            </a:r>
            <a:r>
              <a:rPr lang="en-US" sz="7000" dirty="0">
                <a:solidFill>
                  <a:srgbClr val="000000">
                    <a:alpha val="100000"/>
                  </a:srgbClr>
                </a:solidFill>
                <a:latin typeface="Avenir Next Bold" pitchFamily="34" charset="0"/>
                <a:ea typeface="Avenir Next Bold" pitchFamily="34" charset="-122"/>
                <a:cs typeface="Avenir Next Bold" pitchFamily="34" charset="-120"/>
              </a:rPr>
              <a:t> och </a:t>
            </a:r>
            <a:r>
              <a:rPr lang="en-US" sz="7000" dirty="0" err="1">
                <a:solidFill>
                  <a:srgbClr val="000000">
                    <a:alpha val="100000"/>
                  </a:srgbClr>
                </a:solidFill>
                <a:latin typeface="Avenir Next Bold" pitchFamily="34" charset="0"/>
                <a:ea typeface="Avenir Next Bold" pitchFamily="34" charset="-122"/>
                <a:cs typeface="Avenir Next Bold" pitchFamily="34" charset="-120"/>
              </a:rPr>
              <a:t>datainsamlingsmetoder</a:t>
            </a:r>
            <a:endParaRPr lang="en-US" sz="7000" dirty="0"/>
          </a:p>
        </p:txBody>
      </p:sp>
      <p:pic>
        <p:nvPicPr>
          <p:cNvPr id="7" name="Image 2"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572750"/>
            <a:ext cx="24387048" cy="2997206"/>
          </a:xfrm>
          <a:prstGeom prst="rect">
            <a:avLst/>
          </a:prstGeom>
        </p:spPr>
      </p:pic>
      <p:pic>
        <p:nvPicPr>
          <p:cNvPr id="8" name="Image 3"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572750"/>
            <a:ext cx="24387048" cy="2997206"/>
          </a:xfrm>
          <a:prstGeom prst="rect">
            <a:avLst/>
          </a:prstGeom>
        </p:spPr>
      </p:pic>
      <p:pic>
        <p:nvPicPr>
          <p:cNvPr id="9" name="Image 4"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1042650"/>
            <a:ext cx="24387048" cy="2673350"/>
          </a:xfrm>
          <a:prstGeom prst="rect">
            <a:avLst/>
          </a:prstGeom>
        </p:spPr>
      </p:pic>
      <p:pic>
        <p:nvPicPr>
          <p:cNvPr id="10" name="Image 5"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1042650"/>
            <a:ext cx="24387048" cy="2673350"/>
          </a:xfrm>
          <a:prstGeom prst="rect">
            <a:avLst/>
          </a:prstGeom>
        </p:spPr>
      </p:pic>
      <p:pic>
        <p:nvPicPr>
          <p:cNvPr id="11" name="Image 6"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563350"/>
            <a:ext cx="24387048" cy="2152650"/>
          </a:xfrm>
          <a:prstGeom prst="rect">
            <a:avLst/>
          </a:prstGeom>
        </p:spPr>
      </p:pic>
      <p:pic>
        <p:nvPicPr>
          <p:cNvPr id="12" name="Image 7"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563350"/>
            <a:ext cx="24387048" cy="2152650"/>
          </a:xfrm>
          <a:prstGeom prst="rect">
            <a:avLst/>
          </a:prstGeom>
        </p:spPr>
      </p:pic>
      <p:pic>
        <p:nvPicPr>
          <p:cNvPr id="13" name="Image 8"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2045950"/>
            <a:ext cx="24387048" cy="1670050"/>
          </a:xfrm>
          <a:prstGeom prst="rect">
            <a:avLst/>
          </a:prstGeom>
        </p:spPr>
      </p:pic>
      <p:pic>
        <p:nvPicPr>
          <p:cNvPr id="14" name="Image 9"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2045950"/>
            <a:ext cx="24387048" cy="1670050"/>
          </a:xfrm>
          <a:prstGeom prst="rect">
            <a:avLst/>
          </a:prstGeom>
        </p:spPr>
      </p:pic>
      <p:pic>
        <p:nvPicPr>
          <p:cNvPr id="15" name="Image 10"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528550"/>
            <a:ext cx="24387048" cy="1187450"/>
          </a:xfrm>
          <a:prstGeom prst="rect">
            <a:avLst/>
          </a:prstGeom>
        </p:spPr>
      </p:pic>
      <p:pic>
        <p:nvPicPr>
          <p:cNvPr id="16" name="Image 11"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528550"/>
            <a:ext cx="24387048" cy="1187450"/>
          </a:xfrm>
          <a:prstGeom prst="rect">
            <a:avLst/>
          </a:prstGeom>
        </p:spPr>
      </p:pic>
      <p:pic>
        <p:nvPicPr>
          <p:cNvPr id="17" name="Image 12"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3011150"/>
            <a:ext cx="24387048" cy="704850"/>
          </a:xfrm>
          <a:prstGeom prst="rect">
            <a:avLst/>
          </a:prstGeom>
        </p:spPr>
      </p:pic>
      <p:pic>
        <p:nvPicPr>
          <p:cNvPr id="18" name="Image 13"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3011150"/>
            <a:ext cx="24387048" cy="704850"/>
          </a:xfrm>
          <a:prstGeom prst="rect">
            <a:avLst/>
          </a:prstGeom>
        </p:spPr>
      </p:pic>
      <p:pic>
        <p:nvPicPr>
          <p:cNvPr id="19" name="Image 14"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493750"/>
            <a:ext cx="24387048" cy="222250"/>
          </a:xfrm>
          <a:prstGeom prst="rect">
            <a:avLst/>
          </a:prstGeom>
        </p:spPr>
      </p:pic>
      <p:pic>
        <p:nvPicPr>
          <p:cNvPr id="20" name="Image 15"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493750"/>
            <a:ext cx="24387048" cy="222250"/>
          </a:xfrm>
          <a:prstGeom prst="rect">
            <a:avLst/>
          </a:prstGeom>
        </p:spPr>
      </p:pic>
      <p:pic>
        <p:nvPicPr>
          <p:cNvPr id="39" name="Image 34" descr=" "/>
          <p:cNvPicPr>
            <a:picLocks noChangeAspect="1"/>
          </p:cNvPicPr>
          <p:nvPr/>
        </p:nvPicPr>
        <p:blipFill>
          <a:blip r:embed="rId17"/>
          <a:stretch>
            <a:fillRect/>
          </a:stretch>
        </p:blipFill>
        <p:spPr>
          <a:xfrm>
            <a:off x="508063" y="508000"/>
            <a:ext cx="1270159" cy="1270000"/>
          </a:xfrm>
          <a:prstGeom prst="rect">
            <a:avLst/>
          </a:prstGeom>
        </p:spPr>
      </p:pic>
      <p:sp>
        <p:nvSpPr>
          <p:cNvPr id="21" name="Shape 3">
            <a:extLst>
              <a:ext uri="{FF2B5EF4-FFF2-40B4-BE49-F238E27FC236}">
                <a16:creationId xmlns:a16="http://schemas.microsoft.com/office/drawing/2014/main" id="{6A1AF648-E0A8-1345-5E9B-3BFC6C83BD25}"/>
              </a:ext>
            </a:extLst>
          </p:cNvPr>
          <p:cNvSpPr/>
          <p:nvPr/>
        </p:nvSpPr>
        <p:spPr>
          <a:xfrm>
            <a:off x="1424310" y="4711700"/>
            <a:ext cx="4932450" cy="2734733"/>
          </a:xfrm>
          <a:prstGeom prst="roundRect">
            <a:avLst>
              <a:gd name="adj" fmla="val 9786"/>
            </a:avLst>
          </a:prstGeom>
          <a:solidFill>
            <a:srgbClr val="CCE7D6">
              <a:alpha val="100000"/>
            </a:srgbClr>
          </a:solidFill>
          <a:ln/>
        </p:spPr>
        <p:txBody>
          <a:bodyPr/>
          <a:lstStyle/>
          <a:p>
            <a:pPr marL="571500" indent="-571500">
              <a:buFont typeface="Arial" panose="020B0604020202020204" pitchFamily="34" charset="0"/>
              <a:buChar char="•"/>
            </a:pPr>
            <a:r>
              <a:rPr lang="sv-SE" sz="2800"/>
              <a:t>Projektledare</a:t>
            </a:r>
          </a:p>
          <a:p>
            <a:pPr marL="571500" indent="-571500">
              <a:buFont typeface="Arial" panose="020B0604020202020204" pitchFamily="34" charset="0"/>
              <a:buChar char="•"/>
            </a:pPr>
            <a:r>
              <a:rPr lang="sv-SE" sz="2800"/>
              <a:t>Deltagare</a:t>
            </a:r>
          </a:p>
          <a:p>
            <a:pPr marL="571500" indent="-571500">
              <a:buFont typeface="Arial" panose="020B0604020202020204" pitchFamily="34" charset="0"/>
              <a:buChar char="•"/>
            </a:pPr>
            <a:r>
              <a:rPr lang="sv-SE" sz="2800"/>
              <a:t>Samarbetspartners</a:t>
            </a:r>
          </a:p>
          <a:p>
            <a:pPr marL="571500" indent="-571500">
              <a:buFont typeface="Arial" panose="020B0604020202020204" pitchFamily="34" charset="0"/>
              <a:buChar char="•"/>
            </a:pPr>
            <a:r>
              <a:rPr lang="sv-SE" sz="2800"/>
              <a:t>Chefer till deltagare</a:t>
            </a:r>
          </a:p>
          <a:p>
            <a:pPr marL="571500" indent="-571500">
              <a:buFont typeface="Arial" panose="020B0604020202020204" pitchFamily="34" charset="0"/>
              <a:buChar char="•"/>
            </a:pPr>
            <a:endParaRPr lang="sv-SE" sz="2800"/>
          </a:p>
          <a:p>
            <a:endParaRPr lang="sv-SE" sz="2800"/>
          </a:p>
        </p:txBody>
      </p:sp>
      <p:sp>
        <p:nvSpPr>
          <p:cNvPr id="22" name="Text 4">
            <a:extLst>
              <a:ext uri="{FF2B5EF4-FFF2-40B4-BE49-F238E27FC236}">
                <a16:creationId xmlns:a16="http://schemas.microsoft.com/office/drawing/2014/main" id="{DA68D82B-8BAF-3D6B-6E91-8F5E715D4312}"/>
              </a:ext>
            </a:extLst>
          </p:cNvPr>
          <p:cNvSpPr/>
          <p:nvPr/>
        </p:nvSpPr>
        <p:spPr>
          <a:xfrm>
            <a:off x="1699510" y="3833445"/>
            <a:ext cx="4106847" cy="867833"/>
          </a:xfrm>
          <a:prstGeom prst="rect">
            <a:avLst/>
          </a:prstGeom>
          <a:noFill/>
          <a:ln/>
        </p:spPr>
        <p:txBody>
          <a:bodyPr wrap="square" lIns="0" tIns="0" rIns="0" bIns="0" rtlCol="0" anchor="t"/>
          <a:lstStyle/>
          <a:p>
            <a:pPr marL="0" indent="0" algn="l">
              <a:buNone/>
            </a:pPr>
            <a:r>
              <a:rPr lang="sv-SE" sz="4000">
                <a:solidFill>
                  <a:srgbClr val="000000">
                    <a:alpha val="100000"/>
                  </a:srgbClr>
                </a:solidFill>
                <a:latin typeface="Avenir Next Bold" pitchFamily="34" charset="0"/>
                <a:ea typeface="Avenir Next Bold" pitchFamily="34" charset="-122"/>
                <a:cs typeface="Avenir Next Bold" pitchFamily="34" charset="-120"/>
              </a:rPr>
              <a:t>Enkäter</a:t>
            </a:r>
            <a:endParaRPr lang="sv-SE" sz="4000"/>
          </a:p>
        </p:txBody>
      </p:sp>
      <p:sp>
        <p:nvSpPr>
          <p:cNvPr id="23" name="Text 6">
            <a:extLst>
              <a:ext uri="{FF2B5EF4-FFF2-40B4-BE49-F238E27FC236}">
                <a16:creationId xmlns:a16="http://schemas.microsoft.com/office/drawing/2014/main" id="{A393D6F4-D925-D3AC-30BE-A3161E4BD6A8}"/>
              </a:ext>
            </a:extLst>
          </p:cNvPr>
          <p:cNvSpPr/>
          <p:nvPr/>
        </p:nvSpPr>
        <p:spPr>
          <a:xfrm>
            <a:off x="7222566" y="3833445"/>
            <a:ext cx="3480235" cy="867833"/>
          </a:xfrm>
          <a:prstGeom prst="rect">
            <a:avLst/>
          </a:prstGeom>
          <a:noFill/>
          <a:ln/>
        </p:spPr>
        <p:txBody>
          <a:bodyPr wrap="square" lIns="0" tIns="0" rIns="0" bIns="0" rtlCol="0" anchor="t"/>
          <a:lstStyle/>
          <a:p>
            <a:pPr marL="0" indent="0" algn="l">
              <a:buNone/>
            </a:pPr>
            <a:r>
              <a:rPr lang="sv-SE" sz="4000">
                <a:solidFill>
                  <a:srgbClr val="000000">
                    <a:alpha val="100000"/>
                  </a:srgbClr>
                </a:solidFill>
                <a:latin typeface="Avenir Next Bold" pitchFamily="34" charset="0"/>
                <a:ea typeface="Avenir Next Bold" pitchFamily="34" charset="-122"/>
                <a:cs typeface="Avenir Next Bold" pitchFamily="34" charset="-120"/>
              </a:rPr>
              <a:t>Intervjuer</a:t>
            </a:r>
            <a:endParaRPr lang="sv-SE" sz="4000"/>
          </a:p>
        </p:txBody>
      </p:sp>
      <p:sp>
        <p:nvSpPr>
          <p:cNvPr id="24" name="Text 9">
            <a:extLst>
              <a:ext uri="{FF2B5EF4-FFF2-40B4-BE49-F238E27FC236}">
                <a16:creationId xmlns:a16="http://schemas.microsoft.com/office/drawing/2014/main" id="{918C335C-CEE4-B2DD-DC94-A9880F65E4B9}"/>
              </a:ext>
            </a:extLst>
          </p:cNvPr>
          <p:cNvSpPr/>
          <p:nvPr/>
        </p:nvSpPr>
        <p:spPr>
          <a:xfrm>
            <a:off x="12732097" y="3802079"/>
            <a:ext cx="4932450" cy="867833"/>
          </a:xfrm>
          <a:prstGeom prst="rect">
            <a:avLst/>
          </a:prstGeom>
          <a:noFill/>
          <a:ln/>
        </p:spPr>
        <p:txBody>
          <a:bodyPr wrap="square" lIns="0" tIns="0" rIns="0" bIns="0" rtlCol="0" anchor="t"/>
          <a:lstStyle/>
          <a:p>
            <a:pPr marL="0" indent="0" algn="l">
              <a:buNone/>
            </a:pPr>
            <a:r>
              <a:rPr lang="sv-SE" sz="4000">
                <a:solidFill>
                  <a:srgbClr val="000000">
                    <a:alpha val="100000"/>
                  </a:srgbClr>
                </a:solidFill>
                <a:latin typeface="Avenir Next Bold" pitchFamily="34" charset="0"/>
                <a:ea typeface="Avenir Next Bold" pitchFamily="34" charset="-122"/>
                <a:cs typeface="Avenir Next Bold" pitchFamily="34" charset="-120"/>
              </a:rPr>
              <a:t>Dokumentstudier</a:t>
            </a:r>
            <a:endParaRPr lang="sv-SE" sz="4000"/>
          </a:p>
        </p:txBody>
      </p:sp>
      <p:sp>
        <p:nvSpPr>
          <p:cNvPr id="25" name="Text 12">
            <a:extLst>
              <a:ext uri="{FF2B5EF4-FFF2-40B4-BE49-F238E27FC236}">
                <a16:creationId xmlns:a16="http://schemas.microsoft.com/office/drawing/2014/main" id="{86C609EB-711B-E77A-6FAD-2048AC14766D}"/>
              </a:ext>
            </a:extLst>
          </p:cNvPr>
          <p:cNvSpPr/>
          <p:nvPr/>
        </p:nvSpPr>
        <p:spPr>
          <a:xfrm>
            <a:off x="18832819" y="3788833"/>
            <a:ext cx="4932450" cy="867833"/>
          </a:xfrm>
          <a:prstGeom prst="rect">
            <a:avLst/>
          </a:prstGeom>
          <a:noFill/>
          <a:ln/>
        </p:spPr>
        <p:txBody>
          <a:bodyPr wrap="square" lIns="0" tIns="0" rIns="0" bIns="0" rtlCol="0" anchor="t"/>
          <a:lstStyle/>
          <a:p>
            <a:pPr marL="0" indent="0" algn="l">
              <a:buNone/>
            </a:pPr>
            <a:r>
              <a:rPr lang="sv-SE" sz="4000">
                <a:solidFill>
                  <a:srgbClr val="000000">
                    <a:alpha val="100000"/>
                  </a:srgbClr>
                </a:solidFill>
                <a:latin typeface="Avenir Next Bold" pitchFamily="34" charset="0"/>
                <a:ea typeface="Avenir Next Bold" pitchFamily="34" charset="-122"/>
                <a:cs typeface="Avenir Next Bold" pitchFamily="34" charset="-120"/>
              </a:rPr>
              <a:t>Statistikkällor</a:t>
            </a:r>
            <a:endParaRPr lang="sv-SE" sz="4000"/>
          </a:p>
        </p:txBody>
      </p:sp>
      <p:sp>
        <p:nvSpPr>
          <p:cNvPr id="26" name="Shape 3">
            <a:extLst>
              <a:ext uri="{FF2B5EF4-FFF2-40B4-BE49-F238E27FC236}">
                <a16:creationId xmlns:a16="http://schemas.microsoft.com/office/drawing/2014/main" id="{1CB6D7EF-F9D4-7A26-038E-09391102EF76}"/>
              </a:ext>
            </a:extLst>
          </p:cNvPr>
          <p:cNvSpPr/>
          <p:nvPr/>
        </p:nvSpPr>
        <p:spPr>
          <a:xfrm>
            <a:off x="7057731" y="4701279"/>
            <a:ext cx="4932450" cy="4976122"/>
          </a:xfrm>
          <a:prstGeom prst="roundRect">
            <a:avLst>
              <a:gd name="adj" fmla="val 9786"/>
            </a:avLst>
          </a:prstGeom>
          <a:solidFill>
            <a:srgbClr val="CCE7D6">
              <a:alpha val="100000"/>
            </a:srgbClr>
          </a:solidFill>
          <a:ln/>
        </p:spPr>
        <p:txBody>
          <a:bodyPr/>
          <a:lstStyle/>
          <a:p>
            <a:r>
              <a:rPr lang="sv-SE" sz="2800" b="1"/>
              <a:t>REACT</a:t>
            </a:r>
          </a:p>
          <a:p>
            <a:pPr marL="457200" indent="-457200">
              <a:buFont typeface="Arial" panose="020B0604020202020204" pitchFamily="34" charset="0"/>
              <a:buChar char="•"/>
            </a:pPr>
            <a:r>
              <a:rPr lang="sv-SE" sz="2800"/>
              <a:t>Projektledare (alla)</a:t>
            </a:r>
          </a:p>
          <a:p>
            <a:pPr marL="457200" indent="-457200">
              <a:buFont typeface="Arial" panose="020B0604020202020204" pitchFamily="34" charset="0"/>
              <a:buChar char="•"/>
            </a:pPr>
            <a:r>
              <a:rPr lang="sv-SE" sz="2800"/>
              <a:t>Samarbetspartners (8)</a:t>
            </a:r>
          </a:p>
          <a:p>
            <a:pPr marL="457200" indent="-457200">
              <a:buFont typeface="Arial" panose="020B0604020202020204" pitchFamily="34" charset="0"/>
              <a:buChar char="•"/>
            </a:pPr>
            <a:r>
              <a:rPr lang="sv-SE" sz="2800"/>
              <a:t>Deltagare (6)</a:t>
            </a:r>
          </a:p>
          <a:p>
            <a:pPr marL="457200" indent="-457200">
              <a:buFont typeface="Arial" panose="020B0604020202020204" pitchFamily="34" charset="0"/>
              <a:buChar char="•"/>
            </a:pPr>
            <a:r>
              <a:rPr lang="sv-SE" sz="2800"/>
              <a:t>Nyckelpersoner (8)</a:t>
            </a:r>
          </a:p>
          <a:p>
            <a:pPr marL="457200" indent="-457200">
              <a:buFont typeface="Arial" panose="020B0604020202020204" pitchFamily="34" charset="0"/>
              <a:buChar char="•"/>
            </a:pPr>
            <a:r>
              <a:rPr lang="sv-SE" sz="2800"/>
              <a:t>Utlysningsansvariga (3)</a:t>
            </a:r>
          </a:p>
          <a:p>
            <a:pPr marL="457200" indent="-457200">
              <a:buFont typeface="Arial" panose="020B0604020202020204" pitchFamily="34" charset="0"/>
              <a:buChar char="•"/>
            </a:pPr>
            <a:r>
              <a:rPr lang="sv-SE" sz="2800"/>
              <a:t>Ansvarig enhetschef för utlysningarna</a:t>
            </a:r>
          </a:p>
          <a:p>
            <a:pPr marL="457200" indent="-457200">
              <a:buFont typeface="Arial" panose="020B0604020202020204" pitchFamily="34" charset="0"/>
              <a:buChar char="•"/>
            </a:pPr>
            <a:r>
              <a:rPr lang="sv-SE" sz="2800"/>
              <a:t>GD</a:t>
            </a:r>
          </a:p>
          <a:p>
            <a:pPr marL="457200" indent="-457200">
              <a:buFont typeface="Arial" panose="020B0604020202020204" pitchFamily="34" charset="0"/>
              <a:buChar char="•"/>
            </a:pPr>
            <a:r>
              <a:rPr lang="sv-SE" sz="2800"/>
              <a:t>Samordnare (16)</a:t>
            </a:r>
          </a:p>
        </p:txBody>
      </p:sp>
      <p:sp>
        <p:nvSpPr>
          <p:cNvPr id="27" name="Shape 3">
            <a:extLst>
              <a:ext uri="{FF2B5EF4-FFF2-40B4-BE49-F238E27FC236}">
                <a16:creationId xmlns:a16="http://schemas.microsoft.com/office/drawing/2014/main" id="{5BFB7E34-79AF-F8E6-9955-17ACA3C914C8}"/>
              </a:ext>
            </a:extLst>
          </p:cNvPr>
          <p:cNvSpPr/>
          <p:nvPr/>
        </p:nvSpPr>
        <p:spPr>
          <a:xfrm>
            <a:off x="12691153" y="4701278"/>
            <a:ext cx="4932450" cy="3744222"/>
          </a:xfrm>
          <a:prstGeom prst="roundRect">
            <a:avLst>
              <a:gd name="adj" fmla="val 9786"/>
            </a:avLst>
          </a:prstGeom>
          <a:solidFill>
            <a:srgbClr val="CCE7D6">
              <a:alpha val="100000"/>
            </a:srgbClr>
          </a:solidFill>
          <a:ln/>
        </p:spPr>
        <p:txBody>
          <a:bodyPr/>
          <a:lstStyle/>
          <a:p>
            <a:pPr marL="457200" indent="-457200">
              <a:buFont typeface="Arial" panose="020B0604020202020204" pitchFamily="34" charset="0"/>
              <a:buChar char="•"/>
            </a:pPr>
            <a:r>
              <a:rPr lang="sv-SE" sz="2800"/>
              <a:t>Ansökningar</a:t>
            </a:r>
          </a:p>
          <a:p>
            <a:pPr marL="457200" indent="-457200">
              <a:buFont typeface="Arial" panose="020B0604020202020204" pitchFamily="34" charset="0"/>
              <a:buChar char="•"/>
            </a:pPr>
            <a:r>
              <a:rPr lang="sv-SE" sz="2800"/>
              <a:t>Programtexter</a:t>
            </a:r>
          </a:p>
          <a:p>
            <a:pPr marL="457200" indent="-457200">
              <a:buFont typeface="Arial" panose="020B0604020202020204" pitchFamily="34" charset="0"/>
              <a:buChar char="•"/>
            </a:pPr>
            <a:r>
              <a:rPr lang="sv-SE" sz="2800"/>
              <a:t>Slutrapporter</a:t>
            </a:r>
          </a:p>
          <a:p>
            <a:pPr marL="457200" indent="-457200">
              <a:buFont typeface="Arial" panose="020B0604020202020204" pitchFamily="34" charset="0"/>
              <a:buChar char="•"/>
            </a:pPr>
            <a:r>
              <a:rPr lang="sv-SE" sz="2800"/>
              <a:t>ÖK-protokoll</a:t>
            </a:r>
          </a:p>
          <a:p>
            <a:pPr marL="457200" indent="-457200">
              <a:buFont typeface="Arial" panose="020B0604020202020204" pitchFamily="34" charset="0"/>
              <a:buChar char="•"/>
            </a:pPr>
            <a:r>
              <a:rPr lang="sv-SE" sz="2800"/>
              <a:t>Studier om pandemin</a:t>
            </a:r>
          </a:p>
          <a:p>
            <a:pPr marL="457200" indent="-457200">
              <a:buFont typeface="Arial" panose="020B0604020202020204" pitchFamily="34" charset="0"/>
              <a:buChar char="•"/>
            </a:pPr>
            <a:r>
              <a:rPr lang="sv-SE" sz="2800"/>
              <a:t>Underlag EU-kommissionen om initiativen</a:t>
            </a:r>
          </a:p>
        </p:txBody>
      </p:sp>
      <p:sp>
        <p:nvSpPr>
          <p:cNvPr id="28" name="Shape 3">
            <a:extLst>
              <a:ext uri="{FF2B5EF4-FFF2-40B4-BE49-F238E27FC236}">
                <a16:creationId xmlns:a16="http://schemas.microsoft.com/office/drawing/2014/main" id="{1507633E-D61B-A7AE-2548-BB27F79484C4}"/>
              </a:ext>
            </a:extLst>
          </p:cNvPr>
          <p:cNvSpPr/>
          <p:nvPr/>
        </p:nvSpPr>
        <p:spPr>
          <a:xfrm>
            <a:off x="18570021" y="4667088"/>
            <a:ext cx="4932450" cy="3744222"/>
          </a:xfrm>
          <a:prstGeom prst="roundRect">
            <a:avLst>
              <a:gd name="adj" fmla="val 9786"/>
            </a:avLst>
          </a:prstGeom>
          <a:solidFill>
            <a:srgbClr val="CCE7D6">
              <a:alpha val="100000"/>
            </a:srgbClr>
          </a:solidFill>
          <a:ln/>
        </p:spPr>
        <p:txBody>
          <a:bodyPr/>
          <a:lstStyle/>
          <a:p>
            <a:pPr marL="571500" indent="-571500">
              <a:buFont typeface="Arial" panose="020B0604020202020204" pitchFamily="34" charset="0"/>
              <a:buChar char="•"/>
            </a:pPr>
            <a:r>
              <a:rPr lang="sv-SE" sz="2800" dirty="0"/>
              <a:t>ESF-rådet (div nyckeltal för projekten)</a:t>
            </a:r>
          </a:p>
          <a:p>
            <a:pPr marL="571500" indent="-571500">
              <a:buFont typeface="Arial" panose="020B0604020202020204" pitchFamily="34" charset="0"/>
              <a:buChar char="•"/>
            </a:pPr>
            <a:r>
              <a:rPr lang="sv-SE" sz="2800" dirty="0"/>
              <a:t>Arbetsförmedlingen</a:t>
            </a:r>
            <a:br>
              <a:rPr lang="sv-SE" sz="2800" dirty="0"/>
            </a:br>
            <a:r>
              <a:rPr lang="sv-SE" sz="2800" dirty="0"/>
              <a:t>(Kickstart)</a:t>
            </a:r>
          </a:p>
          <a:p>
            <a:pPr marL="571500" indent="-571500">
              <a:buFont typeface="Arial" panose="020B0604020202020204" pitchFamily="34" charset="0"/>
              <a:buChar char="•"/>
            </a:pPr>
            <a:r>
              <a:rPr lang="sv-SE" sz="2800" dirty="0"/>
              <a:t>SCB </a:t>
            </a:r>
            <a:br>
              <a:rPr lang="sv-SE" sz="2800" dirty="0"/>
            </a:br>
            <a:r>
              <a:rPr lang="sv-SE" sz="2800" dirty="0"/>
              <a:t>(projektrapportering + registerdata)</a:t>
            </a:r>
          </a:p>
        </p:txBody>
      </p:sp>
    </p:spTree>
    <p:extLst>
      <p:ext uri="{BB962C8B-B14F-4D97-AF65-F5344CB8AC3E}">
        <p14:creationId xmlns:p14="http://schemas.microsoft.com/office/powerpoint/2010/main" val="363183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6B6C1-7F5D-467C-18A1-1FE5260700E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8C2C367A-E846-FEC2-7DB5-CE1ADFD5EECA}"/>
              </a:ext>
            </a:extLst>
          </p:cNvPr>
          <p:cNvSpPr/>
          <p:nvPr/>
        </p:nvSpPr>
        <p:spPr>
          <a:xfrm>
            <a:off x="2540318" y="2273300"/>
            <a:ext cx="19306413" cy="61722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E7AD458F-D967-8EF3-A380-C842A8DF4F5C}"/>
              </a:ext>
            </a:extLst>
          </p:cNvPr>
          <p:cNvSpPr/>
          <p:nvPr/>
        </p:nvSpPr>
        <p:spPr>
          <a:xfrm>
            <a:off x="2540318" y="2273300"/>
            <a:ext cx="19602783" cy="2734733"/>
          </a:xfrm>
          <a:prstGeom prst="rect">
            <a:avLst/>
          </a:prstGeom>
          <a:noFill/>
          <a:ln/>
        </p:spPr>
        <p:txBody>
          <a:bodyPr wrap="square" lIns="0" tIns="0" rIns="0" bIns="0" rtlCol="0" anchor="t"/>
          <a:lstStyle/>
          <a:p>
            <a:pPr marL="0" indent="0" algn="l">
              <a:buNone/>
            </a:pPr>
            <a:r>
              <a:rPr lang="en-US" sz="7000" dirty="0" err="1">
                <a:solidFill>
                  <a:srgbClr val="000000">
                    <a:alpha val="100000"/>
                  </a:srgbClr>
                </a:solidFill>
                <a:latin typeface="Avenir Next Bold" pitchFamily="34" charset="0"/>
                <a:ea typeface="Avenir Next Bold" pitchFamily="34" charset="-122"/>
                <a:cs typeface="Avenir Next Bold" pitchFamily="34" charset="-120"/>
              </a:rPr>
              <a:t>Relevansen</a:t>
            </a:r>
            <a:r>
              <a:rPr lang="en-US" sz="7000" dirty="0">
                <a:solidFill>
                  <a:srgbClr val="000000">
                    <a:alpha val="100000"/>
                  </a:srgbClr>
                </a:solidFill>
                <a:latin typeface="Avenir Next Bold" pitchFamily="34" charset="0"/>
                <a:ea typeface="Avenir Next Bold" pitchFamily="34" charset="-122"/>
                <a:cs typeface="Avenir Next Bold" pitchFamily="34" charset="-120"/>
              </a:rPr>
              <a:t> av </a:t>
            </a:r>
            <a:r>
              <a:rPr lang="en-US" sz="7000" dirty="0" err="1">
                <a:solidFill>
                  <a:srgbClr val="000000">
                    <a:alpha val="100000"/>
                  </a:srgbClr>
                </a:solidFill>
                <a:latin typeface="Avenir Next Bold" pitchFamily="34" charset="0"/>
                <a:ea typeface="Avenir Next Bold" pitchFamily="34" charset="-122"/>
                <a:cs typeface="Avenir Next Bold" pitchFamily="34" charset="-120"/>
              </a:rPr>
              <a:t>krisreparation</a:t>
            </a:r>
            <a:r>
              <a:rPr lang="en-US" sz="7000" dirty="0">
                <a:solidFill>
                  <a:srgbClr val="000000">
                    <a:alpha val="100000"/>
                  </a:srgbClr>
                </a:solidFill>
                <a:latin typeface="Avenir Next Bold" pitchFamily="34" charset="0"/>
                <a:ea typeface="Avenir Next Bold" pitchFamily="34" charset="-122"/>
                <a:cs typeface="Avenir Next Bold" pitchFamily="34" charset="-120"/>
              </a:rPr>
              <a:t> </a:t>
            </a:r>
            <a:r>
              <a:rPr lang="en-US" sz="7000" dirty="0" err="1">
                <a:solidFill>
                  <a:srgbClr val="000000">
                    <a:alpha val="100000"/>
                  </a:srgbClr>
                </a:solidFill>
                <a:latin typeface="Avenir Next Bold" pitchFamily="34" charset="0"/>
                <a:ea typeface="Avenir Next Bold" pitchFamily="34" charset="-122"/>
                <a:cs typeface="Avenir Next Bold" pitchFamily="34" charset="-120"/>
              </a:rPr>
              <a:t>minskade</a:t>
            </a:r>
            <a:r>
              <a:rPr lang="en-US" sz="7000" dirty="0">
                <a:solidFill>
                  <a:srgbClr val="000000">
                    <a:alpha val="100000"/>
                  </a:srgbClr>
                </a:solidFill>
                <a:latin typeface="Avenir Next Bold" pitchFamily="34" charset="0"/>
                <a:ea typeface="Avenir Next Bold" pitchFamily="34" charset="-122"/>
                <a:cs typeface="Avenir Next Bold" pitchFamily="34" charset="-120"/>
              </a:rPr>
              <a:t> </a:t>
            </a:r>
            <a:r>
              <a:rPr lang="en-US" sz="7000" dirty="0" err="1">
                <a:solidFill>
                  <a:srgbClr val="000000">
                    <a:alpha val="100000"/>
                  </a:srgbClr>
                </a:solidFill>
                <a:latin typeface="Avenir Next Bold" pitchFamily="34" charset="0"/>
                <a:ea typeface="Avenir Next Bold" pitchFamily="34" charset="-122"/>
                <a:cs typeface="Avenir Next Bold" pitchFamily="34" charset="-120"/>
              </a:rPr>
              <a:t>över</a:t>
            </a:r>
            <a:r>
              <a:rPr lang="en-US" sz="7000" dirty="0">
                <a:solidFill>
                  <a:srgbClr val="000000">
                    <a:alpha val="100000"/>
                  </a:srgbClr>
                </a:solidFill>
                <a:latin typeface="Avenir Next Bold" pitchFamily="34" charset="0"/>
                <a:ea typeface="Avenir Next Bold" pitchFamily="34" charset="-122"/>
                <a:cs typeface="Avenir Next Bold" pitchFamily="34" charset="-120"/>
              </a:rPr>
              <a:t> </a:t>
            </a:r>
            <a:r>
              <a:rPr lang="en-US" sz="7000" dirty="0" err="1">
                <a:solidFill>
                  <a:srgbClr val="000000">
                    <a:alpha val="100000"/>
                  </a:srgbClr>
                </a:solidFill>
                <a:latin typeface="Avenir Next Bold" pitchFamily="34" charset="0"/>
                <a:ea typeface="Avenir Next Bold" pitchFamily="34" charset="-122"/>
                <a:cs typeface="Avenir Next Bold" pitchFamily="34" charset="-120"/>
              </a:rPr>
              <a:t>tid</a:t>
            </a:r>
            <a:endParaRPr lang="en-US" sz="7000" dirty="0"/>
          </a:p>
        </p:txBody>
      </p:sp>
      <p:sp>
        <p:nvSpPr>
          <p:cNvPr id="4" name="Text 2">
            <a:extLst>
              <a:ext uri="{FF2B5EF4-FFF2-40B4-BE49-F238E27FC236}">
                <a16:creationId xmlns:a16="http://schemas.microsoft.com/office/drawing/2014/main" id="{EAC6FFA1-CD8E-22B5-43A7-3AB7D8C79870}"/>
              </a:ext>
            </a:extLst>
          </p:cNvPr>
          <p:cNvSpPr/>
          <p:nvPr/>
        </p:nvSpPr>
        <p:spPr>
          <a:xfrm>
            <a:off x="2540318" y="5346700"/>
            <a:ext cx="19433429" cy="1816100"/>
          </a:xfrm>
          <a:prstGeom prst="rect">
            <a:avLst/>
          </a:prstGeom>
          <a:noFill/>
          <a:ln/>
        </p:spPr>
        <p:txBody>
          <a:bodyPr wrap="square" lIns="0" tIns="0" rIns="0" bIns="0" rtlCol="0" anchor="t"/>
          <a:lstStyle/>
          <a:p>
            <a:pPr marL="685800" lvl="1" indent="-342900" algn="l">
              <a:buSzPct val="100000"/>
              <a:buChar char="•"/>
            </a:pPr>
            <a:r>
              <a:rPr lang="sv-SE" sz="3000" dirty="0">
                <a:solidFill>
                  <a:srgbClr val="000000">
                    <a:alpha val="100000"/>
                  </a:srgbClr>
                </a:solidFill>
                <a:latin typeface="Avenir Next Regular" pitchFamily="34" charset="0"/>
              </a:rPr>
              <a:t>Inriktningen mot krisreparation relevant när intiativet initierades </a:t>
            </a:r>
          </a:p>
          <a:p>
            <a:pPr marL="685800" lvl="1" indent="-342900" algn="l">
              <a:buSzPct val="100000"/>
              <a:buChar char="•"/>
            </a:pPr>
            <a:r>
              <a:rPr lang="sv-SE" sz="3000" dirty="0">
                <a:solidFill>
                  <a:srgbClr val="000000">
                    <a:alpha val="100000"/>
                  </a:srgbClr>
                </a:solidFill>
                <a:latin typeface="Avenir Next Regular" pitchFamily="34" charset="0"/>
              </a:rPr>
              <a:t>Hann försvagas innan projekten kom igång 1,5 år senare</a:t>
            </a:r>
          </a:p>
          <a:p>
            <a:pPr marL="685800" lvl="1" indent="-342900" algn="l">
              <a:buSzPct val="100000"/>
              <a:buChar char="•"/>
            </a:pPr>
            <a:r>
              <a:rPr lang="sv-SE" sz="3000" dirty="0">
                <a:solidFill>
                  <a:srgbClr val="000000">
                    <a:alpha val="100000"/>
                  </a:srgbClr>
                </a:solidFill>
                <a:latin typeface="Avenir Next Regular" pitchFamily="34" charset="0"/>
              </a:rPr>
              <a:t>Kunde inte bidra med krisreparation på det sätt som avsågs initialt</a:t>
            </a:r>
          </a:p>
          <a:p>
            <a:pPr marL="685800" lvl="1" indent="-342900" algn="l">
              <a:buSzPct val="100000"/>
              <a:buChar char="•"/>
            </a:pPr>
            <a:endParaRPr lang="sv-SE" sz="3000" dirty="0">
              <a:solidFill>
                <a:srgbClr val="000000">
                  <a:alpha val="100000"/>
                </a:srgbClr>
              </a:solidFill>
              <a:latin typeface="Avenir Next Regular" pitchFamily="34" charset="0"/>
            </a:endParaRPr>
          </a:p>
        </p:txBody>
      </p:sp>
      <p:pic>
        <p:nvPicPr>
          <p:cNvPr id="5" name="Image 0" descr=" ">
            <a:extLst>
              <a:ext uri="{FF2B5EF4-FFF2-40B4-BE49-F238E27FC236}">
                <a16:creationId xmlns:a16="http://schemas.microsoft.com/office/drawing/2014/main" id="{FF910099-BB48-EB40-6AF1-B4C5B8DF56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6" name="Image 1" descr=" ">
            <a:extLst>
              <a:ext uri="{FF2B5EF4-FFF2-40B4-BE49-F238E27FC236}">
                <a16:creationId xmlns:a16="http://schemas.microsoft.com/office/drawing/2014/main" id="{E7EE51BF-C6CF-568C-7C80-7A91826814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7" name="Image 2" descr=" ">
            <a:extLst>
              <a:ext uri="{FF2B5EF4-FFF2-40B4-BE49-F238E27FC236}">
                <a16:creationId xmlns:a16="http://schemas.microsoft.com/office/drawing/2014/main" id="{689592A2-EF4A-9A79-78AF-6390289468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8" name="Image 3" descr=" ">
            <a:extLst>
              <a:ext uri="{FF2B5EF4-FFF2-40B4-BE49-F238E27FC236}">
                <a16:creationId xmlns:a16="http://schemas.microsoft.com/office/drawing/2014/main" id="{FC6CA193-0F46-29E4-B49A-6602D213CD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9" name="Image 4" descr=" ">
            <a:extLst>
              <a:ext uri="{FF2B5EF4-FFF2-40B4-BE49-F238E27FC236}">
                <a16:creationId xmlns:a16="http://schemas.microsoft.com/office/drawing/2014/main" id="{203E1E24-8C9F-4B24-7260-7C561B4035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0" name="Image 5" descr=" ">
            <a:extLst>
              <a:ext uri="{FF2B5EF4-FFF2-40B4-BE49-F238E27FC236}">
                <a16:creationId xmlns:a16="http://schemas.microsoft.com/office/drawing/2014/main" id="{0FEAE7C0-D210-289A-56C4-BFE8CF8824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1" name="Image 6" descr=" ">
            <a:extLst>
              <a:ext uri="{FF2B5EF4-FFF2-40B4-BE49-F238E27FC236}">
                <a16:creationId xmlns:a16="http://schemas.microsoft.com/office/drawing/2014/main" id="{B5371FA6-E102-1A69-A131-18D5306073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2" name="Image 7" descr=" ">
            <a:extLst>
              <a:ext uri="{FF2B5EF4-FFF2-40B4-BE49-F238E27FC236}">
                <a16:creationId xmlns:a16="http://schemas.microsoft.com/office/drawing/2014/main" id="{AD35504E-588D-64E9-62E2-0CE646257E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3" name="Image 8" descr=" ">
            <a:extLst>
              <a:ext uri="{FF2B5EF4-FFF2-40B4-BE49-F238E27FC236}">
                <a16:creationId xmlns:a16="http://schemas.microsoft.com/office/drawing/2014/main" id="{D29E4FE0-0D43-1901-E2FD-6451AB1F2F3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4" name="Image 9" descr=" ">
            <a:extLst>
              <a:ext uri="{FF2B5EF4-FFF2-40B4-BE49-F238E27FC236}">
                <a16:creationId xmlns:a16="http://schemas.microsoft.com/office/drawing/2014/main" id="{5BE2E721-4103-136E-9F46-1A67A49C162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5" name="Image 10" descr=" ">
            <a:extLst>
              <a:ext uri="{FF2B5EF4-FFF2-40B4-BE49-F238E27FC236}">
                <a16:creationId xmlns:a16="http://schemas.microsoft.com/office/drawing/2014/main" id="{4D1FA31E-F99E-6E1A-D455-10957205C89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6" name="Image 11" descr=" ">
            <a:extLst>
              <a:ext uri="{FF2B5EF4-FFF2-40B4-BE49-F238E27FC236}">
                <a16:creationId xmlns:a16="http://schemas.microsoft.com/office/drawing/2014/main" id="{C4AEB386-6AC8-291F-C946-A30B3A7B5E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7" name="Image 12" descr=" ">
            <a:extLst>
              <a:ext uri="{FF2B5EF4-FFF2-40B4-BE49-F238E27FC236}">
                <a16:creationId xmlns:a16="http://schemas.microsoft.com/office/drawing/2014/main" id="{896B1F7A-6742-573D-FCF8-4A2E5A41250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8" name="Image 13" descr=" ">
            <a:extLst>
              <a:ext uri="{FF2B5EF4-FFF2-40B4-BE49-F238E27FC236}">
                <a16:creationId xmlns:a16="http://schemas.microsoft.com/office/drawing/2014/main" id="{BC3C22B1-C61B-B9C0-FC34-CAD1968827D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9" name="Image 14" descr=" ">
            <a:extLst>
              <a:ext uri="{FF2B5EF4-FFF2-40B4-BE49-F238E27FC236}">
                <a16:creationId xmlns:a16="http://schemas.microsoft.com/office/drawing/2014/main" id="{23371B0C-03FF-5B71-4B2B-0DEE4C1CCD8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20" name="Image 15" descr=" ">
            <a:extLst>
              <a:ext uri="{FF2B5EF4-FFF2-40B4-BE49-F238E27FC236}">
                <a16:creationId xmlns:a16="http://schemas.microsoft.com/office/drawing/2014/main" id="{7DC69D84-1ED4-BCA4-8054-4723478BA1E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39" name="Image 34" descr=" ">
            <a:extLst>
              <a:ext uri="{FF2B5EF4-FFF2-40B4-BE49-F238E27FC236}">
                <a16:creationId xmlns:a16="http://schemas.microsoft.com/office/drawing/2014/main" id="{CB9B3FFB-1786-7623-498C-324C9C272368}"/>
              </a:ext>
            </a:extLst>
          </p:cNvPr>
          <p:cNvPicPr>
            <a:picLocks noChangeAspect="1"/>
          </p:cNvPicPr>
          <p:nvPr/>
        </p:nvPicPr>
        <p:blipFill>
          <a:blip r:embed="rId19"/>
          <a:stretch>
            <a:fillRect/>
          </a:stretch>
        </p:blipFill>
        <p:spPr>
          <a:xfrm>
            <a:off x="508063" y="508000"/>
            <a:ext cx="1270159" cy="1270000"/>
          </a:xfrm>
          <a:prstGeom prst="rect">
            <a:avLst/>
          </a:prstGeom>
        </p:spPr>
      </p:pic>
    </p:spTree>
    <p:extLst>
      <p:ext uri="{BB962C8B-B14F-4D97-AF65-F5344CB8AC3E}">
        <p14:creationId xmlns:p14="http://schemas.microsoft.com/office/powerpoint/2010/main" val="21959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3768B-CC3B-90F9-B520-8424BD6B434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DFB4CCC0-BBEA-59E5-7054-F9661BA6D368}"/>
              </a:ext>
            </a:extLst>
          </p:cNvPr>
          <p:cNvSpPr/>
          <p:nvPr/>
        </p:nvSpPr>
        <p:spPr>
          <a:xfrm>
            <a:off x="2540318" y="4013200"/>
            <a:ext cx="9081635" cy="3416300"/>
          </a:xfrm>
          <a:prstGeom prst="rect">
            <a:avLst/>
          </a:prstGeom>
          <a:noFill/>
          <a:ln/>
        </p:spPr>
        <p:txBody>
          <a:bodyPr/>
          <a:lstStyle/>
          <a:p>
            <a:endParaRPr lang="sv-SE"/>
          </a:p>
        </p:txBody>
      </p:sp>
      <p:pic>
        <p:nvPicPr>
          <p:cNvPr id="5" name="Image 0" descr=" ">
            <a:extLst>
              <a:ext uri="{FF2B5EF4-FFF2-40B4-BE49-F238E27FC236}">
                <a16:creationId xmlns:a16="http://schemas.microsoft.com/office/drawing/2014/main" id="{82CB7D16-B101-3BB0-E935-910DCCFEB2EF}"/>
              </a:ext>
            </a:extLst>
          </p:cNvPr>
          <p:cNvPicPr>
            <a:picLocks noChangeAspect="1"/>
          </p:cNvPicPr>
          <p:nvPr/>
        </p:nvPicPr>
        <p:blipFill>
          <a:blip r:embed="rId3"/>
          <a:stretch>
            <a:fillRect/>
          </a:stretch>
        </p:blipFill>
        <p:spPr>
          <a:xfrm>
            <a:off x="508063" y="508000"/>
            <a:ext cx="1270159" cy="1270000"/>
          </a:xfrm>
          <a:prstGeom prst="rect">
            <a:avLst/>
          </a:prstGeom>
        </p:spPr>
      </p:pic>
      <p:pic>
        <p:nvPicPr>
          <p:cNvPr id="10" name="Image 34" descr=" ">
            <a:extLst>
              <a:ext uri="{FF2B5EF4-FFF2-40B4-BE49-F238E27FC236}">
                <a16:creationId xmlns:a16="http://schemas.microsoft.com/office/drawing/2014/main" id="{A0DD93BB-8A10-84DF-4227-984FA7C1E1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1127" y="0"/>
            <a:ext cx="3365921" cy="3365500"/>
          </a:xfrm>
          <a:prstGeom prst="rect">
            <a:avLst/>
          </a:prstGeom>
        </p:spPr>
      </p:pic>
      <p:pic>
        <p:nvPicPr>
          <p:cNvPr id="11" name="Image 35" descr=" ">
            <a:extLst>
              <a:ext uri="{FF2B5EF4-FFF2-40B4-BE49-F238E27FC236}">
                <a16:creationId xmlns:a16="http://schemas.microsoft.com/office/drawing/2014/main" id="{4CDC4A99-0804-E0E9-3F98-6B30C5559E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5393" y="0"/>
            <a:ext cx="2951655" cy="2951283"/>
          </a:xfrm>
          <a:prstGeom prst="rect">
            <a:avLst/>
          </a:prstGeom>
        </p:spPr>
      </p:pic>
      <p:pic>
        <p:nvPicPr>
          <p:cNvPr id="3" name="Bildobjekt 2">
            <a:extLst>
              <a:ext uri="{FF2B5EF4-FFF2-40B4-BE49-F238E27FC236}">
                <a16:creationId xmlns:a16="http://schemas.microsoft.com/office/drawing/2014/main" id="{6F52790A-F8FF-BEBF-32F8-35C01D3767F9}"/>
              </a:ext>
            </a:extLst>
          </p:cNvPr>
          <p:cNvPicPr>
            <a:picLocks noChangeAspect="1"/>
          </p:cNvPicPr>
          <p:nvPr/>
        </p:nvPicPr>
        <p:blipFill>
          <a:blip r:embed="rId8"/>
          <a:stretch>
            <a:fillRect/>
          </a:stretch>
        </p:blipFill>
        <p:spPr>
          <a:xfrm>
            <a:off x="3454162" y="1141552"/>
            <a:ext cx="16335582" cy="11432896"/>
          </a:xfrm>
          <a:prstGeom prst="rect">
            <a:avLst/>
          </a:prstGeom>
        </p:spPr>
      </p:pic>
    </p:spTree>
    <p:extLst>
      <p:ext uri="{BB962C8B-B14F-4D97-AF65-F5344CB8AC3E}">
        <p14:creationId xmlns:p14="http://schemas.microsoft.com/office/powerpoint/2010/main" val="334436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ECA18-234A-F911-14EF-4D562488D94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059226B-601C-52F6-30F9-99C250433B57}"/>
              </a:ext>
            </a:extLst>
          </p:cNvPr>
          <p:cNvSpPr/>
          <p:nvPr/>
        </p:nvSpPr>
        <p:spPr>
          <a:xfrm>
            <a:off x="2540318" y="2273300"/>
            <a:ext cx="19306413" cy="61722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752F1308-49D1-B213-C78F-6D00310C892B}"/>
              </a:ext>
            </a:extLst>
          </p:cNvPr>
          <p:cNvSpPr/>
          <p:nvPr/>
        </p:nvSpPr>
        <p:spPr>
          <a:xfrm>
            <a:off x="2540318" y="2273300"/>
            <a:ext cx="19602783" cy="2734733"/>
          </a:xfrm>
          <a:prstGeom prst="rect">
            <a:avLst/>
          </a:prstGeom>
          <a:noFill/>
          <a:ln/>
        </p:spPr>
        <p:txBody>
          <a:bodyPr wrap="square" lIns="0" tIns="0" rIns="0" bIns="0" rtlCol="0" anchor="t"/>
          <a:lstStyle/>
          <a:p>
            <a:pPr marL="0" indent="0" algn="l">
              <a:buNone/>
            </a:pPr>
            <a:r>
              <a:rPr lang="en-US" sz="7000" dirty="0">
                <a:solidFill>
                  <a:srgbClr val="000000">
                    <a:alpha val="100000"/>
                  </a:srgbClr>
                </a:solidFill>
                <a:latin typeface="Avenir Next Bold" pitchFamily="34" charset="0"/>
                <a:ea typeface="Avenir Next Bold" pitchFamily="34" charset="-122"/>
                <a:cs typeface="Avenir Next Bold" pitchFamily="34" charset="-120"/>
              </a:rPr>
              <a:t>Överträffade deltagarmålet…</a:t>
            </a:r>
            <a:endParaRPr lang="en-US" sz="7000" dirty="0"/>
          </a:p>
        </p:txBody>
      </p:sp>
      <p:sp>
        <p:nvSpPr>
          <p:cNvPr id="4" name="Text 2">
            <a:extLst>
              <a:ext uri="{FF2B5EF4-FFF2-40B4-BE49-F238E27FC236}">
                <a16:creationId xmlns:a16="http://schemas.microsoft.com/office/drawing/2014/main" id="{54C61944-51F7-8DB8-32E4-FCB30B0E1A96}"/>
              </a:ext>
            </a:extLst>
          </p:cNvPr>
          <p:cNvSpPr/>
          <p:nvPr/>
        </p:nvSpPr>
        <p:spPr>
          <a:xfrm>
            <a:off x="2540318" y="5346700"/>
            <a:ext cx="19433429" cy="1816100"/>
          </a:xfrm>
          <a:prstGeom prst="rect">
            <a:avLst/>
          </a:prstGeom>
          <a:noFill/>
          <a:ln/>
        </p:spPr>
        <p:txBody>
          <a:bodyPr wrap="square" lIns="0" tIns="0" rIns="0" bIns="0" rtlCol="0" anchor="t"/>
          <a:lstStyle/>
          <a:p>
            <a:pPr marL="685800" lvl="1" indent="-342900" algn="l">
              <a:buSzPct val="100000"/>
              <a:buChar char="•"/>
            </a:pPr>
            <a:r>
              <a:rPr lang="sv-SE" sz="3000" dirty="0">
                <a:solidFill>
                  <a:srgbClr val="000000">
                    <a:alpha val="100000"/>
                  </a:srgbClr>
                </a:solidFill>
                <a:latin typeface="Avenir Next Regular" pitchFamily="34" charset="0"/>
              </a:rPr>
              <a:t>135 000 deltagare (mål 78 500), tack vare inkluderingen av RoM i Kickstart</a:t>
            </a:r>
          </a:p>
          <a:p>
            <a:pPr marL="685800" lvl="1" indent="-342900" algn="l">
              <a:buSzPct val="100000"/>
              <a:buChar char="•"/>
            </a:pPr>
            <a:r>
              <a:rPr lang="sv-SE" sz="3000" dirty="0">
                <a:solidFill>
                  <a:srgbClr val="000000">
                    <a:alpha val="100000"/>
                  </a:srgbClr>
                </a:solidFill>
                <a:latin typeface="Avenir Next Regular" pitchFamily="34" charset="0"/>
              </a:rPr>
              <a:t>Regionala sysselsättningsprojekten nådde 77 % av planerat deltagarantal</a:t>
            </a:r>
          </a:p>
          <a:p>
            <a:pPr marL="685800" lvl="1" indent="-342900" algn="l">
              <a:buSzPct val="100000"/>
              <a:buChar char="•"/>
            </a:pPr>
            <a:r>
              <a:rPr lang="sv-SE" sz="3000" dirty="0">
                <a:solidFill>
                  <a:srgbClr val="000000">
                    <a:alpha val="100000"/>
                  </a:srgbClr>
                </a:solidFill>
                <a:latin typeface="Avenir Next Regular" pitchFamily="34" charset="0"/>
              </a:rPr>
              <a:t>Regionala kompetensutvecklingsprojekten 86 %</a:t>
            </a:r>
          </a:p>
          <a:p>
            <a:pPr marL="342900" lvl="1" algn="l">
              <a:buSzPct val="100000"/>
            </a:pPr>
            <a:endParaRPr lang="sv-SE" sz="3000" dirty="0">
              <a:solidFill>
                <a:srgbClr val="000000">
                  <a:alpha val="100000"/>
                </a:srgbClr>
              </a:solidFill>
              <a:latin typeface="Avenir Next Regular" pitchFamily="34" charset="0"/>
            </a:endParaRPr>
          </a:p>
        </p:txBody>
      </p:sp>
      <p:pic>
        <p:nvPicPr>
          <p:cNvPr id="5" name="Image 0" descr=" ">
            <a:extLst>
              <a:ext uri="{FF2B5EF4-FFF2-40B4-BE49-F238E27FC236}">
                <a16:creationId xmlns:a16="http://schemas.microsoft.com/office/drawing/2014/main" id="{844E193D-42FD-724C-87E1-D80A182499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6" name="Image 1" descr=" ">
            <a:extLst>
              <a:ext uri="{FF2B5EF4-FFF2-40B4-BE49-F238E27FC236}">
                <a16:creationId xmlns:a16="http://schemas.microsoft.com/office/drawing/2014/main" id="{360A9993-1B8F-66BE-7A86-8CF744AA4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102850"/>
            <a:ext cx="24387048" cy="2984506"/>
          </a:xfrm>
          <a:prstGeom prst="rect">
            <a:avLst/>
          </a:prstGeom>
        </p:spPr>
      </p:pic>
      <p:pic>
        <p:nvPicPr>
          <p:cNvPr id="7" name="Image 2" descr=" ">
            <a:extLst>
              <a:ext uri="{FF2B5EF4-FFF2-40B4-BE49-F238E27FC236}">
                <a16:creationId xmlns:a16="http://schemas.microsoft.com/office/drawing/2014/main" id="{02831540-C239-8ED5-0D7F-B227A8C561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8" name="Image 3" descr=" ">
            <a:extLst>
              <a:ext uri="{FF2B5EF4-FFF2-40B4-BE49-F238E27FC236}">
                <a16:creationId xmlns:a16="http://schemas.microsoft.com/office/drawing/2014/main" id="{9A2FC401-6C90-D75E-BFA4-07C5B09E5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0572750"/>
            <a:ext cx="24387048" cy="2997206"/>
          </a:xfrm>
          <a:prstGeom prst="rect">
            <a:avLst/>
          </a:prstGeom>
        </p:spPr>
      </p:pic>
      <p:pic>
        <p:nvPicPr>
          <p:cNvPr id="9" name="Image 4" descr=" ">
            <a:extLst>
              <a:ext uri="{FF2B5EF4-FFF2-40B4-BE49-F238E27FC236}">
                <a16:creationId xmlns:a16="http://schemas.microsoft.com/office/drawing/2014/main" id="{D43E99E0-4FBC-A708-80F0-7D69650961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0" name="Image 5" descr=" ">
            <a:extLst>
              <a:ext uri="{FF2B5EF4-FFF2-40B4-BE49-F238E27FC236}">
                <a16:creationId xmlns:a16="http://schemas.microsoft.com/office/drawing/2014/main" id="{C1397BA5-3F91-26FF-0D13-7776B041B5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1042650"/>
            <a:ext cx="24387048" cy="2673350"/>
          </a:xfrm>
          <a:prstGeom prst="rect">
            <a:avLst/>
          </a:prstGeom>
        </p:spPr>
      </p:pic>
      <p:pic>
        <p:nvPicPr>
          <p:cNvPr id="11" name="Image 6" descr=" ">
            <a:extLst>
              <a:ext uri="{FF2B5EF4-FFF2-40B4-BE49-F238E27FC236}">
                <a16:creationId xmlns:a16="http://schemas.microsoft.com/office/drawing/2014/main" id="{66B0F65C-3C21-09ED-2DF2-1ED85C1E4A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2" name="Image 7" descr=" ">
            <a:extLst>
              <a:ext uri="{FF2B5EF4-FFF2-40B4-BE49-F238E27FC236}">
                <a16:creationId xmlns:a16="http://schemas.microsoft.com/office/drawing/2014/main" id="{A147E8EA-2A55-F1E7-81BF-F27436D384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1563350"/>
            <a:ext cx="24387048" cy="2152650"/>
          </a:xfrm>
          <a:prstGeom prst="rect">
            <a:avLst/>
          </a:prstGeom>
        </p:spPr>
      </p:pic>
      <p:pic>
        <p:nvPicPr>
          <p:cNvPr id="13" name="Image 8" descr=" ">
            <a:extLst>
              <a:ext uri="{FF2B5EF4-FFF2-40B4-BE49-F238E27FC236}">
                <a16:creationId xmlns:a16="http://schemas.microsoft.com/office/drawing/2014/main" id="{9EB9E7C4-5818-CD82-DCC4-9F8B2DBC93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4" name="Image 9" descr=" ">
            <a:extLst>
              <a:ext uri="{FF2B5EF4-FFF2-40B4-BE49-F238E27FC236}">
                <a16:creationId xmlns:a16="http://schemas.microsoft.com/office/drawing/2014/main" id="{D2D9E13E-0AE7-198A-2EBB-B3148744A7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2045950"/>
            <a:ext cx="24387048" cy="1670050"/>
          </a:xfrm>
          <a:prstGeom prst="rect">
            <a:avLst/>
          </a:prstGeom>
        </p:spPr>
      </p:pic>
      <p:pic>
        <p:nvPicPr>
          <p:cNvPr id="15" name="Image 10" descr=" ">
            <a:extLst>
              <a:ext uri="{FF2B5EF4-FFF2-40B4-BE49-F238E27FC236}">
                <a16:creationId xmlns:a16="http://schemas.microsoft.com/office/drawing/2014/main" id="{8325D0BC-3695-2FAA-899A-69ADD18DB21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6" name="Image 11" descr=" ">
            <a:extLst>
              <a:ext uri="{FF2B5EF4-FFF2-40B4-BE49-F238E27FC236}">
                <a16:creationId xmlns:a16="http://schemas.microsoft.com/office/drawing/2014/main" id="{76E38222-2826-606E-8C42-B3F67D88FA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2528550"/>
            <a:ext cx="24387048" cy="1187450"/>
          </a:xfrm>
          <a:prstGeom prst="rect">
            <a:avLst/>
          </a:prstGeom>
        </p:spPr>
      </p:pic>
      <p:pic>
        <p:nvPicPr>
          <p:cNvPr id="17" name="Image 12" descr=" ">
            <a:extLst>
              <a:ext uri="{FF2B5EF4-FFF2-40B4-BE49-F238E27FC236}">
                <a16:creationId xmlns:a16="http://schemas.microsoft.com/office/drawing/2014/main" id="{76CA7A1B-F3DA-1186-6C64-B13CF2D5688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8" name="Image 13" descr=" ">
            <a:extLst>
              <a:ext uri="{FF2B5EF4-FFF2-40B4-BE49-F238E27FC236}">
                <a16:creationId xmlns:a16="http://schemas.microsoft.com/office/drawing/2014/main" id="{09E2C9B3-2DEA-5A62-0C1F-26E844F64AB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13011150"/>
            <a:ext cx="24387048" cy="704850"/>
          </a:xfrm>
          <a:prstGeom prst="rect">
            <a:avLst/>
          </a:prstGeom>
        </p:spPr>
      </p:pic>
      <p:pic>
        <p:nvPicPr>
          <p:cNvPr id="19" name="Image 14" descr=" ">
            <a:extLst>
              <a:ext uri="{FF2B5EF4-FFF2-40B4-BE49-F238E27FC236}">
                <a16:creationId xmlns:a16="http://schemas.microsoft.com/office/drawing/2014/main" id="{F80C3B8D-DF58-3322-E03F-9B77235D41E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20" name="Image 15" descr=" ">
            <a:extLst>
              <a:ext uri="{FF2B5EF4-FFF2-40B4-BE49-F238E27FC236}">
                <a16:creationId xmlns:a16="http://schemas.microsoft.com/office/drawing/2014/main" id="{2B2B8337-6CDB-9F61-B2D1-B6B619125A5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3493750"/>
            <a:ext cx="24387048" cy="222250"/>
          </a:xfrm>
          <a:prstGeom prst="rect">
            <a:avLst/>
          </a:prstGeom>
        </p:spPr>
      </p:pic>
      <p:pic>
        <p:nvPicPr>
          <p:cNvPr id="39" name="Image 34" descr=" ">
            <a:extLst>
              <a:ext uri="{FF2B5EF4-FFF2-40B4-BE49-F238E27FC236}">
                <a16:creationId xmlns:a16="http://schemas.microsoft.com/office/drawing/2014/main" id="{88BD0462-08C7-2ABC-82CC-7D143B389CBC}"/>
              </a:ext>
            </a:extLst>
          </p:cNvPr>
          <p:cNvPicPr>
            <a:picLocks noChangeAspect="1"/>
          </p:cNvPicPr>
          <p:nvPr/>
        </p:nvPicPr>
        <p:blipFill>
          <a:blip r:embed="rId19"/>
          <a:stretch>
            <a:fillRect/>
          </a:stretch>
        </p:blipFill>
        <p:spPr>
          <a:xfrm>
            <a:off x="508063" y="508000"/>
            <a:ext cx="1270159" cy="1270000"/>
          </a:xfrm>
          <a:prstGeom prst="rect">
            <a:avLst/>
          </a:prstGeom>
        </p:spPr>
      </p:pic>
    </p:spTree>
    <p:extLst>
      <p:ext uri="{BB962C8B-B14F-4D97-AF65-F5344CB8AC3E}">
        <p14:creationId xmlns:p14="http://schemas.microsoft.com/office/powerpoint/2010/main" val="372786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2172-6C82-B0D5-8E33-2B31970F945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AB9C5F9E-F57F-BA29-CC6D-AD2676A4A2C1}"/>
              </a:ext>
            </a:extLst>
          </p:cNvPr>
          <p:cNvSpPr/>
          <p:nvPr/>
        </p:nvSpPr>
        <p:spPr>
          <a:xfrm>
            <a:off x="2540318" y="2273300"/>
            <a:ext cx="19306413" cy="61722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6902A180-DC4F-CB52-92EC-2263E69A79A2}"/>
              </a:ext>
            </a:extLst>
          </p:cNvPr>
          <p:cNvSpPr/>
          <p:nvPr/>
        </p:nvSpPr>
        <p:spPr>
          <a:xfrm>
            <a:off x="2540318" y="2273300"/>
            <a:ext cx="19602783" cy="2734733"/>
          </a:xfrm>
          <a:prstGeom prst="rect">
            <a:avLst/>
          </a:prstGeom>
          <a:noFill/>
          <a:ln/>
        </p:spPr>
        <p:txBody>
          <a:bodyPr wrap="square" lIns="0" tIns="0" rIns="0" bIns="0" rtlCol="0" anchor="t"/>
          <a:lstStyle/>
          <a:p>
            <a:pPr marL="0" indent="0" algn="l">
              <a:buNone/>
            </a:pPr>
            <a:r>
              <a:rPr lang="en-US" sz="7000" dirty="0">
                <a:solidFill>
                  <a:srgbClr val="000000">
                    <a:alpha val="100000"/>
                  </a:srgbClr>
                </a:solidFill>
                <a:latin typeface="Avenir Next Bold" pitchFamily="34" charset="0"/>
                <a:ea typeface="Avenir Next Bold" pitchFamily="34" charset="-122"/>
                <a:cs typeface="Avenir Next Bold" pitchFamily="34" charset="-120"/>
              </a:rPr>
              <a:t>…men träffbilden blev inte optimal</a:t>
            </a:r>
            <a:endParaRPr lang="en-US" sz="7000" dirty="0"/>
          </a:p>
        </p:txBody>
      </p:sp>
      <p:sp>
        <p:nvSpPr>
          <p:cNvPr id="4" name="Text 2">
            <a:extLst>
              <a:ext uri="{FF2B5EF4-FFF2-40B4-BE49-F238E27FC236}">
                <a16:creationId xmlns:a16="http://schemas.microsoft.com/office/drawing/2014/main" id="{7F3B0884-3B2E-2183-96E2-DD3DDC84231A}"/>
              </a:ext>
            </a:extLst>
          </p:cNvPr>
          <p:cNvSpPr/>
          <p:nvPr/>
        </p:nvSpPr>
        <p:spPr>
          <a:xfrm>
            <a:off x="2540319" y="5346700"/>
            <a:ext cx="11023282" cy="1816100"/>
          </a:xfrm>
          <a:prstGeom prst="rect">
            <a:avLst/>
          </a:prstGeom>
          <a:noFill/>
          <a:ln/>
        </p:spPr>
        <p:txBody>
          <a:bodyPr wrap="square" lIns="0" tIns="0" rIns="0" bIns="0" rtlCol="0" anchor="t"/>
          <a:lstStyle/>
          <a:p>
            <a:pPr marL="685800" lvl="1" indent="-342900" algn="l">
              <a:buSzPct val="100000"/>
              <a:buChar char="•"/>
            </a:pPr>
            <a:r>
              <a:rPr lang="sv-SE" sz="3000" dirty="0">
                <a:solidFill>
                  <a:srgbClr val="000000">
                    <a:alpha val="100000"/>
                  </a:srgbClr>
                </a:solidFill>
                <a:latin typeface="Avenir Next Regular" pitchFamily="34" charset="0"/>
              </a:rPr>
              <a:t>Skillnader i arbetslöshetsrisker under pandemin</a:t>
            </a:r>
          </a:p>
          <a:p>
            <a:pPr marL="685800" lvl="1" indent="-342900" algn="l">
              <a:buSzPct val="100000"/>
              <a:buChar char="•"/>
            </a:pPr>
            <a:r>
              <a:rPr lang="sv-SE" sz="3000" dirty="0">
                <a:solidFill>
                  <a:srgbClr val="000000">
                    <a:alpha val="100000"/>
                  </a:srgbClr>
                </a:solidFill>
                <a:latin typeface="Avenir Next Regular" pitchFamily="34" charset="0"/>
              </a:rPr>
              <a:t>En del branscher mer drabbade än andra</a:t>
            </a:r>
          </a:p>
          <a:p>
            <a:pPr marL="1143000" lvl="2" indent="-342900">
              <a:buSzPct val="100000"/>
              <a:buChar char="•"/>
            </a:pPr>
            <a:r>
              <a:rPr lang="sv-SE" sz="3000" dirty="0">
                <a:solidFill>
                  <a:srgbClr val="000000">
                    <a:alpha val="100000"/>
                  </a:srgbClr>
                </a:solidFill>
                <a:latin typeface="Avenir Next Regular" pitchFamily="34" charset="0"/>
              </a:rPr>
              <a:t>Handel</a:t>
            </a:r>
          </a:p>
          <a:p>
            <a:pPr marL="1143000" lvl="2" indent="-342900">
              <a:buSzPct val="100000"/>
              <a:buChar char="•"/>
            </a:pPr>
            <a:r>
              <a:rPr lang="sv-SE" sz="3000" dirty="0">
                <a:solidFill>
                  <a:srgbClr val="000000">
                    <a:alpha val="100000"/>
                  </a:srgbClr>
                </a:solidFill>
                <a:latin typeface="Avenir Next Regular" pitchFamily="34" charset="0"/>
              </a:rPr>
              <a:t>Transport och magasinering</a:t>
            </a:r>
          </a:p>
          <a:p>
            <a:pPr marL="1143000" lvl="2" indent="-342900">
              <a:buSzPct val="100000"/>
              <a:buChar char="•"/>
            </a:pPr>
            <a:r>
              <a:rPr lang="sv-SE" sz="3000" dirty="0">
                <a:solidFill>
                  <a:srgbClr val="000000">
                    <a:alpha val="100000"/>
                  </a:srgbClr>
                </a:solidFill>
                <a:latin typeface="Avenir Next Regular" pitchFamily="34" charset="0"/>
              </a:rPr>
              <a:t>Hotell och restaurang</a:t>
            </a:r>
          </a:p>
          <a:p>
            <a:pPr marL="1143000" lvl="2" indent="-342900">
              <a:buSzPct val="100000"/>
              <a:buChar char="•"/>
            </a:pPr>
            <a:r>
              <a:rPr lang="sv-SE" sz="3000" dirty="0">
                <a:solidFill>
                  <a:srgbClr val="000000">
                    <a:alpha val="100000"/>
                  </a:srgbClr>
                </a:solidFill>
                <a:latin typeface="Avenir Next Regular" pitchFamily="34" charset="0"/>
              </a:rPr>
              <a:t>Uthyrning, fastighetsservice, resetjänster m.m.</a:t>
            </a:r>
          </a:p>
          <a:p>
            <a:pPr marL="1143000" lvl="2" indent="-342900">
              <a:buSzPct val="100000"/>
              <a:buChar char="•"/>
            </a:pPr>
            <a:r>
              <a:rPr lang="sv-SE" sz="3000" dirty="0">
                <a:solidFill>
                  <a:srgbClr val="000000">
                    <a:alpha val="100000"/>
                  </a:srgbClr>
                </a:solidFill>
                <a:latin typeface="Avenir Next Regular" pitchFamily="34" charset="0"/>
              </a:rPr>
              <a:t>Kultur, nöje och fritid</a:t>
            </a:r>
          </a:p>
        </p:txBody>
      </p:sp>
      <p:pic>
        <p:nvPicPr>
          <p:cNvPr id="11" name="Image 6" descr=" ">
            <a:extLst>
              <a:ext uri="{FF2B5EF4-FFF2-40B4-BE49-F238E27FC236}">
                <a16:creationId xmlns:a16="http://schemas.microsoft.com/office/drawing/2014/main" id="{08B984CE-F9C7-5C12-F22D-4236F9189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563350"/>
            <a:ext cx="24387048" cy="2152650"/>
          </a:xfrm>
          <a:prstGeom prst="rect">
            <a:avLst/>
          </a:prstGeom>
        </p:spPr>
      </p:pic>
      <p:pic>
        <p:nvPicPr>
          <p:cNvPr id="12" name="Image 7" descr=" ">
            <a:extLst>
              <a:ext uri="{FF2B5EF4-FFF2-40B4-BE49-F238E27FC236}">
                <a16:creationId xmlns:a16="http://schemas.microsoft.com/office/drawing/2014/main" id="{6DC9009D-953A-D38C-A5E2-96B1C010A5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563350"/>
            <a:ext cx="24387048" cy="2152650"/>
          </a:xfrm>
          <a:prstGeom prst="rect">
            <a:avLst/>
          </a:prstGeom>
        </p:spPr>
      </p:pic>
      <p:pic>
        <p:nvPicPr>
          <p:cNvPr id="13" name="Image 8" descr=" ">
            <a:extLst>
              <a:ext uri="{FF2B5EF4-FFF2-40B4-BE49-F238E27FC236}">
                <a16:creationId xmlns:a16="http://schemas.microsoft.com/office/drawing/2014/main" id="{5E3F1825-53BB-A7B5-C19A-CC9B95B7F6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045950"/>
            <a:ext cx="24387048" cy="1670050"/>
          </a:xfrm>
          <a:prstGeom prst="rect">
            <a:avLst/>
          </a:prstGeom>
        </p:spPr>
      </p:pic>
      <p:pic>
        <p:nvPicPr>
          <p:cNvPr id="14" name="Image 9" descr=" ">
            <a:extLst>
              <a:ext uri="{FF2B5EF4-FFF2-40B4-BE49-F238E27FC236}">
                <a16:creationId xmlns:a16="http://schemas.microsoft.com/office/drawing/2014/main" id="{3A2B2644-1DD0-A957-0243-3821375AD7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045950"/>
            <a:ext cx="24387048" cy="1670050"/>
          </a:xfrm>
          <a:prstGeom prst="rect">
            <a:avLst/>
          </a:prstGeom>
        </p:spPr>
      </p:pic>
      <p:pic>
        <p:nvPicPr>
          <p:cNvPr id="15" name="Image 10" descr=" ">
            <a:extLst>
              <a:ext uri="{FF2B5EF4-FFF2-40B4-BE49-F238E27FC236}">
                <a16:creationId xmlns:a16="http://schemas.microsoft.com/office/drawing/2014/main" id="{8CBBE85F-C247-2EEA-2E5E-899DE5A25E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528550"/>
            <a:ext cx="24387048" cy="1187450"/>
          </a:xfrm>
          <a:prstGeom prst="rect">
            <a:avLst/>
          </a:prstGeom>
        </p:spPr>
      </p:pic>
      <p:pic>
        <p:nvPicPr>
          <p:cNvPr id="16" name="Image 11" descr=" ">
            <a:extLst>
              <a:ext uri="{FF2B5EF4-FFF2-40B4-BE49-F238E27FC236}">
                <a16:creationId xmlns:a16="http://schemas.microsoft.com/office/drawing/2014/main" id="{F0423143-E3B7-09CF-CB7E-DDBCF3F848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528550"/>
            <a:ext cx="24387048" cy="1187450"/>
          </a:xfrm>
          <a:prstGeom prst="rect">
            <a:avLst/>
          </a:prstGeom>
        </p:spPr>
      </p:pic>
      <p:pic>
        <p:nvPicPr>
          <p:cNvPr id="17" name="Image 12" descr=" ">
            <a:extLst>
              <a:ext uri="{FF2B5EF4-FFF2-40B4-BE49-F238E27FC236}">
                <a16:creationId xmlns:a16="http://schemas.microsoft.com/office/drawing/2014/main" id="{E335C646-34DD-4B30-9560-770984970A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3011150"/>
            <a:ext cx="24387048" cy="704850"/>
          </a:xfrm>
          <a:prstGeom prst="rect">
            <a:avLst/>
          </a:prstGeom>
        </p:spPr>
      </p:pic>
      <p:pic>
        <p:nvPicPr>
          <p:cNvPr id="18" name="Image 13" descr=" ">
            <a:extLst>
              <a:ext uri="{FF2B5EF4-FFF2-40B4-BE49-F238E27FC236}">
                <a16:creationId xmlns:a16="http://schemas.microsoft.com/office/drawing/2014/main" id="{79B5B41E-8381-3C3C-E040-36FB055230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3011150"/>
            <a:ext cx="24387048" cy="704850"/>
          </a:xfrm>
          <a:prstGeom prst="rect">
            <a:avLst/>
          </a:prstGeom>
        </p:spPr>
      </p:pic>
      <p:pic>
        <p:nvPicPr>
          <p:cNvPr id="19" name="Image 14" descr=" ">
            <a:extLst>
              <a:ext uri="{FF2B5EF4-FFF2-40B4-BE49-F238E27FC236}">
                <a16:creationId xmlns:a16="http://schemas.microsoft.com/office/drawing/2014/main" id="{BF8E2581-F3C2-A68F-0A5A-E1BB20398D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3493750"/>
            <a:ext cx="24387048" cy="222250"/>
          </a:xfrm>
          <a:prstGeom prst="rect">
            <a:avLst/>
          </a:prstGeom>
        </p:spPr>
      </p:pic>
      <p:pic>
        <p:nvPicPr>
          <p:cNvPr id="20" name="Image 15" descr=" ">
            <a:extLst>
              <a:ext uri="{FF2B5EF4-FFF2-40B4-BE49-F238E27FC236}">
                <a16:creationId xmlns:a16="http://schemas.microsoft.com/office/drawing/2014/main" id="{95731293-5E15-688D-7C1C-8723672776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3493750"/>
            <a:ext cx="24387048" cy="222250"/>
          </a:xfrm>
          <a:prstGeom prst="rect">
            <a:avLst/>
          </a:prstGeom>
        </p:spPr>
      </p:pic>
      <p:pic>
        <p:nvPicPr>
          <p:cNvPr id="39" name="Image 34" descr=" ">
            <a:extLst>
              <a:ext uri="{FF2B5EF4-FFF2-40B4-BE49-F238E27FC236}">
                <a16:creationId xmlns:a16="http://schemas.microsoft.com/office/drawing/2014/main" id="{C0B4B019-0501-1CB8-DBD2-028F27982214}"/>
              </a:ext>
            </a:extLst>
          </p:cNvPr>
          <p:cNvPicPr>
            <a:picLocks noChangeAspect="1"/>
          </p:cNvPicPr>
          <p:nvPr/>
        </p:nvPicPr>
        <p:blipFill>
          <a:blip r:embed="rId13"/>
          <a:stretch>
            <a:fillRect/>
          </a:stretch>
        </p:blipFill>
        <p:spPr>
          <a:xfrm>
            <a:off x="508063" y="508000"/>
            <a:ext cx="1270159" cy="1270000"/>
          </a:xfrm>
          <a:prstGeom prst="rect">
            <a:avLst/>
          </a:prstGeom>
        </p:spPr>
      </p:pic>
      <p:graphicFrame>
        <p:nvGraphicFramePr>
          <p:cNvPr id="21" name="Tabell 20">
            <a:extLst>
              <a:ext uri="{FF2B5EF4-FFF2-40B4-BE49-F238E27FC236}">
                <a16:creationId xmlns:a16="http://schemas.microsoft.com/office/drawing/2014/main" id="{70D8300C-9261-161B-27EB-B86D09C08E97}"/>
              </a:ext>
            </a:extLst>
          </p:cNvPr>
          <p:cNvGraphicFramePr>
            <a:graphicFrameLocks noGrp="1"/>
          </p:cNvGraphicFramePr>
          <p:nvPr>
            <p:extLst>
              <p:ext uri="{D42A27DB-BD31-4B8C-83A1-F6EECF244321}">
                <p14:modId xmlns:p14="http://schemas.microsoft.com/office/powerpoint/2010/main" val="4049079851"/>
              </p:ext>
            </p:extLst>
          </p:nvPr>
        </p:nvGraphicFramePr>
        <p:xfrm>
          <a:off x="13779957" y="4287900"/>
          <a:ext cx="8593248" cy="7999350"/>
        </p:xfrm>
        <a:graphic>
          <a:graphicData uri="http://schemas.openxmlformats.org/drawingml/2006/table">
            <a:tbl>
              <a:tblPr firstRow="1" firstCol="1" bandRow="1"/>
              <a:tblGrid>
                <a:gridCol w="5051771">
                  <a:extLst>
                    <a:ext uri="{9D8B030D-6E8A-4147-A177-3AD203B41FA5}">
                      <a16:colId xmlns:a16="http://schemas.microsoft.com/office/drawing/2014/main" val="804968926"/>
                    </a:ext>
                  </a:extLst>
                </a:gridCol>
                <a:gridCol w="3541477">
                  <a:extLst>
                    <a:ext uri="{9D8B030D-6E8A-4147-A177-3AD203B41FA5}">
                      <a16:colId xmlns:a16="http://schemas.microsoft.com/office/drawing/2014/main" val="707889807"/>
                    </a:ext>
                  </a:extLst>
                </a:gridCol>
              </a:tblGrid>
              <a:tr h="1112406">
                <a:tc>
                  <a:txBody>
                    <a:bodyPr/>
                    <a:lstStyle/>
                    <a:p>
                      <a:pPr marL="288290">
                        <a:spcAft>
                          <a:spcPts val="800"/>
                        </a:spcAft>
                      </a:pPr>
                      <a:r>
                        <a:rPr lang="sv-SE" sz="2400" b="1"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         </a:t>
                      </a:r>
                      <a:endParaRPr lang="sv-SE" sz="240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8CC3C5"/>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8CC3C5"/>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CC3C5"/>
                    </a:solidFill>
                  </a:tcPr>
                </a:tc>
                <a:tc>
                  <a:txBody>
                    <a:bodyPr/>
                    <a:lstStyle/>
                    <a:p>
                      <a:pPr marL="288290">
                        <a:spcAft>
                          <a:spcPts val="800"/>
                        </a:spcAft>
                      </a:pPr>
                      <a:r>
                        <a:rPr lang="sv-SE" sz="2400" b="1"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Andel i någon av de fem särskilt utsatta sektorerna år 2019</a:t>
                      </a:r>
                      <a:endParaRPr lang="sv-SE" sz="2400" b="1"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8CC3C5"/>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CC3C5"/>
                    </a:solidFill>
                  </a:tcPr>
                </a:tc>
                <a:extLst>
                  <a:ext uri="{0D108BD9-81ED-4DB2-BD59-A6C34878D82A}">
                    <a16:rowId xmlns:a16="http://schemas.microsoft.com/office/drawing/2014/main" val="2264324055"/>
                  </a:ext>
                </a:extLst>
              </a:tr>
              <a:tr h="1893910">
                <a:tc>
                  <a:txBody>
                    <a:bodyPr/>
                    <a:lstStyle/>
                    <a:p>
                      <a:pPr marL="288290">
                        <a:spcAft>
                          <a:spcPts val="800"/>
                        </a:spcAft>
                      </a:pPr>
                      <a:r>
                        <a:rPr lang="sv-SE" sz="2400" b="1" kern="1200" dirty="0">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t>Hela</a:t>
                      </a:r>
                      <a:r>
                        <a:rPr lang="sv-SE" sz="2400" b="1"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 </a:t>
                      </a:r>
                      <a:r>
                        <a:rPr lang="sv-SE" sz="2400" b="1" kern="1200" dirty="0">
                          <a:solidFill>
                            <a:schemeClr val="tx1"/>
                          </a:solidFill>
                          <a:effectLst/>
                          <a:latin typeface="Avenir Next" panose="020B0503020202020204" pitchFamily="34" charset="0"/>
                          <a:ea typeface="SimSun" panose="02010600030101010101" pitchFamily="2" charset="-122"/>
                          <a:cs typeface="Times New Roman" panose="02020603050405020304" pitchFamily="18" charset="0"/>
                        </a:rPr>
                        <a:t>arbetskraften</a:t>
                      </a:r>
                    </a:p>
                  </a:txBody>
                  <a:tcPr marL="68580" marR="68580" marT="0" marB="0" anchor="ctr">
                    <a:lnL w="12700" cap="flat" cmpd="sng" algn="ctr">
                      <a:solidFill>
                        <a:srgbClr val="B9DADC"/>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F3F3"/>
                    </a:solidFill>
                  </a:tcPr>
                </a:tc>
                <a:tc>
                  <a:txBody>
                    <a:bodyPr/>
                    <a:lstStyle/>
                    <a:p>
                      <a:pPr marL="288290" algn="ctr">
                        <a:spcAft>
                          <a:spcPts val="800"/>
                        </a:spcAft>
                      </a:pPr>
                      <a:r>
                        <a:rPr lang="sv-SE" sz="2400" b="0" dirty="0">
                          <a:solidFill>
                            <a:srgbClr val="000000"/>
                          </a:solidFill>
                          <a:effectLst/>
                          <a:latin typeface="Avenir Next" panose="020B0503020202020204" pitchFamily="34" charset="0"/>
                          <a:ea typeface="SimSun" panose="02010600030101010101" pitchFamily="2" charset="-122"/>
                          <a:cs typeface="Times New Roman" panose="02020603050405020304" pitchFamily="18" charset="0"/>
                        </a:rPr>
                        <a:t>27 %</a:t>
                      </a:r>
                      <a:endParaRPr lang="sv-SE" sz="2400" b="0" dirty="0">
                        <a:effectLst/>
                        <a:latin typeface="Avenir Next" panose="020B0503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F3F3"/>
                    </a:solidFill>
                  </a:tcPr>
                </a:tc>
                <a:extLst>
                  <a:ext uri="{0D108BD9-81ED-4DB2-BD59-A6C34878D82A}">
                    <a16:rowId xmlns:a16="http://schemas.microsoft.com/office/drawing/2014/main" val="2065593847"/>
                  </a:ext>
                </a:extLst>
              </a:tr>
              <a:tr h="1549562">
                <a:tc>
                  <a:txBody>
                    <a:bodyPr/>
                    <a:lstStyle/>
                    <a:p>
                      <a:pPr marL="288290">
                        <a:spcAft>
                          <a:spcPts val="800"/>
                        </a:spcAft>
                      </a:pPr>
                      <a:r>
                        <a:rPr lang="sv-SE" sz="2400" b="1" dirty="0">
                          <a:effectLst/>
                          <a:latin typeface="Avenir Next" panose="020B0503020202020204" pitchFamily="34" charset="0"/>
                          <a:ea typeface="SimSun" panose="02010600030101010101" pitchFamily="2" charset="-122"/>
                          <a:cs typeface="Times New Roman" panose="02020603050405020304" pitchFamily="18" charset="0"/>
                        </a:rPr>
                        <a:t>Kickstart</a:t>
                      </a:r>
                    </a:p>
                  </a:txBody>
                  <a:tcPr marL="68580" marR="68580" marT="0" marB="0" anchor="ctr">
                    <a:lnL w="12700" cap="flat" cmpd="sng" algn="ctr">
                      <a:solidFill>
                        <a:srgbClr val="B9DADC"/>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288290" algn="ctr">
                        <a:spcAft>
                          <a:spcPts val="800"/>
                        </a:spcAft>
                      </a:pPr>
                      <a:r>
                        <a:rPr lang="sv-SE" sz="2400" b="0">
                          <a:effectLst/>
                          <a:latin typeface="Avenir Next" panose="020B0503020202020204" pitchFamily="34" charset="0"/>
                          <a:ea typeface="SimSun" panose="02010600030101010101" pitchFamily="2" charset="-122"/>
                          <a:cs typeface="Times New Roman" panose="02020603050405020304" pitchFamily="18" charset="0"/>
                        </a:rPr>
                        <a:t>47%</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656522143"/>
                  </a:ext>
                </a:extLst>
              </a:tr>
              <a:tr h="1721736">
                <a:tc>
                  <a:txBody>
                    <a:bodyPr/>
                    <a:lstStyle/>
                    <a:p>
                      <a:pPr marL="288290">
                        <a:spcAft>
                          <a:spcPts val="800"/>
                        </a:spcAft>
                      </a:pPr>
                      <a:r>
                        <a:rPr lang="sv-SE" sz="2400" b="1" dirty="0">
                          <a:effectLst/>
                          <a:latin typeface="Avenir Next" panose="020B0503020202020204" pitchFamily="34" charset="0"/>
                          <a:ea typeface="SimSun" panose="02010600030101010101" pitchFamily="2" charset="-122"/>
                          <a:cs typeface="Times New Roman" panose="02020603050405020304" pitchFamily="18" charset="0"/>
                        </a:rPr>
                        <a:t>Regionala sysselsättningsprojekten</a:t>
                      </a:r>
                    </a:p>
                  </a:txBody>
                  <a:tcPr marL="68580" marR="68580" marT="0" marB="0" anchor="ctr">
                    <a:lnL w="12700" cap="flat" cmpd="sng" algn="ctr">
                      <a:solidFill>
                        <a:srgbClr val="B9DADC"/>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F3F3"/>
                    </a:solidFill>
                  </a:tcPr>
                </a:tc>
                <a:tc>
                  <a:txBody>
                    <a:bodyPr/>
                    <a:lstStyle/>
                    <a:p>
                      <a:pPr marL="288290" algn="ctr">
                        <a:spcAft>
                          <a:spcPts val="800"/>
                        </a:spcAft>
                      </a:pPr>
                      <a:r>
                        <a:rPr lang="sv-SE" sz="2400" b="0">
                          <a:effectLst/>
                          <a:latin typeface="Avenir Next" panose="020B0503020202020204" pitchFamily="34" charset="0"/>
                          <a:ea typeface="SimSun" panose="02010600030101010101" pitchFamily="2" charset="-122"/>
                          <a:cs typeface="Times New Roman" panose="02020603050405020304" pitchFamily="18" charset="0"/>
                        </a:rPr>
                        <a:t>10%</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F3F3"/>
                    </a:solidFill>
                  </a:tcPr>
                </a:tc>
                <a:extLst>
                  <a:ext uri="{0D108BD9-81ED-4DB2-BD59-A6C34878D82A}">
                    <a16:rowId xmlns:a16="http://schemas.microsoft.com/office/drawing/2014/main" val="1506080469"/>
                  </a:ext>
                </a:extLst>
              </a:tr>
              <a:tr h="1721736">
                <a:tc>
                  <a:txBody>
                    <a:bodyPr/>
                    <a:lstStyle/>
                    <a:p>
                      <a:pPr marL="288290">
                        <a:spcAft>
                          <a:spcPts val="800"/>
                        </a:spcAft>
                      </a:pPr>
                      <a:r>
                        <a:rPr lang="sv-SE" sz="2400" b="1" dirty="0">
                          <a:effectLst/>
                          <a:latin typeface="Avenir Next" panose="020B0503020202020204" pitchFamily="34" charset="0"/>
                          <a:ea typeface="SimSun" panose="02010600030101010101" pitchFamily="2" charset="-122"/>
                          <a:cs typeface="Times New Roman" panose="02020603050405020304" pitchFamily="18" charset="0"/>
                        </a:rPr>
                        <a:t>Kompetens-utvecklingsprojekten</a:t>
                      </a:r>
                    </a:p>
                  </a:txBody>
                  <a:tcPr marL="68580" marR="68580" marT="0" marB="0" anchor="ctr">
                    <a:lnL w="12700" cap="flat" cmpd="sng" algn="ctr">
                      <a:solidFill>
                        <a:srgbClr val="B9DADC"/>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B9DADC"/>
                      </a:solidFill>
                      <a:prstDash val="solid"/>
                      <a:round/>
                      <a:headEnd type="none" w="med" len="med"/>
                      <a:tailEnd type="none" w="med" len="med"/>
                    </a:lnB>
                    <a:solidFill>
                      <a:srgbClr val="E7F3F3"/>
                    </a:solidFill>
                  </a:tcPr>
                </a:tc>
                <a:tc>
                  <a:txBody>
                    <a:bodyPr/>
                    <a:lstStyle/>
                    <a:p>
                      <a:pPr marL="288290" algn="ctr">
                        <a:spcAft>
                          <a:spcPts val="800"/>
                        </a:spcAft>
                      </a:pPr>
                      <a:r>
                        <a:rPr lang="sv-SE" sz="2400" b="0">
                          <a:effectLst/>
                          <a:latin typeface="Avenir Next" panose="020B0503020202020204" pitchFamily="34" charset="0"/>
                          <a:ea typeface="SimSun" panose="02010600030101010101" pitchFamily="2" charset="-122"/>
                          <a:cs typeface="Times New Roman" panose="02020603050405020304" pitchFamily="18" charset="0"/>
                        </a:rPr>
                        <a:t>20%</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B9DADC"/>
                      </a:solidFill>
                      <a:prstDash val="solid"/>
                      <a:round/>
                      <a:headEnd type="none" w="med" len="med"/>
                      <a:tailEnd type="none" w="med" len="med"/>
                    </a:lnB>
                    <a:solidFill>
                      <a:srgbClr val="E7F3F3"/>
                    </a:solidFill>
                  </a:tcPr>
                </a:tc>
                <a:extLst>
                  <a:ext uri="{0D108BD9-81ED-4DB2-BD59-A6C34878D82A}">
                    <a16:rowId xmlns:a16="http://schemas.microsoft.com/office/drawing/2014/main" val="4264607637"/>
                  </a:ext>
                </a:extLst>
              </a:tr>
            </a:tbl>
          </a:graphicData>
        </a:graphic>
      </p:graphicFrame>
    </p:spTree>
    <p:extLst>
      <p:ext uri="{BB962C8B-B14F-4D97-AF65-F5344CB8AC3E}">
        <p14:creationId xmlns:p14="http://schemas.microsoft.com/office/powerpoint/2010/main" val="250984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3A088-8C94-0E02-4E2C-4CDE235BE28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B080434-E4F2-BECD-7FF9-FE43BC19016B}"/>
              </a:ext>
            </a:extLst>
          </p:cNvPr>
          <p:cNvSpPr/>
          <p:nvPr/>
        </p:nvSpPr>
        <p:spPr>
          <a:xfrm>
            <a:off x="2540318" y="2273300"/>
            <a:ext cx="19306413" cy="6172200"/>
          </a:xfrm>
          <a:prstGeom prst="rect">
            <a:avLst/>
          </a:prstGeom>
          <a:noFill/>
          <a:ln/>
        </p:spPr>
        <p:txBody>
          <a:bodyPr/>
          <a:lstStyle/>
          <a:p>
            <a:endParaRPr lang="sv-SE"/>
          </a:p>
        </p:txBody>
      </p:sp>
      <p:sp>
        <p:nvSpPr>
          <p:cNvPr id="3" name="Text 1">
            <a:extLst>
              <a:ext uri="{FF2B5EF4-FFF2-40B4-BE49-F238E27FC236}">
                <a16:creationId xmlns:a16="http://schemas.microsoft.com/office/drawing/2014/main" id="{C1473128-772A-EEE8-DC1F-5F44FE333737}"/>
              </a:ext>
            </a:extLst>
          </p:cNvPr>
          <p:cNvSpPr/>
          <p:nvPr/>
        </p:nvSpPr>
        <p:spPr>
          <a:xfrm>
            <a:off x="2540318" y="2273300"/>
            <a:ext cx="19602783" cy="2734733"/>
          </a:xfrm>
          <a:prstGeom prst="rect">
            <a:avLst/>
          </a:prstGeom>
          <a:noFill/>
          <a:ln/>
        </p:spPr>
        <p:txBody>
          <a:bodyPr wrap="square" lIns="0" tIns="0" rIns="0" bIns="0" rtlCol="0" anchor="t"/>
          <a:lstStyle/>
          <a:p>
            <a:pPr marL="0" indent="0" algn="l">
              <a:buNone/>
            </a:pPr>
            <a:r>
              <a:rPr lang="en-US" sz="7000" dirty="0">
                <a:solidFill>
                  <a:srgbClr val="000000">
                    <a:alpha val="100000"/>
                  </a:srgbClr>
                </a:solidFill>
                <a:latin typeface="Avenir Next Bold" pitchFamily="34" charset="0"/>
                <a:ea typeface="Avenir Next Bold" pitchFamily="34" charset="-122"/>
                <a:cs typeface="Avenir Next Bold" pitchFamily="34" charset="-120"/>
              </a:rPr>
              <a:t>…men träffbilden blev inte optimal, forts.</a:t>
            </a:r>
            <a:endParaRPr lang="en-US" sz="7000" dirty="0"/>
          </a:p>
        </p:txBody>
      </p:sp>
      <p:sp>
        <p:nvSpPr>
          <p:cNvPr id="4" name="Text 2">
            <a:extLst>
              <a:ext uri="{FF2B5EF4-FFF2-40B4-BE49-F238E27FC236}">
                <a16:creationId xmlns:a16="http://schemas.microsoft.com/office/drawing/2014/main" id="{3783B0B2-C948-9CAE-9E36-D4F77B1B01B2}"/>
              </a:ext>
            </a:extLst>
          </p:cNvPr>
          <p:cNvSpPr/>
          <p:nvPr/>
        </p:nvSpPr>
        <p:spPr>
          <a:xfrm>
            <a:off x="2540318" y="5346700"/>
            <a:ext cx="19433429" cy="1816100"/>
          </a:xfrm>
          <a:prstGeom prst="rect">
            <a:avLst/>
          </a:prstGeom>
          <a:noFill/>
          <a:ln/>
        </p:spPr>
        <p:txBody>
          <a:bodyPr wrap="square" lIns="0" tIns="0" rIns="0" bIns="0" rtlCol="0" anchor="t"/>
          <a:lstStyle/>
          <a:p>
            <a:pPr marL="685800" lvl="1" indent="-342900" algn="l">
              <a:buSzPct val="100000"/>
              <a:buChar char="•"/>
            </a:pPr>
            <a:r>
              <a:rPr lang="sv-SE" sz="3000" dirty="0">
                <a:solidFill>
                  <a:srgbClr val="000000">
                    <a:alpha val="100000"/>
                  </a:srgbClr>
                </a:solidFill>
                <a:latin typeface="Avenir Next Regular" pitchFamily="34" charset="0"/>
              </a:rPr>
              <a:t>Regionala sysselsättningsprojekten nådde framför allt unga personer med utmaningar att etablera sig på arbetsmarknaden</a:t>
            </a:r>
          </a:p>
          <a:p>
            <a:pPr marL="685800" lvl="1" indent="-342900" algn="l">
              <a:buSzPct val="100000"/>
              <a:buChar char="•"/>
            </a:pPr>
            <a:r>
              <a:rPr lang="sv-SE" sz="3000" dirty="0">
                <a:solidFill>
                  <a:srgbClr val="000000">
                    <a:alpha val="100000"/>
                  </a:srgbClr>
                </a:solidFill>
                <a:latin typeface="Avenir Next Regular" pitchFamily="34" charset="0"/>
              </a:rPr>
              <a:t>Deltagare i regionala kompetensutvecklingsprojekt hade relativt stark ställning på arbetsplatsen</a:t>
            </a:r>
          </a:p>
          <a:p>
            <a:pPr marL="685800" lvl="1" indent="-342900" algn="l">
              <a:buSzPct val="100000"/>
              <a:buChar char="•"/>
            </a:pPr>
            <a:r>
              <a:rPr lang="sv-SE" sz="3000" dirty="0">
                <a:solidFill>
                  <a:srgbClr val="000000">
                    <a:alpha val="100000"/>
                  </a:srgbClr>
                </a:solidFill>
                <a:latin typeface="Avenir Next Regular" pitchFamily="34" charset="0"/>
              </a:rPr>
              <a:t>Träffbilden inte optimal i relation till tematiska målet, för regionala projekten inte heller optimal utifrån ett effektperspektiv</a:t>
            </a:r>
          </a:p>
          <a:p>
            <a:pPr marL="685800" lvl="1" indent="-342900">
              <a:buSzPct val="100000"/>
              <a:buFontTx/>
              <a:buChar char="•"/>
            </a:pPr>
            <a:r>
              <a:rPr lang="sv-SE" sz="3000" dirty="0">
                <a:solidFill>
                  <a:srgbClr val="000000">
                    <a:alpha val="100000"/>
                  </a:srgbClr>
                </a:solidFill>
                <a:latin typeface="Avenir Next Regular" pitchFamily="34" charset="0"/>
              </a:rPr>
              <a:t>Kickstart mer blandat</a:t>
            </a:r>
          </a:p>
        </p:txBody>
      </p:sp>
      <p:pic>
        <p:nvPicPr>
          <p:cNvPr id="11" name="Image 6" descr=" ">
            <a:extLst>
              <a:ext uri="{FF2B5EF4-FFF2-40B4-BE49-F238E27FC236}">
                <a16:creationId xmlns:a16="http://schemas.microsoft.com/office/drawing/2014/main" id="{CF7A326A-7BD0-2259-91F9-39B9F702AC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563350"/>
            <a:ext cx="24387048" cy="2152650"/>
          </a:xfrm>
          <a:prstGeom prst="rect">
            <a:avLst/>
          </a:prstGeom>
        </p:spPr>
      </p:pic>
      <p:pic>
        <p:nvPicPr>
          <p:cNvPr id="12" name="Image 7" descr=" ">
            <a:extLst>
              <a:ext uri="{FF2B5EF4-FFF2-40B4-BE49-F238E27FC236}">
                <a16:creationId xmlns:a16="http://schemas.microsoft.com/office/drawing/2014/main" id="{1C1B4B45-CA6A-11B4-9F83-CC6D7262F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563350"/>
            <a:ext cx="24387048" cy="2152650"/>
          </a:xfrm>
          <a:prstGeom prst="rect">
            <a:avLst/>
          </a:prstGeom>
        </p:spPr>
      </p:pic>
      <p:pic>
        <p:nvPicPr>
          <p:cNvPr id="13" name="Image 8" descr=" ">
            <a:extLst>
              <a:ext uri="{FF2B5EF4-FFF2-40B4-BE49-F238E27FC236}">
                <a16:creationId xmlns:a16="http://schemas.microsoft.com/office/drawing/2014/main" id="{BAB7AD10-8951-CF41-6896-22BD696E9E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045950"/>
            <a:ext cx="24387048" cy="1670050"/>
          </a:xfrm>
          <a:prstGeom prst="rect">
            <a:avLst/>
          </a:prstGeom>
        </p:spPr>
      </p:pic>
      <p:pic>
        <p:nvPicPr>
          <p:cNvPr id="14" name="Image 9" descr=" ">
            <a:extLst>
              <a:ext uri="{FF2B5EF4-FFF2-40B4-BE49-F238E27FC236}">
                <a16:creationId xmlns:a16="http://schemas.microsoft.com/office/drawing/2014/main" id="{1D0A50D5-A798-E5C1-7E77-63CA48D791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045950"/>
            <a:ext cx="24387048" cy="1670050"/>
          </a:xfrm>
          <a:prstGeom prst="rect">
            <a:avLst/>
          </a:prstGeom>
        </p:spPr>
      </p:pic>
      <p:pic>
        <p:nvPicPr>
          <p:cNvPr id="15" name="Image 10" descr=" ">
            <a:extLst>
              <a:ext uri="{FF2B5EF4-FFF2-40B4-BE49-F238E27FC236}">
                <a16:creationId xmlns:a16="http://schemas.microsoft.com/office/drawing/2014/main" id="{6949645F-8E63-FEF8-319C-2FA2E5B753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528550"/>
            <a:ext cx="24387048" cy="1187450"/>
          </a:xfrm>
          <a:prstGeom prst="rect">
            <a:avLst/>
          </a:prstGeom>
        </p:spPr>
      </p:pic>
      <p:pic>
        <p:nvPicPr>
          <p:cNvPr id="16" name="Image 11" descr=" ">
            <a:extLst>
              <a:ext uri="{FF2B5EF4-FFF2-40B4-BE49-F238E27FC236}">
                <a16:creationId xmlns:a16="http://schemas.microsoft.com/office/drawing/2014/main" id="{3209A976-5CFB-BE85-05F5-A2E1A10956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528550"/>
            <a:ext cx="24387048" cy="1187450"/>
          </a:xfrm>
          <a:prstGeom prst="rect">
            <a:avLst/>
          </a:prstGeom>
        </p:spPr>
      </p:pic>
      <p:pic>
        <p:nvPicPr>
          <p:cNvPr id="17" name="Image 12" descr=" ">
            <a:extLst>
              <a:ext uri="{FF2B5EF4-FFF2-40B4-BE49-F238E27FC236}">
                <a16:creationId xmlns:a16="http://schemas.microsoft.com/office/drawing/2014/main" id="{2562CECD-A752-0554-5DCA-66C0FB4588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3011150"/>
            <a:ext cx="24387048" cy="704850"/>
          </a:xfrm>
          <a:prstGeom prst="rect">
            <a:avLst/>
          </a:prstGeom>
        </p:spPr>
      </p:pic>
      <p:pic>
        <p:nvPicPr>
          <p:cNvPr id="18" name="Image 13" descr=" ">
            <a:extLst>
              <a:ext uri="{FF2B5EF4-FFF2-40B4-BE49-F238E27FC236}">
                <a16:creationId xmlns:a16="http://schemas.microsoft.com/office/drawing/2014/main" id="{D40AB9A2-05C9-8105-DDE9-24F08B8E8F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3011150"/>
            <a:ext cx="24387048" cy="704850"/>
          </a:xfrm>
          <a:prstGeom prst="rect">
            <a:avLst/>
          </a:prstGeom>
        </p:spPr>
      </p:pic>
      <p:pic>
        <p:nvPicPr>
          <p:cNvPr id="19" name="Image 14" descr=" ">
            <a:extLst>
              <a:ext uri="{FF2B5EF4-FFF2-40B4-BE49-F238E27FC236}">
                <a16:creationId xmlns:a16="http://schemas.microsoft.com/office/drawing/2014/main" id="{7DB96D0D-4170-4775-1A56-0CFF8E645F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3493750"/>
            <a:ext cx="24387048" cy="222250"/>
          </a:xfrm>
          <a:prstGeom prst="rect">
            <a:avLst/>
          </a:prstGeom>
        </p:spPr>
      </p:pic>
      <p:pic>
        <p:nvPicPr>
          <p:cNvPr id="20" name="Image 15" descr=" ">
            <a:extLst>
              <a:ext uri="{FF2B5EF4-FFF2-40B4-BE49-F238E27FC236}">
                <a16:creationId xmlns:a16="http://schemas.microsoft.com/office/drawing/2014/main" id="{FFF04A65-DF57-999C-7A0E-0CEA562474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3493750"/>
            <a:ext cx="24387048" cy="222250"/>
          </a:xfrm>
          <a:prstGeom prst="rect">
            <a:avLst/>
          </a:prstGeom>
        </p:spPr>
      </p:pic>
      <p:pic>
        <p:nvPicPr>
          <p:cNvPr id="39" name="Image 34" descr=" ">
            <a:extLst>
              <a:ext uri="{FF2B5EF4-FFF2-40B4-BE49-F238E27FC236}">
                <a16:creationId xmlns:a16="http://schemas.microsoft.com/office/drawing/2014/main" id="{1A8EF820-3555-510C-CB71-C144FB49B618}"/>
              </a:ext>
            </a:extLst>
          </p:cNvPr>
          <p:cNvPicPr>
            <a:picLocks noChangeAspect="1"/>
          </p:cNvPicPr>
          <p:nvPr/>
        </p:nvPicPr>
        <p:blipFill>
          <a:blip r:embed="rId13"/>
          <a:stretch>
            <a:fillRect/>
          </a:stretch>
        </p:blipFill>
        <p:spPr>
          <a:xfrm>
            <a:off x="508063" y="508000"/>
            <a:ext cx="1270159" cy="1270000"/>
          </a:xfrm>
          <a:prstGeom prst="rect">
            <a:avLst/>
          </a:prstGeom>
        </p:spPr>
      </p:pic>
    </p:spTree>
    <p:extLst>
      <p:ext uri="{BB962C8B-B14F-4D97-AF65-F5344CB8AC3E}">
        <p14:creationId xmlns:p14="http://schemas.microsoft.com/office/powerpoint/2010/main" val="4091481715"/>
      </p:ext>
    </p:extLst>
  </p:cSld>
  <p:clrMapOvr>
    <a:masterClrMapping/>
  </p:clrMapOvr>
</p:sld>
</file>

<file path=ppt/theme/theme1.xml><?xml version="1.0" encoding="utf-8"?>
<a:theme xmlns:a="http://schemas.openxmlformats.org/drawingml/2006/main" name="Office-tema">
  <a:themeElements>
    <a:clrScheme name="strategirådet">
      <a:dk1>
        <a:srgbClr val="000000"/>
      </a:dk1>
      <a:lt1>
        <a:srgbClr val="FFFFFF"/>
      </a:lt1>
      <a:dk2>
        <a:srgbClr val="32677E"/>
      </a:dk2>
      <a:lt2>
        <a:srgbClr val="B7CAD3"/>
      </a:lt2>
      <a:accent1>
        <a:srgbClr val="9ACEAD"/>
      </a:accent1>
      <a:accent2>
        <a:srgbClr val="8CC2C4"/>
      </a:accent2>
      <a:accent3>
        <a:srgbClr val="6FA3BC"/>
      </a:accent3>
      <a:accent4>
        <a:srgbClr val="F9F7F6"/>
      </a:accent4>
      <a:accent5>
        <a:srgbClr val="5FA072"/>
      </a:accent5>
      <a:accent6>
        <a:srgbClr val="CBE6D5"/>
      </a:accent6>
      <a:hlink>
        <a:srgbClr val="50999A"/>
      </a:hlink>
      <a:folHlink>
        <a:srgbClr val="C4E0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ategirådet(powerpointmall 2)" id="{960B1E9F-A491-204C-A494-684126925619}" vid="{025C59DF-A210-AF45-AF9A-68A968D504C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b30925-91f1-4ba4-ba91-8bec7c40bb71">
      <Terms xmlns="http://schemas.microsoft.com/office/infopath/2007/PartnerControls"/>
    </lcf76f155ced4ddcb4097134ff3c332f>
    <TaxCatchAll xmlns="7f513e8d-b005-4a2f-935e-48a1a05e03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D56D8FC78BC8245BCFD3C6C079C99F4" ma:contentTypeVersion="15" ma:contentTypeDescription="Skapa ett nytt dokument." ma:contentTypeScope="" ma:versionID="c9dc2b251a96ae027f5201f4b1c8e460">
  <xsd:schema xmlns:xsd="http://www.w3.org/2001/XMLSchema" xmlns:xs="http://www.w3.org/2001/XMLSchema" xmlns:p="http://schemas.microsoft.com/office/2006/metadata/properties" xmlns:ns2="cdb30925-91f1-4ba4-ba91-8bec7c40bb71" xmlns:ns3="7f513e8d-b005-4a2f-935e-48a1a05e035f" targetNamespace="http://schemas.microsoft.com/office/2006/metadata/properties" ma:root="true" ma:fieldsID="8b482366486e6411920124ba61911bd9" ns2:_="" ns3:_="">
    <xsd:import namespace="cdb30925-91f1-4ba4-ba91-8bec7c40bb71"/>
    <xsd:import namespace="7f513e8d-b005-4a2f-935e-48a1a05e035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30925-91f1-4ba4-ba91-8bec7c40bb7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eringar" ma:readOnly="false" ma:fieldId="{5cf76f15-5ced-4ddc-b409-7134ff3c332f}" ma:taxonomyMulti="true" ma:sspId="3c4e977a-fb2d-45b7-b759-05c6c112b2a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513e8d-b005-4a2f-935e-48a1a05e035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3edb49-f850-4f61-b156-ff7df7dfe82a}" ma:internalName="TaxCatchAll" ma:showField="CatchAllData" ma:web="7f513e8d-b005-4a2f-935e-48a1a05e03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15A44-3915-48D9-A964-BFF8D9E236BB}">
  <ds:schemaRefs>
    <ds:schemaRef ds:uri="http://schemas.microsoft.com/sharepoint/v3/contenttype/forms"/>
  </ds:schemaRefs>
</ds:datastoreItem>
</file>

<file path=customXml/itemProps2.xml><?xml version="1.0" encoding="utf-8"?>
<ds:datastoreItem xmlns:ds="http://schemas.openxmlformats.org/officeDocument/2006/customXml" ds:itemID="{A72F71FE-621C-46DE-B43D-4995B9A89668}">
  <ds:schemaRefs>
    <ds:schemaRef ds:uri="http://www.w3.org/XML/1998/namespace"/>
    <ds:schemaRef ds:uri="7f513e8d-b005-4a2f-935e-48a1a05e035f"/>
    <ds:schemaRef ds:uri="http://purl.org/dc/terms/"/>
    <ds:schemaRef ds:uri="cdb30925-91f1-4ba4-ba91-8bec7c40bb71"/>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2F26B88D-83E1-451E-90A0-FA2F047E2667}">
  <ds:schemaRefs>
    <ds:schemaRef ds:uri="7f513e8d-b005-4a2f-935e-48a1a05e035f"/>
    <ds:schemaRef ds:uri="cdb30925-91f1-4ba4-ba91-8bec7c40bb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Office-tema</Template>
  <TotalTime>1955</TotalTime>
  <Words>2541</Words>
  <Application>Microsoft Office PowerPoint</Application>
  <PresentationFormat>Anpassad</PresentationFormat>
  <Paragraphs>252</Paragraphs>
  <Slides>29</Slides>
  <Notes>29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29</vt:i4>
      </vt:variant>
    </vt:vector>
  </HeadingPairs>
  <TitlesOfParts>
    <vt:vector size="36" baseType="lpstr">
      <vt:lpstr>Arial</vt:lpstr>
      <vt:lpstr>Avenir Next</vt:lpstr>
      <vt:lpstr>Avenir Next Bold</vt:lpstr>
      <vt:lpstr>Avenir Next Regular</vt:lpstr>
      <vt:lpstr>Calibri</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PptxGenJS Presentation</dc:subject>
  <dc:creator>Jonas Öhlin</dc:creator>
  <cp:lastModifiedBy>Ivarsson Anita</cp:lastModifiedBy>
  <cp:revision>3</cp:revision>
  <dcterms:created xsi:type="dcterms:W3CDTF">2024-03-28T08:05:04Z</dcterms:created>
  <dcterms:modified xsi:type="dcterms:W3CDTF">2024-11-28T14:07:26Z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0x0101009D56D8FC78BC8245BCFD3C6C079C99F4</vt:lpwstr>
  </property>
  <property fmtid="{D5CDD505-2E9C-101B-9397-08002B2CF9AE}" pid="3" name="MediaServiceImageTags">
    <vt:lpwstr/>
  </property>
</Properties>
</file>