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5"/>
  </p:notesMasterIdLst>
  <p:sldIdLst>
    <p:sldId id="256" r:id="rId8"/>
    <p:sldId id="257" r:id="rId9"/>
    <p:sldId id="259" r:id="rId10"/>
    <p:sldId id="269" r:id="rId11"/>
    <p:sldId id="270" r:id="rId12"/>
    <p:sldId id="268" r:id="rId13"/>
    <p:sldId id="273" r:id="rId14"/>
  </p:sldIdLst>
  <p:sldSz cx="12192000" cy="6858000"/>
  <p:notesSz cx="6797675" cy="9926638"/>
  <p:custDataLst>
    <p:tags r:id="rId16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105E0F-CD9E-B326-8845-083897659834}" name="Åsa Bergqvist" initials="ÅB" userId="S::asa.bergqvist@regeringskansliet.se::ec3966ce-05a5-4cf5-bfd9-e52513654a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9075" autoAdjust="0"/>
  </p:normalViewPr>
  <p:slideViewPr>
    <p:cSldViewPr snapToGrid="0">
      <p:cViewPr varScale="1">
        <p:scale>
          <a:sx n="28" d="100"/>
          <a:sy n="28" d="100"/>
        </p:scale>
        <p:origin x="1312" y="28"/>
      </p:cViewPr>
      <p:guideLst/>
    </p:cSldViewPr>
  </p:slideViewPr>
  <p:outlineViewPr>
    <p:cViewPr>
      <p:scale>
        <a:sx n="33" d="100"/>
        <a:sy n="33" d="100"/>
      </p:scale>
      <p:origin x="0" y="-33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0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39CEC-C3E4-4BBC-8D27-9D5EFF69E4FC}" type="datetimeFigureOut">
              <a:rPr lang="sv-SE" smtClean="0"/>
              <a:t>2024-12-02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D069E-1B38-4D80-B21B-2415B8D497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73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0670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324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903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sv-SE" sz="1200" dirty="0"/>
          </a:p>
          <a:p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9788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3815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>
                <a:tab pos="2286000" algn="l"/>
                <a:tab pos="3420745" algn="l"/>
              </a:tabLst>
              <a:defRPr/>
            </a:pPr>
            <a:endParaRPr lang="sv-SE" sz="18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endParaRPr lang="sv-SE" sz="18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3846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D069E-1B38-4D80-B21B-2415B8D4974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609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236CFAFA-583C-646D-A73D-BF916F6F1385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BDB33524-A6F5-BB46-8FAF-8F559C385D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E03F7CBA-DECA-6F52-DB99-0FB327B174C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F406821F-317C-5BDD-8D31-DDDD06EAE188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843388EB-57FB-A2EA-1AE5-3F7C6A362B2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D0C30D71-DDF1-55D1-536B-9D5E5B57033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A9BB906-3D01-C778-4E61-38157AB8AB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31277316-E977-BA0C-06B1-B37E1E777D7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B7EBCC7E-7429-87E7-464C-23ACC918A0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8FFA4612-FE10-F979-A213-64BA3CB1CA2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6D392E9B-22A7-511E-CE37-DE50F172E8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4A4B7F5C-F311-7948-1E3D-674E01E1F119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99CBCF96-35BE-DCD4-8767-B1BC1200B4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C5FF7D67-21ED-1C7E-E765-7B24D52AF3F6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01E12BB5-7254-DAA4-1FC5-1BCF73DC8E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4882EF0D-8BAF-8CBA-8FE8-4B53E1584A7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695064A9-130B-1EE0-14B3-9FF81C49F140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392137C6-AE24-6661-DFF2-CCA55F00ECD5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17AD6EA3-BB00-21B1-7E4C-995EF8C74B44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31E312F0-8695-115D-C922-5E854E75C7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00A7DB30-5061-D78D-91E8-DC272A1D6E48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18126047-6C07-06A0-79BA-A4F216B45555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97523F23-F37E-59D1-0D68-1D373991869E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01B12CBF-D31F-CD9E-DFD4-647564A06EA0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2024-12-02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FC1267C7-68B1-0370-4E64-91276393A935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FB2665E8-8934-B262-1FA1-5178C4F1E22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Halvtidsöversynen av programmet för ESF+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3 december 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ADD3CBC8-1BF7-4F67-EB52-BA917103A493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55714" cy="1354500"/>
          </a:xfrm>
        </p:spPr>
        <p:txBody>
          <a:bodyPr/>
          <a:lstStyle/>
          <a:p>
            <a:r>
              <a:rPr lang="sv-SE" sz="4600" dirty="0"/>
              <a:t>Halvtidsöversynen - art. 18 i förordning (EU) 2021/1060 (CPR)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988456"/>
            <a:ext cx="11366000" cy="4316312"/>
          </a:xfrm>
        </p:spPr>
        <p:txBody>
          <a:bodyPr/>
          <a:lstStyle/>
          <a:p>
            <a:r>
              <a:rPr lang="sv-SE" sz="2400" dirty="0"/>
              <a:t>Regeringen ska lämna en bedömning av genomförandet av ESF+-programmet till EU-kommissionen senast 31 mars 2025.</a:t>
            </a:r>
          </a:p>
          <a:p>
            <a:endParaRPr lang="sv-SE" sz="2400" dirty="0"/>
          </a:p>
          <a:p>
            <a:r>
              <a:rPr lang="sv-SE" sz="2400" dirty="0"/>
              <a:t>Flexibilitetsbeloppet, dvs. 50 % av EU-medlen för 2026 och 2027, tilldelas slutgiltigt efter halvtidsöversynen. Cirka 106 miljoner euro. </a:t>
            </a:r>
          </a:p>
          <a:p>
            <a:endParaRPr lang="sv-SE" sz="2400" dirty="0"/>
          </a:p>
          <a:p>
            <a:r>
              <a:rPr lang="sv-SE" sz="2400" dirty="0"/>
              <a:t>Halvtidsöversynen kan resultera i förslag till programändring, bl.a. omfördelning av flexibilitetsbeloppet, som ska föreslås ÖK.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3D81BA0B-2E2C-F15E-8BD4-694D3EDE9361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1718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4081FC-D8DC-3D53-55DE-504B9F6CD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Faktorer som ska beaktas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EEB0C6-1FDE-40F2-2FC8-BF151A128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999" y="1397000"/>
            <a:ext cx="13414829" cy="4622795"/>
          </a:xfrm>
        </p:spPr>
        <p:txBody>
          <a:bodyPr/>
          <a:lstStyle/>
          <a:p>
            <a:r>
              <a:rPr lang="sv-SE" sz="2800" dirty="0"/>
              <a:t>Utmaningar som identifieras i de landspecifika rekommendationerna 2024</a:t>
            </a:r>
          </a:p>
          <a:p>
            <a:endParaRPr lang="sv-SE" sz="2800" dirty="0"/>
          </a:p>
          <a:p>
            <a:r>
              <a:rPr lang="sv-SE" sz="2800" dirty="0"/>
              <a:t>Framstegen med principerna i pelaren för sociala rättigheter</a:t>
            </a:r>
          </a:p>
          <a:p>
            <a:endParaRPr lang="sv-SE" sz="2800" dirty="0"/>
          </a:p>
          <a:p>
            <a:r>
              <a:rPr lang="sv-SE" sz="2800" dirty="0"/>
              <a:t>Den socioekonomiska situationen</a:t>
            </a:r>
          </a:p>
          <a:p>
            <a:endParaRPr lang="sv-SE" sz="2800" dirty="0"/>
          </a:p>
          <a:p>
            <a:r>
              <a:rPr lang="sv-SE" sz="2800" dirty="0"/>
              <a:t>Resultaten av relevanta utvärderingar</a:t>
            </a:r>
          </a:p>
          <a:p>
            <a:endParaRPr lang="sv-SE" sz="2800" dirty="0"/>
          </a:p>
          <a:p>
            <a:r>
              <a:rPr lang="sv-SE" sz="2800" dirty="0"/>
              <a:t>Framstegen med att nå delmålen för 2024 i programmet, inkl. större svårigheter med genomförandet av programmet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CF30C89-F301-FC7D-F13D-B935CCB83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0507CD9-85F2-446F-F6FA-9EABDD2B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819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5D9763-5330-788F-B2D0-11F0EF89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Preliminär bedömning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4F1B85-BD61-EED5-A109-9716DE86FA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800" y="1582057"/>
            <a:ext cx="9043714" cy="443714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Programmet möter i hög grad upp de landspecifika rekommendationerna.</a:t>
            </a:r>
            <a:endParaRPr lang="sv-SE" sz="2800" dirty="0">
              <a:highlight>
                <a:srgbClr val="FFFF00"/>
              </a:highligh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Programmet bidrar till pelaren för sociala rättigheter. </a:t>
            </a:r>
          </a:p>
          <a:p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Utvecklingen av den socioekonomiska situationen ger inte anledning till programändringar.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1143000" lvl="1" indent="-457200"/>
            <a:endParaRPr lang="sv-S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lvl="1" indent="0">
              <a:buNone/>
            </a:pPr>
            <a:endParaRPr lang="sv-SE" sz="2000" dirty="0"/>
          </a:p>
          <a:p>
            <a:endParaRPr lang="sv-SE" sz="2800" dirty="0"/>
          </a:p>
          <a:p>
            <a:endParaRPr lang="sv-SE" sz="28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0445F1F-77B6-1D0A-D628-F6645EF10A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96DAFC-0745-0E17-FBF5-2269058A6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1778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C5CAF1-6AEA-760D-C153-CA13FE12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Preliminär bedömning (forts.)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83F52D-DA24-EAA7-F4B5-8114AE8EFF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2171" y="1233714"/>
            <a:ext cx="9392058" cy="409654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Målen för 2029 bedöms i stort uppnås.</a:t>
            </a:r>
          </a:p>
          <a:p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Programområde B: revidering av målet (antalet deltagare) för 2029 = programändring.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Förmodligen inget behov av omfördelning av  flexibilitetsbeloppen mellan programområdena.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317373B-5024-CBD8-E87F-DC90E107683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58C6476-23E8-4307-F837-D269C865779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2717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EFCC0-F4D9-99D3-7BB1-AC0E5C3B6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 fortsatta arbetet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7B1D35-7C96-5223-C522-5E39CB09E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389740"/>
            <a:ext cx="11264400" cy="4630055"/>
          </a:xfrm>
        </p:spPr>
        <p:txBody>
          <a:bodyPr/>
          <a:lstStyle/>
          <a:p>
            <a:r>
              <a:rPr lang="sv-SE" sz="2800" dirty="0"/>
              <a:t>Samarbete mellan Arbetsmarknadsdepartementet och ESF-rådet. </a:t>
            </a:r>
          </a:p>
          <a:p>
            <a:endParaRPr lang="sv-SE" sz="28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r>
              <a:rPr lang="sv-SE" sz="2800" dirty="0"/>
              <a:t>Information om regeringens bedömning och ev. förslag till programändringar vid ÖK-mötet i mars.</a:t>
            </a:r>
          </a:p>
          <a:p>
            <a:pPr marL="0" indent="0">
              <a:buNone/>
            </a:pPr>
            <a:endParaRPr lang="sv-SE" sz="2800" dirty="0"/>
          </a:p>
          <a:p>
            <a:r>
              <a:rPr lang="sv-SE" sz="2800" dirty="0"/>
              <a:t>Därefter regeringsbeslut och inlämnande till EU-kommissionen (senast 31 mars).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79E91FA-3785-8A1B-5CFB-03FACC32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1FF02A2-7A30-3D48-78AE-83291A4A2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80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09E754-B9FA-0C2D-95FC-574BC6177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FBA73D-2483-66AF-CEFF-3AB0ABD12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710" y="1524000"/>
            <a:ext cx="10944804" cy="4495795"/>
          </a:xfrm>
        </p:spPr>
        <p:txBody>
          <a:bodyPr/>
          <a:lstStyle/>
          <a:p>
            <a:pPr marL="0" indent="0">
              <a:buNone/>
            </a:pPr>
            <a:r>
              <a:rPr lang="sv-SE" sz="3600" dirty="0"/>
              <a:t>Frågor och synpunkter?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604A51-9F04-2A49-D474-AEFDF01F9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D1FBA2-C233-70ED-2024-D5854461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05054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3979B69B52C234DB30206BE78697F90" ma:contentTypeVersion="68" ma:contentTypeDescription="Skapa nytt dokument med möjlighet att välja RK-mall" ma:contentTypeScope="" ma:versionID="91bb393b88d56fbbfff69c25a538ac88">
  <xsd:schema xmlns:xsd="http://www.w3.org/2001/XMLSchema" xmlns:xs="http://www.w3.org/2001/XMLSchema" xmlns:p="http://schemas.microsoft.com/office/2006/metadata/properties" xmlns:ns2="4e9c2f0c-7bf8-49af-8356-cbf363fc78a7" xmlns:ns3="cc625d36-bb37-4650-91b9-0c96159295ba" xmlns:ns4="18f3d968-6251-40b0-9f11-012b293496c2" xmlns:ns6="http://schemas.microsoft.com/sharepoint/v4" xmlns:ns7="9c9941df-7074-4a92-bf99-225d24d78d61" targetNamespace="http://schemas.microsoft.com/office/2006/metadata/properties" ma:root="true" ma:fieldsID="c588cde82d9d22813a635ddc9180007a" ns2:_="" ns3:_="" ns4:_="" ns6:_="" ns7:_="">
    <xsd:import namespace="4e9c2f0c-7bf8-49af-8356-cbf363fc78a7"/>
    <xsd:import namespace="cc625d36-bb37-4650-91b9-0c96159295ba"/>
    <xsd:import namespace="18f3d968-6251-40b0-9f11-012b293496c2"/>
    <xsd:import namespace="http://schemas.microsoft.com/sharepoint/v4"/>
    <xsd:import namespace="9c9941df-7074-4a92-bf99-225d24d78d61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3:TaxCatchAllLabel" minOccurs="0"/>
                <xsd:element ref="ns3:k46d94c0acf84ab9a79866a9d8b1905f" minOccurs="0"/>
                <xsd:element ref="ns3:TaxCatchAll" minOccurs="0"/>
                <xsd:element ref="ns3:edbe0b5c82304c8e847ab7b8c02a77c3" minOccurs="0"/>
                <xsd:element ref="ns4:RKNyckelord" minOccurs="0"/>
                <xsd:element ref="ns6:IconOverlay" minOccurs="0"/>
                <xsd:element ref="ns7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Taxonomy Catch All Column1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fieldId="{446d94c0-acf8-4ab9-a798-66a9d8b1905f}" ma:sspId="d07acfae-4dfa-4949-99a8-259efd31a6ae" ma:termSetId="8c1436be-a8c9-4c8f-93bb-07dc2d5595b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941df-7074-4a92-bf99-225d24d78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IconOverlay xmlns="http://schemas.microsoft.com/sharepoint/v4" xsi:nil="true"/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B1C572EB-6B9F-431A-B0AF-25D9D4EBFA4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BD0F6DDE-4B58-4720-917F-B9F056BF71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http://schemas.microsoft.com/sharepoint/v4"/>
    <ds:schemaRef ds:uri="9c9941df-7074-4a92-bf99-225d24d78d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9C46D4-EDB8-45B0-8928-CCA6989824FE}">
  <ds:schemaRefs>
    <ds:schemaRef ds:uri="http://schemas.microsoft.com/office/2006/metadata/properties"/>
    <ds:schemaRef ds:uri="cc625d36-bb37-4650-91b9-0c96159295ba"/>
    <ds:schemaRef ds:uri="http://schemas.microsoft.com/sharepoint/v4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9c9941df-7074-4a92-bf99-225d24d78d61"/>
    <ds:schemaRef ds:uri="http://schemas.microsoft.com/office/2006/documentManagement/types"/>
    <ds:schemaRef ds:uri="http://purl.org/dc/elements/1.1/"/>
    <ds:schemaRef ds:uri="18f3d968-6251-40b0-9f11-012b293496c2"/>
    <ds:schemaRef ds:uri="4e9c2f0c-7bf8-49af-8356-cbf363fc78a7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6BF6589D-77C4-4914-BCA7-887CB4D713F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D5EE857-B7B6-4A7E-BC4B-FB6DA869C6F9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80D76B24-0AE7-4BF6-9C7A-558055B6A503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260</Words>
  <Application>Microsoft Office PowerPoint</Application>
  <PresentationFormat>Bredbild</PresentationFormat>
  <Paragraphs>75</Paragraphs>
  <Slides>7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Garamond</vt:lpstr>
      <vt:lpstr>RK PPT</vt:lpstr>
      <vt:lpstr>Halvtidsöversynen av programmet för ESF+</vt:lpstr>
      <vt:lpstr>Halvtidsöversynen - art. 18 i förordning (EU) 2021/1060 (CPR)</vt:lpstr>
      <vt:lpstr>Faktorer som ska beaktas </vt:lpstr>
      <vt:lpstr>Preliminär bedömning</vt:lpstr>
      <vt:lpstr>Preliminär bedömning (forts.) </vt:lpstr>
      <vt:lpstr>Det fortsatta arbetet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Halvtidsöversynen av programmet för ESF+</dc:title>
  <dc:creator>Åsa Bergqvist</dc:creator>
  <cp:lastModifiedBy>Ivarsson Anita</cp:lastModifiedBy>
  <cp:revision>94</cp:revision>
  <cp:lastPrinted>2024-11-20T07:44:03Z</cp:lastPrinted>
  <dcterms:created xsi:type="dcterms:W3CDTF">2024-02-13T10:18:37Z</dcterms:created>
  <dcterms:modified xsi:type="dcterms:W3CDTF">2024-12-02T08:22:43Z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0x010100BBA312BF02777149882D207184EC35C0320013979B69B52C234DB30206BE78697F90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4a3bfa01-d376-45a3-b594-b1861b80cac2</vt:lpwstr>
  </property>
  <property fmtid="{D5CDD505-2E9C-101B-9397-08002B2CF9AE}" pid="8" name="_dlc_DocId">
    <vt:lpwstr>PVVC7NFJTUQE-1551738204-90928</vt:lpwstr>
  </property>
  <property fmtid="{D5CDD505-2E9C-101B-9397-08002B2CF9AE}" pid="9" name="_dlc_DocIdUrl">
    <vt:lpwstr>https://dhs.sp.regeringskansliet.se/yta/a-a/_layouts/15/DocIdRedir.aspx?ID=PVVC7NFJTUQE-1551738204-90928, PVVC7NFJTUQE-1551738204-90928</vt:lpwstr>
  </property>
</Properties>
</file>