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0" r:id="rId4"/>
    <p:sldId id="266" r:id="rId5"/>
    <p:sldId id="267" r:id="rId6"/>
    <p:sldId id="268" r:id="rId7"/>
    <p:sldId id="265" r:id="rId8"/>
    <p:sldId id="26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86"/>
    <a:srgbClr val="124261"/>
    <a:srgbClr val="004062"/>
    <a:srgbClr val="8B475B"/>
    <a:srgbClr val="F6E3D2"/>
    <a:srgbClr val="723F4E"/>
    <a:srgbClr val="EABEA5"/>
    <a:srgbClr val="6299AE"/>
    <a:srgbClr val="F9E06C"/>
    <a:srgbClr val="A9D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631"/>
  </p:normalViewPr>
  <p:slideViewPr>
    <p:cSldViewPr snapToGrid="0" snapToObjects="1">
      <p:cViewPr varScale="1">
        <p:scale>
          <a:sx n="50" d="100"/>
          <a:sy n="50" d="100"/>
        </p:scale>
        <p:origin x="128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588E2-B791-49F8-9A53-AF589E91BDF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B8402F1-1CDE-473D-9233-9B8EEB4CA2C2}">
      <dgm:prSet phldrT="[Text]" custT="1"/>
      <dgm:spPr/>
      <dgm:t>
        <a:bodyPr/>
        <a:lstStyle/>
        <a:p>
          <a:r>
            <a:rPr lang="sv-SE" sz="1200" dirty="0"/>
            <a:t>22 oktober 2024</a:t>
          </a:r>
        </a:p>
        <a:p>
          <a:r>
            <a:rPr lang="sv-SE" sz="1200" dirty="0"/>
            <a:t>GD-beslut</a:t>
          </a:r>
        </a:p>
      </dgm:t>
    </dgm:pt>
    <dgm:pt modelId="{A27CAB14-7467-4E98-81FB-E30A7FEDA3A4}" type="parTrans" cxnId="{222ADDC9-3E0B-4064-B69D-C32803D35D2C}">
      <dgm:prSet/>
      <dgm:spPr/>
      <dgm:t>
        <a:bodyPr/>
        <a:lstStyle/>
        <a:p>
          <a:endParaRPr lang="sv-SE"/>
        </a:p>
      </dgm:t>
    </dgm:pt>
    <dgm:pt modelId="{1B804DC0-2F44-4CA8-9EF6-D9A16706142C}" type="sibTrans" cxnId="{222ADDC9-3E0B-4064-B69D-C32803D35D2C}">
      <dgm:prSet/>
      <dgm:spPr/>
      <dgm:t>
        <a:bodyPr/>
        <a:lstStyle/>
        <a:p>
          <a:endParaRPr lang="sv-SE"/>
        </a:p>
      </dgm:t>
    </dgm:pt>
    <dgm:pt modelId="{78258295-AC14-46FA-9A5A-EC073D422B5F}">
      <dgm:prSet phldrT="[Text]" custT="1"/>
      <dgm:spPr/>
      <dgm:t>
        <a:bodyPr/>
        <a:lstStyle/>
        <a:p>
          <a:r>
            <a:rPr lang="sv-SE" sz="1200" dirty="0"/>
            <a:t>28 oktober 2024</a:t>
          </a:r>
        </a:p>
        <a:p>
          <a:r>
            <a:rPr lang="sv-SE" sz="1200" dirty="0" err="1"/>
            <a:t>Utksick</a:t>
          </a:r>
          <a:r>
            <a:rPr lang="sv-SE" sz="1200" dirty="0"/>
            <a:t> till AU</a:t>
          </a:r>
        </a:p>
      </dgm:t>
    </dgm:pt>
    <dgm:pt modelId="{76446130-9031-42B8-9F14-4A244D15FE6F}" type="parTrans" cxnId="{B8F7BA73-B4ED-4E66-89BB-C9C8436EC7B1}">
      <dgm:prSet/>
      <dgm:spPr/>
      <dgm:t>
        <a:bodyPr/>
        <a:lstStyle/>
        <a:p>
          <a:endParaRPr lang="sv-SE"/>
        </a:p>
      </dgm:t>
    </dgm:pt>
    <dgm:pt modelId="{07654CC8-7EE3-4C9B-B7C0-36CCE11CFBB3}" type="sibTrans" cxnId="{B8F7BA73-B4ED-4E66-89BB-C9C8436EC7B1}">
      <dgm:prSet/>
      <dgm:spPr/>
      <dgm:t>
        <a:bodyPr/>
        <a:lstStyle/>
        <a:p>
          <a:endParaRPr lang="sv-SE"/>
        </a:p>
      </dgm:t>
    </dgm:pt>
    <dgm:pt modelId="{1D2F574C-A581-4665-B098-1B03C8BAF335}">
      <dgm:prSet phldrT="[Text]" custT="1"/>
      <dgm:spPr/>
      <dgm:t>
        <a:bodyPr/>
        <a:lstStyle/>
        <a:p>
          <a:r>
            <a:rPr lang="sv-SE" sz="1200" dirty="0"/>
            <a:t>4 november 2024</a:t>
          </a:r>
        </a:p>
        <a:p>
          <a:r>
            <a:rPr lang="sv-SE" sz="1200" dirty="0"/>
            <a:t>AU-möte</a:t>
          </a:r>
        </a:p>
      </dgm:t>
    </dgm:pt>
    <dgm:pt modelId="{6E791852-C8F3-4A06-A4AF-8E6891816214}" type="parTrans" cxnId="{B78A443F-53ED-4562-A3E2-8AC4134E7CCC}">
      <dgm:prSet/>
      <dgm:spPr/>
      <dgm:t>
        <a:bodyPr/>
        <a:lstStyle/>
        <a:p>
          <a:endParaRPr lang="sv-SE"/>
        </a:p>
      </dgm:t>
    </dgm:pt>
    <dgm:pt modelId="{AAC69A69-2DE4-455D-851C-8DAF302AE0E3}" type="sibTrans" cxnId="{B78A443F-53ED-4562-A3E2-8AC4134E7CCC}">
      <dgm:prSet/>
      <dgm:spPr/>
      <dgm:t>
        <a:bodyPr/>
        <a:lstStyle/>
        <a:p>
          <a:endParaRPr lang="sv-SE"/>
        </a:p>
      </dgm:t>
    </dgm:pt>
    <dgm:pt modelId="{273A5E30-FACA-414D-8D21-3E7F8BDB5161}">
      <dgm:prSet custT="1"/>
      <dgm:spPr/>
      <dgm:t>
        <a:bodyPr/>
        <a:lstStyle/>
        <a:p>
          <a:r>
            <a:rPr lang="sv-SE" sz="1200" dirty="0"/>
            <a:t>19 november 2024</a:t>
          </a:r>
        </a:p>
        <a:p>
          <a:r>
            <a:rPr lang="sv-SE" sz="1200" dirty="0"/>
            <a:t>Utskick till ÖK</a:t>
          </a:r>
        </a:p>
      </dgm:t>
    </dgm:pt>
    <dgm:pt modelId="{C382DA3B-6BAD-4654-A770-CA5DB39D0D97}" type="parTrans" cxnId="{AD2D1AF2-7983-43F3-9D5E-A85EF043133E}">
      <dgm:prSet/>
      <dgm:spPr/>
      <dgm:t>
        <a:bodyPr/>
        <a:lstStyle/>
        <a:p>
          <a:endParaRPr lang="sv-SE"/>
        </a:p>
      </dgm:t>
    </dgm:pt>
    <dgm:pt modelId="{FCB9621B-54BA-49A4-9A8E-C10FBE9FCA9C}" type="sibTrans" cxnId="{AD2D1AF2-7983-43F3-9D5E-A85EF043133E}">
      <dgm:prSet/>
      <dgm:spPr/>
      <dgm:t>
        <a:bodyPr/>
        <a:lstStyle/>
        <a:p>
          <a:endParaRPr lang="sv-SE"/>
        </a:p>
      </dgm:t>
    </dgm:pt>
    <dgm:pt modelId="{CDAD89C3-9E32-4774-B919-D6A7C94FDA65}">
      <dgm:prSet custT="1"/>
      <dgm:spPr/>
      <dgm:t>
        <a:bodyPr/>
        <a:lstStyle/>
        <a:p>
          <a:r>
            <a:rPr lang="sv-SE" sz="1200" dirty="0"/>
            <a:t>3 december 2024</a:t>
          </a:r>
        </a:p>
        <a:p>
          <a:r>
            <a:rPr lang="sv-SE" sz="1200" dirty="0"/>
            <a:t>ÖK-möte</a:t>
          </a:r>
        </a:p>
      </dgm:t>
    </dgm:pt>
    <dgm:pt modelId="{255D32C9-EBA3-4202-8FC8-062CB299A29A}" type="parTrans" cxnId="{CFB407A6-6DC8-49F2-BCF5-EBF83C040491}">
      <dgm:prSet/>
      <dgm:spPr/>
      <dgm:t>
        <a:bodyPr/>
        <a:lstStyle/>
        <a:p>
          <a:endParaRPr lang="sv-SE"/>
        </a:p>
      </dgm:t>
    </dgm:pt>
    <dgm:pt modelId="{77718F12-A7E7-475F-B97A-0703E3B5A753}" type="sibTrans" cxnId="{CFB407A6-6DC8-49F2-BCF5-EBF83C040491}">
      <dgm:prSet/>
      <dgm:spPr/>
      <dgm:t>
        <a:bodyPr/>
        <a:lstStyle/>
        <a:p>
          <a:endParaRPr lang="sv-SE"/>
        </a:p>
      </dgm:t>
    </dgm:pt>
    <dgm:pt modelId="{9E34A56F-A199-4202-84C6-E4969C167655}">
      <dgm:prSet custT="1"/>
      <dgm:spPr/>
      <dgm:t>
        <a:bodyPr/>
        <a:lstStyle/>
        <a:p>
          <a:r>
            <a:rPr lang="sv-SE" sz="1200" dirty="0"/>
            <a:t>December/januari 2025</a:t>
          </a:r>
        </a:p>
        <a:p>
          <a:r>
            <a:rPr lang="sv-SE" sz="1200" dirty="0"/>
            <a:t>lämnas in till EU-kommissionen</a:t>
          </a:r>
        </a:p>
      </dgm:t>
    </dgm:pt>
    <dgm:pt modelId="{D859AF03-FA6B-4B75-BD31-D4E64386C66A}" type="parTrans" cxnId="{B04E939E-F166-4861-914E-1227E2707101}">
      <dgm:prSet/>
      <dgm:spPr/>
      <dgm:t>
        <a:bodyPr/>
        <a:lstStyle/>
        <a:p>
          <a:endParaRPr lang="sv-SE"/>
        </a:p>
      </dgm:t>
    </dgm:pt>
    <dgm:pt modelId="{913206D9-4D04-40CC-8DD6-896D6EB7D2C3}" type="sibTrans" cxnId="{B04E939E-F166-4861-914E-1227E2707101}">
      <dgm:prSet/>
      <dgm:spPr/>
      <dgm:t>
        <a:bodyPr/>
        <a:lstStyle/>
        <a:p>
          <a:endParaRPr lang="sv-SE"/>
        </a:p>
      </dgm:t>
    </dgm:pt>
    <dgm:pt modelId="{8EBF75F0-D714-4152-AA2C-28467E91BCCA}" type="pres">
      <dgm:prSet presAssocID="{A12588E2-B791-49F8-9A53-AF589E91BDFA}" presName="Name0" presStyleCnt="0">
        <dgm:presLayoutVars>
          <dgm:dir/>
          <dgm:animLvl val="lvl"/>
          <dgm:resizeHandles val="exact"/>
        </dgm:presLayoutVars>
      </dgm:prSet>
      <dgm:spPr/>
    </dgm:pt>
    <dgm:pt modelId="{092C8A97-DD12-4A70-A329-3AB1E40BD8A6}" type="pres">
      <dgm:prSet presAssocID="{DB8402F1-1CDE-473D-9233-9B8EEB4CA2C2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44DFC664-0199-430B-BFEC-ECFA43F1049A}" type="pres">
      <dgm:prSet presAssocID="{1B804DC0-2F44-4CA8-9EF6-D9A16706142C}" presName="parTxOnlySpace" presStyleCnt="0"/>
      <dgm:spPr/>
    </dgm:pt>
    <dgm:pt modelId="{5AF849A9-8203-457C-A625-A8F463411191}" type="pres">
      <dgm:prSet presAssocID="{78258295-AC14-46FA-9A5A-EC073D422B5F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D1FE1DF9-9D55-402E-A737-A9BCAF0AE5D0}" type="pres">
      <dgm:prSet presAssocID="{07654CC8-7EE3-4C9B-B7C0-36CCE11CFBB3}" presName="parTxOnlySpace" presStyleCnt="0"/>
      <dgm:spPr/>
    </dgm:pt>
    <dgm:pt modelId="{8B367A98-CB81-4638-A2F9-B300FB7F7FA5}" type="pres">
      <dgm:prSet presAssocID="{1D2F574C-A581-4665-B098-1B03C8BAF335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1E245587-B162-443A-B1E4-83D9BB885599}" type="pres">
      <dgm:prSet presAssocID="{AAC69A69-2DE4-455D-851C-8DAF302AE0E3}" presName="parTxOnlySpace" presStyleCnt="0"/>
      <dgm:spPr/>
    </dgm:pt>
    <dgm:pt modelId="{B21559D6-9F88-4D98-A100-731E7F774C01}" type="pres">
      <dgm:prSet presAssocID="{273A5E30-FACA-414D-8D21-3E7F8BDB5161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AF50E71C-9C92-41D2-82A9-3059EAB1A9F2}" type="pres">
      <dgm:prSet presAssocID="{FCB9621B-54BA-49A4-9A8E-C10FBE9FCA9C}" presName="parTxOnlySpace" presStyleCnt="0"/>
      <dgm:spPr/>
    </dgm:pt>
    <dgm:pt modelId="{BA0E8DEE-4B46-406C-B0AB-85A70BFF1A05}" type="pres">
      <dgm:prSet presAssocID="{CDAD89C3-9E32-4774-B919-D6A7C94FDA65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08787961-FF6E-4572-9F99-7E26A617FCB4}" type="pres">
      <dgm:prSet presAssocID="{77718F12-A7E7-475F-B97A-0703E3B5A753}" presName="parTxOnlySpace" presStyleCnt="0"/>
      <dgm:spPr/>
    </dgm:pt>
    <dgm:pt modelId="{559B8655-AF2F-434B-9E33-C84FCC9C4821}" type="pres">
      <dgm:prSet presAssocID="{9E34A56F-A199-4202-84C6-E4969C167655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9695791E-0831-4161-AD15-72A6634CE1BF}" type="presOf" srcId="{DB8402F1-1CDE-473D-9233-9B8EEB4CA2C2}" destId="{092C8A97-DD12-4A70-A329-3AB1E40BD8A6}" srcOrd="0" destOrd="0" presId="urn:microsoft.com/office/officeart/2005/8/layout/chevron1"/>
    <dgm:cxn modelId="{1976783C-B54F-4357-B66C-C53A9ECAAA2D}" type="presOf" srcId="{273A5E30-FACA-414D-8D21-3E7F8BDB5161}" destId="{B21559D6-9F88-4D98-A100-731E7F774C01}" srcOrd="0" destOrd="0" presId="urn:microsoft.com/office/officeart/2005/8/layout/chevron1"/>
    <dgm:cxn modelId="{B78A443F-53ED-4562-A3E2-8AC4134E7CCC}" srcId="{A12588E2-B791-49F8-9A53-AF589E91BDFA}" destId="{1D2F574C-A581-4665-B098-1B03C8BAF335}" srcOrd="2" destOrd="0" parTransId="{6E791852-C8F3-4A06-A4AF-8E6891816214}" sibTransId="{AAC69A69-2DE4-455D-851C-8DAF302AE0E3}"/>
    <dgm:cxn modelId="{B8F7BA73-B4ED-4E66-89BB-C9C8436EC7B1}" srcId="{A12588E2-B791-49F8-9A53-AF589E91BDFA}" destId="{78258295-AC14-46FA-9A5A-EC073D422B5F}" srcOrd="1" destOrd="0" parTransId="{76446130-9031-42B8-9F14-4A244D15FE6F}" sibTransId="{07654CC8-7EE3-4C9B-B7C0-36CCE11CFBB3}"/>
    <dgm:cxn modelId="{E5C35E56-F42E-4BD1-B611-EAF58B68320D}" type="presOf" srcId="{A12588E2-B791-49F8-9A53-AF589E91BDFA}" destId="{8EBF75F0-D714-4152-AA2C-28467E91BCCA}" srcOrd="0" destOrd="0" presId="urn:microsoft.com/office/officeart/2005/8/layout/chevron1"/>
    <dgm:cxn modelId="{F5770692-4592-4EFD-BCBE-DADBBB159732}" type="presOf" srcId="{9E34A56F-A199-4202-84C6-E4969C167655}" destId="{559B8655-AF2F-434B-9E33-C84FCC9C4821}" srcOrd="0" destOrd="0" presId="urn:microsoft.com/office/officeart/2005/8/layout/chevron1"/>
    <dgm:cxn modelId="{94504B9A-E4F9-4F78-A669-2B3BE74B5B5B}" type="presOf" srcId="{78258295-AC14-46FA-9A5A-EC073D422B5F}" destId="{5AF849A9-8203-457C-A625-A8F463411191}" srcOrd="0" destOrd="0" presId="urn:microsoft.com/office/officeart/2005/8/layout/chevron1"/>
    <dgm:cxn modelId="{2622F69C-2CDE-4FCD-85BE-32487559C5A1}" type="presOf" srcId="{CDAD89C3-9E32-4774-B919-D6A7C94FDA65}" destId="{BA0E8DEE-4B46-406C-B0AB-85A70BFF1A05}" srcOrd="0" destOrd="0" presId="urn:microsoft.com/office/officeart/2005/8/layout/chevron1"/>
    <dgm:cxn modelId="{70D1159D-6E5C-488B-8F4B-D7A78405A875}" type="presOf" srcId="{1D2F574C-A581-4665-B098-1B03C8BAF335}" destId="{8B367A98-CB81-4638-A2F9-B300FB7F7FA5}" srcOrd="0" destOrd="0" presId="urn:microsoft.com/office/officeart/2005/8/layout/chevron1"/>
    <dgm:cxn modelId="{B04E939E-F166-4861-914E-1227E2707101}" srcId="{A12588E2-B791-49F8-9A53-AF589E91BDFA}" destId="{9E34A56F-A199-4202-84C6-E4969C167655}" srcOrd="5" destOrd="0" parTransId="{D859AF03-FA6B-4B75-BD31-D4E64386C66A}" sibTransId="{913206D9-4D04-40CC-8DD6-896D6EB7D2C3}"/>
    <dgm:cxn modelId="{CFB407A6-6DC8-49F2-BCF5-EBF83C040491}" srcId="{A12588E2-B791-49F8-9A53-AF589E91BDFA}" destId="{CDAD89C3-9E32-4774-B919-D6A7C94FDA65}" srcOrd="4" destOrd="0" parTransId="{255D32C9-EBA3-4202-8FC8-062CB299A29A}" sibTransId="{77718F12-A7E7-475F-B97A-0703E3B5A753}"/>
    <dgm:cxn modelId="{222ADDC9-3E0B-4064-B69D-C32803D35D2C}" srcId="{A12588E2-B791-49F8-9A53-AF589E91BDFA}" destId="{DB8402F1-1CDE-473D-9233-9B8EEB4CA2C2}" srcOrd="0" destOrd="0" parTransId="{A27CAB14-7467-4E98-81FB-E30A7FEDA3A4}" sibTransId="{1B804DC0-2F44-4CA8-9EF6-D9A16706142C}"/>
    <dgm:cxn modelId="{AD2D1AF2-7983-43F3-9D5E-A85EF043133E}" srcId="{A12588E2-B791-49F8-9A53-AF589E91BDFA}" destId="{273A5E30-FACA-414D-8D21-3E7F8BDB5161}" srcOrd="3" destOrd="0" parTransId="{C382DA3B-6BAD-4654-A770-CA5DB39D0D97}" sibTransId="{FCB9621B-54BA-49A4-9A8E-C10FBE9FCA9C}"/>
    <dgm:cxn modelId="{034B1D5B-8D86-486C-894A-F6E9AD797A28}" type="presParOf" srcId="{8EBF75F0-D714-4152-AA2C-28467E91BCCA}" destId="{092C8A97-DD12-4A70-A329-3AB1E40BD8A6}" srcOrd="0" destOrd="0" presId="urn:microsoft.com/office/officeart/2005/8/layout/chevron1"/>
    <dgm:cxn modelId="{E84E35DB-1B22-4142-96B4-C06E5F80B893}" type="presParOf" srcId="{8EBF75F0-D714-4152-AA2C-28467E91BCCA}" destId="{44DFC664-0199-430B-BFEC-ECFA43F1049A}" srcOrd="1" destOrd="0" presId="urn:microsoft.com/office/officeart/2005/8/layout/chevron1"/>
    <dgm:cxn modelId="{87F68D44-FC1A-4AF3-99F5-AD657035AD67}" type="presParOf" srcId="{8EBF75F0-D714-4152-AA2C-28467E91BCCA}" destId="{5AF849A9-8203-457C-A625-A8F463411191}" srcOrd="2" destOrd="0" presId="urn:microsoft.com/office/officeart/2005/8/layout/chevron1"/>
    <dgm:cxn modelId="{7E2DD763-4634-438C-A826-3731B07D24FE}" type="presParOf" srcId="{8EBF75F0-D714-4152-AA2C-28467E91BCCA}" destId="{D1FE1DF9-9D55-402E-A737-A9BCAF0AE5D0}" srcOrd="3" destOrd="0" presId="urn:microsoft.com/office/officeart/2005/8/layout/chevron1"/>
    <dgm:cxn modelId="{AA203896-F4C1-4ED4-AE73-1C89D235D172}" type="presParOf" srcId="{8EBF75F0-D714-4152-AA2C-28467E91BCCA}" destId="{8B367A98-CB81-4638-A2F9-B300FB7F7FA5}" srcOrd="4" destOrd="0" presId="urn:microsoft.com/office/officeart/2005/8/layout/chevron1"/>
    <dgm:cxn modelId="{FDC2ADE0-0386-4F83-B993-90B22B184626}" type="presParOf" srcId="{8EBF75F0-D714-4152-AA2C-28467E91BCCA}" destId="{1E245587-B162-443A-B1E4-83D9BB885599}" srcOrd="5" destOrd="0" presId="urn:microsoft.com/office/officeart/2005/8/layout/chevron1"/>
    <dgm:cxn modelId="{B8B40E99-990D-453D-BA6B-F518D727AB52}" type="presParOf" srcId="{8EBF75F0-D714-4152-AA2C-28467E91BCCA}" destId="{B21559D6-9F88-4D98-A100-731E7F774C01}" srcOrd="6" destOrd="0" presId="urn:microsoft.com/office/officeart/2005/8/layout/chevron1"/>
    <dgm:cxn modelId="{B6CB53C3-6C31-4333-A19F-E8BA809082A3}" type="presParOf" srcId="{8EBF75F0-D714-4152-AA2C-28467E91BCCA}" destId="{AF50E71C-9C92-41D2-82A9-3059EAB1A9F2}" srcOrd="7" destOrd="0" presId="urn:microsoft.com/office/officeart/2005/8/layout/chevron1"/>
    <dgm:cxn modelId="{35223AE9-83AD-4046-BC65-EFBA331EF4EE}" type="presParOf" srcId="{8EBF75F0-D714-4152-AA2C-28467E91BCCA}" destId="{BA0E8DEE-4B46-406C-B0AB-85A70BFF1A05}" srcOrd="8" destOrd="0" presId="urn:microsoft.com/office/officeart/2005/8/layout/chevron1"/>
    <dgm:cxn modelId="{2315814D-8242-4E6E-874F-9A7BAF736CDC}" type="presParOf" srcId="{8EBF75F0-D714-4152-AA2C-28467E91BCCA}" destId="{08787961-FF6E-4572-9F99-7E26A617FCB4}" srcOrd="9" destOrd="0" presId="urn:microsoft.com/office/officeart/2005/8/layout/chevron1"/>
    <dgm:cxn modelId="{261DB4FD-9196-45CD-9468-722A2947ADA8}" type="presParOf" srcId="{8EBF75F0-D714-4152-AA2C-28467E91BCCA}" destId="{559B8655-AF2F-434B-9E33-C84FCC9C482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C8A97-DD12-4A70-A329-3AB1E40BD8A6}">
      <dsp:nvSpPr>
        <dsp:cNvPr id="0" name=""/>
        <dsp:cNvSpPr/>
      </dsp:nvSpPr>
      <dsp:spPr>
        <a:xfrm>
          <a:off x="5227" y="842985"/>
          <a:ext cx="1944571" cy="777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22 oktober 2024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GD-beslut</a:t>
          </a:r>
        </a:p>
      </dsp:txBody>
      <dsp:txXfrm>
        <a:off x="394141" y="842985"/>
        <a:ext cx="1166743" cy="777828"/>
      </dsp:txXfrm>
    </dsp:sp>
    <dsp:sp modelId="{5AF849A9-8203-457C-A625-A8F463411191}">
      <dsp:nvSpPr>
        <dsp:cNvPr id="0" name=""/>
        <dsp:cNvSpPr/>
      </dsp:nvSpPr>
      <dsp:spPr>
        <a:xfrm>
          <a:off x="1755341" y="842985"/>
          <a:ext cx="1944571" cy="777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28 oktober 2024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 err="1"/>
            <a:t>Utksick</a:t>
          </a:r>
          <a:r>
            <a:rPr lang="sv-SE" sz="1200" kern="1200" dirty="0"/>
            <a:t> till AU</a:t>
          </a:r>
        </a:p>
      </dsp:txBody>
      <dsp:txXfrm>
        <a:off x="2144255" y="842985"/>
        <a:ext cx="1166743" cy="777828"/>
      </dsp:txXfrm>
    </dsp:sp>
    <dsp:sp modelId="{8B367A98-CB81-4638-A2F9-B300FB7F7FA5}">
      <dsp:nvSpPr>
        <dsp:cNvPr id="0" name=""/>
        <dsp:cNvSpPr/>
      </dsp:nvSpPr>
      <dsp:spPr>
        <a:xfrm>
          <a:off x="3505455" y="842985"/>
          <a:ext cx="1944571" cy="777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4 november 2024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AU-möte</a:t>
          </a:r>
        </a:p>
      </dsp:txBody>
      <dsp:txXfrm>
        <a:off x="3894369" y="842985"/>
        <a:ext cx="1166743" cy="777828"/>
      </dsp:txXfrm>
    </dsp:sp>
    <dsp:sp modelId="{B21559D6-9F88-4D98-A100-731E7F774C01}">
      <dsp:nvSpPr>
        <dsp:cNvPr id="0" name=""/>
        <dsp:cNvSpPr/>
      </dsp:nvSpPr>
      <dsp:spPr>
        <a:xfrm>
          <a:off x="5255569" y="842985"/>
          <a:ext cx="1944571" cy="777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19 november 2024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Utskick till ÖK</a:t>
          </a:r>
        </a:p>
      </dsp:txBody>
      <dsp:txXfrm>
        <a:off x="5644483" y="842985"/>
        <a:ext cx="1166743" cy="777828"/>
      </dsp:txXfrm>
    </dsp:sp>
    <dsp:sp modelId="{BA0E8DEE-4B46-406C-B0AB-85A70BFF1A05}">
      <dsp:nvSpPr>
        <dsp:cNvPr id="0" name=""/>
        <dsp:cNvSpPr/>
      </dsp:nvSpPr>
      <dsp:spPr>
        <a:xfrm>
          <a:off x="7005683" y="842985"/>
          <a:ext cx="1944571" cy="777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3 december 2024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ÖK-möte</a:t>
          </a:r>
        </a:p>
      </dsp:txBody>
      <dsp:txXfrm>
        <a:off x="7394597" y="842985"/>
        <a:ext cx="1166743" cy="777828"/>
      </dsp:txXfrm>
    </dsp:sp>
    <dsp:sp modelId="{559B8655-AF2F-434B-9E33-C84FCC9C4821}">
      <dsp:nvSpPr>
        <dsp:cNvPr id="0" name=""/>
        <dsp:cNvSpPr/>
      </dsp:nvSpPr>
      <dsp:spPr>
        <a:xfrm>
          <a:off x="8755797" y="842985"/>
          <a:ext cx="1944571" cy="777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December/januari 2025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lämnas in till EU-kommissionen</a:t>
          </a:r>
        </a:p>
      </dsp:txBody>
      <dsp:txXfrm>
        <a:off x="9144711" y="842985"/>
        <a:ext cx="1166743" cy="777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r>
              <a:rPr lang="sv-SE" b="1" dirty="0"/>
              <a:t>Underrubrik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två rader (ca 65 tecken)</a:t>
            </a:r>
          </a:p>
          <a:p>
            <a:endParaRPr lang="sv-SE" b="0" dirty="0"/>
          </a:p>
          <a:p>
            <a:r>
              <a:rPr lang="sv-SE" b="1" dirty="0"/>
              <a:t>Generellt om bilder</a:t>
            </a:r>
          </a:p>
          <a:p>
            <a:r>
              <a:rPr lang="sv-SE" b="0" dirty="0"/>
              <a:t>Använd gärna bilder och grafik för att lätt upp presentationen – ett riktmärke är var femte </a:t>
            </a:r>
            <a:r>
              <a:rPr lang="sv-SE" b="0" dirty="0" err="1"/>
              <a:t>slide</a:t>
            </a:r>
            <a:r>
              <a:rPr lang="sv-SE" b="0" dirty="0"/>
              <a:t> är med en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18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792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br>
              <a:rPr lang="sv-SE" b="1" dirty="0"/>
            </a:br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Text</a:t>
            </a:r>
            <a:br>
              <a:rPr lang="sv-SE" b="1" dirty="0"/>
            </a:b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fyra rader (ca 200 tecken)</a:t>
            </a:r>
          </a:p>
          <a:p>
            <a:r>
              <a:rPr lang="sv-SE" b="0" dirty="0"/>
              <a:t>Är rubriken längre bör texten vara kortare.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1078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Punkt 2 (66 procent kvinnor och 34 procent män)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Punkt 3 (Målet 28 procent)</a:t>
            </a:r>
          </a:p>
          <a:p>
            <a:r>
              <a:rPr lang="sv-SE" dirty="0"/>
              <a:t>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9844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br>
              <a:rPr lang="sv-SE" b="1" dirty="0"/>
            </a:br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Text</a:t>
            </a:r>
            <a:br>
              <a:rPr lang="sv-SE" b="1" dirty="0"/>
            </a:b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fyra rader (ca 200 tecken)</a:t>
            </a:r>
          </a:p>
          <a:p>
            <a:r>
              <a:rPr lang="sv-SE" b="0" dirty="0"/>
              <a:t>Är rubriken längre bör texten vara kortare.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9436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br>
              <a:rPr lang="sv-SE" b="1" dirty="0"/>
            </a:br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Text</a:t>
            </a:r>
            <a:br>
              <a:rPr lang="sv-SE" b="1" dirty="0"/>
            </a:b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fyra rader (ca 200 tecken)</a:t>
            </a:r>
          </a:p>
          <a:p>
            <a:r>
              <a:rPr lang="sv-SE" b="0" dirty="0"/>
              <a:t>Är rubriken längre bör texten vara kortare.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840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Av det totala antalet deltagare i programområdet är 130 927 deltagare inom </a:t>
            </a:r>
            <a:r>
              <a:rPr lang="sv-SE" dirty="0" err="1"/>
              <a:t>React</a:t>
            </a:r>
            <a:r>
              <a:rPr lang="sv-SE" dirty="0"/>
              <a:t>-EU. För deltagarna i Care saknas uppgifter för rapportering för 6 332 deltagare, som därför inte kommer med i redovisningen. Det är framför allt utbildningsnivå som saknas.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34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">
            <a:extLst>
              <a:ext uri="{FF2B5EF4-FFF2-40B4-BE49-F238E27FC236}">
                <a16:creationId xmlns:a16="http://schemas.microsoft.com/office/drawing/2014/main" id="{C9BB69D8-3B3D-3A4A-513D-36735D7E91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">
            <a:extLst>
              <a:ext uri="{FF2B5EF4-FFF2-40B4-BE49-F238E27FC236}">
                <a16:creationId xmlns:a16="http://schemas.microsoft.com/office/drawing/2014/main" id="{C5B995C1-10AA-1A58-1B1C-6119AAF0DF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7" descr="Svenska ESF-rådets logotyp">
            <a:extLst>
              <a:ext uri="{FF2B5EF4-FFF2-40B4-BE49-F238E27FC236}">
                <a16:creationId xmlns:a16="http://schemas.microsoft.com/office/drawing/2014/main" id="{21EF858C-87AF-67A4-FF2D-9D8722B4FDE0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9" name="Bildobjekt 8" descr="Medfinansieras av Europeiska unionen">
            <a:extLst>
              <a:ext uri="{FF2B5EF4-FFF2-40B4-BE49-F238E27FC236}">
                <a16:creationId xmlns:a16="http://schemas.microsoft.com/office/drawing/2014/main" id="{1BBFEBE1-2B72-D4AF-B8A6-BA2DD14C99A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108" y="6061158"/>
            <a:ext cx="2269869" cy="48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Slutrapport 2014-2020 </a:t>
            </a:r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8E29FE30-760A-314E-9211-A9F23E4EE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152" y="2457360"/>
            <a:ext cx="5271530" cy="1163664"/>
          </a:xfrm>
        </p:spPr>
        <p:txBody>
          <a:bodyPr>
            <a:normAutofit/>
          </a:bodyPr>
          <a:lstStyle/>
          <a:p>
            <a:r>
              <a:rPr lang="sv-SE" sz="2500" dirty="0"/>
              <a:t>ÖK, 3 dec 2024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EC34E4-4A53-664E-9B19-2D58BE4EE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Jonas Lindén, analytiker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 i slutrapport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tvidgad årlig genomföranderapport</a:t>
            </a:r>
            <a:endParaRPr lang="sv-SE" dirty="0"/>
          </a:p>
          <a:p>
            <a:r>
              <a:rPr lang="sv-SE" sz="1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nnehålla sammanfattade uppgifter om genomförandet av programmet och dess prioriterade områden – rapportering av indikatorer</a:t>
            </a:r>
          </a:p>
          <a:p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Extra avsnitt jämfört med årsrapporterna: till exempel programmets bidrag till unionens strategi för smart och hållbar tillväxt och en beskrivning av resultaten av arbetet med kommunikationsstrategin.</a:t>
            </a:r>
          </a:p>
          <a:p>
            <a:r>
              <a:rPr lang="sv-SE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Helhetsgrepp om programperioden snarare än vad som hänt sedan föregående årsrapport</a:t>
            </a:r>
          </a:p>
          <a:p>
            <a:r>
              <a:rPr lang="sv-SE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Två delar: huvudrapport i kommissionens mall och sammanfattning för allmänheten</a:t>
            </a:r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Process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20D3E-0733-2D4F-9AB9-EBFA1520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10527796" cy="4311328"/>
          </a:xfrm>
        </p:spPr>
        <p:txBody>
          <a:bodyPr/>
          <a:lstStyle/>
          <a:p>
            <a:pPr marL="230400" lvl="0" indent="-230400">
              <a:buFont typeface="Symbol" panose="05050102010706020507" pitchFamily="18" charset="2"/>
              <a:buChar char=""/>
              <a:tabLst>
                <a:tab pos="3330575" algn="l"/>
                <a:tab pos="3870960" algn="l"/>
              </a:tabLst>
            </a:pP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Övervakningskommittén ska </a:t>
            </a:r>
            <a:r>
              <a:rPr lang="sv-SE" sz="1800" i="1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granska</a:t>
            </a: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och </a:t>
            </a:r>
            <a:r>
              <a:rPr lang="sv-SE" sz="1800" i="1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godkänna</a:t>
            </a: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årliga och slutliga genomföranderapporter.</a:t>
            </a:r>
          </a:p>
          <a:p>
            <a:pPr marL="230400" lvl="0" indent="-230400">
              <a:buNone/>
              <a:tabLst>
                <a:tab pos="3330575" algn="l"/>
                <a:tab pos="3870960" algn="l"/>
              </a:tabLst>
            </a:pPr>
            <a:endParaRPr lang="sv-SE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400" lvl="0" indent="-230400">
              <a:buNone/>
              <a:tabLst>
                <a:tab pos="3330575" algn="l"/>
                <a:tab pos="3870960" algn="l"/>
              </a:tabLst>
            </a:pP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30400" lvl="0" indent="-230400">
              <a:buFont typeface="Symbol" panose="05050102010706020507" pitchFamily="18" charset="2"/>
              <a:buChar char=""/>
              <a:tabLst>
                <a:tab pos="3330575" algn="l"/>
                <a:tab pos="3870960" algn="l"/>
              </a:tabLst>
            </a:pP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Förvaltande myndighet ska </a:t>
            </a:r>
            <a:r>
              <a:rPr lang="sv-SE" sz="1800" i="1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utarbeta</a:t>
            </a: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och, efter godkännande av övervakningskommittén, </a:t>
            </a:r>
            <a:r>
              <a:rPr lang="sv-SE" sz="1800" i="1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skicka</a:t>
            </a: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årliga och slutliga genomföranderapporter till kommissionen. </a:t>
            </a:r>
            <a:endParaRPr lang="sv-SE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59C7BEE-E5E3-C991-9CB7-B68F3E3AF3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8363489"/>
              </p:ext>
            </p:extLst>
          </p:nvPr>
        </p:nvGraphicFramePr>
        <p:xfrm>
          <a:off x="660904" y="4229100"/>
          <a:ext cx="10705596" cy="246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303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4"/>
            <a:ext cx="9113718" cy="662782"/>
          </a:xfrm>
        </p:spPr>
        <p:txBody>
          <a:bodyPr>
            <a:normAutofit fontScale="90000"/>
          </a:bodyPr>
          <a:lstStyle/>
          <a:p>
            <a:r>
              <a:rPr lang="sv-SE" dirty="0"/>
              <a:t>Huvudsakliga resultat – PO1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20D3E-0733-2D4F-9AB9-EBFA1520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092200"/>
            <a:ext cx="8349090" cy="4539055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73 procent av ramen intecknad (i kronor räknat). </a:t>
            </a:r>
          </a:p>
          <a:p>
            <a:r>
              <a:rPr lang="sv-SE" dirty="0"/>
              <a:t>274 902 deltagare motsvarande 129 procent av slutmålet</a:t>
            </a:r>
          </a:p>
          <a:p>
            <a:r>
              <a:rPr lang="sv-SE" dirty="0"/>
              <a:t>Särskilt mål 1.1 angav 43 procent sex månader efter avslutat deltagande att de har förbättrat sin arbetsmarknadssituation. </a:t>
            </a:r>
          </a:p>
          <a:p>
            <a:r>
              <a:rPr lang="sv-SE" dirty="0"/>
              <a:t>Särskilt mål 1.2: Totalt har 55 projekt beviljats motsvarande 117 procent av slutmålet</a:t>
            </a:r>
          </a:p>
          <a:p>
            <a:r>
              <a:rPr lang="sv-SE" dirty="0"/>
              <a:t>Programutvärdering: </a:t>
            </a:r>
          </a:p>
          <a:p>
            <a:pPr lvl="1"/>
            <a:r>
              <a:rPr lang="sv-SE" dirty="0"/>
              <a:t>Särskilt mål 1.1: positiva effekter i termer av inkomstutveckling, särskilt för inrikes födda kvinnor.</a:t>
            </a:r>
          </a:p>
          <a:p>
            <a:pPr lvl="1"/>
            <a:r>
              <a:rPr lang="sv-SE" dirty="0"/>
              <a:t>Särskilt mål 1.2: svårbedömd måluppfyllelse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039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4"/>
            <a:ext cx="9113718" cy="662782"/>
          </a:xfrm>
        </p:spPr>
        <p:txBody>
          <a:bodyPr>
            <a:normAutofit fontScale="90000"/>
          </a:bodyPr>
          <a:lstStyle/>
          <a:p>
            <a:r>
              <a:rPr lang="sv-SE" dirty="0"/>
              <a:t>Huvudsakliga resultat – PO 2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20D3E-0733-2D4F-9AB9-EBFA1520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092200"/>
            <a:ext cx="8349090" cy="4539055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89 procent av ramen intecknad (i kronor räknat). </a:t>
            </a:r>
          </a:p>
          <a:p>
            <a:r>
              <a:rPr lang="sv-SE" dirty="0"/>
              <a:t>105 275 deltagare motsvarande 114 procent av slutmålet </a:t>
            </a:r>
          </a:p>
          <a:p>
            <a:pPr lvl="1"/>
            <a:r>
              <a:rPr lang="sv-SE" dirty="0"/>
              <a:t>39 procent i sysselsättning eller utbildning sex månader efter avslutad insats (34 procent av kvinnorna och 43 procent av männen) (Care ingår ej)</a:t>
            </a:r>
          </a:p>
          <a:p>
            <a:pPr lvl="1"/>
            <a:r>
              <a:rPr lang="sv-SE" dirty="0"/>
              <a:t>Programmålen gällande andelen deltagare i sysselsättning uppnås inte, däremot uppnås målen gällande utbildning</a:t>
            </a:r>
          </a:p>
          <a:p>
            <a:pPr lvl="1"/>
            <a:r>
              <a:rPr lang="sv-SE" dirty="0"/>
              <a:t>Högre andel män än kvinnor i sysselsättning och det omvända inom utbildning</a:t>
            </a:r>
          </a:p>
          <a:p>
            <a:r>
              <a:rPr lang="sv-SE" dirty="0"/>
              <a:t>Programutvärdering:</a:t>
            </a:r>
          </a:p>
          <a:p>
            <a:pPr lvl="1"/>
            <a:r>
              <a:rPr lang="sv-SE" dirty="0"/>
              <a:t>Delmål 2.2 och 2.3: Svaga eller negativa effekter för löneinkomstutveckling på kort sikt men positiva effekter på lite längre sikt, i synnerhet för utrikes födda kvinnor.</a:t>
            </a:r>
          </a:p>
          <a:p>
            <a:pPr lvl="1"/>
            <a:r>
              <a:rPr lang="sv-SE" dirty="0"/>
              <a:t>Delmål 2.2: Negativ effekt vad gäller inkomstutveckling. Kan bero på att projekten varit inriktade mot att förebygga skolavhopp.</a:t>
            </a:r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581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4"/>
            <a:ext cx="9113718" cy="662782"/>
          </a:xfrm>
        </p:spPr>
        <p:txBody>
          <a:bodyPr>
            <a:normAutofit fontScale="90000"/>
          </a:bodyPr>
          <a:lstStyle/>
          <a:p>
            <a:r>
              <a:rPr lang="sv-SE" dirty="0"/>
              <a:t>Huvudsakliga resultat – PO 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20D3E-0733-2D4F-9AB9-EBFA1520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092200"/>
            <a:ext cx="8349090" cy="4539055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93 procent av ramen intecknad (i kronor räknat). </a:t>
            </a:r>
          </a:p>
          <a:p>
            <a:r>
              <a:rPr lang="sv-SE" dirty="0"/>
              <a:t>37 041 deltagare motsvarande 185 procent av slutmålet</a:t>
            </a:r>
          </a:p>
          <a:p>
            <a:pPr lvl="1"/>
            <a:r>
              <a:rPr lang="sv-SE" dirty="0"/>
              <a:t>56 procent i sysselsättning eller utbildning sex månader efter avslutad insats </a:t>
            </a:r>
          </a:p>
          <a:p>
            <a:pPr lvl="1"/>
            <a:r>
              <a:rPr lang="sv-SE" dirty="0"/>
              <a:t>Tre av fyra kvantitativa resultatmål uppnådda. Målet för deltagare som är egenföretagare sex månader efter deltagandet ej uppfyllt</a:t>
            </a:r>
          </a:p>
          <a:p>
            <a:r>
              <a:rPr lang="sv-SE" dirty="0"/>
              <a:t> Programutvärdering:</a:t>
            </a:r>
          </a:p>
          <a:p>
            <a:pPr lvl="1"/>
            <a:r>
              <a:rPr lang="sv-SE" dirty="0"/>
              <a:t>Positiv effekt på inkomstnivåer och sysselsättningsgrader för deltagarna</a:t>
            </a:r>
          </a:p>
          <a:p>
            <a:pPr lvl="1"/>
            <a:r>
              <a:rPr lang="sv-SE" dirty="0"/>
              <a:t>Avtryck på organisationsnivå: flera projekt som fortsatt med egen finansiering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3511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Huvudsakliga resultat – PO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20D3E-0733-2D4F-9AB9-EBFA1520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8349090" cy="3648546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89 procent av ramen intecknad</a:t>
            </a:r>
          </a:p>
          <a:p>
            <a:r>
              <a:rPr lang="sv-SE" dirty="0"/>
              <a:t>130 994 deltagare motsvarande 151 procent av slutmålet </a:t>
            </a:r>
          </a:p>
          <a:p>
            <a:r>
              <a:rPr lang="sv-SE" dirty="0"/>
              <a:t>32 procent i sysselsättning eller utbildning sex månader efter avslutad insats. Programmålet för deltagare i sysselsättning uppnås med god marginal, men inte målet gällande deltagare i utbildning.</a:t>
            </a:r>
          </a:p>
          <a:p>
            <a:r>
              <a:rPr lang="sv-SE" dirty="0"/>
              <a:t>Programutvärdering</a:t>
            </a:r>
          </a:p>
          <a:p>
            <a:pPr lvl="1"/>
            <a:r>
              <a:rPr lang="sv-SE" sz="2800" dirty="0"/>
              <a:t>Delmål 5.1 (</a:t>
            </a:r>
            <a:r>
              <a:rPr lang="sv-SE" sz="2800" dirty="0" err="1"/>
              <a:t>React</a:t>
            </a:r>
            <a:r>
              <a:rPr lang="sv-SE" sz="2800" dirty="0"/>
              <a:t>-EU</a:t>
            </a:r>
            <a:r>
              <a:rPr lang="sv-SE" dirty="0">
                <a:latin typeface="Trebuchet MS" panose="020B0603020202020204" pitchFamily="34" charset="0"/>
                <a:cs typeface="Times New Roman" panose="02020603050405020304" pitchFamily="18" charset="0"/>
              </a:rPr>
              <a:t>): Programmålen för deltagare uppnås delvis. Mycket begränsade effekter på individnivå. Måluppfyllelse gällande krisåterhämtning svag. </a:t>
            </a:r>
          </a:p>
          <a:p>
            <a:pPr lvl="1"/>
            <a:r>
              <a:rPr lang="sv-SE" dirty="0">
                <a:latin typeface="Trebuchet MS" panose="020B0603020202020204" pitchFamily="34" charset="0"/>
                <a:cs typeface="Times New Roman" panose="02020603050405020304" pitchFamily="18" charset="0"/>
              </a:rPr>
              <a:t>Delmål 5.2 (Care): Nått ut till en stor del av målgruppen med relevanta insatser som de annars inte skulle ha fått ta del av.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0767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EC91E7-C1C0-8EEB-BD35-4C9011154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Huvudsakliga resultat – Horisontella principer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25A2D3-C68E-3394-7001-151E52899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Kraven gällande horisontella principer har lett till att insatser genomförts som inte annars hade gjort det. Detta har i sin tur bidragit till en mer jämställd, tillgänglig och jämlik arbetsmarknad.</a:t>
            </a:r>
          </a:p>
          <a:p>
            <a:r>
              <a:rPr lang="sv-SE" dirty="0"/>
              <a:t>Bidragit till förändrade arbetssätt i flera olika typer av verksamheter</a:t>
            </a:r>
          </a:p>
          <a:p>
            <a:r>
              <a:rPr lang="sv-SE" dirty="0"/>
              <a:t>Samtidigt bristande styrning av arbetet vilket lett till skillnader i integrering och effekter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067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rundmall med instruktioner SVENSKA2.pptx" id="{28B9AD8F-DAD1-45CF-AF3B-06F5655BC2D4}" vid="{6AF506F1-7716-4536-823A-E206BD1759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instruktioner_SVENSKA</Template>
  <TotalTime>6018</TotalTime>
  <Words>938</Words>
  <Application>Microsoft Office PowerPoint</Application>
  <PresentationFormat>Bredbild</PresentationFormat>
  <Paragraphs>106</Paragraphs>
  <Slides>8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Trebuchet MS</vt:lpstr>
      <vt:lpstr>Office-tema</vt:lpstr>
      <vt:lpstr>Slutrapport 2014-2020 </vt:lpstr>
      <vt:lpstr>Innehåll i slutrapport</vt:lpstr>
      <vt:lpstr>Process</vt:lpstr>
      <vt:lpstr>Huvudsakliga resultat – PO1 </vt:lpstr>
      <vt:lpstr>Huvudsakliga resultat – PO 2 </vt:lpstr>
      <vt:lpstr>Huvudsakliga resultat – PO 3 </vt:lpstr>
      <vt:lpstr>Huvudsakliga resultat – PO 5</vt:lpstr>
      <vt:lpstr>Huvudsakliga resultat – Horisontella principer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Lindén Jonas</dc:creator>
  <cp:lastModifiedBy>Lindén Jonas</cp:lastModifiedBy>
  <cp:revision>12</cp:revision>
  <dcterms:created xsi:type="dcterms:W3CDTF">2024-10-31T09:11:40Z</dcterms:created>
  <dcterms:modified xsi:type="dcterms:W3CDTF">2024-11-18T07:21:35Z</dcterms:modified>
</cp:coreProperties>
</file>