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0" r:id="rId4"/>
    <p:sldId id="266" r:id="rId5"/>
    <p:sldId id="267" r:id="rId6"/>
    <p:sldId id="268" r:id="rId7"/>
    <p:sldId id="265" r:id="rId8"/>
    <p:sldId id="269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886"/>
    <a:srgbClr val="124261"/>
    <a:srgbClr val="004062"/>
    <a:srgbClr val="8B475B"/>
    <a:srgbClr val="F6E3D2"/>
    <a:srgbClr val="723F4E"/>
    <a:srgbClr val="EABEA5"/>
    <a:srgbClr val="6299AE"/>
    <a:srgbClr val="F9E06C"/>
    <a:srgbClr val="A9D1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8631"/>
  </p:normalViewPr>
  <p:slideViewPr>
    <p:cSldViewPr snapToGrid="0" snapToObjects="1">
      <p:cViewPr varScale="1">
        <p:scale>
          <a:sx n="50" d="100"/>
          <a:sy n="50" d="100"/>
        </p:scale>
        <p:origin x="1284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2588E2-B791-49F8-9A53-AF589E91BDF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B8402F1-1CDE-473D-9233-9B8EEB4CA2C2}">
      <dgm:prSet phldrT="[Text]" custT="1"/>
      <dgm:spPr/>
      <dgm:t>
        <a:bodyPr/>
        <a:lstStyle/>
        <a:p>
          <a:r>
            <a:rPr lang="sv-SE" sz="1200" dirty="0"/>
            <a:t>22 oktober 2024</a:t>
          </a:r>
        </a:p>
        <a:p>
          <a:r>
            <a:rPr lang="sv-SE" sz="1200" dirty="0"/>
            <a:t>GD-beslut</a:t>
          </a:r>
        </a:p>
      </dgm:t>
    </dgm:pt>
    <dgm:pt modelId="{A27CAB14-7467-4E98-81FB-E30A7FEDA3A4}" type="parTrans" cxnId="{222ADDC9-3E0B-4064-B69D-C32803D35D2C}">
      <dgm:prSet/>
      <dgm:spPr/>
      <dgm:t>
        <a:bodyPr/>
        <a:lstStyle/>
        <a:p>
          <a:endParaRPr lang="sv-SE"/>
        </a:p>
      </dgm:t>
    </dgm:pt>
    <dgm:pt modelId="{1B804DC0-2F44-4CA8-9EF6-D9A16706142C}" type="sibTrans" cxnId="{222ADDC9-3E0B-4064-B69D-C32803D35D2C}">
      <dgm:prSet/>
      <dgm:spPr/>
      <dgm:t>
        <a:bodyPr/>
        <a:lstStyle/>
        <a:p>
          <a:endParaRPr lang="sv-SE"/>
        </a:p>
      </dgm:t>
    </dgm:pt>
    <dgm:pt modelId="{78258295-AC14-46FA-9A5A-EC073D422B5F}">
      <dgm:prSet phldrT="[Text]" custT="1"/>
      <dgm:spPr/>
      <dgm:t>
        <a:bodyPr/>
        <a:lstStyle/>
        <a:p>
          <a:r>
            <a:rPr lang="sv-SE" sz="1200" dirty="0"/>
            <a:t>28 oktober 2024</a:t>
          </a:r>
        </a:p>
        <a:p>
          <a:r>
            <a:rPr lang="sv-SE" sz="1200" dirty="0" err="1"/>
            <a:t>Utksick</a:t>
          </a:r>
          <a:r>
            <a:rPr lang="sv-SE" sz="1200" dirty="0"/>
            <a:t> till AU</a:t>
          </a:r>
        </a:p>
      </dgm:t>
    </dgm:pt>
    <dgm:pt modelId="{76446130-9031-42B8-9F14-4A244D15FE6F}" type="parTrans" cxnId="{B8F7BA73-B4ED-4E66-89BB-C9C8436EC7B1}">
      <dgm:prSet/>
      <dgm:spPr/>
      <dgm:t>
        <a:bodyPr/>
        <a:lstStyle/>
        <a:p>
          <a:endParaRPr lang="sv-SE"/>
        </a:p>
      </dgm:t>
    </dgm:pt>
    <dgm:pt modelId="{07654CC8-7EE3-4C9B-B7C0-36CCE11CFBB3}" type="sibTrans" cxnId="{B8F7BA73-B4ED-4E66-89BB-C9C8436EC7B1}">
      <dgm:prSet/>
      <dgm:spPr/>
      <dgm:t>
        <a:bodyPr/>
        <a:lstStyle/>
        <a:p>
          <a:endParaRPr lang="sv-SE"/>
        </a:p>
      </dgm:t>
    </dgm:pt>
    <dgm:pt modelId="{1D2F574C-A581-4665-B098-1B03C8BAF335}">
      <dgm:prSet phldrT="[Text]" custT="1"/>
      <dgm:spPr/>
      <dgm:t>
        <a:bodyPr/>
        <a:lstStyle/>
        <a:p>
          <a:r>
            <a:rPr lang="sv-SE" sz="1200" dirty="0"/>
            <a:t>4 november 2024</a:t>
          </a:r>
        </a:p>
        <a:p>
          <a:r>
            <a:rPr lang="sv-SE" sz="1200" dirty="0"/>
            <a:t>AU-möte</a:t>
          </a:r>
        </a:p>
      </dgm:t>
    </dgm:pt>
    <dgm:pt modelId="{6E791852-C8F3-4A06-A4AF-8E6891816214}" type="parTrans" cxnId="{B78A443F-53ED-4562-A3E2-8AC4134E7CCC}">
      <dgm:prSet/>
      <dgm:spPr/>
      <dgm:t>
        <a:bodyPr/>
        <a:lstStyle/>
        <a:p>
          <a:endParaRPr lang="sv-SE"/>
        </a:p>
      </dgm:t>
    </dgm:pt>
    <dgm:pt modelId="{AAC69A69-2DE4-455D-851C-8DAF302AE0E3}" type="sibTrans" cxnId="{B78A443F-53ED-4562-A3E2-8AC4134E7CCC}">
      <dgm:prSet/>
      <dgm:spPr/>
      <dgm:t>
        <a:bodyPr/>
        <a:lstStyle/>
        <a:p>
          <a:endParaRPr lang="sv-SE"/>
        </a:p>
      </dgm:t>
    </dgm:pt>
    <dgm:pt modelId="{273A5E30-FACA-414D-8D21-3E7F8BDB5161}">
      <dgm:prSet custT="1"/>
      <dgm:spPr/>
      <dgm:t>
        <a:bodyPr/>
        <a:lstStyle/>
        <a:p>
          <a:r>
            <a:rPr lang="sv-SE" sz="1200" dirty="0"/>
            <a:t>19 november 2024</a:t>
          </a:r>
        </a:p>
        <a:p>
          <a:r>
            <a:rPr lang="sv-SE" sz="1200" dirty="0"/>
            <a:t>Utskick till ÖK</a:t>
          </a:r>
        </a:p>
      </dgm:t>
    </dgm:pt>
    <dgm:pt modelId="{C382DA3B-6BAD-4654-A770-CA5DB39D0D97}" type="parTrans" cxnId="{AD2D1AF2-7983-43F3-9D5E-A85EF043133E}">
      <dgm:prSet/>
      <dgm:spPr/>
      <dgm:t>
        <a:bodyPr/>
        <a:lstStyle/>
        <a:p>
          <a:endParaRPr lang="sv-SE"/>
        </a:p>
      </dgm:t>
    </dgm:pt>
    <dgm:pt modelId="{FCB9621B-54BA-49A4-9A8E-C10FBE9FCA9C}" type="sibTrans" cxnId="{AD2D1AF2-7983-43F3-9D5E-A85EF043133E}">
      <dgm:prSet/>
      <dgm:spPr/>
      <dgm:t>
        <a:bodyPr/>
        <a:lstStyle/>
        <a:p>
          <a:endParaRPr lang="sv-SE"/>
        </a:p>
      </dgm:t>
    </dgm:pt>
    <dgm:pt modelId="{CDAD89C3-9E32-4774-B919-D6A7C94FDA65}">
      <dgm:prSet custT="1"/>
      <dgm:spPr/>
      <dgm:t>
        <a:bodyPr/>
        <a:lstStyle/>
        <a:p>
          <a:r>
            <a:rPr lang="sv-SE" sz="1200" dirty="0"/>
            <a:t>3 december 2024</a:t>
          </a:r>
        </a:p>
        <a:p>
          <a:r>
            <a:rPr lang="sv-SE" sz="1200" dirty="0"/>
            <a:t>ÖK-möte</a:t>
          </a:r>
        </a:p>
      </dgm:t>
    </dgm:pt>
    <dgm:pt modelId="{255D32C9-EBA3-4202-8FC8-062CB299A29A}" type="parTrans" cxnId="{CFB407A6-6DC8-49F2-BCF5-EBF83C040491}">
      <dgm:prSet/>
      <dgm:spPr/>
      <dgm:t>
        <a:bodyPr/>
        <a:lstStyle/>
        <a:p>
          <a:endParaRPr lang="sv-SE"/>
        </a:p>
      </dgm:t>
    </dgm:pt>
    <dgm:pt modelId="{77718F12-A7E7-475F-B97A-0703E3B5A753}" type="sibTrans" cxnId="{CFB407A6-6DC8-49F2-BCF5-EBF83C040491}">
      <dgm:prSet/>
      <dgm:spPr/>
      <dgm:t>
        <a:bodyPr/>
        <a:lstStyle/>
        <a:p>
          <a:endParaRPr lang="sv-SE"/>
        </a:p>
      </dgm:t>
    </dgm:pt>
    <dgm:pt modelId="{9E34A56F-A199-4202-84C6-E4969C167655}">
      <dgm:prSet custT="1"/>
      <dgm:spPr/>
      <dgm:t>
        <a:bodyPr/>
        <a:lstStyle/>
        <a:p>
          <a:r>
            <a:rPr lang="sv-SE" sz="1200" dirty="0"/>
            <a:t>December/januari 2025</a:t>
          </a:r>
        </a:p>
        <a:p>
          <a:r>
            <a:rPr lang="sv-SE" sz="1200" dirty="0"/>
            <a:t>lämnas in till EU-kommissionen</a:t>
          </a:r>
        </a:p>
      </dgm:t>
    </dgm:pt>
    <dgm:pt modelId="{D859AF03-FA6B-4B75-BD31-D4E64386C66A}" type="parTrans" cxnId="{B04E939E-F166-4861-914E-1227E2707101}">
      <dgm:prSet/>
      <dgm:spPr/>
      <dgm:t>
        <a:bodyPr/>
        <a:lstStyle/>
        <a:p>
          <a:endParaRPr lang="sv-SE"/>
        </a:p>
      </dgm:t>
    </dgm:pt>
    <dgm:pt modelId="{913206D9-4D04-40CC-8DD6-896D6EB7D2C3}" type="sibTrans" cxnId="{B04E939E-F166-4861-914E-1227E2707101}">
      <dgm:prSet/>
      <dgm:spPr/>
      <dgm:t>
        <a:bodyPr/>
        <a:lstStyle/>
        <a:p>
          <a:endParaRPr lang="sv-SE"/>
        </a:p>
      </dgm:t>
    </dgm:pt>
    <dgm:pt modelId="{8EBF75F0-D714-4152-AA2C-28467E91BCCA}" type="pres">
      <dgm:prSet presAssocID="{A12588E2-B791-49F8-9A53-AF589E91BDFA}" presName="Name0" presStyleCnt="0">
        <dgm:presLayoutVars>
          <dgm:dir/>
          <dgm:animLvl val="lvl"/>
          <dgm:resizeHandles val="exact"/>
        </dgm:presLayoutVars>
      </dgm:prSet>
      <dgm:spPr/>
    </dgm:pt>
    <dgm:pt modelId="{092C8A97-DD12-4A70-A329-3AB1E40BD8A6}" type="pres">
      <dgm:prSet presAssocID="{DB8402F1-1CDE-473D-9233-9B8EEB4CA2C2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44DFC664-0199-430B-BFEC-ECFA43F1049A}" type="pres">
      <dgm:prSet presAssocID="{1B804DC0-2F44-4CA8-9EF6-D9A16706142C}" presName="parTxOnlySpace" presStyleCnt="0"/>
      <dgm:spPr/>
    </dgm:pt>
    <dgm:pt modelId="{5AF849A9-8203-457C-A625-A8F463411191}" type="pres">
      <dgm:prSet presAssocID="{78258295-AC14-46FA-9A5A-EC073D422B5F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D1FE1DF9-9D55-402E-A737-A9BCAF0AE5D0}" type="pres">
      <dgm:prSet presAssocID="{07654CC8-7EE3-4C9B-B7C0-36CCE11CFBB3}" presName="parTxOnlySpace" presStyleCnt="0"/>
      <dgm:spPr/>
    </dgm:pt>
    <dgm:pt modelId="{8B367A98-CB81-4638-A2F9-B300FB7F7FA5}" type="pres">
      <dgm:prSet presAssocID="{1D2F574C-A581-4665-B098-1B03C8BAF335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1E245587-B162-443A-B1E4-83D9BB885599}" type="pres">
      <dgm:prSet presAssocID="{AAC69A69-2DE4-455D-851C-8DAF302AE0E3}" presName="parTxOnlySpace" presStyleCnt="0"/>
      <dgm:spPr/>
    </dgm:pt>
    <dgm:pt modelId="{B21559D6-9F88-4D98-A100-731E7F774C01}" type="pres">
      <dgm:prSet presAssocID="{273A5E30-FACA-414D-8D21-3E7F8BDB5161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AF50E71C-9C92-41D2-82A9-3059EAB1A9F2}" type="pres">
      <dgm:prSet presAssocID="{FCB9621B-54BA-49A4-9A8E-C10FBE9FCA9C}" presName="parTxOnlySpace" presStyleCnt="0"/>
      <dgm:spPr/>
    </dgm:pt>
    <dgm:pt modelId="{BA0E8DEE-4B46-406C-B0AB-85A70BFF1A05}" type="pres">
      <dgm:prSet presAssocID="{CDAD89C3-9E32-4774-B919-D6A7C94FDA65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08787961-FF6E-4572-9F99-7E26A617FCB4}" type="pres">
      <dgm:prSet presAssocID="{77718F12-A7E7-475F-B97A-0703E3B5A753}" presName="parTxOnlySpace" presStyleCnt="0"/>
      <dgm:spPr/>
    </dgm:pt>
    <dgm:pt modelId="{559B8655-AF2F-434B-9E33-C84FCC9C4821}" type="pres">
      <dgm:prSet presAssocID="{9E34A56F-A199-4202-84C6-E4969C167655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9695791E-0831-4161-AD15-72A6634CE1BF}" type="presOf" srcId="{DB8402F1-1CDE-473D-9233-9B8EEB4CA2C2}" destId="{092C8A97-DD12-4A70-A329-3AB1E40BD8A6}" srcOrd="0" destOrd="0" presId="urn:microsoft.com/office/officeart/2005/8/layout/chevron1"/>
    <dgm:cxn modelId="{1976783C-B54F-4357-B66C-C53A9ECAAA2D}" type="presOf" srcId="{273A5E30-FACA-414D-8D21-3E7F8BDB5161}" destId="{B21559D6-9F88-4D98-A100-731E7F774C01}" srcOrd="0" destOrd="0" presId="urn:microsoft.com/office/officeart/2005/8/layout/chevron1"/>
    <dgm:cxn modelId="{B78A443F-53ED-4562-A3E2-8AC4134E7CCC}" srcId="{A12588E2-B791-49F8-9A53-AF589E91BDFA}" destId="{1D2F574C-A581-4665-B098-1B03C8BAF335}" srcOrd="2" destOrd="0" parTransId="{6E791852-C8F3-4A06-A4AF-8E6891816214}" sibTransId="{AAC69A69-2DE4-455D-851C-8DAF302AE0E3}"/>
    <dgm:cxn modelId="{B8F7BA73-B4ED-4E66-89BB-C9C8436EC7B1}" srcId="{A12588E2-B791-49F8-9A53-AF589E91BDFA}" destId="{78258295-AC14-46FA-9A5A-EC073D422B5F}" srcOrd="1" destOrd="0" parTransId="{76446130-9031-42B8-9F14-4A244D15FE6F}" sibTransId="{07654CC8-7EE3-4C9B-B7C0-36CCE11CFBB3}"/>
    <dgm:cxn modelId="{E5C35E56-F42E-4BD1-B611-EAF58B68320D}" type="presOf" srcId="{A12588E2-B791-49F8-9A53-AF589E91BDFA}" destId="{8EBF75F0-D714-4152-AA2C-28467E91BCCA}" srcOrd="0" destOrd="0" presId="urn:microsoft.com/office/officeart/2005/8/layout/chevron1"/>
    <dgm:cxn modelId="{F5770692-4592-4EFD-BCBE-DADBBB159732}" type="presOf" srcId="{9E34A56F-A199-4202-84C6-E4969C167655}" destId="{559B8655-AF2F-434B-9E33-C84FCC9C4821}" srcOrd="0" destOrd="0" presId="urn:microsoft.com/office/officeart/2005/8/layout/chevron1"/>
    <dgm:cxn modelId="{94504B9A-E4F9-4F78-A669-2B3BE74B5B5B}" type="presOf" srcId="{78258295-AC14-46FA-9A5A-EC073D422B5F}" destId="{5AF849A9-8203-457C-A625-A8F463411191}" srcOrd="0" destOrd="0" presId="urn:microsoft.com/office/officeart/2005/8/layout/chevron1"/>
    <dgm:cxn modelId="{2622F69C-2CDE-4FCD-85BE-32487559C5A1}" type="presOf" srcId="{CDAD89C3-9E32-4774-B919-D6A7C94FDA65}" destId="{BA0E8DEE-4B46-406C-B0AB-85A70BFF1A05}" srcOrd="0" destOrd="0" presId="urn:microsoft.com/office/officeart/2005/8/layout/chevron1"/>
    <dgm:cxn modelId="{70D1159D-6E5C-488B-8F4B-D7A78405A875}" type="presOf" srcId="{1D2F574C-A581-4665-B098-1B03C8BAF335}" destId="{8B367A98-CB81-4638-A2F9-B300FB7F7FA5}" srcOrd="0" destOrd="0" presId="urn:microsoft.com/office/officeart/2005/8/layout/chevron1"/>
    <dgm:cxn modelId="{B04E939E-F166-4861-914E-1227E2707101}" srcId="{A12588E2-B791-49F8-9A53-AF589E91BDFA}" destId="{9E34A56F-A199-4202-84C6-E4969C167655}" srcOrd="5" destOrd="0" parTransId="{D859AF03-FA6B-4B75-BD31-D4E64386C66A}" sibTransId="{913206D9-4D04-40CC-8DD6-896D6EB7D2C3}"/>
    <dgm:cxn modelId="{CFB407A6-6DC8-49F2-BCF5-EBF83C040491}" srcId="{A12588E2-B791-49F8-9A53-AF589E91BDFA}" destId="{CDAD89C3-9E32-4774-B919-D6A7C94FDA65}" srcOrd="4" destOrd="0" parTransId="{255D32C9-EBA3-4202-8FC8-062CB299A29A}" sibTransId="{77718F12-A7E7-475F-B97A-0703E3B5A753}"/>
    <dgm:cxn modelId="{222ADDC9-3E0B-4064-B69D-C32803D35D2C}" srcId="{A12588E2-B791-49F8-9A53-AF589E91BDFA}" destId="{DB8402F1-1CDE-473D-9233-9B8EEB4CA2C2}" srcOrd="0" destOrd="0" parTransId="{A27CAB14-7467-4E98-81FB-E30A7FEDA3A4}" sibTransId="{1B804DC0-2F44-4CA8-9EF6-D9A16706142C}"/>
    <dgm:cxn modelId="{AD2D1AF2-7983-43F3-9D5E-A85EF043133E}" srcId="{A12588E2-B791-49F8-9A53-AF589E91BDFA}" destId="{273A5E30-FACA-414D-8D21-3E7F8BDB5161}" srcOrd="3" destOrd="0" parTransId="{C382DA3B-6BAD-4654-A770-CA5DB39D0D97}" sibTransId="{FCB9621B-54BA-49A4-9A8E-C10FBE9FCA9C}"/>
    <dgm:cxn modelId="{034B1D5B-8D86-486C-894A-F6E9AD797A28}" type="presParOf" srcId="{8EBF75F0-D714-4152-AA2C-28467E91BCCA}" destId="{092C8A97-DD12-4A70-A329-3AB1E40BD8A6}" srcOrd="0" destOrd="0" presId="urn:microsoft.com/office/officeart/2005/8/layout/chevron1"/>
    <dgm:cxn modelId="{E84E35DB-1B22-4142-96B4-C06E5F80B893}" type="presParOf" srcId="{8EBF75F0-D714-4152-AA2C-28467E91BCCA}" destId="{44DFC664-0199-430B-BFEC-ECFA43F1049A}" srcOrd="1" destOrd="0" presId="urn:microsoft.com/office/officeart/2005/8/layout/chevron1"/>
    <dgm:cxn modelId="{87F68D44-FC1A-4AF3-99F5-AD657035AD67}" type="presParOf" srcId="{8EBF75F0-D714-4152-AA2C-28467E91BCCA}" destId="{5AF849A9-8203-457C-A625-A8F463411191}" srcOrd="2" destOrd="0" presId="urn:microsoft.com/office/officeart/2005/8/layout/chevron1"/>
    <dgm:cxn modelId="{7E2DD763-4634-438C-A826-3731B07D24FE}" type="presParOf" srcId="{8EBF75F0-D714-4152-AA2C-28467E91BCCA}" destId="{D1FE1DF9-9D55-402E-A737-A9BCAF0AE5D0}" srcOrd="3" destOrd="0" presId="urn:microsoft.com/office/officeart/2005/8/layout/chevron1"/>
    <dgm:cxn modelId="{AA203896-F4C1-4ED4-AE73-1C89D235D172}" type="presParOf" srcId="{8EBF75F0-D714-4152-AA2C-28467E91BCCA}" destId="{8B367A98-CB81-4638-A2F9-B300FB7F7FA5}" srcOrd="4" destOrd="0" presId="urn:microsoft.com/office/officeart/2005/8/layout/chevron1"/>
    <dgm:cxn modelId="{FDC2ADE0-0386-4F83-B993-90B22B184626}" type="presParOf" srcId="{8EBF75F0-D714-4152-AA2C-28467E91BCCA}" destId="{1E245587-B162-443A-B1E4-83D9BB885599}" srcOrd="5" destOrd="0" presId="urn:microsoft.com/office/officeart/2005/8/layout/chevron1"/>
    <dgm:cxn modelId="{B8B40E99-990D-453D-BA6B-F518D727AB52}" type="presParOf" srcId="{8EBF75F0-D714-4152-AA2C-28467E91BCCA}" destId="{B21559D6-9F88-4D98-A100-731E7F774C01}" srcOrd="6" destOrd="0" presId="urn:microsoft.com/office/officeart/2005/8/layout/chevron1"/>
    <dgm:cxn modelId="{B6CB53C3-6C31-4333-A19F-E8BA809082A3}" type="presParOf" srcId="{8EBF75F0-D714-4152-AA2C-28467E91BCCA}" destId="{AF50E71C-9C92-41D2-82A9-3059EAB1A9F2}" srcOrd="7" destOrd="0" presId="urn:microsoft.com/office/officeart/2005/8/layout/chevron1"/>
    <dgm:cxn modelId="{35223AE9-83AD-4046-BC65-EFBA331EF4EE}" type="presParOf" srcId="{8EBF75F0-D714-4152-AA2C-28467E91BCCA}" destId="{BA0E8DEE-4B46-406C-B0AB-85A70BFF1A05}" srcOrd="8" destOrd="0" presId="urn:microsoft.com/office/officeart/2005/8/layout/chevron1"/>
    <dgm:cxn modelId="{2315814D-8242-4E6E-874F-9A7BAF736CDC}" type="presParOf" srcId="{8EBF75F0-D714-4152-AA2C-28467E91BCCA}" destId="{08787961-FF6E-4572-9F99-7E26A617FCB4}" srcOrd="9" destOrd="0" presId="urn:microsoft.com/office/officeart/2005/8/layout/chevron1"/>
    <dgm:cxn modelId="{261DB4FD-9196-45CD-9468-722A2947ADA8}" type="presParOf" srcId="{8EBF75F0-D714-4152-AA2C-28467E91BCCA}" destId="{559B8655-AF2F-434B-9E33-C84FCC9C4821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C8A97-DD12-4A70-A329-3AB1E40BD8A6}">
      <dsp:nvSpPr>
        <dsp:cNvPr id="0" name=""/>
        <dsp:cNvSpPr/>
      </dsp:nvSpPr>
      <dsp:spPr>
        <a:xfrm>
          <a:off x="5227" y="842985"/>
          <a:ext cx="1944571" cy="7778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22 oktober 2024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GD-beslut</a:t>
          </a:r>
        </a:p>
      </dsp:txBody>
      <dsp:txXfrm>
        <a:off x="394141" y="842985"/>
        <a:ext cx="1166743" cy="777828"/>
      </dsp:txXfrm>
    </dsp:sp>
    <dsp:sp modelId="{5AF849A9-8203-457C-A625-A8F463411191}">
      <dsp:nvSpPr>
        <dsp:cNvPr id="0" name=""/>
        <dsp:cNvSpPr/>
      </dsp:nvSpPr>
      <dsp:spPr>
        <a:xfrm>
          <a:off x="1755341" y="842985"/>
          <a:ext cx="1944571" cy="7778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28 oktober 2024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 err="1"/>
            <a:t>Utksick</a:t>
          </a:r>
          <a:r>
            <a:rPr lang="sv-SE" sz="1200" kern="1200" dirty="0"/>
            <a:t> till AU</a:t>
          </a:r>
        </a:p>
      </dsp:txBody>
      <dsp:txXfrm>
        <a:off x="2144255" y="842985"/>
        <a:ext cx="1166743" cy="777828"/>
      </dsp:txXfrm>
    </dsp:sp>
    <dsp:sp modelId="{8B367A98-CB81-4638-A2F9-B300FB7F7FA5}">
      <dsp:nvSpPr>
        <dsp:cNvPr id="0" name=""/>
        <dsp:cNvSpPr/>
      </dsp:nvSpPr>
      <dsp:spPr>
        <a:xfrm>
          <a:off x="3505455" y="842985"/>
          <a:ext cx="1944571" cy="7778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4 november 2024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AU-möte</a:t>
          </a:r>
        </a:p>
      </dsp:txBody>
      <dsp:txXfrm>
        <a:off x="3894369" y="842985"/>
        <a:ext cx="1166743" cy="777828"/>
      </dsp:txXfrm>
    </dsp:sp>
    <dsp:sp modelId="{B21559D6-9F88-4D98-A100-731E7F774C01}">
      <dsp:nvSpPr>
        <dsp:cNvPr id="0" name=""/>
        <dsp:cNvSpPr/>
      </dsp:nvSpPr>
      <dsp:spPr>
        <a:xfrm>
          <a:off x="5255569" y="842985"/>
          <a:ext cx="1944571" cy="7778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19 november 2024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Utskick till ÖK</a:t>
          </a:r>
        </a:p>
      </dsp:txBody>
      <dsp:txXfrm>
        <a:off x="5644483" y="842985"/>
        <a:ext cx="1166743" cy="777828"/>
      </dsp:txXfrm>
    </dsp:sp>
    <dsp:sp modelId="{BA0E8DEE-4B46-406C-B0AB-85A70BFF1A05}">
      <dsp:nvSpPr>
        <dsp:cNvPr id="0" name=""/>
        <dsp:cNvSpPr/>
      </dsp:nvSpPr>
      <dsp:spPr>
        <a:xfrm>
          <a:off x="7005683" y="842985"/>
          <a:ext cx="1944571" cy="7778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3 december 2024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ÖK-möte</a:t>
          </a:r>
        </a:p>
      </dsp:txBody>
      <dsp:txXfrm>
        <a:off x="7394597" y="842985"/>
        <a:ext cx="1166743" cy="777828"/>
      </dsp:txXfrm>
    </dsp:sp>
    <dsp:sp modelId="{559B8655-AF2F-434B-9E33-C84FCC9C4821}">
      <dsp:nvSpPr>
        <dsp:cNvPr id="0" name=""/>
        <dsp:cNvSpPr/>
      </dsp:nvSpPr>
      <dsp:spPr>
        <a:xfrm>
          <a:off x="8755797" y="842985"/>
          <a:ext cx="1944571" cy="7778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December/januari 2025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lämnas in till EU-kommissionen</a:t>
          </a:r>
        </a:p>
      </dsp:txBody>
      <dsp:txXfrm>
        <a:off x="9144711" y="842985"/>
        <a:ext cx="1166743" cy="777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D9394-B095-D14F-9C64-9054C5F416E2}" type="datetimeFigureOut">
              <a:rPr lang="sv-SE" smtClean="0"/>
              <a:t>2024-11-18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36579-4CA0-484E-809B-B32E5DC994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54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1" dirty="0"/>
          </a:p>
          <a:p>
            <a:r>
              <a:rPr lang="sv-SE" b="1" dirty="0"/>
              <a:t>Rubrik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dirty="0"/>
              <a:t>Typsnitt ska alltid vara: </a:t>
            </a:r>
            <a:r>
              <a:rPr lang="sv-SE" b="1" dirty="0" err="1"/>
              <a:t>Trebuchet</a:t>
            </a:r>
            <a:r>
              <a:rPr lang="sv-SE" b="1" dirty="0"/>
              <a:t> MS Fet i rubrik</a:t>
            </a:r>
            <a:br>
              <a:rPr lang="sv-SE" b="1" dirty="0"/>
            </a:br>
            <a:r>
              <a:rPr lang="sv-SE" dirty="0"/>
              <a:t>Max två rader (ca 45 tecken)</a:t>
            </a:r>
          </a:p>
          <a:p>
            <a:endParaRPr lang="sv-S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r>
              <a:rPr lang="sv-SE" b="1" dirty="0"/>
              <a:t>Underrubrik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0" dirty="0"/>
              <a:t>Typsnitt ska alltid vara: </a:t>
            </a:r>
            <a:r>
              <a:rPr lang="sv-SE" b="0" dirty="0" err="1"/>
              <a:t>Trebuchet</a:t>
            </a:r>
            <a:r>
              <a:rPr lang="sv-SE" b="0" dirty="0"/>
              <a:t> MS (ej </a:t>
            </a:r>
            <a:r>
              <a:rPr lang="sv-SE" b="0" dirty="0" err="1"/>
              <a:t>fetad</a:t>
            </a:r>
            <a:r>
              <a:rPr lang="sv-SE" b="0" dirty="0"/>
              <a:t>)</a:t>
            </a:r>
            <a:endParaRPr lang="sv-SE" b="1" dirty="0"/>
          </a:p>
          <a:p>
            <a:r>
              <a:rPr lang="sv-SE" b="0" dirty="0"/>
              <a:t>Max två rader (ca 65 tecken)</a:t>
            </a:r>
          </a:p>
          <a:p>
            <a:endParaRPr lang="sv-SE" b="0" dirty="0"/>
          </a:p>
          <a:p>
            <a:r>
              <a:rPr lang="sv-SE" b="1" dirty="0"/>
              <a:t>Generellt om bilder</a:t>
            </a:r>
          </a:p>
          <a:p>
            <a:r>
              <a:rPr lang="sv-SE" b="0" dirty="0"/>
              <a:t>Använd gärna bilder och grafik för att lätt upp presentationen – ett riktmärke är var femte </a:t>
            </a:r>
            <a:r>
              <a:rPr lang="sv-SE" b="0" dirty="0" err="1"/>
              <a:t>slide</a:t>
            </a:r>
            <a:r>
              <a:rPr lang="sv-SE" b="0" dirty="0"/>
              <a:t> är med en bild.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1181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dirty="0"/>
              <a:t>Rubrik</a:t>
            </a:r>
            <a:br>
              <a:rPr lang="sv-SE" b="1" dirty="0"/>
            </a:br>
            <a:r>
              <a:rPr lang="sv-SE" b="1" dirty="0"/>
              <a:t>Typsnitt ska alltid vara: </a:t>
            </a:r>
            <a:r>
              <a:rPr lang="sv-SE" b="1" dirty="0" err="1"/>
              <a:t>Trebuchet</a:t>
            </a:r>
            <a:r>
              <a:rPr lang="sv-SE" b="1" dirty="0"/>
              <a:t> MS Fet i rubrik</a:t>
            </a:r>
            <a:br>
              <a:rPr lang="sv-SE" b="1" dirty="0"/>
            </a:br>
            <a:r>
              <a:rPr lang="sv-SE" dirty="0"/>
              <a:t>Max två rader (ca 45 tecken)</a:t>
            </a:r>
          </a:p>
          <a:p>
            <a:endParaRPr lang="sv-SE" dirty="0"/>
          </a:p>
          <a:p>
            <a:r>
              <a:rPr lang="sv-SE" b="1" dirty="0"/>
              <a:t>Punktlista</a:t>
            </a:r>
          </a:p>
          <a:p>
            <a:r>
              <a:rPr lang="sv-SE" b="0" dirty="0"/>
              <a:t>Består listan av något ord per punkt kan listan vara fem punkter lång. (ca 160 tecken)</a:t>
            </a:r>
          </a:p>
          <a:p>
            <a:r>
              <a:rPr lang="sv-SE" b="0" dirty="0"/>
              <a:t>Består de av meningar begränsas den till tre punkter per sida. Behövs fler punkter, lägg då till en extra sida.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3792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/>
              <a:t>Rubrik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dirty="0"/>
              <a:t>Typsnitt ska alltid vara: </a:t>
            </a:r>
            <a:r>
              <a:rPr lang="sv-SE" b="1" dirty="0" err="1"/>
              <a:t>Trebuchet</a:t>
            </a:r>
            <a:r>
              <a:rPr lang="sv-SE" b="1" dirty="0"/>
              <a:t> MS Fet i rubrik</a:t>
            </a:r>
            <a:br>
              <a:rPr lang="sv-SE" b="1" dirty="0"/>
            </a:br>
            <a:r>
              <a:rPr lang="sv-SE" dirty="0"/>
              <a:t>Max två rader (ca 45 tecken)</a:t>
            </a:r>
          </a:p>
          <a:p>
            <a:br>
              <a:rPr lang="sv-SE" b="1" dirty="0"/>
            </a:br>
            <a:endParaRPr lang="sv-S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dirty="0"/>
              <a:t>Text</a:t>
            </a:r>
            <a:br>
              <a:rPr lang="sv-SE" b="1" dirty="0"/>
            </a:br>
            <a:r>
              <a:rPr lang="sv-SE" b="0" dirty="0"/>
              <a:t>Typsnitt ska alltid vara: </a:t>
            </a:r>
            <a:r>
              <a:rPr lang="sv-SE" b="0" dirty="0" err="1"/>
              <a:t>Trebuchet</a:t>
            </a:r>
            <a:r>
              <a:rPr lang="sv-SE" b="0" dirty="0"/>
              <a:t> MS (ej </a:t>
            </a:r>
            <a:r>
              <a:rPr lang="sv-SE" b="0" dirty="0" err="1"/>
              <a:t>fetad</a:t>
            </a:r>
            <a:r>
              <a:rPr lang="sv-SE" b="0" dirty="0"/>
              <a:t>)</a:t>
            </a:r>
            <a:endParaRPr lang="sv-SE" b="1" dirty="0"/>
          </a:p>
          <a:p>
            <a:r>
              <a:rPr lang="sv-SE" b="0" dirty="0"/>
              <a:t>Max fyra rader (ca 200 tecken)</a:t>
            </a:r>
          </a:p>
          <a:p>
            <a:r>
              <a:rPr lang="sv-SE" b="0" dirty="0"/>
              <a:t>Är rubriken längre bör texten vara kortare.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1078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Punkt 2 (66 procent kvinnor och 34 procent män)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Punkt 3 (Målet 28 procent)</a:t>
            </a:r>
          </a:p>
          <a:p>
            <a:r>
              <a:rPr lang="sv-SE" dirty="0"/>
              <a:t>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9844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/>
              <a:t>Rubrik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dirty="0"/>
              <a:t>Typsnitt ska alltid vara: </a:t>
            </a:r>
            <a:r>
              <a:rPr lang="sv-SE" b="1" dirty="0" err="1"/>
              <a:t>Trebuchet</a:t>
            </a:r>
            <a:r>
              <a:rPr lang="sv-SE" b="1" dirty="0"/>
              <a:t> MS Fet i rubrik</a:t>
            </a:r>
            <a:br>
              <a:rPr lang="sv-SE" b="1" dirty="0"/>
            </a:br>
            <a:r>
              <a:rPr lang="sv-SE" dirty="0"/>
              <a:t>Max två rader (ca 45 tecken)</a:t>
            </a:r>
          </a:p>
          <a:p>
            <a:br>
              <a:rPr lang="sv-SE" b="1" dirty="0"/>
            </a:br>
            <a:endParaRPr lang="sv-S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dirty="0"/>
              <a:t>Text</a:t>
            </a:r>
            <a:br>
              <a:rPr lang="sv-SE" b="1" dirty="0"/>
            </a:br>
            <a:r>
              <a:rPr lang="sv-SE" b="0" dirty="0"/>
              <a:t>Typsnitt ska alltid vara: </a:t>
            </a:r>
            <a:r>
              <a:rPr lang="sv-SE" b="0" dirty="0" err="1"/>
              <a:t>Trebuchet</a:t>
            </a:r>
            <a:r>
              <a:rPr lang="sv-SE" b="0" dirty="0"/>
              <a:t> MS (ej </a:t>
            </a:r>
            <a:r>
              <a:rPr lang="sv-SE" b="0" dirty="0" err="1"/>
              <a:t>fetad</a:t>
            </a:r>
            <a:r>
              <a:rPr lang="sv-SE" b="0" dirty="0"/>
              <a:t>)</a:t>
            </a:r>
            <a:endParaRPr lang="sv-SE" b="1" dirty="0"/>
          </a:p>
          <a:p>
            <a:r>
              <a:rPr lang="sv-SE" b="0" dirty="0"/>
              <a:t>Max fyra rader (ca 200 tecken)</a:t>
            </a:r>
          </a:p>
          <a:p>
            <a:r>
              <a:rPr lang="sv-SE" b="0" dirty="0"/>
              <a:t>Är rubriken längre bör texten vara kortare.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9436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/>
              <a:t>Rubrik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dirty="0"/>
              <a:t>Typsnitt ska alltid vara: </a:t>
            </a:r>
            <a:r>
              <a:rPr lang="sv-SE" b="1" dirty="0" err="1"/>
              <a:t>Trebuchet</a:t>
            </a:r>
            <a:r>
              <a:rPr lang="sv-SE" b="1" dirty="0"/>
              <a:t> MS Fet i rubrik</a:t>
            </a:r>
            <a:br>
              <a:rPr lang="sv-SE" b="1" dirty="0"/>
            </a:br>
            <a:r>
              <a:rPr lang="sv-SE" dirty="0"/>
              <a:t>Max två rader (ca 45 tecken)</a:t>
            </a:r>
          </a:p>
          <a:p>
            <a:br>
              <a:rPr lang="sv-SE" b="1" dirty="0"/>
            </a:br>
            <a:endParaRPr lang="sv-S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dirty="0"/>
              <a:t>Text</a:t>
            </a:r>
            <a:br>
              <a:rPr lang="sv-SE" b="1" dirty="0"/>
            </a:br>
            <a:r>
              <a:rPr lang="sv-SE" b="0" dirty="0"/>
              <a:t>Typsnitt ska alltid vara: </a:t>
            </a:r>
            <a:r>
              <a:rPr lang="sv-SE" b="0" dirty="0" err="1"/>
              <a:t>Trebuchet</a:t>
            </a:r>
            <a:r>
              <a:rPr lang="sv-SE" b="0" dirty="0"/>
              <a:t> MS (ej </a:t>
            </a:r>
            <a:r>
              <a:rPr lang="sv-SE" b="0" dirty="0" err="1"/>
              <a:t>fetad</a:t>
            </a:r>
            <a:r>
              <a:rPr lang="sv-SE" b="0" dirty="0"/>
              <a:t>)</a:t>
            </a:r>
            <a:endParaRPr lang="sv-SE" b="1" dirty="0"/>
          </a:p>
          <a:p>
            <a:r>
              <a:rPr lang="sv-SE" b="0" dirty="0"/>
              <a:t>Max fyra rader (ca 200 tecken)</a:t>
            </a:r>
          </a:p>
          <a:p>
            <a:r>
              <a:rPr lang="sv-SE" b="0" dirty="0"/>
              <a:t>Är rubriken längre bör texten vara kortare.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6840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Av det totala antalet deltagare i programområdet är 130 927 deltagare inom </a:t>
            </a:r>
            <a:r>
              <a:rPr lang="sv-SE" dirty="0" err="1"/>
              <a:t>React</a:t>
            </a:r>
            <a:r>
              <a:rPr lang="sv-SE" dirty="0"/>
              <a:t>-EU. För deltagarna i Care saknas uppgifter för rapportering för 6 332 deltagare, som därför inte kommer med i redovisningen. Det är framför allt utbildningsnivå som saknas.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1349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1"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1F8F117-E482-B548-86A9-089DD068A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7360" y="2576471"/>
            <a:ext cx="941011" cy="941011"/>
          </a:xfrm>
          <a:prstGeom prst="rect">
            <a:avLst/>
          </a:prstGeom>
          <a:solidFill>
            <a:srgbClr val="004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2BBD79D-617E-0C4E-8C8E-F40ECFB529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5637" y="731217"/>
            <a:ext cx="6251293" cy="3717969"/>
          </a:xfrm>
          <a:prstGeom prst="rect">
            <a:avLst/>
          </a:prstGeom>
          <a:solidFill>
            <a:srgbClr val="F6E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99A6F7AF-1600-3745-B44C-3759E7BDE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293952" y="3517482"/>
            <a:ext cx="1863408" cy="18634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80A94A70-77CA-7A4A-9A57-2F63C0D87F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151" y="1036705"/>
            <a:ext cx="5271531" cy="1257144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Välkomna till Svenska ESF-rådet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517873D5-62BF-154B-8C79-136C0BF69C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152" y="2457360"/>
            <a:ext cx="5271530" cy="589215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DC0ADD5B-E213-FE4F-9F25-F0B2241BB3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151" y="3811425"/>
            <a:ext cx="5271737" cy="34403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sv-SE" dirty="0"/>
              <a:t>Skapare och datum</a:t>
            </a:r>
          </a:p>
        </p:txBody>
      </p:sp>
      <p:pic>
        <p:nvPicPr>
          <p:cNvPr id="13" name="Bildobjekt 12" descr="Svenska ESF-rådets logotyp">
            <a:extLst>
              <a:ext uri="{FF2B5EF4-FFF2-40B4-BE49-F238E27FC236}">
                <a16:creationId xmlns:a16="http://schemas.microsoft.com/office/drawing/2014/main" id="{AC448D61-B925-1744-B97E-1717E00386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14916" y="5776393"/>
            <a:ext cx="2375731" cy="648319"/>
          </a:xfrm>
          <a:prstGeom prst="rect">
            <a:avLst/>
          </a:prstGeom>
        </p:spPr>
      </p:pic>
      <p:pic>
        <p:nvPicPr>
          <p:cNvPr id="2" name="Bildobjekt 1" descr="Medfinansieras av Europeiska unionen">
            <a:extLst>
              <a:ext uri="{FF2B5EF4-FFF2-40B4-BE49-F238E27FC236}">
                <a16:creationId xmlns:a16="http://schemas.microsoft.com/office/drawing/2014/main" id="{C9BB69D8-3B3D-3A4A-513D-36735D7E91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422" y="433288"/>
            <a:ext cx="3377967" cy="7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35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 med möns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62939" y="1595672"/>
            <a:ext cx="5429062" cy="52623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658416" y="457200"/>
            <a:ext cx="2227153" cy="22271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819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två bild med möns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834680" y="-7167"/>
            <a:ext cx="2164245" cy="2208413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2429" y="1330859"/>
            <a:ext cx="3711422" cy="36134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54469" y="4950958"/>
            <a:ext cx="1339382" cy="1339382"/>
          </a:xfrm>
          <a:prstGeom prst="rect">
            <a:avLst/>
          </a:prstGeom>
          <a:solidFill>
            <a:srgbClr val="A9D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F8CDA74-96A5-A641-B00B-1B55A4AE1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998925" y="2201246"/>
            <a:ext cx="989656" cy="1009853"/>
          </a:xfrm>
          <a:prstGeom prst="rect">
            <a:avLst/>
          </a:prstGeom>
          <a:solidFill>
            <a:srgbClr val="723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2DAC763D-35B4-D94F-991C-53FB20BFBC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493851" y="4186448"/>
            <a:ext cx="2694915" cy="267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7333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med mön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119782" y="90087"/>
            <a:ext cx="3388945" cy="3426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10037" y="1731792"/>
            <a:ext cx="836672" cy="836672"/>
          </a:xfrm>
          <a:prstGeom prst="rect">
            <a:avLst/>
          </a:prstGeom>
          <a:solidFill>
            <a:srgbClr val="EAB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846462" y="5160475"/>
            <a:ext cx="1663575" cy="1697525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F8CDA74-96A5-A641-B00B-1B55A4AE1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65861" y="4061125"/>
            <a:ext cx="1077363" cy="1099350"/>
          </a:xfrm>
          <a:prstGeom prst="rect">
            <a:avLst/>
          </a:prstGeom>
          <a:solidFill>
            <a:srgbClr val="F9E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2DAC763D-35B4-D94F-991C-53FB20BFBC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10037" y="2568464"/>
            <a:ext cx="2694915" cy="259201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656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 med mönst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29609" y="1595672"/>
            <a:ext cx="4831398" cy="46830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1349" y="1"/>
            <a:ext cx="1595672" cy="1595672"/>
          </a:xfrm>
          <a:prstGeom prst="rect">
            <a:avLst/>
          </a:prstGeom>
          <a:solidFill>
            <a:srgbClr val="EAB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71022" y="4237022"/>
            <a:ext cx="2620979" cy="2620979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5170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med mönster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865068" y="543124"/>
            <a:ext cx="5326932" cy="5136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478466" y="5164057"/>
            <a:ext cx="1702652" cy="1693943"/>
          </a:xfrm>
          <a:prstGeom prst="rect">
            <a:avLst/>
          </a:prstGeom>
          <a:solidFill>
            <a:srgbClr val="F9E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69981" y="-32371"/>
            <a:ext cx="2539844" cy="2551905"/>
          </a:xfrm>
          <a:prstGeom prst="rect">
            <a:avLst/>
          </a:prstGeom>
          <a:solidFill>
            <a:srgbClr val="1242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3915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text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6623406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6623406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D4D8DBF-8444-804B-958C-8A5752B5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39044" y="5482535"/>
            <a:ext cx="1375874" cy="1375874"/>
          </a:xfrm>
          <a:prstGeom prst="rect">
            <a:avLst/>
          </a:prstGeom>
          <a:solidFill>
            <a:srgbClr val="EAB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BECD36E-DD4B-E344-8D02-17076226E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14917" y="2605451"/>
            <a:ext cx="2877084" cy="2877084"/>
          </a:xfrm>
          <a:prstGeom prst="rect">
            <a:avLst/>
          </a:prstGeom>
          <a:solidFill>
            <a:srgbClr val="723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7A1B5B9E-0DAE-8247-8A6C-E1AFEB21F98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09135" y="452927"/>
            <a:ext cx="3611562" cy="3611563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875927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text med 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6623406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6623406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D4D8DBF-8444-804B-958C-8A5752B5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73677" y="457200"/>
            <a:ext cx="1153231" cy="1153231"/>
          </a:xfrm>
          <a:prstGeom prst="rect">
            <a:avLst/>
          </a:prstGeom>
          <a:solidFill>
            <a:srgbClr val="F9E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BECD36E-DD4B-E344-8D02-17076226E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597663" y="4311353"/>
            <a:ext cx="2546647" cy="2546647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EBEE1651-5104-0C49-B498-D2207B4C16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26538" y="1609725"/>
            <a:ext cx="3065462" cy="3141663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6799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2982" y="457201"/>
            <a:ext cx="5622201" cy="59254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12256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474629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54F6FA-2C7A-0F40-A68F-8B6D53564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720" y="516048"/>
            <a:ext cx="10385079" cy="5269116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64051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2"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34E60E6F-E48C-8649-8FBF-B9F4EC38A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7360" y="2576471"/>
            <a:ext cx="941011" cy="941011"/>
          </a:xfrm>
          <a:prstGeom prst="rect">
            <a:avLst/>
          </a:prstGeom>
          <a:solidFill>
            <a:srgbClr val="004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2465B3A2-FA99-B048-8364-C9B6EE7AF2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5637" y="731217"/>
            <a:ext cx="6251293" cy="37179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7BAFA08D-D8ED-9E43-9149-F165AFF23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293952" y="3517482"/>
            <a:ext cx="1863408" cy="1863408"/>
          </a:xfrm>
          <a:prstGeom prst="rect">
            <a:avLst/>
          </a:prstGeom>
          <a:solidFill>
            <a:srgbClr val="8B47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151" y="1036705"/>
            <a:ext cx="5271531" cy="1257144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Välkomna till Svenska ESF-rådet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152" y="2457360"/>
            <a:ext cx="5271530" cy="589215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endParaRPr lang="sv-SE" dirty="0"/>
          </a:p>
        </p:txBody>
      </p:sp>
      <p:sp>
        <p:nvSpPr>
          <p:cNvPr id="12" name="Platshållare för text 10">
            <a:extLst>
              <a:ext uri="{FF2B5EF4-FFF2-40B4-BE49-F238E27FC236}">
                <a16:creationId xmlns:a16="http://schemas.microsoft.com/office/drawing/2014/main" id="{21301CA2-F276-B14A-B0EA-CD7F6DD8D4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151" y="3811425"/>
            <a:ext cx="5271737" cy="34403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sv-SE" dirty="0"/>
              <a:t>Skapare och </a:t>
            </a:r>
            <a:r>
              <a:rPr lang="sv-SE" dirty="0" err="1"/>
              <a:t>dqatum</a:t>
            </a:r>
            <a:endParaRPr lang="sv-SE" dirty="0"/>
          </a:p>
        </p:txBody>
      </p:sp>
      <p:pic>
        <p:nvPicPr>
          <p:cNvPr id="13" name="Bildobjekt 12" descr="Svenska ESF-rådets logotyp">
            <a:extLst>
              <a:ext uri="{FF2B5EF4-FFF2-40B4-BE49-F238E27FC236}">
                <a16:creationId xmlns:a16="http://schemas.microsoft.com/office/drawing/2014/main" id="{96A5E59D-08E1-B244-8AE3-D5A2C25C5B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14916" y="5776393"/>
            <a:ext cx="2375731" cy="648319"/>
          </a:xfrm>
          <a:prstGeom prst="rect">
            <a:avLst/>
          </a:prstGeom>
        </p:spPr>
      </p:pic>
      <p:pic>
        <p:nvPicPr>
          <p:cNvPr id="4" name="Bildobjekt 3" descr="Medfinansieras av Europeiska unionen">
            <a:extLst>
              <a:ext uri="{FF2B5EF4-FFF2-40B4-BE49-F238E27FC236}">
                <a16:creationId xmlns:a16="http://schemas.microsoft.com/office/drawing/2014/main" id="{C5B995C1-10AA-1A58-1B1C-6119AAF0DF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422" y="433288"/>
            <a:ext cx="3377967" cy="7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445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sida"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807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– Blå">
    <p:bg>
      <p:bgPr>
        <a:solidFill>
          <a:srgbClr val="A9D1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648"/>
            <a:ext cx="6516998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2400" y="2961907"/>
            <a:ext cx="6516998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EF16A05F-22AB-9E4F-B3C8-1B6E31C36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4" y="2245259"/>
            <a:ext cx="4295196" cy="461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51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– Grön">
    <p:bg>
      <p:bgPr>
        <a:solidFill>
          <a:srgbClr val="B7CF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913"/>
            <a:ext cx="5812325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0903" y="2964339"/>
            <a:ext cx="5812325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5308B08-3FA6-5A43-A747-111A29F6F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4" y="2245258"/>
            <a:ext cx="4295197" cy="461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77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– Gul">
    <p:bg>
      <p:bgPr>
        <a:solidFill>
          <a:srgbClr val="F9E0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913"/>
            <a:ext cx="5812325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0903" y="2964339"/>
            <a:ext cx="5812325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7E0A9CF-BE89-104B-B30C-E144FDD361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2" y="2245258"/>
            <a:ext cx="4295198" cy="461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1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– Rosa">
    <p:bg>
      <p:bgPr>
        <a:solidFill>
          <a:srgbClr val="EABE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913"/>
            <a:ext cx="5812325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0903" y="2964339"/>
            <a:ext cx="5812325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BE1E315-C437-6448-8579-A95E71D78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1" y="2245257"/>
            <a:ext cx="4295199" cy="461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80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311B47-16D8-9647-829B-D0786C522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4" y="563963"/>
            <a:ext cx="9113718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A91644-805D-2647-A846-5647CFD87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4" y="1982709"/>
            <a:ext cx="9113718" cy="364854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468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– 2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FD3FD9A2-49C0-3745-BDC1-0A45AC1DA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3" y="563963"/>
            <a:ext cx="10337925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A91644-805D-2647-A846-5647CFD87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3" y="2006694"/>
            <a:ext cx="4991477" cy="38418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3AB8240A-3D11-9144-B799-360BB7BBCAC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007351" y="2006694"/>
            <a:ext cx="4991477" cy="38418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733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 med mön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36190" y="457200"/>
            <a:ext cx="5555810" cy="54547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622202" y="4630847"/>
            <a:ext cx="2227153" cy="22271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5973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F9EF735-2EBE-7F49-82AA-336045B30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CDD7512-FD86-934F-A2F4-DE5978D53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1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8" name="Bild 7" descr="Svenska ESF-rådets logotyp">
            <a:extLst>
              <a:ext uri="{FF2B5EF4-FFF2-40B4-BE49-F238E27FC236}">
                <a16:creationId xmlns:a16="http://schemas.microsoft.com/office/drawing/2014/main" id="{21EF858C-87AF-67A4-FF2D-9D8722B4FDE0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12109" y="6089636"/>
            <a:ext cx="1545142" cy="422413"/>
          </a:xfrm>
          <a:prstGeom prst="rect">
            <a:avLst/>
          </a:prstGeom>
        </p:spPr>
      </p:pic>
      <p:pic>
        <p:nvPicPr>
          <p:cNvPr id="9" name="Bildobjekt 8" descr="Medfinansieras av Europeiska unionen">
            <a:extLst>
              <a:ext uri="{FF2B5EF4-FFF2-40B4-BE49-F238E27FC236}">
                <a16:creationId xmlns:a16="http://schemas.microsoft.com/office/drawing/2014/main" id="{1BBFEBE1-2B72-D4AF-B8A6-BA2DD14C99A4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108" y="6061158"/>
            <a:ext cx="2269869" cy="48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99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5" r:id="rId2"/>
    <p:sldLayoutId id="2147483649" r:id="rId3"/>
    <p:sldLayoutId id="2147483661" r:id="rId4"/>
    <p:sldLayoutId id="2147483662" r:id="rId5"/>
    <p:sldLayoutId id="2147483658" r:id="rId6"/>
    <p:sldLayoutId id="2147483650" r:id="rId7"/>
    <p:sldLayoutId id="2147483660" r:id="rId8"/>
    <p:sldLayoutId id="2147483664" r:id="rId9"/>
    <p:sldLayoutId id="2147483666" r:id="rId10"/>
    <p:sldLayoutId id="2147483668" r:id="rId11"/>
    <p:sldLayoutId id="2147483667" r:id="rId12"/>
    <p:sldLayoutId id="2147483665" r:id="rId13"/>
    <p:sldLayoutId id="2147483669" r:id="rId14"/>
    <p:sldLayoutId id="2147483671" r:id="rId15"/>
    <p:sldLayoutId id="2147483672" r:id="rId16"/>
    <p:sldLayoutId id="2147483657" r:id="rId17"/>
    <p:sldLayoutId id="2147483663" r:id="rId18"/>
    <p:sldLayoutId id="2147483654" r:id="rId19"/>
    <p:sldLayoutId id="2147483655" r:id="rId20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i="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27063" indent="-169863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4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12838" indent="-1984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558925" indent="-18732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06600" indent="-1778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8A4AE6B2-D74D-0C4C-9352-F4014B0596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Slutrapport 2014-2020 </a:t>
            </a:r>
          </a:p>
        </p:txBody>
      </p:sp>
      <p:sp>
        <p:nvSpPr>
          <p:cNvPr id="7" name="Underrubrik 6">
            <a:extLst>
              <a:ext uri="{FF2B5EF4-FFF2-40B4-BE49-F238E27FC236}">
                <a16:creationId xmlns:a16="http://schemas.microsoft.com/office/drawing/2014/main" id="{8E29FE30-760A-314E-9211-A9F23E4EE8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152" y="2457360"/>
            <a:ext cx="5271530" cy="1163664"/>
          </a:xfrm>
        </p:spPr>
        <p:txBody>
          <a:bodyPr>
            <a:normAutofit/>
          </a:bodyPr>
          <a:lstStyle/>
          <a:p>
            <a:r>
              <a:rPr lang="sv-SE" sz="2500" dirty="0"/>
              <a:t>ÖK, 3 dec 2024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36EC34E4-4A53-664E-9B19-2D58BE4EE6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sv-SE" dirty="0"/>
              <a:t>Jonas Lindén, analytiker</a:t>
            </a:r>
          </a:p>
        </p:txBody>
      </p:sp>
    </p:spTree>
    <p:extLst>
      <p:ext uri="{BB962C8B-B14F-4D97-AF65-F5344CB8AC3E}">
        <p14:creationId xmlns:p14="http://schemas.microsoft.com/office/powerpoint/2010/main" val="485192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69C05FD-98CF-DE47-8AE1-3DC7D559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Innehåll i slutrapport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3A0D100B-1731-F849-879A-BE308F23E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sv-SE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tvidgad årlig genomföranderapport</a:t>
            </a:r>
            <a:endParaRPr lang="sv-SE" dirty="0"/>
          </a:p>
          <a:p>
            <a:r>
              <a:rPr lang="sv-SE" sz="18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v-SE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nnehålla sammanfattade uppgifter om genomförandet av programmet och dess prioriterade områden – rapportering av indikatorer</a:t>
            </a:r>
          </a:p>
          <a:p>
            <a:r>
              <a:rPr lang="sv-SE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Extra avsnitt jämfört med årsrapporterna: till exempel programmets bidrag till unionens strategi för smart och hållbar tillväxt och en beskrivning av resultaten av arbetet med kommunikationsstrategin.</a:t>
            </a:r>
          </a:p>
          <a:p>
            <a:r>
              <a:rPr lang="sv-SE" sz="1800" dirty="0">
                <a:latin typeface="Trebuchet MS" panose="020B0603020202020204" pitchFamily="34" charset="0"/>
                <a:cs typeface="Times New Roman" panose="02020603050405020304" pitchFamily="18" charset="0"/>
              </a:rPr>
              <a:t>Helhetsgrepp om programperioden snarare än vad som hänt sedan föregående årsrapport</a:t>
            </a:r>
          </a:p>
          <a:p>
            <a:r>
              <a:rPr lang="sv-SE" sz="1800" dirty="0">
                <a:latin typeface="Trebuchet MS" panose="020B0603020202020204" pitchFamily="34" charset="0"/>
                <a:cs typeface="Times New Roman" panose="02020603050405020304" pitchFamily="18" charset="0"/>
              </a:rPr>
              <a:t>Två delar: huvudrapport i kommissionens mall och sammanfattning för allmänheten</a:t>
            </a:r>
          </a:p>
        </p:txBody>
      </p:sp>
    </p:spTree>
    <p:extLst>
      <p:ext uri="{BB962C8B-B14F-4D97-AF65-F5344CB8AC3E}">
        <p14:creationId xmlns:p14="http://schemas.microsoft.com/office/powerpoint/2010/main" val="2600920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258542-29C5-9641-B3C2-4B53DF1FD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Process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120D3E-0733-2D4F-9AB9-EBFA1520A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4" y="1982709"/>
            <a:ext cx="10527796" cy="4311328"/>
          </a:xfrm>
        </p:spPr>
        <p:txBody>
          <a:bodyPr/>
          <a:lstStyle/>
          <a:p>
            <a:pPr marL="230400" lvl="0" indent="-230400">
              <a:buFont typeface="Symbol" panose="05050102010706020507" pitchFamily="18" charset="2"/>
              <a:buChar char=""/>
              <a:tabLst>
                <a:tab pos="3330575" algn="l"/>
                <a:tab pos="3870960" algn="l"/>
              </a:tabLst>
            </a:pPr>
            <a:r>
              <a:rPr lang="sv-SE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Övervakningskommittén ska </a:t>
            </a:r>
            <a:r>
              <a:rPr lang="sv-SE" sz="1800" i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granska</a:t>
            </a:r>
            <a:r>
              <a:rPr lang="sv-SE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och </a:t>
            </a:r>
            <a:r>
              <a:rPr lang="sv-SE" sz="1800" i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godkänna</a:t>
            </a:r>
            <a:r>
              <a:rPr lang="sv-SE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årliga och slutliga genomföranderapporter.</a:t>
            </a:r>
          </a:p>
          <a:p>
            <a:pPr marL="230400" lvl="0" indent="-230400">
              <a:buNone/>
              <a:tabLst>
                <a:tab pos="3330575" algn="l"/>
                <a:tab pos="3870960" algn="l"/>
              </a:tabLst>
            </a:pPr>
            <a:endParaRPr lang="sv-SE" sz="1800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400" lvl="0" indent="-230400">
              <a:buNone/>
              <a:tabLst>
                <a:tab pos="3330575" algn="l"/>
                <a:tab pos="3870960" algn="l"/>
              </a:tabLst>
            </a:pPr>
            <a:r>
              <a:rPr lang="sv-SE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30400" lvl="0" indent="-230400">
              <a:buFont typeface="Symbol" panose="05050102010706020507" pitchFamily="18" charset="2"/>
              <a:buChar char=""/>
              <a:tabLst>
                <a:tab pos="3330575" algn="l"/>
                <a:tab pos="3870960" algn="l"/>
              </a:tabLst>
            </a:pPr>
            <a:r>
              <a:rPr lang="sv-SE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Förvaltande myndighet ska </a:t>
            </a:r>
            <a:r>
              <a:rPr lang="sv-SE" sz="1800" i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utarbeta</a:t>
            </a:r>
            <a:r>
              <a:rPr lang="sv-SE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och, efter godkännande av övervakningskommittén, </a:t>
            </a:r>
            <a:r>
              <a:rPr lang="sv-SE" sz="1800" i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skicka</a:t>
            </a:r>
            <a:r>
              <a:rPr lang="sv-SE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årliga och slutliga genomföranderapporter till kommissionen. </a:t>
            </a:r>
            <a:endParaRPr lang="sv-SE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59C7BEE-E5E3-C991-9CB7-B68F3E3AF3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8363489"/>
              </p:ext>
            </p:extLst>
          </p:nvPr>
        </p:nvGraphicFramePr>
        <p:xfrm>
          <a:off x="660904" y="4229100"/>
          <a:ext cx="10705596" cy="246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53038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258542-29C5-9641-B3C2-4B53DF1FD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4" y="563964"/>
            <a:ext cx="9113718" cy="662782"/>
          </a:xfrm>
        </p:spPr>
        <p:txBody>
          <a:bodyPr>
            <a:normAutofit fontScale="90000"/>
          </a:bodyPr>
          <a:lstStyle/>
          <a:p>
            <a:r>
              <a:rPr lang="sv-SE" dirty="0"/>
              <a:t>Huvudsakliga resultat – PO1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120D3E-0733-2D4F-9AB9-EBFA1520A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4" y="1092200"/>
            <a:ext cx="8349090" cy="4539055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73 procent av ramen intecknad (i kronor räknat). </a:t>
            </a:r>
          </a:p>
          <a:p>
            <a:r>
              <a:rPr lang="sv-SE" dirty="0"/>
              <a:t>274 902 deltagare motsvarande 129 procent av slutmålet</a:t>
            </a:r>
          </a:p>
          <a:p>
            <a:r>
              <a:rPr lang="sv-SE" dirty="0"/>
              <a:t>Särskilt mål 1.1 angav 43 procent sex månader efter avslutat deltagande att de har förbättrat sin arbetsmarknadssituation. </a:t>
            </a:r>
          </a:p>
          <a:p>
            <a:r>
              <a:rPr lang="sv-SE" dirty="0"/>
              <a:t>Särskilt mål 1.2: Totalt har 55 projekt beviljats motsvarande 117 procent av slutmålet</a:t>
            </a:r>
          </a:p>
          <a:p>
            <a:r>
              <a:rPr lang="sv-SE" dirty="0"/>
              <a:t>Programutvärdering: </a:t>
            </a:r>
          </a:p>
          <a:p>
            <a:pPr lvl="1"/>
            <a:r>
              <a:rPr lang="sv-SE" dirty="0"/>
              <a:t>Särskilt mål 1.1: positiva effekter i termer av inkomstutveckling, särskilt för inrikes födda kvinnor.</a:t>
            </a:r>
          </a:p>
          <a:p>
            <a:pPr lvl="1"/>
            <a:r>
              <a:rPr lang="sv-SE" dirty="0"/>
              <a:t>Särskilt mål 1.2: svårbedömd måluppfyllelse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0396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258542-29C5-9641-B3C2-4B53DF1FD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4" y="563964"/>
            <a:ext cx="9113718" cy="662782"/>
          </a:xfrm>
        </p:spPr>
        <p:txBody>
          <a:bodyPr>
            <a:normAutofit fontScale="90000"/>
          </a:bodyPr>
          <a:lstStyle/>
          <a:p>
            <a:r>
              <a:rPr lang="sv-SE" dirty="0"/>
              <a:t>Huvudsakliga resultat – PO 2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120D3E-0733-2D4F-9AB9-EBFA1520A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4" y="1092200"/>
            <a:ext cx="8349090" cy="4539055"/>
          </a:xfrm>
        </p:spPr>
        <p:txBody>
          <a:bodyPr>
            <a:normAutofit fontScale="85000" lnSpcReduction="20000"/>
          </a:bodyPr>
          <a:lstStyle/>
          <a:p>
            <a:r>
              <a:rPr lang="sv-SE" dirty="0"/>
              <a:t>89 procent av ramen intecknad (i kronor räknat). </a:t>
            </a:r>
          </a:p>
          <a:p>
            <a:r>
              <a:rPr lang="sv-SE" dirty="0"/>
              <a:t>105 275 deltagare motsvarande 114 procent av slutmålet </a:t>
            </a:r>
          </a:p>
          <a:p>
            <a:pPr lvl="1"/>
            <a:r>
              <a:rPr lang="sv-SE" dirty="0"/>
              <a:t>39 procent i sysselsättning eller utbildning sex månader efter avslutad insats (34 procent av kvinnorna och 43 procent av männen) (Care ingår ej)</a:t>
            </a:r>
          </a:p>
          <a:p>
            <a:pPr lvl="1"/>
            <a:r>
              <a:rPr lang="sv-SE" dirty="0"/>
              <a:t>Programmålen gällande andelen deltagare i sysselsättning uppnås inte, däremot uppnås målen gällande utbildning</a:t>
            </a:r>
          </a:p>
          <a:p>
            <a:pPr lvl="1"/>
            <a:r>
              <a:rPr lang="sv-SE" dirty="0"/>
              <a:t>Högre andel män än kvinnor i sysselsättning och det omvända inom utbildning</a:t>
            </a:r>
          </a:p>
          <a:p>
            <a:r>
              <a:rPr lang="sv-SE" dirty="0"/>
              <a:t>Programutvärdering:</a:t>
            </a:r>
          </a:p>
          <a:p>
            <a:pPr lvl="1"/>
            <a:r>
              <a:rPr lang="sv-SE" dirty="0"/>
              <a:t>Delmål 2.2 och 2.3: Svaga eller negativa effekter för löneinkomstutveckling på kort sikt men positiva effekter på lite längre sikt, i synnerhet för utrikes födda kvinnor.</a:t>
            </a:r>
          </a:p>
          <a:p>
            <a:pPr lvl="1"/>
            <a:r>
              <a:rPr lang="sv-SE" dirty="0"/>
              <a:t>Delmål 2.2: Negativ effekt vad gäller inkomstutveckling. Kan bero på att projekten varit inriktade mot att förebygga skolavhopp.</a:t>
            </a:r>
          </a:p>
          <a:p>
            <a:pPr lvl="1"/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5813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258542-29C5-9641-B3C2-4B53DF1FD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4" y="563964"/>
            <a:ext cx="9113718" cy="662782"/>
          </a:xfrm>
        </p:spPr>
        <p:txBody>
          <a:bodyPr>
            <a:normAutofit fontScale="90000"/>
          </a:bodyPr>
          <a:lstStyle/>
          <a:p>
            <a:r>
              <a:rPr lang="sv-SE" dirty="0"/>
              <a:t>Huvudsakliga resultat – PO 3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120D3E-0733-2D4F-9AB9-EBFA1520A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4" y="1092200"/>
            <a:ext cx="8349090" cy="4539055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93 procent av ramen intecknad (i kronor räknat). </a:t>
            </a:r>
          </a:p>
          <a:p>
            <a:r>
              <a:rPr lang="sv-SE" dirty="0"/>
              <a:t>37 041 deltagare motsvarande 185 procent av slutmålet</a:t>
            </a:r>
          </a:p>
          <a:p>
            <a:pPr lvl="1"/>
            <a:r>
              <a:rPr lang="sv-SE" dirty="0"/>
              <a:t>56 procent i sysselsättning eller utbildning sex månader efter avslutad insats </a:t>
            </a:r>
          </a:p>
          <a:p>
            <a:pPr lvl="1"/>
            <a:r>
              <a:rPr lang="sv-SE" dirty="0"/>
              <a:t>Tre av fyra kvantitativa resultatmål uppnådda. Målet för deltagare som är egenföretagare sex månader efter deltagandet ej uppfyllt</a:t>
            </a:r>
          </a:p>
          <a:p>
            <a:r>
              <a:rPr lang="sv-SE" dirty="0"/>
              <a:t> Programutvärdering:</a:t>
            </a:r>
          </a:p>
          <a:p>
            <a:pPr lvl="1"/>
            <a:r>
              <a:rPr lang="sv-SE" dirty="0"/>
              <a:t>Positiv effekt på inkomstnivåer och sysselsättningsgrader för deltagarna</a:t>
            </a:r>
          </a:p>
          <a:p>
            <a:pPr lvl="1"/>
            <a:r>
              <a:rPr lang="sv-SE" dirty="0"/>
              <a:t>Avtryck på organisationsnivå: flera projekt som fortsatt med egen finansiering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3511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258542-29C5-9641-B3C2-4B53DF1FD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Huvudsakliga resultat – PO 5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120D3E-0733-2D4F-9AB9-EBFA1520A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4" y="1982709"/>
            <a:ext cx="8349090" cy="3648546"/>
          </a:xfrm>
        </p:spPr>
        <p:txBody>
          <a:bodyPr>
            <a:normAutofit fontScale="70000" lnSpcReduction="20000"/>
          </a:bodyPr>
          <a:lstStyle/>
          <a:p>
            <a:r>
              <a:rPr lang="sv-SE" dirty="0"/>
              <a:t>89 procent av ramen intecknad</a:t>
            </a:r>
          </a:p>
          <a:p>
            <a:r>
              <a:rPr lang="sv-SE" dirty="0"/>
              <a:t>130 994 deltagare motsvarande 151 procent av slutmålet </a:t>
            </a:r>
          </a:p>
          <a:p>
            <a:r>
              <a:rPr lang="sv-SE" dirty="0"/>
              <a:t>32 procent i sysselsättning eller utbildning sex månader efter avslutad insats. Programmålet för deltagare i sysselsättning uppnås med god marginal, men inte målet gällande deltagare i utbildning.</a:t>
            </a:r>
          </a:p>
          <a:p>
            <a:r>
              <a:rPr lang="sv-SE" dirty="0"/>
              <a:t>Programutvärdering</a:t>
            </a:r>
          </a:p>
          <a:p>
            <a:pPr lvl="1"/>
            <a:r>
              <a:rPr lang="sv-SE" sz="2800" dirty="0"/>
              <a:t>Delmål 5.1 (</a:t>
            </a:r>
            <a:r>
              <a:rPr lang="sv-SE" sz="2800" dirty="0" err="1"/>
              <a:t>React</a:t>
            </a:r>
            <a:r>
              <a:rPr lang="sv-SE" sz="2800" dirty="0"/>
              <a:t>-EU</a:t>
            </a:r>
            <a:r>
              <a:rPr lang="sv-SE" dirty="0">
                <a:latin typeface="Trebuchet MS" panose="020B0603020202020204" pitchFamily="34" charset="0"/>
                <a:cs typeface="Times New Roman" panose="02020603050405020304" pitchFamily="18" charset="0"/>
              </a:rPr>
              <a:t>): Programmålen för deltagare uppnås delvis. Mycket begränsade effekter på individnivå. Måluppfyllelse gällande krisåterhämtning svag. </a:t>
            </a:r>
          </a:p>
          <a:p>
            <a:pPr lvl="1"/>
            <a:r>
              <a:rPr lang="sv-SE" dirty="0">
                <a:latin typeface="Trebuchet MS" panose="020B0603020202020204" pitchFamily="34" charset="0"/>
                <a:cs typeface="Times New Roman" panose="02020603050405020304" pitchFamily="18" charset="0"/>
              </a:rPr>
              <a:t>Delmål 5.2 (Care): Nått ut till en stor del av målgruppen med relevanta insatser som de annars inte skulle ha fått ta del av.</a:t>
            </a:r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0767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EC91E7-C1C0-8EEB-BD35-4C9011154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Huvudsakliga resultat – Horisontella principer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B25A2D3-C68E-3394-7001-151E52899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Kraven gällande horisontella principer har lett till att insatser genomförts som inte annars hade gjort det. Detta har i sin tur bidragit till en mer jämställd, tillgänglig och jämlik arbetsmarknad.</a:t>
            </a:r>
          </a:p>
          <a:p>
            <a:r>
              <a:rPr lang="sv-SE" dirty="0"/>
              <a:t>Bidragit till förändrade arbetssätt i flera olika typer av verksamheter</a:t>
            </a:r>
          </a:p>
          <a:p>
            <a:r>
              <a:rPr lang="sv-SE" dirty="0"/>
              <a:t>Samtidigt bristande styrning av arbetet vilket lett till skillnader i integrering och effekter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0676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 1">
      <a:dk1>
        <a:srgbClr val="104161"/>
      </a:dk1>
      <a:lt1>
        <a:srgbClr val="F8F7F7"/>
      </a:lt1>
      <a:dk2>
        <a:srgbClr val="104161"/>
      </a:dk2>
      <a:lt2>
        <a:srgbClr val="F8F7F7"/>
      </a:lt2>
      <a:accent1>
        <a:srgbClr val="649AB3"/>
      </a:accent1>
      <a:accent2>
        <a:srgbClr val="A9D1DA"/>
      </a:accent2>
      <a:accent3>
        <a:srgbClr val="7C9259"/>
      </a:accent3>
      <a:accent4>
        <a:srgbClr val="B7CF83"/>
      </a:accent4>
      <a:accent5>
        <a:srgbClr val="7B485B"/>
      </a:accent5>
      <a:accent6>
        <a:srgbClr val="EABEA5"/>
      </a:accent6>
      <a:hlink>
        <a:srgbClr val="649AB3"/>
      </a:hlink>
      <a:folHlink>
        <a:srgbClr val="649AB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rundmall med instruktioner SVENSKA2.pptx" id="{28B9AD8F-DAD1-45CF-AF3B-06F5655BC2D4}" vid="{6AF506F1-7716-4536-823A-E206BD1759F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Grundmall med instruktioner_SVENSKA</Template>
  <TotalTime>6018</TotalTime>
  <Words>938</Words>
  <Application>Microsoft Office PowerPoint</Application>
  <PresentationFormat>Bredbild</PresentationFormat>
  <Paragraphs>106</Paragraphs>
  <Slides>8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Symbol</vt:lpstr>
      <vt:lpstr>Trebuchet MS</vt:lpstr>
      <vt:lpstr>Office-tema</vt:lpstr>
      <vt:lpstr>Slutrapport 2014-2020 </vt:lpstr>
      <vt:lpstr>Innehåll i slutrapport</vt:lpstr>
      <vt:lpstr>Process</vt:lpstr>
      <vt:lpstr>Huvudsakliga resultat – PO1 </vt:lpstr>
      <vt:lpstr>Huvudsakliga resultat – PO 2 </vt:lpstr>
      <vt:lpstr>Huvudsakliga resultat – PO 3 </vt:lpstr>
      <vt:lpstr>Huvudsakliga resultat – PO 5</vt:lpstr>
      <vt:lpstr>Huvudsakliga resultat – Horisontella principer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Lindén Jonas</dc:creator>
  <cp:lastModifiedBy>Lindén Jonas</cp:lastModifiedBy>
  <cp:revision>12</cp:revision>
  <dcterms:created xsi:type="dcterms:W3CDTF">2024-10-31T09:11:40Z</dcterms:created>
  <dcterms:modified xsi:type="dcterms:W3CDTF">2024-11-18T07:21:35Z</dcterms:modified>
</cp:coreProperties>
</file>