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  <p:sldMasterId id="2147483682" r:id="rId3"/>
  </p:sldMasterIdLst>
  <p:notesMasterIdLst>
    <p:notesMasterId r:id="rId14"/>
  </p:notesMasterIdLst>
  <p:sldIdLst>
    <p:sldId id="267" r:id="rId4"/>
    <p:sldId id="259" r:id="rId5"/>
    <p:sldId id="258" r:id="rId6"/>
    <p:sldId id="268" r:id="rId7"/>
    <p:sldId id="938" r:id="rId8"/>
    <p:sldId id="959" r:id="rId9"/>
    <p:sldId id="975" r:id="rId10"/>
    <p:sldId id="977" r:id="rId11"/>
    <p:sldId id="978" r:id="rId12"/>
    <p:sldId id="976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886"/>
    <a:srgbClr val="124261"/>
    <a:srgbClr val="004062"/>
    <a:srgbClr val="8B475B"/>
    <a:srgbClr val="F6E3D2"/>
    <a:srgbClr val="723F4E"/>
    <a:srgbClr val="EABEA5"/>
    <a:srgbClr val="6299AE"/>
    <a:srgbClr val="F9E06C"/>
    <a:srgbClr val="A9D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631"/>
  </p:normalViewPr>
  <p:slideViewPr>
    <p:cSldViewPr snapToGrid="0" snapToObjects="1">
      <p:cViewPr varScale="1">
        <p:scale>
          <a:sx n="52" d="100"/>
          <a:sy n="52" d="100"/>
        </p:scale>
        <p:origin x="1192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LTCHR\Downloads\Overview%20disbursements%20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1200" b="1" baseline="0"/>
              <a:t>State of Play </a:t>
            </a:r>
            <a:endParaRPr lang="en-IE" sz="1200" b="1"/>
          </a:p>
        </c:rich>
      </c:tx>
      <c:layout>
        <c:manualLayout>
          <c:xMode val="edge"/>
          <c:yMode val="edge"/>
          <c:x val="0.4302038731645030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1129530104267756E-2"/>
          <c:y val="9.2844357430890451E-2"/>
          <c:w val="0.85802587056551005"/>
          <c:h val="0.724737737555834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'%'!$C$2</c:f>
              <c:strCache>
                <c:ptCount val="1"/>
                <c:pt idx="0">
                  <c:v>Updated maximum financial contribution (June 2022)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'%'!$A$3:$A$29</c:f>
              <c:strCache>
                <c:ptCount val="27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HR</c:v>
                </c:pt>
                <c:pt idx="4">
                  <c:v>CY</c:v>
                </c:pt>
                <c:pt idx="5">
                  <c:v>CZ</c:v>
                </c:pt>
                <c:pt idx="6">
                  <c:v>DK</c:v>
                </c:pt>
                <c:pt idx="7">
                  <c:v>EE</c:v>
                </c:pt>
                <c:pt idx="8">
                  <c:v>FI</c:v>
                </c:pt>
                <c:pt idx="9">
                  <c:v>FR</c:v>
                </c:pt>
                <c:pt idx="10">
                  <c:v>DE</c:v>
                </c:pt>
                <c:pt idx="11">
                  <c:v>EL</c:v>
                </c:pt>
                <c:pt idx="12">
                  <c:v>HU</c:v>
                </c:pt>
                <c:pt idx="13">
                  <c:v>IE</c:v>
                </c:pt>
                <c:pt idx="14">
                  <c:v>IT</c:v>
                </c:pt>
                <c:pt idx="15">
                  <c:v>LV</c:v>
                </c:pt>
                <c:pt idx="16">
                  <c:v>LT</c:v>
                </c:pt>
                <c:pt idx="17">
                  <c:v>LU</c:v>
                </c:pt>
                <c:pt idx="18">
                  <c:v>MT</c:v>
                </c:pt>
                <c:pt idx="19">
                  <c:v>NL</c:v>
                </c:pt>
                <c:pt idx="20">
                  <c:v>PL</c:v>
                </c:pt>
                <c:pt idx="21">
                  <c:v>PT</c:v>
                </c:pt>
                <c:pt idx="22">
                  <c:v>RO</c:v>
                </c:pt>
                <c:pt idx="23">
                  <c:v>SK</c:v>
                </c:pt>
                <c:pt idx="24">
                  <c:v>SI</c:v>
                </c:pt>
                <c:pt idx="25">
                  <c:v>ES</c:v>
                </c:pt>
                <c:pt idx="26">
                  <c:v>SE</c:v>
                </c:pt>
              </c:strCache>
              <c:extLst xmlns:c15="http://schemas.microsoft.com/office/drawing/2012/chart"/>
            </c:strRef>
          </c:cat>
          <c:val>
            <c:numRef>
              <c:f>'%'!$C$3:$C$29</c:f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DE4A-4816-9D83-5AE3C1F626F9}"/>
            </c:ext>
          </c:extLst>
        </c:ser>
        <c:ser>
          <c:idx val="5"/>
          <c:order val="5"/>
          <c:tx>
            <c:strRef>
              <c:f>'%'!$I$2</c:f>
              <c:strCache>
                <c:ptCount val="1"/>
                <c:pt idx="0">
                  <c:v>Pre-financing paid TOTAL (%)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'%'!$A$3:$A$29</c:f>
              <c:strCache>
                <c:ptCount val="27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HR</c:v>
                </c:pt>
                <c:pt idx="4">
                  <c:v>CY</c:v>
                </c:pt>
                <c:pt idx="5">
                  <c:v>CZ</c:v>
                </c:pt>
                <c:pt idx="6">
                  <c:v>DK</c:v>
                </c:pt>
                <c:pt idx="7">
                  <c:v>EE</c:v>
                </c:pt>
                <c:pt idx="8">
                  <c:v>FI</c:v>
                </c:pt>
                <c:pt idx="9">
                  <c:v>FR</c:v>
                </c:pt>
                <c:pt idx="10">
                  <c:v>DE</c:v>
                </c:pt>
                <c:pt idx="11">
                  <c:v>EL</c:v>
                </c:pt>
                <c:pt idx="12">
                  <c:v>HU</c:v>
                </c:pt>
                <c:pt idx="13">
                  <c:v>IE</c:v>
                </c:pt>
                <c:pt idx="14">
                  <c:v>IT</c:v>
                </c:pt>
                <c:pt idx="15">
                  <c:v>LV</c:v>
                </c:pt>
                <c:pt idx="16">
                  <c:v>LT</c:v>
                </c:pt>
                <c:pt idx="17">
                  <c:v>LU</c:v>
                </c:pt>
                <c:pt idx="18">
                  <c:v>MT</c:v>
                </c:pt>
                <c:pt idx="19">
                  <c:v>NL</c:v>
                </c:pt>
                <c:pt idx="20">
                  <c:v>PL</c:v>
                </c:pt>
                <c:pt idx="21">
                  <c:v>PT</c:v>
                </c:pt>
                <c:pt idx="22">
                  <c:v>RO</c:v>
                </c:pt>
                <c:pt idx="23">
                  <c:v>SK</c:v>
                </c:pt>
                <c:pt idx="24">
                  <c:v>SI</c:v>
                </c:pt>
                <c:pt idx="25">
                  <c:v>ES</c:v>
                </c:pt>
                <c:pt idx="26">
                  <c:v>SE</c:v>
                </c:pt>
              </c:strCache>
            </c:strRef>
          </c:cat>
          <c:val>
            <c:numRef>
              <c:f>'%'!$I$3:$I$29</c:f>
              <c:numCache>
                <c:formatCode>0%</c:formatCode>
                <c:ptCount val="27"/>
                <c:pt idx="0">
                  <c:v>0.12421691002924133</c:v>
                </c:pt>
                <c:pt idx="1">
                  <c:v>0.17274466491228141</c:v>
                </c:pt>
                <c:pt idx="2">
                  <c:v>0</c:v>
                </c:pt>
                <c:pt idx="3">
                  <c:v>0.13978466086473479</c:v>
                </c:pt>
                <c:pt idx="4">
                  <c:v>0.14559709969118262</c:v>
                </c:pt>
                <c:pt idx="5">
                  <c:v>0.11506411470673569</c:v>
                </c:pt>
                <c:pt idx="6">
                  <c:v>0.14824515607023653</c:v>
                </c:pt>
                <c:pt idx="7">
                  <c:v>0.15106360487494136</c:v>
                </c:pt>
                <c:pt idx="8">
                  <c:v>0.15212261562491758</c:v>
                </c:pt>
                <c:pt idx="9">
                  <c:v>0.14110208012515504</c:v>
                </c:pt>
                <c:pt idx="10">
                  <c:v>8.0304079146280197E-2</c:v>
                </c:pt>
                <c:pt idx="11">
                  <c:v>0.11470502125224168</c:v>
                </c:pt>
                <c:pt idx="12">
                  <c:v>8.8168097182027783E-2</c:v>
                </c:pt>
                <c:pt idx="13">
                  <c:v>0</c:v>
                </c:pt>
                <c:pt idx="14">
                  <c:v>0.13089663471353666</c:v>
                </c:pt>
                <c:pt idx="15">
                  <c:v>0.13422846835269756</c:v>
                </c:pt>
                <c:pt idx="16">
                  <c:v>8.5427637419696958E-2</c:v>
                </c:pt>
                <c:pt idx="17">
                  <c:v>0.14679975332960699</c:v>
                </c:pt>
                <c:pt idx="18">
                  <c:v>0.16794108750166287</c:v>
                </c:pt>
                <c:pt idx="19">
                  <c:v>0</c:v>
                </c:pt>
                <c:pt idx="20">
                  <c:v>8.4508340105246785E-2</c:v>
                </c:pt>
                <c:pt idx="21">
                  <c:v>0.10487539872055428</c:v>
                </c:pt>
                <c:pt idx="22">
                  <c:v>0.14317693095290512</c:v>
                </c:pt>
                <c:pt idx="23">
                  <c:v>0.14094789677746386</c:v>
                </c:pt>
                <c:pt idx="24">
                  <c:v>9.5109352286328927E-2</c:v>
                </c:pt>
                <c:pt idx="25">
                  <c:v>6.3920643611895339E-2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4A-4816-9D83-5AE3C1F626F9}"/>
            </c:ext>
          </c:extLst>
        </c:ser>
        <c:ser>
          <c:idx val="9"/>
          <c:order val="9"/>
          <c:tx>
            <c:strRef>
              <c:f>'%'!$M$2</c:f>
              <c:strCache>
                <c:ptCount val="1"/>
                <c:pt idx="0">
                  <c:v>Payment request completed (%)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'%'!$A$3:$A$29</c:f>
              <c:strCache>
                <c:ptCount val="27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HR</c:v>
                </c:pt>
                <c:pt idx="4">
                  <c:v>CY</c:v>
                </c:pt>
                <c:pt idx="5">
                  <c:v>CZ</c:v>
                </c:pt>
                <c:pt idx="6">
                  <c:v>DK</c:v>
                </c:pt>
                <c:pt idx="7">
                  <c:v>EE</c:v>
                </c:pt>
                <c:pt idx="8">
                  <c:v>FI</c:v>
                </c:pt>
                <c:pt idx="9">
                  <c:v>FR</c:v>
                </c:pt>
                <c:pt idx="10">
                  <c:v>DE</c:v>
                </c:pt>
                <c:pt idx="11">
                  <c:v>EL</c:v>
                </c:pt>
                <c:pt idx="12">
                  <c:v>HU</c:v>
                </c:pt>
                <c:pt idx="13">
                  <c:v>IE</c:v>
                </c:pt>
                <c:pt idx="14">
                  <c:v>IT</c:v>
                </c:pt>
                <c:pt idx="15">
                  <c:v>LV</c:v>
                </c:pt>
                <c:pt idx="16">
                  <c:v>LT</c:v>
                </c:pt>
                <c:pt idx="17">
                  <c:v>LU</c:v>
                </c:pt>
                <c:pt idx="18">
                  <c:v>MT</c:v>
                </c:pt>
                <c:pt idx="19">
                  <c:v>NL</c:v>
                </c:pt>
                <c:pt idx="20">
                  <c:v>PL</c:v>
                </c:pt>
                <c:pt idx="21">
                  <c:v>PT</c:v>
                </c:pt>
                <c:pt idx="22">
                  <c:v>RO</c:v>
                </c:pt>
                <c:pt idx="23">
                  <c:v>SK</c:v>
                </c:pt>
                <c:pt idx="24">
                  <c:v>SI</c:v>
                </c:pt>
                <c:pt idx="25">
                  <c:v>ES</c:v>
                </c:pt>
                <c:pt idx="26">
                  <c:v>SE</c:v>
                </c:pt>
              </c:strCache>
            </c:strRef>
          </c:cat>
          <c:val>
            <c:numRef>
              <c:f>'%'!$M$3:$M$29</c:f>
              <c:numCache>
                <c:formatCode>0%</c:formatCode>
                <c:ptCount val="27"/>
                <c:pt idx="0">
                  <c:v>0.17671602080053594</c:v>
                </c:pt>
                <c:pt idx="1">
                  <c:v>0</c:v>
                </c:pt>
                <c:pt idx="2">
                  <c:v>0.24063388773822189</c:v>
                </c:pt>
                <c:pt idx="3">
                  <c:v>0.20914873120021812</c:v>
                </c:pt>
                <c:pt idx="4">
                  <c:v>6.9641096277979098E-2</c:v>
                </c:pt>
                <c:pt idx="5">
                  <c:v>0.10059188091553269</c:v>
                </c:pt>
                <c:pt idx="6">
                  <c:v>0.18541114584082313</c:v>
                </c:pt>
                <c:pt idx="7">
                  <c:v>0.25021827876399205</c:v>
                </c:pt>
                <c:pt idx="8">
                  <c:v>0</c:v>
                </c:pt>
                <c:pt idx="9">
                  <c:v>0.43961436864506076</c:v>
                </c:pt>
                <c:pt idx="10">
                  <c:v>0.14183153260047418</c:v>
                </c:pt>
                <c:pt idx="11">
                  <c:v>0.29936824067434764</c:v>
                </c:pt>
                <c:pt idx="12">
                  <c:v>0</c:v>
                </c:pt>
                <c:pt idx="13">
                  <c:v>0</c:v>
                </c:pt>
                <c:pt idx="14">
                  <c:v>0.39632392202894801</c:v>
                </c:pt>
                <c:pt idx="15">
                  <c:v>0.10205436539485267</c:v>
                </c:pt>
                <c:pt idx="16">
                  <c:v>0.14088709559603799</c:v>
                </c:pt>
                <c:pt idx="17">
                  <c:v>0.2448044948676642</c:v>
                </c:pt>
                <c:pt idx="18">
                  <c:v>0.15934360091746139</c:v>
                </c:pt>
                <c:pt idx="19">
                  <c:v>0</c:v>
                </c:pt>
                <c:pt idx="20">
                  <c:v>0</c:v>
                </c:pt>
                <c:pt idx="21">
                  <c:v>0.24498290390249633</c:v>
                </c:pt>
                <c:pt idx="22">
                  <c:v>0.18674103191667149</c:v>
                </c:pt>
                <c:pt idx="23">
                  <c:v>0.27617594084584329</c:v>
                </c:pt>
                <c:pt idx="24">
                  <c:v>0.30609921094122494</c:v>
                </c:pt>
                <c:pt idx="25">
                  <c:v>0.17176413226590059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4A-4816-9D83-5AE3C1F626F9}"/>
            </c:ext>
          </c:extLst>
        </c:ser>
        <c:ser>
          <c:idx val="11"/>
          <c:order val="11"/>
          <c:tx>
            <c:strRef>
              <c:f>'%'!$Q$2</c:f>
              <c:strCache>
                <c:ptCount val="1"/>
                <c:pt idx="0">
                  <c:v>Payment request ongoing (%)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7286204897897983E-2"/>
                </c:manualLayout>
              </c:layout>
              <c:tx>
                <c:rich>
                  <a:bodyPr/>
                  <a:lstStyle/>
                  <a:p>
                    <a:fld id="{C77C47BC-C95A-418D-A447-EF77624C0183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E4A-4816-9D83-5AE3C1F626F9}"/>
                </c:ext>
              </c:extLst>
            </c:dLbl>
            <c:dLbl>
              <c:idx val="1"/>
              <c:layout>
                <c:manualLayout>
                  <c:x val="-4.8048048048048046E-3"/>
                  <c:y val="-9.9372734050267059E-2"/>
                </c:manualLayout>
              </c:layout>
              <c:tx>
                <c:rich>
                  <a:bodyPr/>
                  <a:lstStyle/>
                  <a:p>
                    <a:fld id="{DC857C00-C845-4913-ACC2-69590BAA8682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DE4A-4816-9D83-5AE3C1F626F9}"/>
                </c:ext>
              </c:extLst>
            </c:dLbl>
            <c:dLbl>
              <c:idx val="2"/>
              <c:layout>
                <c:manualLayout>
                  <c:x val="-2.1757820812939145E-3"/>
                  <c:y val="-7.7093865212373741E-2"/>
                </c:manualLayout>
              </c:layout>
              <c:tx>
                <c:rich>
                  <a:bodyPr/>
                  <a:lstStyle/>
                  <a:p>
                    <a:fld id="{B8E3545F-A81F-4EB6-BB8F-786CC0DFE199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DE4A-4816-9D83-5AE3C1F626F9}"/>
                </c:ext>
              </c:extLst>
            </c:dLbl>
            <c:dLbl>
              <c:idx val="3"/>
              <c:layout>
                <c:manualLayout>
                  <c:x val="-2.4024024024024244E-3"/>
                  <c:y val="-4.5661121153630115E-2"/>
                </c:manualLayout>
              </c:layout>
              <c:tx>
                <c:rich>
                  <a:bodyPr/>
                  <a:lstStyle/>
                  <a:p>
                    <a:fld id="{C7F82804-B956-4BFD-A462-1989C4E885A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DE4A-4816-9D83-5AE3C1F626F9}"/>
                </c:ext>
              </c:extLst>
            </c:dLbl>
            <c:dLbl>
              <c:idx val="4"/>
              <c:layout>
                <c:manualLayout>
                  <c:x val="0"/>
                  <c:y val="-8.506142957811208E-2"/>
                </c:manualLayout>
              </c:layout>
              <c:tx>
                <c:rich>
                  <a:bodyPr/>
                  <a:lstStyle/>
                  <a:p>
                    <a:fld id="{C87CF5E9-4E10-4E1A-B1FC-314A4F5AFF9D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DE4A-4816-9D83-5AE3C1F626F9}"/>
                </c:ext>
              </c:extLst>
            </c:dLbl>
            <c:dLbl>
              <c:idx val="5"/>
              <c:layout>
                <c:manualLayout>
                  <c:x val="-3.9889298406328959E-17"/>
                  <c:y val="-7.6851497719019474E-2"/>
                </c:manualLayout>
              </c:layout>
              <c:tx>
                <c:rich>
                  <a:bodyPr/>
                  <a:lstStyle/>
                  <a:p>
                    <a:fld id="{4F2A4A1A-B41D-4EEC-8CFE-5F68616FF7EA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DE4A-4816-9D83-5AE3C1F626F9}"/>
                </c:ext>
              </c:extLst>
            </c:dLbl>
            <c:dLbl>
              <c:idx val="6"/>
              <c:layout>
                <c:manualLayout>
                  <c:x val="-3.3788749379300561E-3"/>
                  <c:y val="-0.14451300591317137"/>
                </c:manualLayout>
              </c:layout>
              <c:tx>
                <c:rich>
                  <a:bodyPr/>
                  <a:lstStyle/>
                  <a:p>
                    <a:fld id="{7CEDA0B2-172C-48A4-8765-8B82491117FB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DE4A-4816-9D83-5AE3C1F626F9}"/>
                </c:ext>
              </c:extLst>
            </c:dLbl>
            <c:dLbl>
              <c:idx val="7"/>
              <c:layout>
                <c:manualLayout>
                  <c:x val="0"/>
                  <c:y val="-8.2605471981371983E-2"/>
                </c:manualLayout>
              </c:layout>
              <c:tx>
                <c:rich>
                  <a:bodyPr/>
                  <a:lstStyle/>
                  <a:p>
                    <a:fld id="{F44514D3-EA42-4EEC-8847-47E3F9D8384C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DE4A-4816-9D83-5AE3C1F626F9}"/>
                </c:ext>
              </c:extLst>
            </c:dLbl>
            <c:dLbl>
              <c:idx val="8"/>
              <c:layout>
                <c:manualLayout>
                  <c:x val="-3.9889298406328959E-17"/>
                  <c:y val="-8.3021776759627727E-2"/>
                </c:manualLayout>
              </c:layout>
              <c:tx>
                <c:rich>
                  <a:bodyPr/>
                  <a:lstStyle/>
                  <a:p>
                    <a:fld id="{7CB4E24B-7E5B-4449-992E-FE6A6C2369FB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DE4A-4816-9D83-5AE3C1F626F9}"/>
                </c:ext>
              </c:extLst>
            </c:dLbl>
            <c:dLbl>
              <c:idx val="9"/>
              <c:layout>
                <c:manualLayout>
                  <c:x val="-2.4024024024024465E-3"/>
                  <c:y val="-0.10508655289684121"/>
                </c:manualLayout>
              </c:layout>
              <c:tx>
                <c:rich>
                  <a:bodyPr/>
                  <a:lstStyle/>
                  <a:p>
                    <a:fld id="{A87A1A97-2EF4-4BB2-9F92-341EB7F8FB1D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DE4A-4816-9D83-5AE3C1F626F9}"/>
                </c:ext>
              </c:extLst>
            </c:dLbl>
            <c:dLbl>
              <c:idx val="10"/>
              <c:layout>
                <c:manualLayout>
                  <c:x val="0"/>
                  <c:y val="-2.7965570402848458E-2"/>
                </c:manualLayout>
              </c:layout>
              <c:tx>
                <c:rich>
                  <a:bodyPr/>
                  <a:lstStyle/>
                  <a:p>
                    <a:fld id="{852FA6E9-CF84-446A-B6C1-ED0E6D29C37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DE4A-4816-9D83-5AE3C1F626F9}"/>
                </c:ext>
              </c:extLst>
            </c:dLbl>
            <c:dLbl>
              <c:idx val="11"/>
              <c:layout>
                <c:manualLayout>
                  <c:x val="0"/>
                  <c:y val="-3.0209487459535805E-2"/>
                </c:manualLayout>
              </c:layout>
              <c:tx>
                <c:rich>
                  <a:bodyPr/>
                  <a:lstStyle/>
                  <a:p>
                    <a:fld id="{62FA3ADB-6866-432B-B4E7-9DAC158D46CC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DE4A-4816-9D83-5AE3C1F626F9}"/>
                </c:ext>
              </c:extLst>
            </c:dLbl>
            <c:dLbl>
              <c:idx val="12"/>
              <c:layout>
                <c:manualLayout>
                  <c:x val="-7.149157805527191E-17"/>
                  <c:y val="-2.0194471167224615E-2"/>
                </c:manualLayout>
              </c:layout>
              <c:tx>
                <c:rich>
                  <a:bodyPr/>
                  <a:lstStyle/>
                  <a:p>
                    <a:fld id="{B34BD997-7D2A-4712-BF9C-9C4974DAFC92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DE4A-4816-9D83-5AE3C1F626F9}"/>
                </c:ext>
              </c:extLst>
            </c:dLbl>
            <c:dLbl>
              <c:idx val="13"/>
              <c:layout>
                <c:manualLayout>
                  <c:x val="-9.7477004563618734E-4"/>
                  <c:y val="-0.1831800402381609"/>
                </c:manualLayout>
              </c:layout>
              <c:tx>
                <c:rich>
                  <a:bodyPr/>
                  <a:lstStyle/>
                  <a:p>
                    <a:fld id="{986083CF-0ACB-4D48-B0AC-B18955AC281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DE4A-4816-9D83-5AE3C1F626F9}"/>
                </c:ext>
              </c:extLst>
            </c:dLbl>
            <c:dLbl>
              <c:idx val="14"/>
              <c:layout>
                <c:manualLayout>
                  <c:x val="-2.4024024024024023E-3"/>
                  <c:y val="-5.4191202753352326E-2"/>
                </c:manualLayout>
              </c:layout>
              <c:tx>
                <c:rich>
                  <a:bodyPr/>
                  <a:lstStyle/>
                  <a:p>
                    <a:fld id="{BDDEA888-A5DF-4320-827A-9787A24A12A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DE4A-4816-9D83-5AE3C1F626F9}"/>
                </c:ext>
              </c:extLst>
            </c:dLbl>
            <c:dLbl>
              <c:idx val="15"/>
              <c:layout>
                <c:manualLayout>
                  <c:x val="0"/>
                  <c:y val="-0.10229725175403659"/>
                </c:manualLayout>
              </c:layout>
              <c:tx>
                <c:rich>
                  <a:bodyPr/>
                  <a:lstStyle/>
                  <a:p>
                    <a:fld id="{694B12C9-34EB-494E-B183-14B205742AEE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DE4A-4816-9D83-5AE3C1F626F9}"/>
                </c:ext>
              </c:extLst>
            </c:dLbl>
            <c:dLbl>
              <c:idx val="16"/>
              <c:layout>
                <c:manualLayout>
                  <c:x val="-9.7482919073766056E-4"/>
                  <c:y val="-8.8548965180053549E-2"/>
                </c:manualLayout>
              </c:layout>
              <c:tx>
                <c:rich>
                  <a:bodyPr/>
                  <a:lstStyle/>
                  <a:p>
                    <a:fld id="{235B6F25-DB83-46CB-875F-23DBD75E1D6E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DE4A-4816-9D83-5AE3C1F626F9}"/>
                </c:ext>
              </c:extLst>
            </c:dLbl>
            <c:dLbl>
              <c:idx val="17"/>
              <c:layout>
                <c:manualLayout>
                  <c:x val="-7.9778596812657918E-17"/>
                  <c:y val="-3.5216998726436112E-2"/>
                </c:manualLayout>
              </c:layout>
              <c:tx>
                <c:rich>
                  <a:bodyPr/>
                  <a:lstStyle/>
                  <a:p>
                    <a:fld id="{C90ABE63-5B77-4F52-929C-4A1016EF9634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DE4A-4816-9D83-5AE3C1F626F9}"/>
                </c:ext>
              </c:extLst>
            </c:dLbl>
            <c:dLbl>
              <c:idx val="18"/>
              <c:layout>
                <c:manualLayout>
                  <c:x val="-9.747700456360993E-4"/>
                  <c:y val="-0.11179223219665635"/>
                </c:manualLayout>
              </c:layout>
              <c:tx>
                <c:rich>
                  <a:bodyPr/>
                  <a:lstStyle/>
                  <a:p>
                    <a:fld id="{4A7D541C-0322-4A42-A684-E5978CCC9B26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DE4A-4816-9D83-5AE3C1F626F9}"/>
                </c:ext>
              </c:extLst>
            </c:dLbl>
            <c:dLbl>
              <c:idx val="19"/>
              <c:layout>
                <c:manualLayout>
                  <c:x val="-1.4298315611054382E-16"/>
                  <c:y val="-2.2438301296916149E-2"/>
                </c:manualLayout>
              </c:layout>
              <c:tx>
                <c:rich>
                  <a:bodyPr/>
                  <a:lstStyle/>
                  <a:p>
                    <a:fld id="{24E9ACFF-9E7A-4E55-BDC9-7F72FF3E290E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DE4A-4816-9D83-5AE3C1F626F9}"/>
                </c:ext>
              </c:extLst>
            </c:dLbl>
            <c:dLbl>
              <c:idx val="20"/>
              <c:layout>
                <c:manualLayout>
                  <c:x val="0"/>
                  <c:y val="-6.2142820530007609E-2"/>
                </c:manualLayout>
              </c:layout>
              <c:tx>
                <c:rich>
                  <a:bodyPr/>
                  <a:lstStyle/>
                  <a:p>
                    <a:fld id="{10A7DCA0-07C4-4A56-BDB3-C92B5562AF1C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DE4A-4816-9D83-5AE3C1F626F9}"/>
                </c:ext>
              </c:extLst>
            </c:dLbl>
            <c:dLbl>
              <c:idx val="21"/>
              <c:layout>
                <c:manualLayout>
                  <c:x val="0"/>
                  <c:y val="-3.245340451622315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8-DE4A-4816-9D83-5AE3C1F626F9}"/>
                </c:ext>
              </c:extLst>
            </c:dLbl>
            <c:dLbl>
              <c:idx val="22"/>
              <c:layout>
                <c:manualLayout>
                  <c:x val="1.5955719362531584E-16"/>
                  <c:y val="-7.8369522788119192E-2"/>
                </c:manualLayout>
              </c:layout>
              <c:tx>
                <c:rich>
                  <a:bodyPr/>
                  <a:lstStyle/>
                  <a:p>
                    <a:fld id="{5F56C9B2-3191-4D09-B419-1F009189B428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DE4A-4816-9D83-5AE3C1F626F9}"/>
                </c:ext>
              </c:extLst>
            </c:dLbl>
            <c:dLbl>
              <c:idx val="23"/>
              <c:layout>
                <c:manualLayout>
                  <c:x val="-2.4024024024024023E-3"/>
                  <c:y val="-8.5747725114127274E-2"/>
                </c:manualLayout>
              </c:layout>
              <c:tx>
                <c:rich>
                  <a:bodyPr/>
                  <a:lstStyle/>
                  <a:p>
                    <a:fld id="{5F557C66-D8D0-4DFA-9716-957F49182A5E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DE4A-4816-9D83-5AE3C1F626F9}"/>
                </c:ext>
              </c:extLst>
            </c:dLbl>
            <c:dLbl>
              <c:idx val="24"/>
              <c:layout>
                <c:manualLayout>
                  <c:x val="-1.5955719362531584E-16"/>
                  <c:y val="-3.7460915783123501E-2"/>
                </c:manualLayout>
              </c:layout>
              <c:tx>
                <c:rich>
                  <a:bodyPr/>
                  <a:lstStyle/>
                  <a:p>
                    <a:fld id="{36FCCFFD-7AB6-4313-B51C-44F2D487EC82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DE4A-4816-9D83-5AE3C1F626F9}"/>
                </c:ext>
              </c:extLst>
            </c:dLbl>
            <c:dLbl>
              <c:idx val="25"/>
              <c:layout>
                <c:manualLayout>
                  <c:x val="-2.4024024024024023E-3"/>
                  <c:y val="-6.817406579041442E-2"/>
                </c:manualLayout>
              </c:layout>
              <c:tx>
                <c:rich>
                  <a:bodyPr/>
                  <a:lstStyle/>
                  <a:p>
                    <a:fld id="{7662E1E3-A532-4F0D-9743-EB45DFE6D034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DE4A-4816-9D83-5AE3C1F626F9}"/>
                </c:ext>
              </c:extLst>
            </c:dLbl>
            <c:dLbl>
              <c:idx val="26"/>
              <c:layout>
                <c:manualLayout>
                  <c:x val="0"/>
                  <c:y val="-2.243830129691614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D-DE4A-4816-9D83-5AE3C1F626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'%'!$A$3:$A$29</c:f>
              <c:strCache>
                <c:ptCount val="27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HR</c:v>
                </c:pt>
                <c:pt idx="4">
                  <c:v>CY</c:v>
                </c:pt>
                <c:pt idx="5">
                  <c:v>CZ</c:v>
                </c:pt>
                <c:pt idx="6">
                  <c:v>DK</c:v>
                </c:pt>
                <c:pt idx="7">
                  <c:v>EE</c:v>
                </c:pt>
                <c:pt idx="8">
                  <c:v>FI</c:v>
                </c:pt>
                <c:pt idx="9">
                  <c:v>FR</c:v>
                </c:pt>
                <c:pt idx="10">
                  <c:v>DE</c:v>
                </c:pt>
                <c:pt idx="11">
                  <c:v>EL</c:v>
                </c:pt>
                <c:pt idx="12">
                  <c:v>HU</c:v>
                </c:pt>
                <c:pt idx="13">
                  <c:v>IE</c:v>
                </c:pt>
                <c:pt idx="14">
                  <c:v>IT</c:v>
                </c:pt>
                <c:pt idx="15">
                  <c:v>LV</c:v>
                </c:pt>
                <c:pt idx="16">
                  <c:v>LT</c:v>
                </c:pt>
                <c:pt idx="17">
                  <c:v>LU</c:v>
                </c:pt>
                <c:pt idx="18">
                  <c:v>MT</c:v>
                </c:pt>
                <c:pt idx="19">
                  <c:v>NL</c:v>
                </c:pt>
                <c:pt idx="20">
                  <c:v>PL</c:v>
                </c:pt>
                <c:pt idx="21">
                  <c:v>PT</c:v>
                </c:pt>
                <c:pt idx="22">
                  <c:v>RO</c:v>
                </c:pt>
                <c:pt idx="23">
                  <c:v>SK</c:v>
                </c:pt>
                <c:pt idx="24">
                  <c:v>SI</c:v>
                </c:pt>
                <c:pt idx="25">
                  <c:v>ES</c:v>
                </c:pt>
                <c:pt idx="26">
                  <c:v>SE</c:v>
                </c:pt>
              </c:strCache>
            </c:strRef>
          </c:cat>
          <c:val>
            <c:numRef>
              <c:f>'%'!$Q$3:$Q$29</c:f>
              <c:numCache>
                <c:formatCode>0%</c:formatCode>
                <c:ptCount val="27"/>
                <c:pt idx="0">
                  <c:v>0</c:v>
                </c:pt>
                <c:pt idx="1">
                  <c:v>0.15993785423489412</c:v>
                </c:pt>
                <c:pt idx="2">
                  <c:v>0.12726809231071148</c:v>
                </c:pt>
                <c:pt idx="3">
                  <c:v>1.6188565846832856E-2</c:v>
                </c:pt>
                <c:pt idx="4">
                  <c:v>0.12471385938050668</c:v>
                </c:pt>
                <c:pt idx="5">
                  <c:v>7.6090704812561652E-2</c:v>
                </c:pt>
                <c:pt idx="6">
                  <c:v>0.25952014178368432</c:v>
                </c:pt>
                <c:pt idx="7">
                  <c:v>0.12829673847086107</c:v>
                </c:pt>
                <c:pt idx="8">
                  <c:v>0.10379532141345928</c:v>
                </c:pt>
                <c:pt idx="9">
                  <c:v>0.18624298473825024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0.35412844079038591</c:v>
                </c:pt>
                <c:pt idx="14">
                  <c:v>5.4316525238662934E-2</c:v>
                </c:pt>
                <c:pt idx="15">
                  <c:v>0.17047213804563779</c:v>
                </c:pt>
                <c:pt idx="16">
                  <c:v>9.5852209985896789E-2</c:v>
                </c:pt>
                <c:pt idx="17">
                  <c:v>0</c:v>
                </c:pt>
                <c:pt idx="18">
                  <c:v>0.17952571489545921</c:v>
                </c:pt>
                <c:pt idx="19">
                  <c:v>0</c:v>
                </c:pt>
                <c:pt idx="20">
                  <c:v>4.5113115478357703E-2</c:v>
                </c:pt>
                <c:pt idx="21">
                  <c:v>0</c:v>
                </c:pt>
                <c:pt idx="22">
                  <c:v>7.1116692443313867E-2</c:v>
                </c:pt>
                <c:pt idx="23">
                  <c:v>0.12462565990952786</c:v>
                </c:pt>
                <c:pt idx="24">
                  <c:v>0</c:v>
                </c:pt>
                <c:pt idx="25">
                  <c:v>6.1473985524839229E-2</c:v>
                </c:pt>
                <c:pt idx="26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'%'!$J$3:$J$28</c15:f>
                <c15:dlblRangeCache>
                  <c:ptCount val="26"/>
                  <c:pt idx="0">
                    <c:v> 1 </c:v>
                  </c:pt>
                  <c:pt idx="1">
                    <c:v> 1 </c:v>
                  </c:pt>
                  <c:pt idx="2">
                    <c:v> 2 </c:v>
                  </c:pt>
                  <c:pt idx="3">
                    <c:v> 4 </c:v>
                  </c:pt>
                  <c:pt idx="4">
                    <c:v> 3 </c:v>
                  </c:pt>
                  <c:pt idx="5">
                    <c:v> 2 </c:v>
                  </c:pt>
                  <c:pt idx="6">
                    <c:v> 2 </c:v>
                  </c:pt>
                  <c:pt idx="7">
                    <c:v> 2 </c:v>
                  </c:pt>
                  <c:pt idx="8">
                    <c:v> 1 </c:v>
                  </c:pt>
                  <c:pt idx="9">
                    <c:v> 3 </c:v>
                  </c:pt>
                  <c:pt idx="10">
                    <c:v> 1 </c:v>
                  </c:pt>
                  <c:pt idx="11">
                    <c:v> 3 </c:v>
                  </c:pt>
                  <c:pt idx="12">
                    <c:v> -   </c:v>
                  </c:pt>
                  <c:pt idx="13">
                    <c:v> 1 </c:v>
                  </c:pt>
                  <c:pt idx="14">
                    <c:v> 5 </c:v>
                  </c:pt>
                  <c:pt idx="15">
                    <c:v> 2 </c:v>
                  </c:pt>
                  <c:pt idx="16">
                    <c:v> 2 </c:v>
                  </c:pt>
                  <c:pt idx="17">
                    <c:v> 1 </c:v>
                  </c:pt>
                  <c:pt idx="18">
                    <c:v> 2 </c:v>
                  </c:pt>
                  <c:pt idx="19">
                    <c:v> -   </c:v>
                  </c:pt>
                  <c:pt idx="20">
                    <c:v> 1 </c:v>
                  </c:pt>
                  <c:pt idx="21">
                    <c:v> 3 </c:v>
                  </c:pt>
                  <c:pt idx="22">
                    <c:v> 3 </c:v>
                  </c:pt>
                  <c:pt idx="23">
                    <c:v> 4 </c:v>
                  </c:pt>
                  <c:pt idx="24">
                    <c:v> 2 </c:v>
                  </c:pt>
                  <c:pt idx="25">
                    <c:v> 4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E-DE4A-4816-9D83-5AE3C1F626F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9638720"/>
        <c:axId val="57964167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'%'!$D$2</c15:sqref>
                        </c15:formulaRef>
                      </c:ext>
                    </c:extLst>
                    <c:strCache>
                      <c:ptCount val="1"/>
                      <c:pt idx="0">
                        <c:v>Loan support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'%'!$A$3:$A$29</c15:sqref>
                        </c15:formulaRef>
                      </c:ext>
                    </c:extLst>
                    <c:strCache>
                      <c:ptCount val="27"/>
                      <c:pt idx="0">
                        <c:v>AT</c:v>
                      </c:pt>
                      <c:pt idx="1">
                        <c:v>BE</c:v>
                      </c:pt>
                      <c:pt idx="2">
                        <c:v>BG</c:v>
                      </c:pt>
                      <c:pt idx="3">
                        <c:v>HR</c:v>
                      </c:pt>
                      <c:pt idx="4">
                        <c:v>CY</c:v>
                      </c:pt>
                      <c:pt idx="5">
                        <c:v>CZ</c:v>
                      </c:pt>
                      <c:pt idx="6">
                        <c:v>DK</c:v>
                      </c:pt>
                      <c:pt idx="7">
                        <c:v>EE</c:v>
                      </c:pt>
                      <c:pt idx="8">
                        <c:v>FI</c:v>
                      </c:pt>
                      <c:pt idx="9">
                        <c:v>FR</c:v>
                      </c:pt>
                      <c:pt idx="10">
                        <c:v>DE</c:v>
                      </c:pt>
                      <c:pt idx="11">
                        <c:v>EL</c:v>
                      </c:pt>
                      <c:pt idx="12">
                        <c:v>HU</c:v>
                      </c:pt>
                      <c:pt idx="13">
                        <c:v>IE</c:v>
                      </c:pt>
                      <c:pt idx="14">
                        <c:v>IT</c:v>
                      </c:pt>
                      <c:pt idx="15">
                        <c:v>LV</c:v>
                      </c:pt>
                      <c:pt idx="16">
                        <c:v>LT</c:v>
                      </c:pt>
                      <c:pt idx="17">
                        <c:v>LU</c:v>
                      </c:pt>
                      <c:pt idx="18">
                        <c:v>MT</c:v>
                      </c:pt>
                      <c:pt idx="19">
                        <c:v>NL</c:v>
                      </c:pt>
                      <c:pt idx="20">
                        <c:v>PL</c:v>
                      </c:pt>
                      <c:pt idx="21">
                        <c:v>PT</c:v>
                      </c:pt>
                      <c:pt idx="22">
                        <c:v>RO</c:v>
                      </c:pt>
                      <c:pt idx="23">
                        <c:v>SK</c:v>
                      </c:pt>
                      <c:pt idx="24">
                        <c:v>SI</c:v>
                      </c:pt>
                      <c:pt idx="25">
                        <c:v>ES</c:v>
                      </c:pt>
                      <c:pt idx="26">
                        <c:v>SE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'%'!$D$3:$D$29</c15:sqref>
                        </c15:formulaRef>
                      </c:ext>
                    </c:extLst>
                    <c:numCache>
                      <c:formatCode>#,##0</c:formatCode>
                      <c:ptCount val="27"/>
                      <c:pt idx="1">
                        <c:v>264200000</c:v>
                      </c:pt>
                      <c:pt idx="3" formatCode="_-* #,##0_-;\-* #,##0_-;_-* &quot;-&quot;??_-;_-@_-">
                        <c:v>4254156972</c:v>
                      </c:pt>
                      <c:pt idx="4">
                        <c:v>200320000</c:v>
                      </c:pt>
                      <c:pt idx="5">
                        <c:v>818136635</c:v>
                      </c:pt>
                      <c:pt idx="11">
                        <c:v>17727538920</c:v>
                      </c:pt>
                      <c:pt idx="12">
                        <c:v>3918313481</c:v>
                      </c:pt>
                      <c:pt idx="14">
                        <c:v>122601810400</c:v>
                      </c:pt>
                      <c:pt idx="16">
                        <c:v>1551672358</c:v>
                      </c:pt>
                      <c:pt idx="20">
                        <c:v>34541303518</c:v>
                      </c:pt>
                      <c:pt idx="21">
                        <c:v>5890756353</c:v>
                      </c:pt>
                      <c:pt idx="22">
                        <c:v>14942153000</c:v>
                      </c:pt>
                      <c:pt idx="24">
                        <c:v>1072370000</c:v>
                      </c:pt>
                      <c:pt idx="25">
                        <c:v>83160060000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F-DE4A-4816-9D83-5AE3C1F626F9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'%'!$E$2</c15:sqref>
                        </c15:formulaRef>
                      </c:ext>
                    </c:extLst>
                    <c:strCache>
                      <c:ptCount val="1"/>
                      <c:pt idx="0">
                        <c:v>Pre-financing paid (grants)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'%'!$A$3:$A$29</c15:sqref>
                        </c15:formulaRef>
                      </c:ext>
                    </c:extLst>
                    <c:strCache>
                      <c:ptCount val="27"/>
                      <c:pt idx="0">
                        <c:v>AT</c:v>
                      </c:pt>
                      <c:pt idx="1">
                        <c:v>BE</c:v>
                      </c:pt>
                      <c:pt idx="2">
                        <c:v>BG</c:v>
                      </c:pt>
                      <c:pt idx="3">
                        <c:v>HR</c:v>
                      </c:pt>
                      <c:pt idx="4">
                        <c:v>CY</c:v>
                      </c:pt>
                      <c:pt idx="5">
                        <c:v>CZ</c:v>
                      </c:pt>
                      <c:pt idx="6">
                        <c:v>DK</c:v>
                      </c:pt>
                      <c:pt idx="7">
                        <c:v>EE</c:v>
                      </c:pt>
                      <c:pt idx="8">
                        <c:v>FI</c:v>
                      </c:pt>
                      <c:pt idx="9">
                        <c:v>FR</c:v>
                      </c:pt>
                      <c:pt idx="10">
                        <c:v>DE</c:v>
                      </c:pt>
                      <c:pt idx="11">
                        <c:v>EL</c:v>
                      </c:pt>
                      <c:pt idx="12">
                        <c:v>HU</c:v>
                      </c:pt>
                      <c:pt idx="13">
                        <c:v>IE</c:v>
                      </c:pt>
                      <c:pt idx="14">
                        <c:v>IT</c:v>
                      </c:pt>
                      <c:pt idx="15">
                        <c:v>LV</c:v>
                      </c:pt>
                      <c:pt idx="16">
                        <c:v>LT</c:v>
                      </c:pt>
                      <c:pt idx="17">
                        <c:v>LU</c:v>
                      </c:pt>
                      <c:pt idx="18">
                        <c:v>MT</c:v>
                      </c:pt>
                      <c:pt idx="19">
                        <c:v>NL</c:v>
                      </c:pt>
                      <c:pt idx="20">
                        <c:v>PL</c:v>
                      </c:pt>
                      <c:pt idx="21">
                        <c:v>PT</c:v>
                      </c:pt>
                      <c:pt idx="22">
                        <c:v>RO</c:v>
                      </c:pt>
                      <c:pt idx="23">
                        <c:v>SK</c:v>
                      </c:pt>
                      <c:pt idx="24">
                        <c:v>SI</c:v>
                      </c:pt>
                      <c:pt idx="25">
                        <c:v>ES</c:v>
                      </c:pt>
                      <c:pt idx="26">
                        <c:v>SE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'%'!$E$3:$E$29</c15:sqref>
                        </c15:formulaRef>
                      </c:ext>
                    </c:extLst>
                    <c:numCache>
                      <c:formatCode>#,##0</c:formatCode>
                      <c:ptCount val="27"/>
                      <c:pt idx="0">
                        <c:v>492042751</c:v>
                      </c:pt>
                      <c:pt idx="1">
                        <c:v>872227187</c:v>
                      </c:pt>
                      <c:pt idx="2" formatCode="_-* #,##0_-;\-* #,##0_-;_-* &quot;-&quot;??_-;_-@_-">
                        <c:v>0</c:v>
                      </c:pt>
                      <c:pt idx="3">
                        <c:v>873651732</c:v>
                      </c:pt>
                      <c:pt idx="4">
                        <c:v>151666020</c:v>
                      </c:pt>
                      <c:pt idx="5">
                        <c:v>1061732921</c:v>
                      </c:pt>
                      <c:pt idx="6">
                        <c:v>241030448</c:v>
                      </c:pt>
                      <c:pt idx="7">
                        <c:v>143991532</c:v>
                      </c:pt>
                      <c:pt idx="8">
                        <c:v>296496083</c:v>
                      </c:pt>
                      <c:pt idx="9">
                        <c:v>5682176982</c:v>
                      </c:pt>
                      <c:pt idx="10">
                        <c:v>2250000000</c:v>
                      </c:pt>
                      <c:pt idx="11">
                        <c:v>2468826523</c:v>
                      </c:pt>
                      <c:pt idx="12" formatCode="_-* #,##0_-;\-* #,##0_-;_-* &quot;-&quot;??_-;_-@_-">
                        <c:v>0</c:v>
                      </c:pt>
                      <c:pt idx="13" formatCode="_-* #,##0_-;\-* #,##0_-;_-* &quot;-&quot;??_-;_-@_-">
                        <c:v>0</c:v>
                      </c:pt>
                      <c:pt idx="14">
                        <c:v>9505640234</c:v>
                      </c:pt>
                      <c:pt idx="15">
                        <c:v>264328676</c:v>
                      </c:pt>
                      <c:pt idx="16">
                        <c:v>328831293</c:v>
                      </c:pt>
                      <c:pt idx="17">
                        <c:v>12136030</c:v>
                      </c:pt>
                      <c:pt idx="18">
                        <c:v>55123459</c:v>
                      </c:pt>
                      <c:pt idx="19" formatCode="_-* #,##0_-;\-* #,##0_-;_-* &quot;-&quot;??_-;_-@_-">
                        <c:v>0</c:v>
                      </c:pt>
                      <c:pt idx="20" formatCode="_-* #,##0_-;\-* #,##0_-;_-* &quot;-&quot;??_-;_-@_-">
                        <c:v>551172472</c:v>
                      </c:pt>
                      <c:pt idx="21">
                        <c:v>1979028257</c:v>
                      </c:pt>
                      <c:pt idx="22">
                        <c:v>1851159668</c:v>
                      </c:pt>
                      <c:pt idx="23">
                        <c:v>903259666</c:v>
                      </c:pt>
                      <c:pt idx="24">
                        <c:v>255398888</c:v>
                      </c:pt>
                      <c:pt idx="25">
                        <c:v>10079975332</c:v>
                      </c:pt>
                      <c:pt idx="26" formatCode="_-* #,##0_-;\-* #,##0_-;_-* &quot;-&quot;??_-;_-@_-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DE4A-4816-9D83-5AE3C1F626F9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'%'!$F$2</c15:sqref>
                        </c15:formulaRef>
                      </c:ext>
                    </c:extLst>
                    <c:strCache>
                      <c:ptCount val="1"/>
                      <c:pt idx="0">
                        <c:v>Pre-financing paid (loans)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'%'!$A$3:$A$29</c15:sqref>
                        </c15:formulaRef>
                      </c:ext>
                    </c:extLst>
                    <c:strCache>
                      <c:ptCount val="27"/>
                      <c:pt idx="0">
                        <c:v>AT</c:v>
                      </c:pt>
                      <c:pt idx="1">
                        <c:v>BE</c:v>
                      </c:pt>
                      <c:pt idx="2">
                        <c:v>BG</c:v>
                      </c:pt>
                      <c:pt idx="3">
                        <c:v>HR</c:v>
                      </c:pt>
                      <c:pt idx="4">
                        <c:v>CY</c:v>
                      </c:pt>
                      <c:pt idx="5">
                        <c:v>CZ</c:v>
                      </c:pt>
                      <c:pt idx="6">
                        <c:v>DK</c:v>
                      </c:pt>
                      <c:pt idx="7">
                        <c:v>EE</c:v>
                      </c:pt>
                      <c:pt idx="8">
                        <c:v>FI</c:v>
                      </c:pt>
                      <c:pt idx="9">
                        <c:v>FR</c:v>
                      </c:pt>
                      <c:pt idx="10">
                        <c:v>DE</c:v>
                      </c:pt>
                      <c:pt idx="11">
                        <c:v>EL</c:v>
                      </c:pt>
                      <c:pt idx="12">
                        <c:v>HU</c:v>
                      </c:pt>
                      <c:pt idx="13">
                        <c:v>IE</c:v>
                      </c:pt>
                      <c:pt idx="14">
                        <c:v>IT</c:v>
                      </c:pt>
                      <c:pt idx="15">
                        <c:v>LV</c:v>
                      </c:pt>
                      <c:pt idx="16">
                        <c:v>LT</c:v>
                      </c:pt>
                      <c:pt idx="17">
                        <c:v>LU</c:v>
                      </c:pt>
                      <c:pt idx="18">
                        <c:v>MT</c:v>
                      </c:pt>
                      <c:pt idx="19">
                        <c:v>NL</c:v>
                      </c:pt>
                      <c:pt idx="20">
                        <c:v>PL</c:v>
                      </c:pt>
                      <c:pt idx="21">
                        <c:v>PT</c:v>
                      </c:pt>
                      <c:pt idx="22">
                        <c:v>RO</c:v>
                      </c:pt>
                      <c:pt idx="23">
                        <c:v>SK</c:v>
                      </c:pt>
                      <c:pt idx="24">
                        <c:v>SI</c:v>
                      </c:pt>
                      <c:pt idx="25">
                        <c:v>ES</c:v>
                      </c:pt>
                      <c:pt idx="26">
                        <c:v>SE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'%'!$F$3:$F$29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27"/>
                      <c:pt idx="1">
                        <c:v>43000000</c:v>
                      </c:pt>
                      <c:pt idx="3">
                        <c:v>529884336</c:v>
                      </c:pt>
                      <c:pt idx="4">
                        <c:v>26041600</c:v>
                      </c:pt>
                      <c:pt idx="11">
                        <c:v>1654580060</c:v>
                      </c:pt>
                      <c:pt idx="12">
                        <c:v>919591042</c:v>
                      </c:pt>
                      <c:pt idx="14">
                        <c:v>15938235352</c:v>
                      </c:pt>
                      <c:pt idx="16">
                        <c:v>109826147</c:v>
                      </c:pt>
                      <c:pt idx="20">
                        <c:v>4503960704</c:v>
                      </c:pt>
                      <c:pt idx="21">
                        <c:v>350870000</c:v>
                      </c:pt>
                      <c:pt idx="22">
                        <c:v>2230558134</c:v>
                      </c:pt>
                      <c:pt idx="24">
                        <c:v>0</c:v>
                      </c:pt>
                      <c:pt idx="25">
                        <c:v>340000000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DE4A-4816-9D83-5AE3C1F626F9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'%'!$H$2</c15:sqref>
                        </c15:formulaRef>
                      </c:ext>
                    </c:extLst>
                    <c:strCache>
                      <c:ptCount val="1"/>
                      <c:pt idx="0">
                        <c:v>Pre-financing paid TOTAL (EUR)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'%'!$A$3:$A$29</c15:sqref>
                        </c15:formulaRef>
                      </c:ext>
                    </c:extLst>
                    <c:strCache>
                      <c:ptCount val="27"/>
                      <c:pt idx="0">
                        <c:v>AT</c:v>
                      </c:pt>
                      <c:pt idx="1">
                        <c:v>BE</c:v>
                      </c:pt>
                      <c:pt idx="2">
                        <c:v>BG</c:v>
                      </c:pt>
                      <c:pt idx="3">
                        <c:v>HR</c:v>
                      </c:pt>
                      <c:pt idx="4">
                        <c:v>CY</c:v>
                      </c:pt>
                      <c:pt idx="5">
                        <c:v>CZ</c:v>
                      </c:pt>
                      <c:pt idx="6">
                        <c:v>DK</c:v>
                      </c:pt>
                      <c:pt idx="7">
                        <c:v>EE</c:v>
                      </c:pt>
                      <c:pt idx="8">
                        <c:v>FI</c:v>
                      </c:pt>
                      <c:pt idx="9">
                        <c:v>FR</c:v>
                      </c:pt>
                      <c:pt idx="10">
                        <c:v>DE</c:v>
                      </c:pt>
                      <c:pt idx="11">
                        <c:v>EL</c:v>
                      </c:pt>
                      <c:pt idx="12">
                        <c:v>HU</c:v>
                      </c:pt>
                      <c:pt idx="13">
                        <c:v>IE</c:v>
                      </c:pt>
                      <c:pt idx="14">
                        <c:v>IT</c:v>
                      </c:pt>
                      <c:pt idx="15">
                        <c:v>LV</c:v>
                      </c:pt>
                      <c:pt idx="16">
                        <c:v>LT</c:v>
                      </c:pt>
                      <c:pt idx="17">
                        <c:v>LU</c:v>
                      </c:pt>
                      <c:pt idx="18">
                        <c:v>MT</c:v>
                      </c:pt>
                      <c:pt idx="19">
                        <c:v>NL</c:v>
                      </c:pt>
                      <c:pt idx="20">
                        <c:v>PL</c:v>
                      </c:pt>
                      <c:pt idx="21">
                        <c:v>PT</c:v>
                      </c:pt>
                      <c:pt idx="22">
                        <c:v>RO</c:v>
                      </c:pt>
                      <c:pt idx="23">
                        <c:v>SK</c:v>
                      </c:pt>
                      <c:pt idx="24">
                        <c:v>SI</c:v>
                      </c:pt>
                      <c:pt idx="25">
                        <c:v>ES</c:v>
                      </c:pt>
                      <c:pt idx="26">
                        <c:v>SE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'%'!$H$3:$H$29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27"/>
                      <c:pt idx="0">
                        <c:v>492042751</c:v>
                      </c:pt>
                      <c:pt idx="1">
                        <c:v>915227187</c:v>
                      </c:pt>
                      <c:pt idx="2">
                        <c:v>0</c:v>
                      </c:pt>
                      <c:pt idx="3">
                        <c:v>1403536068</c:v>
                      </c:pt>
                      <c:pt idx="4">
                        <c:v>177707620</c:v>
                      </c:pt>
                      <c:pt idx="5">
                        <c:v>1061732921</c:v>
                      </c:pt>
                      <c:pt idx="6">
                        <c:v>241030448</c:v>
                      </c:pt>
                      <c:pt idx="7">
                        <c:v>143991532</c:v>
                      </c:pt>
                      <c:pt idx="8">
                        <c:v>296496083</c:v>
                      </c:pt>
                      <c:pt idx="9">
                        <c:v>5682176982</c:v>
                      </c:pt>
                      <c:pt idx="10">
                        <c:v>2250000000</c:v>
                      </c:pt>
                      <c:pt idx="11">
                        <c:v>4123406583</c:v>
                      </c:pt>
                      <c:pt idx="12">
                        <c:v>919591042</c:v>
                      </c:pt>
                      <c:pt idx="13">
                        <c:v>0</c:v>
                      </c:pt>
                      <c:pt idx="14">
                        <c:v>25443875586</c:v>
                      </c:pt>
                      <c:pt idx="15">
                        <c:v>264328676</c:v>
                      </c:pt>
                      <c:pt idx="16">
                        <c:v>328831293</c:v>
                      </c:pt>
                      <c:pt idx="17">
                        <c:v>12136030</c:v>
                      </c:pt>
                      <c:pt idx="18">
                        <c:v>55123459</c:v>
                      </c:pt>
                      <c:pt idx="19">
                        <c:v>0</c:v>
                      </c:pt>
                      <c:pt idx="20">
                        <c:v>5055133176</c:v>
                      </c:pt>
                      <c:pt idx="21">
                        <c:v>2329898257</c:v>
                      </c:pt>
                      <c:pt idx="22">
                        <c:v>4081717802</c:v>
                      </c:pt>
                      <c:pt idx="23">
                        <c:v>903259666</c:v>
                      </c:pt>
                      <c:pt idx="24">
                        <c:v>255398888</c:v>
                      </c:pt>
                      <c:pt idx="25">
                        <c:v>10419975332</c:v>
                      </c:pt>
                      <c:pt idx="26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DE4A-4816-9D83-5AE3C1F626F9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'%'!$J$2</c15:sqref>
                        </c15:formulaRef>
                      </c:ext>
                    </c:extLst>
                    <c:strCache>
                      <c:ptCount val="1"/>
                      <c:pt idx="0">
                        <c:v>Number of payment requests submitted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'%'!$A$3:$A$29</c15:sqref>
                        </c15:formulaRef>
                      </c:ext>
                    </c:extLst>
                    <c:strCache>
                      <c:ptCount val="27"/>
                      <c:pt idx="0">
                        <c:v>AT</c:v>
                      </c:pt>
                      <c:pt idx="1">
                        <c:v>BE</c:v>
                      </c:pt>
                      <c:pt idx="2">
                        <c:v>BG</c:v>
                      </c:pt>
                      <c:pt idx="3">
                        <c:v>HR</c:v>
                      </c:pt>
                      <c:pt idx="4">
                        <c:v>CY</c:v>
                      </c:pt>
                      <c:pt idx="5">
                        <c:v>CZ</c:v>
                      </c:pt>
                      <c:pt idx="6">
                        <c:v>DK</c:v>
                      </c:pt>
                      <c:pt idx="7">
                        <c:v>EE</c:v>
                      </c:pt>
                      <c:pt idx="8">
                        <c:v>FI</c:v>
                      </c:pt>
                      <c:pt idx="9">
                        <c:v>FR</c:v>
                      </c:pt>
                      <c:pt idx="10">
                        <c:v>DE</c:v>
                      </c:pt>
                      <c:pt idx="11">
                        <c:v>EL</c:v>
                      </c:pt>
                      <c:pt idx="12">
                        <c:v>HU</c:v>
                      </c:pt>
                      <c:pt idx="13">
                        <c:v>IE</c:v>
                      </c:pt>
                      <c:pt idx="14">
                        <c:v>IT</c:v>
                      </c:pt>
                      <c:pt idx="15">
                        <c:v>LV</c:v>
                      </c:pt>
                      <c:pt idx="16">
                        <c:v>LT</c:v>
                      </c:pt>
                      <c:pt idx="17">
                        <c:v>LU</c:v>
                      </c:pt>
                      <c:pt idx="18">
                        <c:v>MT</c:v>
                      </c:pt>
                      <c:pt idx="19">
                        <c:v>NL</c:v>
                      </c:pt>
                      <c:pt idx="20">
                        <c:v>PL</c:v>
                      </c:pt>
                      <c:pt idx="21">
                        <c:v>PT</c:v>
                      </c:pt>
                      <c:pt idx="22">
                        <c:v>RO</c:v>
                      </c:pt>
                      <c:pt idx="23">
                        <c:v>SK</c:v>
                      </c:pt>
                      <c:pt idx="24">
                        <c:v>SI</c:v>
                      </c:pt>
                      <c:pt idx="25">
                        <c:v>ES</c:v>
                      </c:pt>
                      <c:pt idx="26">
                        <c:v>SE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'%'!$J$3:$J$28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26"/>
                      <c:pt idx="0">
                        <c:v>1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4</c:v>
                      </c:pt>
                      <c:pt idx="4">
                        <c:v>3</c:v>
                      </c:pt>
                      <c:pt idx="5">
                        <c:v>2</c:v>
                      </c:pt>
                      <c:pt idx="6">
                        <c:v>2</c:v>
                      </c:pt>
                      <c:pt idx="7">
                        <c:v>2</c:v>
                      </c:pt>
                      <c:pt idx="8">
                        <c:v>1</c:v>
                      </c:pt>
                      <c:pt idx="9">
                        <c:v>3</c:v>
                      </c:pt>
                      <c:pt idx="10">
                        <c:v>1</c:v>
                      </c:pt>
                      <c:pt idx="11">
                        <c:v>3</c:v>
                      </c:pt>
                      <c:pt idx="12">
                        <c:v>0</c:v>
                      </c:pt>
                      <c:pt idx="13">
                        <c:v>1</c:v>
                      </c:pt>
                      <c:pt idx="14">
                        <c:v>5</c:v>
                      </c:pt>
                      <c:pt idx="15">
                        <c:v>2</c:v>
                      </c:pt>
                      <c:pt idx="16">
                        <c:v>2</c:v>
                      </c:pt>
                      <c:pt idx="17">
                        <c:v>1</c:v>
                      </c:pt>
                      <c:pt idx="18">
                        <c:v>2</c:v>
                      </c:pt>
                      <c:pt idx="19">
                        <c:v>0</c:v>
                      </c:pt>
                      <c:pt idx="20">
                        <c:v>1</c:v>
                      </c:pt>
                      <c:pt idx="21">
                        <c:v>3</c:v>
                      </c:pt>
                      <c:pt idx="22">
                        <c:v>3</c:v>
                      </c:pt>
                      <c:pt idx="23">
                        <c:v>4</c:v>
                      </c:pt>
                      <c:pt idx="24">
                        <c:v>2</c:v>
                      </c:pt>
                      <c:pt idx="25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DE4A-4816-9D83-5AE3C1F626F9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'%'!$K$2</c15:sqref>
                        </c15:formulaRef>
                      </c:ext>
                    </c:extLst>
                    <c:strCache>
                      <c:ptCount val="1"/>
                      <c:pt idx="0">
                        <c:v>Number of payment requests completed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'%'!$A$3:$A$29</c15:sqref>
                        </c15:formulaRef>
                      </c:ext>
                    </c:extLst>
                    <c:strCache>
                      <c:ptCount val="27"/>
                      <c:pt idx="0">
                        <c:v>AT</c:v>
                      </c:pt>
                      <c:pt idx="1">
                        <c:v>BE</c:v>
                      </c:pt>
                      <c:pt idx="2">
                        <c:v>BG</c:v>
                      </c:pt>
                      <c:pt idx="3">
                        <c:v>HR</c:v>
                      </c:pt>
                      <c:pt idx="4">
                        <c:v>CY</c:v>
                      </c:pt>
                      <c:pt idx="5">
                        <c:v>CZ</c:v>
                      </c:pt>
                      <c:pt idx="6">
                        <c:v>DK</c:v>
                      </c:pt>
                      <c:pt idx="7">
                        <c:v>EE</c:v>
                      </c:pt>
                      <c:pt idx="8">
                        <c:v>FI</c:v>
                      </c:pt>
                      <c:pt idx="9">
                        <c:v>FR</c:v>
                      </c:pt>
                      <c:pt idx="10">
                        <c:v>DE</c:v>
                      </c:pt>
                      <c:pt idx="11">
                        <c:v>EL</c:v>
                      </c:pt>
                      <c:pt idx="12">
                        <c:v>HU</c:v>
                      </c:pt>
                      <c:pt idx="13">
                        <c:v>IE</c:v>
                      </c:pt>
                      <c:pt idx="14">
                        <c:v>IT</c:v>
                      </c:pt>
                      <c:pt idx="15">
                        <c:v>LV</c:v>
                      </c:pt>
                      <c:pt idx="16">
                        <c:v>LT</c:v>
                      </c:pt>
                      <c:pt idx="17">
                        <c:v>LU</c:v>
                      </c:pt>
                      <c:pt idx="18">
                        <c:v>MT</c:v>
                      </c:pt>
                      <c:pt idx="19">
                        <c:v>NL</c:v>
                      </c:pt>
                      <c:pt idx="20">
                        <c:v>PL</c:v>
                      </c:pt>
                      <c:pt idx="21">
                        <c:v>PT</c:v>
                      </c:pt>
                      <c:pt idx="22">
                        <c:v>RO</c:v>
                      </c:pt>
                      <c:pt idx="23">
                        <c:v>SK</c:v>
                      </c:pt>
                      <c:pt idx="24">
                        <c:v>SI</c:v>
                      </c:pt>
                      <c:pt idx="25">
                        <c:v>ES</c:v>
                      </c:pt>
                      <c:pt idx="26">
                        <c:v>SE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'%'!$K$3:$K$28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26"/>
                      <c:pt idx="0">
                        <c:v>1</c:v>
                      </c:pt>
                      <c:pt idx="1">
                        <c:v>0</c:v>
                      </c:pt>
                      <c:pt idx="2">
                        <c:v>1</c:v>
                      </c:pt>
                      <c:pt idx="3">
                        <c:v>3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0</c:v>
                      </c:pt>
                      <c:pt idx="9">
                        <c:v>2</c:v>
                      </c:pt>
                      <c:pt idx="10">
                        <c:v>1</c:v>
                      </c:pt>
                      <c:pt idx="11">
                        <c:v>3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4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18">
                        <c:v>1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3</c:v>
                      </c:pt>
                      <c:pt idx="22">
                        <c:v>2</c:v>
                      </c:pt>
                      <c:pt idx="23">
                        <c:v>3</c:v>
                      </c:pt>
                      <c:pt idx="24">
                        <c:v>2</c:v>
                      </c:pt>
                      <c:pt idx="25">
                        <c:v>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DE4A-4816-9D83-5AE3C1F626F9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'%'!$L$2</c15:sqref>
                        </c15:formulaRef>
                      </c:ext>
                    </c:extLst>
                    <c:strCache>
                      <c:ptCount val="1"/>
                      <c:pt idx="0">
                        <c:v>Payment request completed (EUR)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'%'!$A$3:$A$29</c15:sqref>
                        </c15:formulaRef>
                      </c:ext>
                    </c:extLst>
                    <c:strCache>
                      <c:ptCount val="27"/>
                      <c:pt idx="0">
                        <c:v>AT</c:v>
                      </c:pt>
                      <c:pt idx="1">
                        <c:v>BE</c:v>
                      </c:pt>
                      <c:pt idx="2">
                        <c:v>BG</c:v>
                      </c:pt>
                      <c:pt idx="3">
                        <c:v>HR</c:v>
                      </c:pt>
                      <c:pt idx="4">
                        <c:v>CY</c:v>
                      </c:pt>
                      <c:pt idx="5">
                        <c:v>CZ</c:v>
                      </c:pt>
                      <c:pt idx="6">
                        <c:v>DK</c:v>
                      </c:pt>
                      <c:pt idx="7">
                        <c:v>EE</c:v>
                      </c:pt>
                      <c:pt idx="8">
                        <c:v>FI</c:v>
                      </c:pt>
                      <c:pt idx="9">
                        <c:v>FR</c:v>
                      </c:pt>
                      <c:pt idx="10">
                        <c:v>DE</c:v>
                      </c:pt>
                      <c:pt idx="11">
                        <c:v>EL</c:v>
                      </c:pt>
                      <c:pt idx="12">
                        <c:v>HU</c:v>
                      </c:pt>
                      <c:pt idx="13">
                        <c:v>IE</c:v>
                      </c:pt>
                      <c:pt idx="14">
                        <c:v>IT</c:v>
                      </c:pt>
                      <c:pt idx="15">
                        <c:v>LV</c:v>
                      </c:pt>
                      <c:pt idx="16">
                        <c:v>LT</c:v>
                      </c:pt>
                      <c:pt idx="17">
                        <c:v>LU</c:v>
                      </c:pt>
                      <c:pt idx="18">
                        <c:v>MT</c:v>
                      </c:pt>
                      <c:pt idx="19">
                        <c:v>NL</c:v>
                      </c:pt>
                      <c:pt idx="20">
                        <c:v>PL</c:v>
                      </c:pt>
                      <c:pt idx="21">
                        <c:v>PT</c:v>
                      </c:pt>
                      <c:pt idx="22">
                        <c:v>RO</c:v>
                      </c:pt>
                      <c:pt idx="23">
                        <c:v>SK</c:v>
                      </c:pt>
                      <c:pt idx="24">
                        <c:v>SI</c:v>
                      </c:pt>
                      <c:pt idx="25">
                        <c:v>ES</c:v>
                      </c:pt>
                      <c:pt idx="26">
                        <c:v>SE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'%'!$L$3:$L$28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26"/>
                      <c:pt idx="0">
                        <c:v>700000000</c:v>
                      </c:pt>
                      <c:pt idx="1">
                        <c:v>0</c:v>
                      </c:pt>
                      <c:pt idx="2">
                        <c:v>1368912910.999999</c:v>
                      </c:pt>
                      <c:pt idx="3">
                        <c:v>2100000000</c:v>
                      </c:pt>
                      <c:pt idx="4">
                        <c:v>85000000</c:v>
                      </c:pt>
                      <c:pt idx="5">
                        <c:v>928193049.80999994</c:v>
                      </c:pt>
                      <c:pt idx="6">
                        <c:v>301458292</c:v>
                      </c:pt>
                      <c:pt idx="7">
                        <c:v>238504260</c:v>
                      </c:pt>
                      <c:pt idx="8">
                        <c:v>0</c:v>
                      </c:pt>
                      <c:pt idx="9">
                        <c:v>17703258834</c:v>
                      </c:pt>
                      <c:pt idx="10">
                        <c:v>3973907076</c:v>
                      </c:pt>
                      <c:pt idx="11">
                        <c:v>10761664667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77038012367</c:v>
                      </c:pt>
                      <c:pt idx="15">
                        <c:v>200970000</c:v>
                      </c:pt>
                      <c:pt idx="16">
                        <c:v>542307936.99999905</c:v>
                      </c:pt>
                      <c:pt idx="17">
                        <c:v>20238145</c:v>
                      </c:pt>
                      <c:pt idx="18">
                        <c:v>52301498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5442508422</c:v>
                      </c:pt>
                      <c:pt idx="22">
                        <c:v>5323652276</c:v>
                      </c:pt>
                      <c:pt idx="23">
                        <c:v>1769863856</c:v>
                      </c:pt>
                      <c:pt idx="24">
                        <c:v>821973825</c:v>
                      </c:pt>
                      <c:pt idx="25">
                        <c:v>28000000000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DE4A-4816-9D83-5AE3C1F626F9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'%'!$P$2</c15:sqref>
                        </c15:formulaRef>
                      </c:ext>
                    </c:extLst>
                    <c:strCache>
                      <c:ptCount val="1"/>
                      <c:pt idx="0">
                        <c:v>Payment request ongoing (EUR) 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'%'!$A$3:$A$29</c15:sqref>
                        </c15:formulaRef>
                      </c:ext>
                    </c:extLst>
                    <c:strCache>
                      <c:ptCount val="27"/>
                      <c:pt idx="0">
                        <c:v>AT</c:v>
                      </c:pt>
                      <c:pt idx="1">
                        <c:v>BE</c:v>
                      </c:pt>
                      <c:pt idx="2">
                        <c:v>BG</c:v>
                      </c:pt>
                      <c:pt idx="3">
                        <c:v>HR</c:v>
                      </c:pt>
                      <c:pt idx="4">
                        <c:v>CY</c:v>
                      </c:pt>
                      <c:pt idx="5">
                        <c:v>CZ</c:v>
                      </c:pt>
                      <c:pt idx="6">
                        <c:v>DK</c:v>
                      </c:pt>
                      <c:pt idx="7">
                        <c:v>EE</c:v>
                      </c:pt>
                      <c:pt idx="8">
                        <c:v>FI</c:v>
                      </c:pt>
                      <c:pt idx="9">
                        <c:v>FR</c:v>
                      </c:pt>
                      <c:pt idx="10">
                        <c:v>DE</c:v>
                      </c:pt>
                      <c:pt idx="11">
                        <c:v>EL</c:v>
                      </c:pt>
                      <c:pt idx="12">
                        <c:v>HU</c:v>
                      </c:pt>
                      <c:pt idx="13">
                        <c:v>IE</c:v>
                      </c:pt>
                      <c:pt idx="14">
                        <c:v>IT</c:v>
                      </c:pt>
                      <c:pt idx="15">
                        <c:v>LV</c:v>
                      </c:pt>
                      <c:pt idx="16">
                        <c:v>LT</c:v>
                      </c:pt>
                      <c:pt idx="17">
                        <c:v>LU</c:v>
                      </c:pt>
                      <c:pt idx="18">
                        <c:v>MT</c:v>
                      </c:pt>
                      <c:pt idx="19">
                        <c:v>NL</c:v>
                      </c:pt>
                      <c:pt idx="20">
                        <c:v>PL</c:v>
                      </c:pt>
                      <c:pt idx="21">
                        <c:v>PT</c:v>
                      </c:pt>
                      <c:pt idx="22">
                        <c:v>RO</c:v>
                      </c:pt>
                      <c:pt idx="23">
                        <c:v>SK</c:v>
                      </c:pt>
                      <c:pt idx="24">
                        <c:v>SI</c:v>
                      </c:pt>
                      <c:pt idx="25">
                        <c:v>ES</c:v>
                      </c:pt>
                      <c:pt idx="26">
                        <c:v>SE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'%'!$P$3:$P$28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26"/>
                      <c:pt idx="0">
                        <c:v>0</c:v>
                      </c:pt>
                      <c:pt idx="1">
                        <c:v>847374780</c:v>
                      </c:pt>
                      <c:pt idx="2">
                        <c:v>724000000</c:v>
                      </c:pt>
                      <c:pt idx="3">
                        <c:v>162544559</c:v>
                      </c:pt>
                      <c:pt idx="4">
                        <c:v>152218713</c:v>
                      </c:pt>
                      <c:pt idx="5">
                        <c:v>702112961</c:v>
                      </c:pt>
                      <c:pt idx="6">
                        <c:v>421951433</c:v>
                      </c:pt>
                      <c:pt idx="7">
                        <c:v>122290501</c:v>
                      </c:pt>
                      <c:pt idx="8">
                        <c:v>202303294</c:v>
                      </c:pt>
                      <c:pt idx="9">
                        <c:v>7500000000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323803933</c:v>
                      </c:pt>
                      <c:pt idx="14" formatCode="General">
                        <c:v>10558124076</c:v>
                      </c:pt>
                      <c:pt idx="15">
                        <c:v>335701324</c:v>
                      </c:pt>
                      <c:pt idx="16">
                        <c:v>368957952</c:v>
                      </c:pt>
                      <c:pt idx="17">
                        <c:v>0</c:v>
                      </c:pt>
                      <c:pt idx="18">
                        <c:v>58925892</c:v>
                      </c:pt>
                      <c:pt idx="19">
                        <c:v>0</c:v>
                      </c:pt>
                      <c:pt idx="20">
                        <c:v>2698583435</c:v>
                      </c:pt>
                      <c:pt idx="21">
                        <c:v>0</c:v>
                      </c:pt>
                      <c:pt idx="22">
                        <c:v>2027409497</c:v>
                      </c:pt>
                      <c:pt idx="23">
                        <c:v>798659182</c:v>
                      </c:pt>
                      <c:pt idx="24">
                        <c:v>0</c:v>
                      </c:pt>
                      <c:pt idx="25">
                        <c:v>10021135216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DE4A-4816-9D83-5AE3C1F626F9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'%'!$R$2</c15:sqref>
                        </c15:formulaRef>
                      </c:ext>
                    </c:extLst>
                    <c:strCache>
                      <c:ptCount val="1"/>
                      <c:pt idx="0">
                        <c:v>Remaining amount (EUR)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'%'!$A$3:$A$29</c15:sqref>
                        </c15:formulaRef>
                      </c:ext>
                    </c:extLst>
                    <c:strCache>
                      <c:ptCount val="27"/>
                      <c:pt idx="0">
                        <c:v>AT</c:v>
                      </c:pt>
                      <c:pt idx="1">
                        <c:v>BE</c:v>
                      </c:pt>
                      <c:pt idx="2">
                        <c:v>BG</c:v>
                      </c:pt>
                      <c:pt idx="3">
                        <c:v>HR</c:v>
                      </c:pt>
                      <c:pt idx="4">
                        <c:v>CY</c:v>
                      </c:pt>
                      <c:pt idx="5">
                        <c:v>CZ</c:v>
                      </c:pt>
                      <c:pt idx="6">
                        <c:v>DK</c:v>
                      </c:pt>
                      <c:pt idx="7">
                        <c:v>EE</c:v>
                      </c:pt>
                      <c:pt idx="8">
                        <c:v>FI</c:v>
                      </c:pt>
                      <c:pt idx="9">
                        <c:v>FR</c:v>
                      </c:pt>
                      <c:pt idx="10">
                        <c:v>DE</c:v>
                      </c:pt>
                      <c:pt idx="11">
                        <c:v>EL</c:v>
                      </c:pt>
                      <c:pt idx="12">
                        <c:v>HU</c:v>
                      </c:pt>
                      <c:pt idx="13">
                        <c:v>IE</c:v>
                      </c:pt>
                      <c:pt idx="14">
                        <c:v>IT</c:v>
                      </c:pt>
                      <c:pt idx="15">
                        <c:v>LV</c:v>
                      </c:pt>
                      <c:pt idx="16">
                        <c:v>LT</c:v>
                      </c:pt>
                      <c:pt idx="17">
                        <c:v>LU</c:v>
                      </c:pt>
                      <c:pt idx="18">
                        <c:v>MT</c:v>
                      </c:pt>
                      <c:pt idx="19">
                        <c:v>NL</c:v>
                      </c:pt>
                      <c:pt idx="20">
                        <c:v>PL</c:v>
                      </c:pt>
                      <c:pt idx="21">
                        <c:v>PT</c:v>
                      </c:pt>
                      <c:pt idx="22">
                        <c:v>RO</c:v>
                      </c:pt>
                      <c:pt idx="23">
                        <c:v>SK</c:v>
                      </c:pt>
                      <c:pt idx="24">
                        <c:v>SI</c:v>
                      </c:pt>
                      <c:pt idx="25">
                        <c:v>ES</c:v>
                      </c:pt>
                      <c:pt idx="26">
                        <c:v>SE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'%'!$R$3:$R$28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26"/>
                      <c:pt idx="0">
                        <c:v>2769114799</c:v>
                      </c:pt>
                      <c:pt idx="1">
                        <c:v>3535548268</c:v>
                      </c:pt>
                      <c:pt idx="2">
                        <c:v>3595865689.000001</c:v>
                      </c:pt>
                      <c:pt idx="3">
                        <c:v>6374620973</c:v>
                      </c:pt>
                      <c:pt idx="4">
                        <c:v>805617348</c:v>
                      </c:pt>
                      <c:pt idx="5">
                        <c:v>6535276845.1900005</c:v>
                      </c:pt>
                      <c:pt idx="6">
                        <c:v>661450712</c:v>
                      </c:pt>
                      <c:pt idx="7">
                        <c:v>448398507</c:v>
                      </c:pt>
                      <c:pt idx="8">
                        <c:v>1450260477</c:v>
                      </c:pt>
                      <c:pt idx="9">
                        <c:v>9384537362</c:v>
                      </c:pt>
                      <c:pt idx="10">
                        <c:v>21794594897</c:v>
                      </c:pt>
                      <c:pt idx="11">
                        <c:v>21062845746</c:v>
                      </c:pt>
                      <c:pt idx="12">
                        <c:v>9510383874</c:v>
                      </c:pt>
                      <c:pt idx="13" formatCode="General">
                        <c:v>590564685</c:v>
                      </c:pt>
                      <c:pt idx="14">
                        <c:v>81341422159</c:v>
                      </c:pt>
                      <c:pt idx="15">
                        <c:v>1168244522</c:v>
                      </c:pt>
                      <c:pt idx="16">
                        <c:v>2609140640.000001</c:v>
                      </c:pt>
                      <c:pt idx="17">
                        <c:v>50296468</c:v>
                      </c:pt>
                      <c:pt idx="18">
                        <c:v>161880079</c:v>
                      </c:pt>
                      <c:pt idx="19">
                        <c:v>5441423046</c:v>
                      </c:pt>
                      <c:pt idx="20">
                        <c:v>52064440623</c:v>
                      </c:pt>
                      <c:pt idx="21">
                        <c:v>14443463634</c:v>
                      </c:pt>
                      <c:pt idx="22">
                        <c:v>17075428939</c:v>
                      </c:pt>
                      <c:pt idx="23">
                        <c:v>2936682315</c:v>
                      </c:pt>
                      <c:pt idx="24">
                        <c:v>1607945627</c:v>
                      </c:pt>
                      <c:pt idx="25">
                        <c:v>114573132476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DE4A-4816-9D83-5AE3C1F626F9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'%'!$S$2</c15:sqref>
                        </c15:formulaRef>
                      </c:ext>
                    </c:extLst>
                    <c:strCache>
                      <c:ptCount val="1"/>
                      <c:pt idx="0">
                        <c:v>Remaining amount (%)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'%'!$A$3:$A$29</c15:sqref>
                        </c15:formulaRef>
                      </c:ext>
                    </c:extLst>
                    <c:strCache>
                      <c:ptCount val="27"/>
                      <c:pt idx="0">
                        <c:v>AT</c:v>
                      </c:pt>
                      <c:pt idx="1">
                        <c:v>BE</c:v>
                      </c:pt>
                      <c:pt idx="2">
                        <c:v>BG</c:v>
                      </c:pt>
                      <c:pt idx="3">
                        <c:v>HR</c:v>
                      </c:pt>
                      <c:pt idx="4">
                        <c:v>CY</c:v>
                      </c:pt>
                      <c:pt idx="5">
                        <c:v>CZ</c:v>
                      </c:pt>
                      <c:pt idx="6">
                        <c:v>DK</c:v>
                      </c:pt>
                      <c:pt idx="7">
                        <c:v>EE</c:v>
                      </c:pt>
                      <c:pt idx="8">
                        <c:v>FI</c:v>
                      </c:pt>
                      <c:pt idx="9">
                        <c:v>FR</c:v>
                      </c:pt>
                      <c:pt idx="10">
                        <c:v>DE</c:v>
                      </c:pt>
                      <c:pt idx="11">
                        <c:v>EL</c:v>
                      </c:pt>
                      <c:pt idx="12">
                        <c:v>HU</c:v>
                      </c:pt>
                      <c:pt idx="13">
                        <c:v>IE</c:v>
                      </c:pt>
                      <c:pt idx="14">
                        <c:v>IT</c:v>
                      </c:pt>
                      <c:pt idx="15">
                        <c:v>LV</c:v>
                      </c:pt>
                      <c:pt idx="16">
                        <c:v>LT</c:v>
                      </c:pt>
                      <c:pt idx="17">
                        <c:v>LU</c:v>
                      </c:pt>
                      <c:pt idx="18">
                        <c:v>MT</c:v>
                      </c:pt>
                      <c:pt idx="19">
                        <c:v>NL</c:v>
                      </c:pt>
                      <c:pt idx="20">
                        <c:v>PL</c:v>
                      </c:pt>
                      <c:pt idx="21">
                        <c:v>PT</c:v>
                      </c:pt>
                      <c:pt idx="22">
                        <c:v>RO</c:v>
                      </c:pt>
                      <c:pt idx="23">
                        <c:v>SK</c:v>
                      </c:pt>
                      <c:pt idx="24">
                        <c:v>SI</c:v>
                      </c:pt>
                      <c:pt idx="25">
                        <c:v>ES</c:v>
                      </c:pt>
                      <c:pt idx="26">
                        <c:v>SE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'%'!$S$3:$S$29</c15:sqref>
                        </c15:formulaRef>
                      </c:ext>
                    </c:extLst>
                    <c:numCache>
                      <c:formatCode>0%</c:formatCode>
                      <c:ptCount val="27"/>
                      <c:pt idx="0">
                        <c:v>0.69906706917022277</c:v>
                      </c:pt>
                      <c:pt idx="1">
                        <c:v>0.6673174808528245</c:v>
                      </c:pt>
                      <c:pt idx="2">
                        <c:v>0.63209801995106663</c:v>
                      </c:pt>
                      <c:pt idx="3">
                        <c:v>0.63487804208821419</c:v>
                      </c:pt>
                      <c:pt idx="4">
                        <c:v>0.66004794465033156</c:v>
                      </c:pt>
                      <c:pt idx="5">
                        <c:v>0.70825329956517002</c:v>
                      </c:pt>
                      <c:pt idx="6">
                        <c:v>0.40682355630525602</c:v>
                      </c:pt>
                      <c:pt idx="7">
                        <c:v>0.47042137789020555</c:v>
                      </c:pt>
                      <c:pt idx="8">
                        <c:v>0.74408206296162316</c:v>
                      </c:pt>
                      <c:pt idx="9">
                        <c:v>0.23304056649153401</c:v>
                      </c:pt>
                      <c:pt idx="10">
                        <c:v>0.77786438825324555</c:v>
                      </c:pt>
                      <c:pt idx="11">
                        <c:v>0.58592673807341067</c:v>
                      </c:pt>
                      <c:pt idx="12">
                        <c:v>0.91183190281797222</c:v>
                      </c:pt>
                      <c:pt idx="13">
                        <c:v>0.64587155920961403</c:v>
                      </c:pt>
                      <c:pt idx="14">
                        <c:v>0.41846291801885244</c:v>
                      </c:pt>
                      <c:pt idx="15">
                        <c:v>0.59324502820681202</c:v>
                      </c:pt>
                      <c:pt idx="16">
                        <c:v>0.67783305699836827</c:v>
                      </c:pt>
                      <c:pt idx="17">
                        <c:v>0.60839575180272876</c:v>
                      </c:pt>
                      <c:pt idx="18">
                        <c:v>0.49318959668541656</c:v>
                      </c:pt>
                      <c:pt idx="19">
                        <c:v>1</c:v>
                      </c:pt>
                      <c:pt idx="20">
                        <c:v>0.87037854441639551</c:v>
                      </c:pt>
                      <c:pt idx="21">
                        <c:v>0.65014169737694938</c:v>
                      </c:pt>
                      <c:pt idx="22">
                        <c:v>0.59896534468710949</c:v>
                      </c:pt>
                      <c:pt idx="23">
                        <c:v>0.45825050246716498</c:v>
                      </c:pt>
                      <c:pt idx="24">
                        <c:v>0.59879143677244617</c:v>
                      </c:pt>
                      <c:pt idx="25">
                        <c:v>0.7028412385973648</c:v>
                      </c:pt>
                      <c:pt idx="26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DE4A-4816-9D83-5AE3C1F626F9}"/>
                  </c:ext>
                </c:extLst>
              </c15:ser>
            </c15:filteredBarSeries>
          </c:ext>
        </c:extLst>
      </c:barChart>
      <c:catAx>
        <c:axId val="57963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79641672"/>
        <c:crosses val="autoZero"/>
        <c:auto val="1"/>
        <c:lblAlgn val="ctr"/>
        <c:lblOffset val="100"/>
        <c:noMultiLvlLbl val="0"/>
      </c:catAx>
      <c:valAx>
        <c:axId val="579641672"/>
        <c:scaling>
          <c:orientation val="minMax"/>
          <c:max val="0.9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% Total RRF Allocation</a:t>
                </a:r>
                <a:r>
                  <a:rPr lang="en-US" sz="1100"/>
                  <a:t>  </a:t>
                </a:r>
              </a:p>
            </c:rich>
          </c:tx>
          <c:layout>
            <c:manualLayout>
              <c:xMode val="edge"/>
              <c:yMode val="edge"/>
              <c:x val="1.3054830287206266E-2"/>
              <c:y val="0.174654895729420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7963872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F220E7-6DDE-4B6B-8FB8-D26346CB693D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E"/>
        </a:p>
      </dgm:t>
    </dgm:pt>
    <dgm:pt modelId="{A879C21F-E8A1-4A6B-B799-54D812E9F8FE}">
      <dgm:prSet/>
      <dgm:spPr/>
      <dgm:t>
        <a:bodyPr/>
        <a:lstStyle/>
        <a:p>
          <a:r>
            <a:rPr lang="en-IE"/>
            <a:t>Effective monitoring of RRPs implementation through milestones and targets</a:t>
          </a:r>
        </a:p>
      </dgm:t>
    </dgm:pt>
    <dgm:pt modelId="{3C71A3C7-56F7-44AD-A11F-3D497C678A81}" type="parTrans" cxnId="{E7FCEF9F-0408-4E39-8792-AEA5943C4D27}">
      <dgm:prSet/>
      <dgm:spPr/>
      <dgm:t>
        <a:bodyPr/>
        <a:lstStyle/>
        <a:p>
          <a:endParaRPr lang="en-IE"/>
        </a:p>
      </dgm:t>
    </dgm:pt>
    <dgm:pt modelId="{DF754DEA-D0AE-41DD-94D8-ECF3D24641A1}" type="sibTrans" cxnId="{E7FCEF9F-0408-4E39-8792-AEA5943C4D27}">
      <dgm:prSet/>
      <dgm:spPr/>
      <dgm:t>
        <a:bodyPr/>
        <a:lstStyle/>
        <a:p>
          <a:endParaRPr lang="en-IE"/>
        </a:p>
      </dgm:t>
    </dgm:pt>
    <dgm:pt modelId="{56A70DAB-097F-4C81-908B-C345A24D6B12}">
      <dgm:prSet/>
      <dgm:spPr/>
      <dgm:t>
        <a:bodyPr/>
        <a:lstStyle/>
        <a:p>
          <a:r>
            <a:rPr lang="en-US"/>
            <a:t>Faster disbursements rewarding progress towards results and actual performance on the ground</a:t>
          </a:r>
          <a:endParaRPr lang="en-IE"/>
        </a:p>
      </dgm:t>
    </dgm:pt>
    <dgm:pt modelId="{D1727D53-B123-477B-908A-C7F62FB05B2D}" type="parTrans" cxnId="{92EF6FF5-D105-4CCE-BDC9-5794B4F444B5}">
      <dgm:prSet/>
      <dgm:spPr/>
      <dgm:t>
        <a:bodyPr/>
        <a:lstStyle/>
        <a:p>
          <a:endParaRPr lang="en-IE"/>
        </a:p>
      </dgm:t>
    </dgm:pt>
    <dgm:pt modelId="{2E8571E8-204E-436D-A9C4-AD53AAE92901}" type="sibTrans" cxnId="{92EF6FF5-D105-4CCE-BDC9-5794B4F444B5}">
      <dgm:prSet/>
      <dgm:spPr/>
      <dgm:t>
        <a:bodyPr/>
        <a:lstStyle/>
        <a:p>
          <a:endParaRPr lang="en-IE"/>
        </a:p>
      </dgm:t>
    </dgm:pt>
    <dgm:pt modelId="{9AC2E7AC-EA6B-4696-AA22-5F31F58F659D}">
      <dgm:prSet/>
      <dgm:spPr/>
      <dgm:t>
        <a:bodyPr/>
        <a:lstStyle/>
        <a:p>
          <a:r>
            <a:rPr lang="en-US"/>
            <a:t>Increased predictability and accountability </a:t>
          </a:r>
          <a:r>
            <a:rPr lang="en-US">
              <a:sym typeface="Wingdings" panose="05000000000000000000" pitchFamily="2" charset="2"/>
            </a:rPr>
            <a:t></a:t>
          </a:r>
          <a:r>
            <a:rPr lang="en-US"/>
            <a:t> concrete results to be achieved set out clearly in advance</a:t>
          </a:r>
          <a:endParaRPr lang="en-IE"/>
        </a:p>
      </dgm:t>
    </dgm:pt>
    <dgm:pt modelId="{2D4E1DA0-5BAB-4B06-B2BB-C664384C3BBE}" type="parTrans" cxnId="{C2599E65-E6F9-40E0-8704-30DE9F806AB4}">
      <dgm:prSet/>
      <dgm:spPr/>
      <dgm:t>
        <a:bodyPr/>
        <a:lstStyle/>
        <a:p>
          <a:endParaRPr lang="en-IE"/>
        </a:p>
      </dgm:t>
    </dgm:pt>
    <dgm:pt modelId="{5CAB1ED7-673D-4AF7-BD9A-EB5B5F035C46}" type="sibTrans" cxnId="{C2599E65-E6F9-40E0-8704-30DE9F806AB4}">
      <dgm:prSet/>
      <dgm:spPr/>
      <dgm:t>
        <a:bodyPr/>
        <a:lstStyle/>
        <a:p>
          <a:endParaRPr lang="en-IE"/>
        </a:p>
      </dgm:t>
    </dgm:pt>
    <dgm:pt modelId="{0E43FAF3-EA5E-4025-901F-5FC2DF84967A}">
      <dgm:prSet/>
      <dgm:spPr/>
      <dgm:t>
        <a:bodyPr/>
        <a:lstStyle/>
        <a:p>
          <a:r>
            <a:rPr lang="en-IE"/>
            <a:t>Combination of reforms and investments </a:t>
          </a:r>
          <a:r>
            <a:rPr lang="en-US">
              <a:sym typeface="Wingdings" panose="05000000000000000000" pitchFamily="2" charset="2"/>
            </a:rPr>
            <a:t></a:t>
          </a:r>
          <a:r>
            <a:rPr lang="en-US"/>
            <a:t>more coherent intervention in line with EU and national priorities</a:t>
          </a:r>
          <a:endParaRPr lang="en-IE"/>
        </a:p>
      </dgm:t>
    </dgm:pt>
    <dgm:pt modelId="{24E545C5-22AC-4915-B578-9EA52CCADBC6}" type="parTrans" cxnId="{DAD5B640-3BD9-4893-A81A-8DB27EA84A5D}">
      <dgm:prSet/>
      <dgm:spPr/>
      <dgm:t>
        <a:bodyPr/>
        <a:lstStyle/>
        <a:p>
          <a:endParaRPr lang="en-IE"/>
        </a:p>
      </dgm:t>
    </dgm:pt>
    <dgm:pt modelId="{20D59E9F-3D0A-4B1E-9B13-24C0A4DA2220}" type="sibTrans" cxnId="{DAD5B640-3BD9-4893-A81A-8DB27EA84A5D}">
      <dgm:prSet/>
      <dgm:spPr/>
      <dgm:t>
        <a:bodyPr/>
        <a:lstStyle/>
        <a:p>
          <a:endParaRPr lang="en-IE"/>
        </a:p>
      </dgm:t>
    </dgm:pt>
    <dgm:pt modelId="{264BB71E-0CB5-4065-9D6D-215FC57476B2}" type="pres">
      <dgm:prSet presAssocID="{D3F220E7-6DDE-4B6B-8FB8-D26346CB693D}" presName="Name0" presStyleCnt="0">
        <dgm:presLayoutVars>
          <dgm:chMax val="7"/>
          <dgm:chPref val="7"/>
          <dgm:dir/>
        </dgm:presLayoutVars>
      </dgm:prSet>
      <dgm:spPr/>
    </dgm:pt>
    <dgm:pt modelId="{58F5D4F4-D323-4024-BAD6-F7031600A80F}" type="pres">
      <dgm:prSet presAssocID="{D3F220E7-6DDE-4B6B-8FB8-D26346CB693D}" presName="Name1" presStyleCnt="0"/>
      <dgm:spPr/>
    </dgm:pt>
    <dgm:pt modelId="{5D62B684-B267-48E2-8FDF-D238EDDF5DF1}" type="pres">
      <dgm:prSet presAssocID="{D3F220E7-6DDE-4B6B-8FB8-D26346CB693D}" presName="cycle" presStyleCnt="0"/>
      <dgm:spPr/>
    </dgm:pt>
    <dgm:pt modelId="{A88700A6-0486-4814-ADA5-7BE2E7E2FB1C}" type="pres">
      <dgm:prSet presAssocID="{D3F220E7-6DDE-4B6B-8FB8-D26346CB693D}" presName="srcNode" presStyleLbl="node1" presStyleIdx="0" presStyleCnt="4"/>
      <dgm:spPr/>
    </dgm:pt>
    <dgm:pt modelId="{0F7D1F30-91EC-4EDB-ABE9-48C75124A760}" type="pres">
      <dgm:prSet presAssocID="{D3F220E7-6DDE-4B6B-8FB8-D26346CB693D}" presName="conn" presStyleLbl="parChTrans1D2" presStyleIdx="0" presStyleCnt="1"/>
      <dgm:spPr/>
    </dgm:pt>
    <dgm:pt modelId="{A1F31950-7B9F-4058-8328-8A95EF4DE139}" type="pres">
      <dgm:prSet presAssocID="{D3F220E7-6DDE-4B6B-8FB8-D26346CB693D}" presName="extraNode" presStyleLbl="node1" presStyleIdx="0" presStyleCnt="4"/>
      <dgm:spPr/>
    </dgm:pt>
    <dgm:pt modelId="{E19F8A0B-48DE-44A5-8077-1556B0093C13}" type="pres">
      <dgm:prSet presAssocID="{D3F220E7-6DDE-4B6B-8FB8-D26346CB693D}" presName="dstNode" presStyleLbl="node1" presStyleIdx="0" presStyleCnt="4"/>
      <dgm:spPr/>
    </dgm:pt>
    <dgm:pt modelId="{FD957269-97E0-4749-B198-C3BC07BE2E4F}" type="pres">
      <dgm:prSet presAssocID="{A879C21F-E8A1-4A6B-B799-54D812E9F8FE}" presName="text_1" presStyleLbl="node1" presStyleIdx="0" presStyleCnt="4">
        <dgm:presLayoutVars>
          <dgm:bulletEnabled val="1"/>
        </dgm:presLayoutVars>
      </dgm:prSet>
      <dgm:spPr/>
    </dgm:pt>
    <dgm:pt modelId="{84C4ADEE-9B67-4361-A589-121D1A0E1564}" type="pres">
      <dgm:prSet presAssocID="{A879C21F-E8A1-4A6B-B799-54D812E9F8FE}" presName="accent_1" presStyleCnt="0"/>
      <dgm:spPr/>
    </dgm:pt>
    <dgm:pt modelId="{76AF7265-027F-487E-8C18-AD36FF992701}" type="pres">
      <dgm:prSet presAssocID="{A879C21F-E8A1-4A6B-B799-54D812E9F8FE}" presName="accentRepeatNode" presStyleLbl="solidFgAcc1" presStyleIdx="0" presStyleCnt="4"/>
      <dgm:spPr/>
    </dgm:pt>
    <dgm:pt modelId="{CFD018FE-9596-4AA8-B803-6C595D960B81}" type="pres">
      <dgm:prSet presAssocID="{56A70DAB-097F-4C81-908B-C345A24D6B12}" presName="text_2" presStyleLbl="node1" presStyleIdx="1" presStyleCnt="4">
        <dgm:presLayoutVars>
          <dgm:bulletEnabled val="1"/>
        </dgm:presLayoutVars>
      </dgm:prSet>
      <dgm:spPr/>
    </dgm:pt>
    <dgm:pt modelId="{E26E96EA-EA46-42F8-8E58-A5C798B00760}" type="pres">
      <dgm:prSet presAssocID="{56A70DAB-097F-4C81-908B-C345A24D6B12}" presName="accent_2" presStyleCnt="0"/>
      <dgm:spPr/>
    </dgm:pt>
    <dgm:pt modelId="{B65BDB7C-7EC1-4974-87A4-D0277F1DF494}" type="pres">
      <dgm:prSet presAssocID="{56A70DAB-097F-4C81-908B-C345A24D6B12}" presName="accentRepeatNode" presStyleLbl="solidFgAcc1" presStyleIdx="1" presStyleCnt="4"/>
      <dgm:spPr/>
    </dgm:pt>
    <dgm:pt modelId="{A77AAECB-97C5-4312-BBB6-748027CEFCFC}" type="pres">
      <dgm:prSet presAssocID="{9AC2E7AC-EA6B-4696-AA22-5F31F58F659D}" presName="text_3" presStyleLbl="node1" presStyleIdx="2" presStyleCnt="4">
        <dgm:presLayoutVars>
          <dgm:bulletEnabled val="1"/>
        </dgm:presLayoutVars>
      </dgm:prSet>
      <dgm:spPr/>
    </dgm:pt>
    <dgm:pt modelId="{2DFAD3EB-7352-4136-8B52-43C3C21762C8}" type="pres">
      <dgm:prSet presAssocID="{9AC2E7AC-EA6B-4696-AA22-5F31F58F659D}" presName="accent_3" presStyleCnt="0"/>
      <dgm:spPr/>
    </dgm:pt>
    <dgm:pt modelId="{685F77DA-CB18-4DA7-AD7E-2589FF1898A8}" type="pres">
      <dgm:prSet presAssocID="{9AC2E7AC-EA6B-4696-AA22-5F31F58F659D}" presName="accentRepeatNode" presStyleLbl="solidFgAcc1" presStyleIdx="2" presStyleCnt="4"/>
      <dgm:spPr/>
    </dgm:pt>
    <dgm:pt modelId="{BC6F6CEE-EFC8-4A2B-88F5-2243484E9F7D}" type="pres">
      <dgm:prSet presAssocID="{0E43FAF3-EA5E-4025-901F-5FC2DF84967A}" presName="text_4" presStyleLbl="node1" presStyleIdx="3" presStyleCnt="4">
        <dgm:presLayoutVars>
          <dgm:bulletEnabled val="1"/>
        </dgm:presLayoutVars>
      </dgm:prSet>
      <dgm:spPr/>
    </dgm:pt>
    <dgm:pt modelId="{C8D99554-15B5-4EE3-9341-E4DCEBA4B6E6}" type="pres">
      <dgm:prSet presAssocID="{0E43FAF3-EA5E-4025-901F-5FC2DF84967A}" presName="accent_4" presStyleCnt="0"/>
      <dgm:spPr/>
    </dgm:pt>
    <dgm:pt modelId="{69D45F61-FF18-4662-AB18-D23167E0D6ED}" type="pres">
      <dgm:prSet presAssocID="{0E43FAF3-EA5E-4025-901F-5FC2DF84967A}" presName="accentRepeatNode" presStyleLbl="solidFgAcc1" presStyleIdx="3" presStyleCnt="4"/>
      <dgm:spPr/>
    </dgm:pt>
  </dgm:ptLst>
  <dgm:cxnLst>
    <dgm:cxn modelId="{ADBCF31A-B3B6-4B4D-9C82-B2851F6910A6}" type="presOf" srcId="{A879C21F-E8A1-4A6B-B799-54D812E9F8FE}" destId="{FD957269-97E0-4749-B198-C3BC07BE2E4F}" srcOrd="0" destOrd="0" presId="urn:microsoft.com/office/officeart/2008/layout/VerticalCurvedList"/>
    <dgm:cxn modelId="{733BD829-60B4-4A43-90B6-B2F23C53E2FB}" type="presOf" srcId="{D3F220E7-6DDE-4B6B-8FB8-D26346CB693D}" destId="{264BB71E-0CB5-4065-9D6D-215FC57476B2}" srcOrd="0" destOrd="0" presId="urn:microsoft.com/office/officeart/2008/layout/VerticalCurvedList"/>
    <dgm:cxn modelId="{DAD5B640-3BD9-4893-A81A-8DB27EA84A5D}" srcId="{D3F220E7-6DDE-4B6B-8FB8-D26346CB693D}" destId="{0E43FAF3-EA5E-4025-901F-5FC2DF84967A}" srcOrd="3" destOrd="0" parTransId="{24E545C5-22AC-4915-B578-9EA52CCADBC6}" sibTransId="{20D59E9F-3D0A-4B1E-9B13-24C0A4DA2220}"/>
    <dgm:cxn modelId="{C2599E65-E6F9-40E0-8704-30DE9F806AB4}" srcId="{D3F220E7-6DDE-4B6B-8FB8-D26346CB693D}" destId="{9AC2E7AC-EA6B-4696-AA22-5F31F58F659D}" srcOrd="2" destOrd="0" parTransId="{2D4E1DA0-5BAB-4B06-B2BB-C664384C3BBE}" sibTransId="{5CAB1ED7-673D-4AF7-BD9A-EB5B5F035C46}"/>
    <dgm:cxn modelId="{244BA569-7867-4D77-B75D-CF4AA8ACDD36}" type="presOf" srcId="{0E43FAF3-EA5E-4025-901F-5FC2DF84967A}" destId="{BC6F6CEE-EFC8-4A2B-88F5-2243484E9F7D}" srcOrd="0" destOrd="0" presId="urn:microsoft.com/office/officeart/2008/layout/VerticalCurvedList"/>
    <dgm:cxn modelId="{D49EE56B-2675-4B3B-8797-B8940D5F2A7B}" type="presOf" srcId="{9AC2E7AC-EA6B-4696-AA22-5F31F58F659D}" destId="{A77AAECB-97C5-4312-BBB6-748027CEFCFC}" srcOrd="0" destOrd="0" presId="urn:microsoft.com/office/officeart/2008/layout/VerticalCurvedList"/>
    <dgm:cxn modelId="{35F32078-3937-4E4D-BF99-CE07E90177B5}" type="presOf" srcId="{DF754DEA-D0AE-41DD-94D8-ECF3D24641A1}" destId="{0F7D1F30-91EC-4EDB-ABE9-48C75124A760}" srcOrd="0" destOrd="0" presId="urn:microsoft.com/office/officeart/2008/layout/VerticalCurvedList"/>
    <dgm:cxn modelId="{E7FCEF9F-0408-4E39-8792-AEA5943C4D27}" srcId="{D3F220E7-6DDE-4B6B-8FB8-D26346CB693D}" destId="{A879C21F-E8A1-4A6B-B799-54D812E9F8FE}" srcOrd="0" destOrd="0" parTransId="{3C71A3C7-56F7-44AD-A11F-3D497C678A81}" sibTransId="{DF754DEA-D0AE-41DD-94D8-ECF3D24641A1}"/>
    <dgm:cxn modelId="{1BCF9BCE-EE0C-45DC-8B12-01964CA9136E}" type="presOf" srcId="{56A70DAB-097F-4C81-908B-C345A24D6B12}" destId="{CFD018FE-9596-4AA8-B803-6C595D960B81}" srcOrd="0" destOrd="0" presId="urn:microsoft.com/office/officeart/2008/layout/VerticalCurvedList"/>
    <dgm:cxn modelId="{92EF6FF5-D105-4CCE-BDC9-5794B4F444B5}" srcId="{D3F220E7-6DDE-4B6B-8FB8-D26346CB693D}" destId="{56A70DAB-097F-4C81-908B-C345A24D6B12}" srcOrd="1" destOrd="0" parTransId="{D1727D53-B123-477B-908A-C7F62FB05B2D}" sibTransId="{2E8571E8-204E-436D-A9C4-AD53AAE92901}"/>
    <dgm:cxn modelId="{1FE1E00B-3A3A-416D-85C1-A1183B13C43D}" type="presParOf" srcId="{264BB71E-0CB5-4065-9D6D-215FC57476B2}" destId="{58F5D4F4-D323-4024-BAD6-F7031600A80F}" srcOrd="0" destOrd="0" presId="urn:microsoft.com/office/officeart/2008/layout/VerticalCurvedList"/>
    <dgm:cxn modelId="{03729027-A183-484F-9C3C-6795307AA78A}" type="presParOf" srcId="{58F5D4F4-D323-4024-BAD6-F7031600A80F}" destId="{5D62B684-B267-48E2-8FDF-D238EDDF5DF1}" srcOrd="0" destOrd="0" presId="urn:microsoft.com/office/officeart/2008/layout/VerticalCurvedList"/>
    <dgm:cxn modelId="{5DAEEFA3-A005-45DC-9EC3-2B95126CC388}" type="presParOf" srcId="{5D62B684-B267-48E2-8FDF-D238EDDF5DF1}" destId="{A88700A6-0486-4814-ADA5-7BE2E7E2FB1C}" srcOrd="0" destOrd="0" presId="urn:microsoft.com/office/officeart/2008/layout/VerticalCurvedList"/>
    <dgm:cxn modelId="{F9AAD825-02B3-4714-9985-46C93BDB2F21}" type="presParOf" srcId="{5D62B684-B267-48E2-8FDF-D238EDDF5DF1}" destId="{0F7D1F30-91EC-4EDB-ABE9-48C75124A760}" srcOrd="1" destOrd="0" presId="urn:microsoft.com/office/officeart/2008/layout/VerticalCurvedList"/>
    <dgm:cxn modelId="{28BA5268-6979-4655-B384-C284466342E2}" type="presParOf" srcId="{5D62B684-B267-48E2-8FDF-D238EDDF5DF1}" destId="{A1F31950-7B9F-4058-8328-8A95EF4DE139}" srcOrd="2" destOrd="0" presId="urn:microsoft.com/office/officeart/2008/layout/VerticalCurvedList"/>
    <dgm:cxn modelId="{7FDCF329-90BD-4957-A9B2-E478C975F8C8}" type="presParOf" srcId="{5D62B684-B267-48E2-8FDF-D238EDDF5DF1}" destId="{E19F8A0B-48DE-44A5-8077-1556B0093C13}" srcOrd="3" destOrd="0" presId="urn:microsoft.com/office/officeart/2008/layout/VerticalCurvedList"/>
    <dgm:cxn modelId="{18B83B59-1025-4CDF-86FD-7F38F32B3B8B}" type="presParOf" srcId="{58F5D4F4-D323-4024-BAD6-F7031600A80F}" destId="{FD957269-97E0-4749-B198-C3BC07BE2E4F}" srcOrd="1" destOrd="0" presId="urn:microsoft.com/office/officeart/2008/layout/VerticalCurvedList"/>
    <dgm:cxn modelId="{57196572-C1E3-4C49-9666-D6E0D029BDF4}" type="presParOf" srcId="{58F5D4F4-D323-4024-BAD6-F7031600A80F}" destId="{84C4ADEE-9B67-4361-A589-121D1A0E1564}" srcOrd="2" destOrd="0" presId="urn:microsoft.com/office/officeart/2008/layout/VerticalCurvedList"/>
    <dgm:cxn modelId="{7AD5BE88-B528-4C75-A161-BC8C4FF8AE79}" type="presParOf" srcId="{84C4ADEE-9B67-4361-A589-121D1A0E1564}" destId="{76AF7265-027F-487E-8C18-AD36FF992701}" srcOrd="0" destOrd="0" presId="urn:microsoft.com/office/officeart/2008/layout/VerticalCurvedList"/>
    <dgm:cxn modelId="{58550BF8-7FFF-4B98-835E-193F2FE2700E}" type="presParOf" srcId="{58F5D4F4-D323-4024-BAD6-F7031600A80F}" destId="{CFD018FE-9596-4AA8-B803-6C595D960B81}" srcOrd="3" destOrd="0" presId="urn:microsoft.com/office/officeart/2008/layout/VerticalCurvedList"/>
    <dgm:cxn modelId="{787805A9-7D7B-47A9-9077-622C22C8D201}" type="presParOf" srcId="{58F5D4F4-D323-4024-BAD6-F7031600A80F}" destId="{E26E96EA-EA46-42F8-8E58-A5C798B00760}" srcOrd="4" destOrd="0" presId="urn:microsoft.com/office/officeart/2008/layout/VerticalCurvedList"/>
    <dgm:cxn modelId="{8346D072-8622-44F5-B71F-E1EBA6C08070}" type="presParOf" srcId="{E26E96EA-EA46-42F8-8E58-A5C798B00760}" destId="{B65BDB7C-7EC1-4974-87A4-D0277F1DF494}" srcOrd="0" destOrd="0" presId="urn:microsoft.com/office/officeart/2008/layout/VerticalCurvedList"/>
    <dgm:cxn modelId="{0E41F5B1-A7D2-442D-A348-4BA6B9D0CA2B}" type="presParOf" srcId="{58F5D4F4-D323-4024-BAD6-F7031600A80F}" destId="{A77AAECB-97C5-4312-BBB6-748027CEFCFC}" srcOrd="5" destOrd="0" presId="urn:microsoft.com/office/officeart/2008/layout/VerticalCurvedList"/>
    <dgm:cxn modelId="{FB90D382-CFF1-49E6-834F-A6F6751C2A1E}" type="presParOf" srcId="{58F5D4F4-D323-4024-BAD6-F7031600A80F}" destId="{2DFAD3EB-7352-4136-8B52-43C3C21762C8}" srcOrd="6" destOrd="0" presId="urn:microsoft.com/office/officeart/2008/layout/VerticalCurvedList"/>
    <dgm:cxn modelId="{13DC36CA-3CE3-4CBA-8EA3-CF335C313150}" type="presParOf" srcId="{2DFAD3EB-7352-4136-8B52-43C3C21762C8}" destId="{685F77DA-CB18-4DA7-AD7E-2589FF1898A8}" srcOrd="0" destOrd="0" presId="urn:microsoft.com/office/officeart/2008/layout/VerticalCurvedList"/>
    <dgm:cxn modelId="{FD742A1D-CE0A-425B-864B-A183307885CE}" type="presParOf" srcId="{58F5D4F4-D323-4024-BAD6-F7031600A80F}" destId="{BC6F6CEE-EFC8-4A2B-88F5-2243484E9F7D}" srcOrd="7" destOrd="0" presId="urn:microsoft.com/office/officeart/2008/layout/VerticalCurvedList"/>
    <dgm:cxn modelId="{47EA4662-18BE-4212-B9C0-C6320D81B9D2}" type="presParOf" srcId="{58F5D4F4-D323-4024-BAD6-F7031600A80F}" destId="{C8D99554-15B5-4EE3-9341-E4DCEBA4B6E6}" srcOrd="8" destOrd="0" presId="urn:microsoft.com/office/officeart/2008/layout/VerticalCurvedList"/>
    <dgm:cxn modelId="{576E92E6-EAE8-4C9A-9858-1CEAC3D00119}" type="presParOf" srcId="{C8D99554-15B5-4EE3-9341-E4DCEBA4B6E6}" destId="{69D45F61-FF18-4662-AB18-D23167E0D6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F220E7-6DDE-4B6B-8FB8-D26346CB693D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/>
        </a:p>
      </dgm:t>
    </dgm:pt>
    <dgm:pt modelId="{A879C21F-E8A1-4A6B-B799-54D812E9F8FE}">
      <dgm:prSet/>
      <dgm:spPr>
        <a:noFill/>
        <a:ln>
          <a:solidFill>
            <a:schemeClr val="tx2"/>
          </a:solidFill>
        </a:ln>
      </dgm:spPr>
      <dgm:t>
        <a:bodyPr/>
        <a:lstStyle/>
        <a:p>
          <a:pPr>
            <a:defRPr>
              <a:solidFill>
                <a:srgbClr val="4D4D4D"/>
              </a:solidFill>
            </a:defRPr>
          </a:pPr>
          <a:r>
            <a:t>Högre administrativa bördor än väntat</a:t>
          </a:r>
        </a:p>
      </dgm:t>
    </dgm:pt>
    <dgm:pt modelId="{3C71A3C7-56F7-44AD-A11F-3D497C678A81}" type="parTrans" cxnId="{E7FCEF9F-0408-4E39-8792-AEA5943C4D27}">
      <dgm:prSet/>
      <dgm:spPr/>
      <dgm:t>
        <a:bodyPr/>
        <a:lstStyle/>
        <a:p>
          <a:endParaRPr/>
        </a:p>
      </dgm:t>
    </dgm:pt>
    <dgm:pt modelId="{DF754DEA-D0AE-41DD-94D8-ECF3D24641A1}" type="sibTrans" cxnId="{E7FCEF9F-0408-4E39-8792-AEA5943C4D27}">
      <dgm:prSet/>
      <dgm:spPr/>
      <dgm:t>
        <a:bodyPr/>
        <a:lstStyle/>
        <a:p>
          <a:endParaRPr/>
        </a:p>
      </dgm:t>
    </dgm:pt>
    <dgm:pt modelId="{56A70DAB-097F-4C81-908B-C345A24D6B12}">
      <dgm:prSet/>
      <dgm:spPr>
        <a:noFill/>
        <a:ln>
          <a:solidFill>
            <a:schemeClr val="tx2"/>
          </a:solidFill>
        </a:ln>
      </dgm:spPr>
      <dgm:t>
        <a:bodyPr/>
        <a:lstStyle/>
        <a:p>
          <a:pPr>
            <a:defRPr>
              <a:solidFill>
                <a:srgbClr val="4D4D4D"/>
              </a:solidFill>
            </a:defRPr>
          </a:pPr>
          <a:r>
            <a:t>Medlemsstaterna vill ha ett enklare och mer flexibelt genomförande av faciliteten för återhämtning och resiliens</a:t>
          </a:r>
        </a:p>
      </dgm:t>
    </dgm:pt>
    <dgm:pt modelId="{D1727D53-B123-477B-908A-C7F62FB05B2D}" type="parTrans" cxnId="{92EF6FF5-D105-4CCE-BDC9-5794B4F444B5}">
      <dgm:prSet/>
      <dgm:spPr/>
      <dgm:t>
        <a:bodyPr/>
        <a:lstStyle/>
        <a:p>
          <a:endParaRPr/>
        </a:p>
      </dgm:t>
    </dgm:pt>
    <dgm:pt modelId="{2E8571E8-204E-436D-A9C4-AD53AAE92901}" type="sibTrans" cxnId="{92EF6FF5-D105-4CCE-BDC9-5794B4F444B5}">
      <dgm:prSet/>
      <dgm:spPr/>
      <dgm:t>
        <a:bodyPr/>
        <a:lstStyle/>
        <a:p>
          <a:endParaRPr/>
        </a:p>
      </dgm:t>
    </dgm:pt>
    <dgm:pt modelId="{9AC2E7AC-EA6B-4696-AA22-5F31F58F659D}">
      <dgm:prSet/>
      <dgm:spPr>
        <a:noFill/>
        <a:ln>
          <a:solidFill>
            <a:schemeClr val="tx2"/>
          </a:solidFill>
        </a:ln>
      </dgm:spPr>
      <dgm:t>
        <a:bodyPr/>
        <a:lstStyle/>
        <a:p>
          <a:pPr>
            <a:defRPr>
              <a:solidFill>
                <a:srgbClr val="4D4D4D"/>
              </a:solidFill>
            </a:defRPr>
          </a:pPr>
          <a:r>
            <a:t>Variationer i medlemsstaternas deltagande av regionala/lokala myndigheter och arbetsmarknadens parter</a:t>
          </a:r>
        </a:p>
      </dgm:t>
    </dgm:pt>
    <dgm:pt modelId="{2D4E1DA0-5BAB-4B06-B2BB-C664384C3BBE}" type="parTrans" cxnId="{C2599E65-E6F9-40E0-8704-30DE9F806AB4}">
      <dgm:prSet/>
      <dgm:spPr/>
      <dgm:t>
        <a:bodyPr/>
        <a:lstStyle/>
        <a:p>
          <a:endParaRPr/>
        </a:p>
      </dgm:t>
    </dgm:pt>
    <dgm:pt modelId="{5CAB1ED7-673D-4AF7-BD9A-EB5B5F035C46}" type="sibTrans" cxnId="{C2599E65-E6F9-40E0-8704-30DE9F806AB4}">
      <dgm:prSet/>
      <dgm:spPr/>
      <dgm:t>
        <a:bodyPr/>
        <a:lstStyle/>
        <a:p>
          <a:endParaRPr/>
        </a:p>
      </dgm:t>
    </dgm:pt>
    <dgm:pt modelId="{0E43FAF3-EA5E-4025-901F-5FC2DF84967A}">
      <dgm:prSet/>
      <dgm:spPr>
        <a:noFill/>
        <a:ln>
          <a:solidFill>
            <a:schemeClr val="tx2"/>
          </a:solidFill>
        </a:ln>
      </dgm:spPr>
      <dgm:t>
        <a:bodyPr/>
        <a:lstStyle/>
        <a:p>
          <a:pPr>
            <a:defRPr>
              <a:solidFill>
                <a:srgbClr val="4D4D4D"/>
              </a:solidFill>
            </a:defRPr>
          </a:pPr>
          <a:r>
            <a:t>Den administrativa kapacitet som ska mobiliseras av medlemsstaterna är också högre än väntat </a:t>
          </a:r>
        </a:p>
      </dgm:t>
    </dgm:pt>
    <dgm:pt modelId="{24E545C5-22AC-4915-B578-9EA52CCADBC6}" type="parTrans" cxnId="{DAD5B640-3BD9-4893-A81A-8DB27EA84A5D}">
      <dgm:prSet/>
      <dgm:spPr/>
      <dgm:t>
        <a:bodyPr/>
        <a:lstStyle/>
        <a:p>
          <a:endParaRPr/>
        </a:p>
      </dgm:t>
    </dgm:pt>
    <dgm:pt modelId="{20D59E9F-3D0A-4B1E-9B13-24C0A4DA2220}" type="sibTrans" cxnId="{DAD5B640-3BD9-4893-A81A-8DB27EA84A5D}">
      <dgm:prSet/>
      <dgm:spPr/>
      <dgm:t>
        <a:bodyPr/>
        <a:lstStyle/>
        <a:p>
          <a:endParaRPr/>
        </a:p>
      </dgm:t>
    </dgm:pt>
    <dgm:pt modelId="{A56C2DB6-B2AE-4122-9055-748CB156D755}">
      <dgm:prSet/>
      <dgm:spPr>
        <a:noFill/>
        <a:ln>
          <a:solidFill>
            <a:schemeClr val="tx2"/>
          </a:solidFill>
        </a:ln>
      </dgm:spPr>
      <dgm:t>
        <a:bodyPr/>
        <a:lstStyle/>
        <a:p>
          <a:pPr>
            <a:defRPr>
              <a:solidFill>
                <a:srgbClr val="4D4D4D"/>
              </a:solidFill>
            </a:defRPr>
          </a:pPr>
          <a:r>
            <a:t>Revisions- och kontrollkraven uppfattas av medlemsstaterna som komplexa</a:t>
          </a:r>
        </a:p>
      </dgm:t>
    </dgm:pt>
    <dgm:pt modelId="{BA6C25DA-9A2F-46EF-BC83-0400D912AB7E}" type="parTrans" cxnId="{B25B22DC-CAEC-45FD-8AFE-C64622AFCB55}">
      <dgm:prSet/>
      <dgm:spPr/>
      <dgm:t>
        <a:bodyPr/>
        <a:lstStyle/>
        <a:p>
          <a:endParaRPr/>
        </a:p>
      </dgm:t>
    </dgm:pt>
    <dgm:pt modelId="{104765B5-2A3D-489E-8F69-7285664C8E0F}" type="sibTrans" cxnId="{B25B22DC-CAEC-45FD-8AFE-C64622AFCB55}">
      <dgm:prSet/>
      <dgm:spPr/>
      <dgm:t>
        <a:bodyPr/>
        <a:lstStyle/>
        <a:p>
          <a:endParaRPr/>
        </a:p>
      </dgm:t>
    </dgm:pt>
    <dgm:pt modelId="{264BB71E-0CB5-4065-9D6D-215FC57476B2}" type="pres">
      <dgm:prSet presAssocID="{D3F220E7-6DDE-4B6B-8FB8-D26346CB693D}" presName="Name0" presStyleCnt="0">
        <dgm:presLayoutVars>
          <dgm:chMax val="7"/>
          <dgm:chPref val="7"/>
          <dgm:dir/>
        </dgm:presLayoutVars>
      </dgm:prSet>
      <dgm:spPr/>
    </dgm:pt>
    <dgm:pt modelId="{58F5D4F4-D323-4024-BAD6-F7031600A80F}" type="pres">
      <dgm:prSet presAssocID="{D3F220E7-6DDE-4B6B-8FB8-D26346CB693D}" presName="Name1" presStyleCnt="0"/>
      <dgm:spPr/>
    </dgm:pt>
    <dgm:pt modelId="{5D62B684-B267-48E2-8FDF-D238EDDF5DF1}" type="pres">
      <dgm:prSet presAssocID="{D3F220E7-6DDE-4B6B-8FB8-D26346CB693D}" presName="cycle" presStyleCnt="0"/>
      <dgm:spPr/>
    </dgm:pt>
    <dgm:pt modelId="{A88700A6-0486-4814-ADA5-7BE2E7E2FB1C}" type="pres">
      <dgm:prSet presAssocID="{D3F220E7-6DDE-4B6B-8FB8-D26346CB693D}" presName="srcNode" presStyleLbl="node1" presStyleIdx="0" presStyleCnt="5"/>
      <dgm:spPr/>
    </dgm:pt>
    <dgm:pt modelId="{0F7D1F30-91EC-4EDB-ABE9-48C75124A760}" type="pres">
      <dgm:prSet presAssocID="{D3F220E7-6DDE-4B6B-8FB8-D26346CB693D}" presName="conn" presStyleLbl="parChTrans1D2" presStyleIdx="0" presStyleCnt="1"/>
      <dgm:spPr/>
    </dgm:pt>
    <dgm:pt modelId="{A1F31950-7B9F-4058-8328-8A95EF4DE139}" type="pres">
      <dgm:prSet presAssocID="{D3F220E7-6DDE-4B6B-8FB8-D26346CB693D}" presName="extraNode" presStyleLbl="node1" presStyleIdx="0" presStyleCnt="5"/>
      <dgm:spPr/>
    </dgm:pt>
    <dgm:pt modelId="{E19F8A0B-48DE-44A5-8077-1556B0093C13}" type="pres">
      <dgm:prSet presAssocID="{D3F220E7-6DDE-4B6B-8FB8-D26346CB693D}" presName="dstNode" presStyleLbl="node1" presStyleIdx="0" presStyleCnt="5"/>
      <dgm:spPr/>
    </dgm:pt>
    <dgm:pt modelId="{FD957269-97E0-4749-B198-C3BC07BE2E4F}" type="pres">
      <dgm:prSet presAssocID="{A879C21F-E8A1-4A6B-B799-54D812E9F8FE}" presName="text_1" presStyleLbl="node1" presStyleIdx="0" presStyleCnt="5">
        <dgm:presLayoutVars>
          <dgm:bulletEnabled val="1"/>
        </dgm:presLayoutVars>
      </dgm:prSet>
      <dgm:spPr/>
    </dgm:pt>
    <dgm:pt modelId="{84C4ADEE-9B67-4361-A589-121D1A0E1564}" type="pres">
      <dgm:prSet presAssocID="{A879C21F-E8A1-4A6B-B799-54D812E9F8FE}" presName="accent_1" presStyleCnt="0"/>
      <dgm:spPr/>
    </dgm:pt>
    <dgm:pt modelId="{76AF7265-027F-487E-8C18-AD36FF992701}" type="pres">
      <dgm:prSet presAssocID="{A879C21F-E8A1-4A6B-B799-54D812E9F8FE}" presName="accentRepeatNode" presStyleLbl="solidFgAcc1" presStyleIdx="0" presStyleCnt="5"/>
      <dgm:spPr/>
    </dgm:pt>
    <dgm:pt modelId="{A5BCEB59-3592-4E06-A75C-261C0FFAB654}" type="pres">
      <dgm:prSet presAssocID="{A56C2DB6-B2AE-4122-9055-748CB156D755}" presName="text_2" presStyleLbl="node1" presStyleIdx="1" presStyleCnt="5">
        <dgm:presLayoutVars>
          <dgm:bulletEnabled val="1"/>
        </dgm:presLayoutVars>
      </dgm:prSet>
      <dgm:spPr/>
    </dgm:pt>
    <dgm:pt modelId="{99A3E7ED-6B8C-4525-AB03-8712890289CF}" type="pres">
      <dgm:prSet presAssocID="{A56C2DB6-B2AE-4122-9055-748CB156D755}" presName="accent_2" presStyleCnt="0"/>
      <dgm:spPr/>
    </dgm:pt>
    <dgm:pt modelId="{94D0A46B-C3D2-41D4-AA2F-5F0E556E9026}" type="pres">
      <dgm:prSet presAssocID="{A56C2DB6-B2AE-4122-9055-748CB156D755}" presName="accentRepeatNode" presStyleLbl="solidFgAcc1" presStyleIdx="1" presStyleCnt="5"/>
      <dgm:spPr/>
    </dgm:pt>
    <dgm:pt modelId="{CAF44EA7-B394-4ED7-8499-0F29218A2D33}" type="pres">
      <dgm:prSet presAssocID="{56A70DAB-097F-4C81-908B-C345A24D6B12}" presName="text_3" presStyleLbl="node1" presStyleIdx="2" presStyleCnt="5">
        <dgm:presLayoutVars>
          <dgm:bulletEnabled val="1"/>
        </dgm:presLayoutVars>
      </dgm:prSet>
      <dgm:spPr/>
    </dgm:pt>
    <dgm:pt modelId="{5E8B5CFD-3F16-4D38-9DD3-792828571588}" type="pres">
      <dgm:prSet presAssocID="{56A70DAB-097F-4C81-908B-C345A24D6B12}" presName="accent_3" presStyleCnt="0"/>
      <dgm:spPr/>
    </dgm:pt>
    <dgm:pt modelId="{B65BDB7C-7EC1-4974-87A4-D0277F1DF494}" type="pres">
      <dgm:prSet presAssocID="{56A70DAB-097F-4C81-908B-C345A24D6B12}" presName="accentRepeatNode" presStyleLbl="solidFgAcc1" presStyleIdx="2" presStyleCnt="5"/>
      <dgm:spPr/>
    </dgm:pt>
    <dgm:pt modelId="{022EF6A2-E921-420D-9D04-D5481A792D67}" type="pres">
      <dgm:prSet presAssocID="{9AC2E7AC-EA6B-4696-AA22-5F31F58F659D}" presName="text_4" presStyleLbl="node1" presStyleIdx="3" presStyleCnt="5">
        <dgm:presLayoutVars>
          <dgm:bulletEnabled val="1"/>
        </dgm:presLayoutVars>
      </dgm:prSet>
      <dgm:spPr/>
    </dgm:pt>
    <dgm:pt modelId="{1951B278-44F4-4957-8AF5-71804870A286}" type="pres">
      <dgm:prSet presAssocID="{9AC2E7AC-EA6B-4696-AA22-5F31F58F659D}" presName="accent_4" presStyleCnt="0"/>
      <dgm:spPr/>
    </dgm:pt>
    <dgm:pt modelId="{685F77DA-CB18-4DA7-AD7E-2589FF1898A8}" type="pres">
      <dgm:prSet presAssocID="{9AC2E7AC-EA6B-4696-AA22-5F31F58F659D}" presName="accentRepeatNode" presStyleLbl="solidFgAcc1" presStyleIdx="3" presStyleCnt="5"/>
      <dgm:spPr/>
    </dgm:pt>
    <dgm:pt modelId="{64FCA5E8-2E3B-44F0-A6DD-9893A782F07F}" type="pres">
      <dgm:prSet presAssocID="{0E43FAF3-EA5E-4025-901F-5FC2DF84967A}" presName="text_5" presStyleLbl="node1" presStyleIdx="4" presStyleCnt="5">
        <dgm:presLayoutVars>
          <dgm:bulletEnabled val="1"/>
        </dgm:presLayoutVars>
      </dgm:prSet>
      <dgm:spPr/>
    </dgm:pt>
    <dgm:pt modelId="{BA4656F1-7FAC-473E-9CF0-F82BDFAD26CB}" type="pres">
      <dgm:prSet presAssocID="{0E43FAF3-EA5E-4025-901F-5FC2DF84967A}" presName="accent_5" presStyleCnt="0"/>
      <dgm:spPr/>
    </dgm:pt>
    <dgm:pt modelId="{69D45F61-FF18-4662-AB18-D23167E0D6ED}" type="pres">
      <dgm:prSet presAssocID="{0E43FAF3-EA5E-4025-901F-5FC2DF84967A}" presName="accentRepeatNode" presStyleLbl="solidFgAcc1" presStyleIdx="4" presStyleCnt="5"/>
      <dgm:spPr/>
    </dgm:pt>
  </dgm:ptLst>
  <dgm:cxnLst>
    <dgm:cxn modelId="{ADBCF31A-B3B6-4B4D-9C82-B2851F6910A6}" type="presOf" srcId="{A879C21F-E8A1-4A6B-B799-54D812E9F8FE}" destId="{FD957269-97E0-4749-B198-C3BC07BE2E4F}" srcOrd="0" destOrd="0" presId="urn:microsoft.com/office/officeart/2008/layout/VerticalCurvedList"/>
    <dgm:cxn modelId="{733BD829-60B4-4A43-90B6-B2F23C53E2FB}" type="presOf" srcId="{D3F220E7-6DDE-4B6B-8FB8-D26346CB693D}" destId="{264BB71E-0CB5-4065-9D6D-215FC57476B2}" srcOrd="0" destOrd="0" presId="urn:microsoft.com/office/officeart/2008/layout/VerticalCurvedList"/>
    <dgm:cxn modelId="{DAD5B640-3BD9-4893-A81A-8DB27EA84A5D}" srcId="{D3F220E7-6DDE-4B6B-8FB8-D26346CB693D}" destId="{0E43FAF3-EA5E-4025-901F-5FC2DF84967A}" srcOrd="4" destOrd="0" parTransId="{24E545C5-22AC-4915-B578-9EA52CCADBC6}" sibTransId="{20D59E9F-3D0A-4B1E-9B13-24C0A4DA2220}"/>
    <dgm:cxn modelId="{E6DE0545-FDC9-40D2-8C92-8E201F0C793F}" type="presOf" srcId="{A56C2DB6-B2AE-4122-9055-748CB156D755}" destId="{A5BCEB59-3592-4E06-A75C-261C0FFAB654}" srcOrd="0" destOrd="0" presId="urn:microsoft.com/office/officeart/2008/layout/VerticalCurvedList"/>
    <dgm:cxn modelId="{C2599E65-E6F9-40E0-8704-30DE9F806AB4}" srcId="{D3F220E7-6DDE-4B6B-8FB8-D26346CB693D}" destId="{9AC2E7AC-EA6B-4696-AA22-5F31F58F659D}" srcOrd="3" destOrd="0" parTransId="{2D4E1DA0-5BAB-4B06-B2BB-C664384C3BBE}" sibTransId="{5CAB1ED7-673D-4AF7-BD9A-EB5B5F035C46}"/>
    <dgm:cxn modelId="{35F32078-3937-4E4D-BF99-CE07E90177B5}" type="presOf" srcId="{DF754DEA-D0AE-41DD-94D8-ECF3D24641A1}" destId="{0F7D1F30-91EC-4EDB-ABE9-48C75124A760}" srcOrd="0" destOrd="0" presId="urn:microsoft.com/office/officeart/2008/layout/VerticalCurvedList"/>
    <dgm:cxn modelId="{6D28CE8E-FF82-4A6B-A6AF-52EBA8D49E03}" type="presOf" srcId="{0E43FAF3-EA5E-4025-901F-5FC2DF84967A}" destId="{64FCA5E8-2E3B-44F0-A6DD-9893A782F07F}" srcOrd="0" destOrd="0" presId="urn:microsoft.com/office/officeart/2008/layout/VerticalCurvedList"/>
    <dgm:cxn modelId="{E7FCEF9F-0408-4E39-8792-AEA5943C4D27}" srcId="{D3F220E7-6DDE-4B6B-8FB8-D26346CB693D}" destId="{A879C21F-E8A1-4A6B-B799-54D812E9F8FE}" srcOrd="0" destOrd="0" parTransId="{3C71A3C7-56F7-44AD-A11F-3D497C678A81}" sibTransId="{DF754DEA-D0AE-41DD-94D8-ECF3D24641A1}"/>
    <dgm:cxn modelId="{1D3E00BC-D73D-47B4-AD4B-7139F14D2B5A}" type="presOf" srcId="{9AC2E7AC-EA6B-4696-AA22-5F31F58F659D}" destId="{022EF6A2-E921-420D-9D04-D5481A792D67}" srcOrd="0" destOrd="0" presId="urn:microsoft.com/office/officeart/2008/layout/VerticalCurvedList"/>
    <dgm:cxn modelId="{B25B22DC-CAEC-45FD-8AFE-C64622AFCB55}" srcId="{D3F220E7-6DDE-4B6B-8FB8-D26346CB693D}" destId="{A56C2DB6-B2AE-4122-9055-748CB156D755}" srcOrd="1" destOrd="0" parTransId="{BA6C25DA-9A2F-46EF-BC83-0400D912AB7E}" sibTransId="{104765B5-2A3D-489E-8F69-7285664C8E0F}"/>
    <dgm:cxn modelId="{D9906BF1-BA9C-4BC2-A118-ECB3B76EB019}" type="presOf" srcId="{56A70DAB-097F-4C81-908B-C345A24D6B12}" destId="{CAF44EA7-B394-4ED7-8499-0F29218A2D33}" srcOrd="0" destOrd="0" presId="urn:microsoft.com/office/officeart/2008/layout/VerticalCurvedList"/>
    <dgm:cxn modelId="{92EF6FF5-D105-4CCE-BDC9-5794B4F444B5}" srcId="{D3F220E7-6DDE-4B6B-8FB8-D26346CB693D}" destId="{56A70DAB-097F-4C81-908B-C345A24D6B12}" srcOrd="2" destOrd="0" parTransId="{D1727D53-B123-477B-908A-C7F62FB05B2D}" sibTransId="{2E8571E8-204E-436D-A9C4-AD53AAE92901}"/>
    <dgm:cxn modelId="{1FE1E00B-3A3A-416D-85C1-A1183B13C43D}" type="presParOf" srcId="{264BB71E-0CB5-4065-9D6D-215FC57476B2}" destId="{58F5D4F4-D323-4024-BAD6-F7031600A80F}" srcOrd="0" destOrd="0" presId="urn:microsoft.com/office/officeart/2008/layout/VerticalCurvedList"/>
    <dgm:cxn modelId="{03729027-A183-484F-9C3C-6795307AA78A}" type="presParOf" srcId="{58F5D4F4-D323-4024-BAD6-F7031600A80F}" destId="{5D62B684-B267-48E2-8FDF-D238EDDF5DF1}" srcOrd="0" destOrd="0" presId="urn:microsoft.com/office/officeart/2008/layout/VerticalCurvedList"/>
    <dgm:cxn modelId="{5DAEEFA3-A005-45DC-9EC3-2B95126CC388}" type="presParOf" srcId="{5D62B684-B267-48E2-8FDF-D238EDDF5DF1}" destId="{A88700A6-0486-4814-ADA5-7BE2E7E2FB1C}" srcOrd="0" destOrd="0" presId="urn:microsoft.com/office/officeart/2008/layout/VerticalCurvedList"/>
    <dgm:cxn modelId="{F9AAD825-02B3-4714-9985-46C93BDB2F21}" type="presParOf" srcId="{5D62B684-B267-48E2-8FDF-D238EDDF5DF1}" destId="{0F7D1F30-91EC-4EDB-ABE9-48C75124A760}" srcOrd="1" destOrd="0" presId="urn:microsoft.com/office/officeart/2008/layout/VerticalCurvedList"/>
    <dgm:cxn modelId="{28BA5268-6979-4655-B384-C284466342E2}" type="presParOf" srcId="{5D62B684-B267-48E2-8FDF-D238EDDF5DF1}" destId="{A1F31950-7B9F-4058-8328-8A95EF4DE139}" srcOrd="2" destOrd="0" presId="urn:microsoft.com/office/officeart/2008/layout/VerticalCurvedList"/>
    <dgm:cxn modelId="{7FDCF329-90BD-4957-A9B2-E478C975F8C8}" type="presParOf" srcId="{5D62B684-B267-48E2-8FDF-D238EDDF5DF1}" destId="{E19F8A0B-48DE-44A5-8077-1556B0093C13}" srcOrd="3" destOrd="0" presId="urn:microsoft.com/office/officeart/2008/layout/VerticalCurvedList"/>
    <dgm:cxn modelId="{18B83B59-1025-4CDF-86FD-7F38F32B3B8B}" type="presParOf" srcId="{58F5D4F4-D323-4024-BAD6-F7031600A80F}" destId="{FD957269-97E0-4749-B198-C3BC07BE2E4F}" srcOrd="1" destOrd="0" presId="urn:microsoft.com/office/officeart/2008/layout/VerticalCurvedList"/>
    <dgm:cxn modelId="{57196572-C1E3-4C49-9666-D6E0D029BDF4}" type="presParOf" srcId="{58F5D4F4-D323-4024-BAD6-F7031600A80F}" destId="{84C4ADEE-9B67-4361-A589-121D1A0E1564}" srcOrd="2" destOrd="0" presId="urn:microsoft.com/office/officeart/2008/layout/VerticalCurvedList"/>
    <dgm:cxn modelId="{7AD5BE88-B528-4C75-A161-BC8C4FF8AE79}" type="presParOf" srcId="{84C4ADEE-9B67-4361-A589-121D1A0E1564}" destId="{76AF7265-027F-487E-8C18-AD36FF992701}" srcOrd="0" destOrd="0" presId="urn:microsoft.com/office/officeart/2008/layout/VerticalCurvedList"/>
    <dgm:cxn modelId="{52ABED62-4E90-4E8E-9A0E-DB3A8D775014}" type="presParOf" srcId="{58F5D4F4-D323-4024-BAD6-F7031600A80F}" destId="{A5BCEB59-3592-4E06-A75C-261C0FFAB654}" srcOrd="3" destOrd="0" presId="urn:microsoft.com/office/officeart/2008/layout/VerticalCurvedList"/>
    <dgm:cxn modelId="{FC875DCB-D386-40A0-B725-7BABC9EFAB36}" type="presParOf" srcId="{58F5D4F4-D323-4024-BAD6-F7031600A80F}" destId="{99A3E7ED-6B8C-4525-AB03-8712890289CF}" srcOrd="4" destOrd="0" presId="urn:microsoft.com/office/officeart/2008/layout/VerticalCurvedList"/>
    <dgm:cxn modelId="{3B69556D-C1D4-4719-BD35-D22652CAD7CB}" type="presParOf" srcId="{99A3E7ED-6B8C-4525-AB03-8712890289CF}" destId="{94D0A46B-C3D2-41D4-AA2F-5F0E556E9026}" srcOrd="0" destOrd="0" presId="urn:microsoft.com/office/officeart/2008/layout/VerticalCurvedList"/>
    <dgm:cxn modelId="{50AB3362-29C1-4002-923E-34C07399C75A}" type="presParOf" srcId="{58F5D4F4-D323-4024-BAD6-F7031600A80F}" destId="{CAF44EA7-B394-4ED7-8499-0F29218A2D33}" srcOrd="5" destOrd="0" presId="urn:microsoft.com/office/officeart/2008/layout/VerticalCurvedList"/>
    <dgm:cxn modelId="{82E9E899-B357-42F4-9CEA-FE481FCAB102}" type="presParOf" srcId="{58F5D4F4-D323-4024-BAD6-F7031600A80F}" destId="{5E8B5CFD-3F16-4D38-9DD3-792828571588}" srcOrd="6" destOrd="0" presId="urn:microsoft.com/office/officeart/2008/layout/VerticalCurvedList"/>
    <dgm:cxn modelId="{FD47AC9B-EB0B-443B-BFF5-DF690E4D752E}" type="presParOf" srcId="{5E8B5CFD-3F16-4D38-9DD3-792828571588}" destId="{B65BDB7C-7EC1-4974-87A4-D0277F1DF494}" srcOrd="0" destOrd="0" presId="urn:microsoft.com/office/officeart/2008/layout/VerticalCurvedList"/>
    <dgm:cxn modelId="{DA650393-1D9E-4DF1-8B8E-8569BC9A2602}" type="presParOf" srcId="{58F5D4F4-D323-4024-BAD6-F7031600A80F}" destId="{022EF6A2-E921-420D-9D04-D5481A792D67}" srcOrd="7" destOrd="0" presId="urn:microsoft.com/office/officeart/2008/layout/VerticalCurvedList"/>
    <dgm:cxn modelId="{972E13CC-2002-4ECE-B9E7-A21E272F6E63}" type="presParOf" srcId="{58F5D4F4-D323-4024-BAD6-F7031600A80F}" destId="{1951B278-44F4-4957-8AF5-71804870A286}" srcOrd="8" destOrd="0" presId="urn:microsoft.com/office/officeart/2008/layout/VerticalCurvedList"/>
    <dgm:cxn modelId="{2556069C-E0C0-4BEE-9C5C-CC9E16660360}" type="presParOf" srcId="{1951B278-44F4-4957-8AF5-71804870A286}" destId="{685F77DA-CB18-4DA7-AD7E-2589FF1898A8}" srcOrd="0" destOrd="0" presId="urn:microsoft.com/office/officeart/2008/layout/VerticalCurvedList"/>
    <dgm:cxn modelId="{0A7F7B51-D30F-4275-993E-ABBA62C7D1B7}" type="presParOf" srcId="{58F5D4F4-D323-4024-BAD6-F7031600A80F}" destId="{64FCA5E8-2E3B-44F0-A6DD-9893A782F07F}" srcOrd="9" destOrd="0" presId="urn:microsoft.com/office/officeart/2008/layout/VerticalCurvedList"/>
    <dgm:cxn modelId="{D736F73D-D58C-4F9A-BE25-390B363CA1FA}" type="presParOf" srcId="{58F5D4F4-D323-4024-BAD6-F7031600A80F}" destId="{BA4656F1-7FAC-473E-9CF0-F82BDFAD26CB}" srcOrd="10" destOrd="0" presId="urn:microsoft.com/office/officeart/2008/layout/VerticalCurvedList"/>
    <dgm:cxn modelId="{DF8F5955-231F-48BB-95BA-E586BF276142}" type="presParOf" srcId="{BA4656F1-7FAC-473E-9CF0-F82BDFAD26CB}" destId="{69D45F61-FF18-4662-AB18-D23167E0D6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D1F30-91EC-4EDB-ABE9-48C75124A760}">
      <dsp:nvSpPr>
        <dsp:cNvPr id="0" name=""/>
        <dsp:cNvSpPr/>
      </dsp:nvSpPr>
      <dsp:spPr>
        <a:xfrm>
          <a:off x="-4388315" y="-673087"/>
          <a:ext cx="5228078" cy="5228078"/>
        </a:xfrm>
        <a:prstGeom prst="blockArc">
          <a:avLst>
            <a:gd name="adj1" fmla="val 18900000"/>
            <a:gd name="adj2" fmla="val 2700000"/>
            <a:gd name="adj3" fmla="val 413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57269-97E0-4749-B198-C3BC07BE2E4F}">
      <dsp:nvSpPr>
        <dsp:cNvPr id="0" name=""/>
        <dsp:cNvSpPr/>
      </dsp:nvSpPr>
      <dsp:spPr>
        <a:xfrm>
          <a:off x="439914" y="298440"/>
          <a:ext cx="10301413" cy="5971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021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/>
            <a:t>Effective monitoring of RRPs implementation through milestones and targets</a:t>
          </a:r>
        </a:p>
      </dsp:txBody>
      <dsp:txXfrm>
        <a:off x="439914" y="298440"/>
        <a:ext cx="10301413" cy="597192"/>
      </dsp:txXfrm>
    </dsp:sp>
    <dsp:sp modelId="{76AF7265-027F-487E-8C18-AD36FF992701}">
      <dsp:nvSpPr>
        <dsp:cNvPr id="0" name=""/>
        <dsp:cNvSpPr/>
      </dsp:nvSpPr>
      <dsp:spPr>
        <a:xfrm>
          <a:off x="66669" y="223791"/>
          <a:ext cx="746490" cy="7464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018FE-9596-4AA8-B803-6C595D960B81}">
      <dsp:nvSpPr>
        <dsp:cNvPr id="0" name=""/>
        <dsp:cNvSpPr/>
      </dsp:nvSpPr>
      <dsp:spPr>
        <a:xfrm>
          <a:off x="782298" y="1194384"/>
          <a:ext cx="9959029" cy="5971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021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Faster disbursements rewarding progress towards results and actual performance on the ground</a:t>
          </a:r>
          <a:endParaRPr lang="en-IE" sz="1900" kern="1200"/>
        </a:p>
      </dsp:txBody>
      <dsp:txXfrm>
        <a:off x="782298" y="1194384"/>
        <a:ext cx="9959029" cy="597192"/>
      </dsp:txXfrm>
    </dsp:sp>
    <dsp:sp modelId="{B65BDB7C-7EC1-4974-87A4-D0277F1DF494}">
      <dsp:nvSpPr>
        <dsp:cNvPr id="0" name=""/>
        <dsp:cNvSpPr/>
      </dsp:nvSpPr>
      <dsp:spPr>
        <a:xfrm>
          <a:off x="409053" y="1119735"/>
          <a:ext cx="746490" cy="7464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AAECB-97C5-4312-BBB6-748027CEFCFC}">
      <dsp:nvSpPr>
        <dsp:cNvPr id="0" name=""/>
        <dsp:cNvSpPr/>
      </dsp:nvSpPr>
      <dsp:spPr>
        <a:xfrm>
          <a:off x="782298" y="2090327"/>
          <a:ext cx="9959029" cy="5971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021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Increased predictability and accountability </a:t>
          </a:r>
          <a:r>
            <a:rPr lang="en-US" sz="1900" kern="1200">
              <a:sym typeface="Wingdings" panose="05000000000000000000" pitchFamily="2" charset="2"/>
            </a:rPr>
            <a:t></a:t>
          </a:r>
          <a:r>
            <a:rPr lang="en-US" sz="1900" kern="1200"/>
            <a:t> concrete results to be achieved set out clearly in advance</a:t>
          </a:r>
          <a:endParaRPr lang="en-IE" sz="1900" kern="1200"/>
        </a:p>
      </dsp:txBody>
      <dsp:txXfrm>
        <a:off x="782298" y="2090327"/>
        <a:ext cx="9959029" cy="597192"/>
      </dsp:txXfrm>
    </dsp:sp>
    <dsp:sp modelId="{685F77DA-CB18-4DA7-AD7E-2589FF1898A8}">
      <dsp:nvSpPr>
        <dsp:cNvPr id="0" name=""/>
        <dsp:cNvSpPr/>
      </dsp:nvSpPr>
      <dsp:spPr>
        <a:xfrm>
          <a:off x="409053" y="2015678"/>
          <a:ext cx="746490" cy="7464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F6CEE-EFC8-4A2B-88F5-2243484E9F7D}">
      <dsp:nvSpPr>
        <dsp:cNvPr id="0" name=""/>
        <dsp:cNvSpPr/>
      </dsp:nvSpPr>
      <dsp:spPr>
        <a:xfrm>
          <a:off x="439914" y="2986271"/>
          <a:ext cx="10301413" cy="5971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021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/>
            <a:t>Combination of reforms and investments </a:t>
          </a:r>
          <a:r>
            <a:rPr lang="en-US" sz="1900" kern="1200">
              <a:sym typeface="Wingdings" panose="05000000000000000000" pitchFamily="2" charset="2"/>
            </a:rPr>
            <a:t></a:t>
          </a:r>
          <a:r>
            <a:rPr lang="en-US" sz="1900" kern="1200"/>
            <a:t>more coherent intervention in line with EU and national priorities</a:t>
          </a:r>
          <a:endParaRPr lang="en-IE" sz="1900" kern="1200"/>
        </a:p>
      </dsp:txBody>
      <dsp:txXfrm>
        <a:off x="439914" y="2986271"/>
        <a:ext cx="10301413" cy="597192"/>
      </dsp:txXfrm>
    </dsp:sp>
    <dsp:sp modelId="{69D45F61-FF18-4662-AB18-D23167E0D6ED}">
      <dsp:nvSpPr>
        <dsp:cNvPr id="0" name=""/>
        <dsp:cNvSpPr/>
      </dsp:nvSpPr>
      <dsp:spPr>
        <a:xfrm>
          <a:off x="66669" y="2911622"/>
          <a:ext cx="746490" cy="746490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D1F30-91EC-4EDB-ABE9-48C75124A760}">
      <dsp:nvSpPr>
        <dsp:cNvPr id="0" name=""/>
        <dsp:cNvSpPr/>
      </dsp:nvSpPr>
      <dsp:spPr>
        <a:xfrm>
          <a:off x="-4588722" y="-703554"/>
          <a:ext cx="5466148" cy="5466148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57269-97E0-4749-B198-C3BC07BE2E4F}">
      <dsp:nvSpPr>
        <dsp:cNvPr id="0" name=""/>
        <dsp:cNvSpPr/>
      </dsp:nvSpPr>
      <dsp:spPr>
        <a:xfrm>
          <a:off x="384079" y="253608"/>
          <a:ext cx="10354450" cy="507542"/>
        </a:xfrm>
        <a:prstGeom prst="rect">
          <a:avLst/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86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>
              <a:solidFill>
                <a:srgbClr val="4D4D4D"/>
              </a:solidFill>
            </a:defRPr>
          </a:pPr>
          <a:r>
            <a:rPr sz="1600" kern="1200"/>
            <a:t>Högre administrativa bördor än väntat</a:t>
          </a:r>
        </a:p>
      </dsp:txBody>
      <dsp:txXfrm>
        <a:off x="384079" y="253608"/>
        <a:ext cx="10354450" cy="507542"/>
      </dsp:txXfrm>
    </dsp:sp>
    <dsp:sp modelId="{76AF7265-027F-487E-8C18-AD36FF992701}">
      <dsp:nvSpPr>
        <dsp:cNvPr id="0" name=""/>
        <dsp:cNvSpPr/>
      </dsp:nvSpPr>
      <dsp:spPr>
        <a:xfrm>
          <a:off x="66865" y="190165"/>
          <a:ext cx="634427" cy="63442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CEB59-3592-4E06-A75C-261C0FFAB654}">
      <dsp:nvSpPr>
        <dsp:cNvPr id="0" name=""/>
        <dsp:cNvSpPr/>
      </dsp:nvSpPr>
      <dsp:spPr>
        <a:xfrm>
          <a:off x="747769" y="1014678"/>
          <a:ext cx="9990761" cy="507542"/>
        </a:xfrm>
        <a:prstGeom prst="rect">
          <a:avLst/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86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>
              <a:solidFill>
                <a:srgbClr val="4D4D4D"/>
              </a:solidFill>
            </a:defRPr>
          </a:pPr>
          <a:r>
            <a:rPr sz="1600" kern="1200"/>
            <a:t>Revisions- och kontrollkraven uppfattas av medlemsstaterna som komplexa</a:t>
          </a:r>
        </a:p>
      </dsp:txBody>
      <dsp:txXfrm>
        <a:off x="747769" y="1014678"/>
        <a:ext cx="9990761" cy="507542"/>
      </dsp:txXfrm>
    </dsp:sp>
    <dsp:sp modelId="{94D0A46B-C3D2-41D4-AA2F-5F0E556E9026}">
      <dsp:nvSpPr>
        <dsp:cNvPr id="0" name=""/>
        <dsp:cNvSpPr/>
      </dsp:nvSpPr>
      <dsp:spPr>
        <a:xfrm>
          <a:off x="430555" y="951235"/>
          <a:ext cx="634427" cy="63442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44EA7-B394-4ED7-8499-0F29218A2D33}">
      <dsp:nvSpPr>
        <dsp:cNvPr id="0" name=""/>
        <dsp:cNvSpPr/>
      </dsp:nvSpPr>
      <dsp:spPr>
        <a:xfrm>
          <a:off x="859393" y="1775748"/>
          <a:ext cx="9879137" cy="507542"/>
        </a:xfrm>
        <a:prstGeom prst="rect">
          <a:avLst/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86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>
              <a:solidFill>
                <a:srgbClr val="4D4D4D"/>
              </a:solidFill>
            </a:defRPr>
          </a:pPr>
          <a:r>
            <a:rPr sz="1600" kern="1200"/>
            <a:t>Medlemsstaterna vill ha ett enklare och mer flexibelt genomförande av faciliteten för återhämtning och resiliens</a:t>
          </a:r>
        </a:p>
      </dsp:txBody>
      <dsp:txXfrm>
        <a:off x="859393" y="1775748"/>
        <a:ext cx="9879137" cy="507542"/>
      </dsp:txXfrm>
    </dsp:sp>
    <dsp:sp modelId="{B65BDB7C-7EC1-4974-87A4-D0277F1DF494}">
      <dsp:nvSpPr>
        <dsp:cNvPr id="0" name=""/>
        <dsp:cNvSpPr/>
      </dsp:nvSpPr>
      <dsp:spPr>
        <a:xfrm>
          <a:off x="542179" y="1712305"/>
          <a:ext cx="634427" cy="63442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EF6A2-E921-420D-9D04-D5481A792D67}">
      <dsp:nvSpPr>
        <dsp:cNvPr id="0" name=""/>
        <dsp:cNvSpPr/>
      </dsp:nvSpPr>
      <dsp:spPr>
        <a:xfrm>
          <a:off x="747769" y="2536818"/>
          <a:ext cx="9990761" cy="507542"/>
        </a:xfrm>
        <a:prstGeom prst="rect">
          <a:avLst/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86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>
              <a:solidFill>
                <a:srgbClr val="4D4D4D"/>
              </a:solidFill>
            </a:defRPr>
          </a:pPr>
          <a:r>
            <a:rPr sz="1600" kern="1200"/>
            <a:t>Variationer i medlemsstaternas deltagande av regionala/lokala myndigheter och arbetsmarknadens parter</a:t>
          </a:r>
        </a:p>
      </dsp:txBody>
      <dsp:txXfrm>
        <a:off x="747769" y="2536818"/>
        <a:ext cx="9990761" cy="507542"/>
      </dsp:txXfrm>
    </dsp:sp>
    <dsp:sp modelId="{685F77DA-CB18-4DA7-AD7E-2589FF1898A8}">
      <dsp:nvSpPr>
        <dsp:cNvPr id="0" name=""/>
        <dsp:cNvSpPr/>
      </dsp:nvSpPr>
      <dsp:spPr>
        <a:xfrm>
          <a:off x="430555" y="2473375"/>
          <a:ext cx="634427" cy="63442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CA5E8-2E3B-44F0-A6DD-9893A782F07F}">
      <dsp:nvSpPr>
        <dsp:cNvPr id="0" name=""/>
        <dsp:cNvSpPr/>
      </dsp:nvSpPr>
      <dsp:spPr>
        <a:xfrm>
          <a:off x="384079" y="3297888"/>
          <a:ext cx="10354450" cy="507542"/>
        </a:xfrm>
        <a:prstGeom prst="rect">
          <a:avLst/>
        </a:prstGeom>
        <a:noFill/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2862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>
              <a:solidFill>
                <a:srgbClr val="4D4D4D"/>
              </a:solidFill>
            </a:defRPr>
          </a:pPr>
          <a:r>
            <a:rPr sz="1600" kern="1200"/>
            <a:t>Den administrativa kapacitet som ska mobiliseras av medlemsstaterna är också högre än väntat </a:t>
          </a:r>
        </a:p>
      </dsp:txBody>
      <dsp:txXfrm>
        <a:off x="384079" y="3297888"/>
        <a:ext cx="10354450" cy="507542"/>
      </dsp:txXfrm>
    </dsp:sp>
    <dsp:sp modelId="{69D45F61-FF18-4662-AB18-D23167E0D6ED}">
      <dsp:nvSpPr>
        <dsp:cNvPr id="0" name=""/>
        <dsp:cNvSpPr/>
      </dsp:nvSpPr>
      <dsp:spPr>
        <a:xfrm>
          <a:off x="66865" y="3234445"/>
          <a:ext cx="634427" cy="63442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D9394-B095-D14F-9C64-9054C5F416E2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36579-4CA0-484E-809B-B32E5DC994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4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Drar punkten </a:t>
            </a:r>
            <a:r>
              <a:rPr lang="sv-SE" dirty="0"/>
              <a:t>istället </a:t>
            </a:r>
            <a:r>
              <a:rPr lang="sv-SE"/>
              <a:t>för Åsa</a:t>
            </a:r>
          </a:p>
          <a:p>
            <a:r>
              <a:rPr lang="sv-SE" dirty="0"/>
              <a:t>Förvaltande myndighet representerar Sverige</a:t>
            </a:r>
          </a:p>
          <a:p>
            <a:r>
              <a:rPr lang="sv-SE" dirty="0"/>
              <a:t>Maria, Gunnar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6579-4CA0-484E-809B-B32E5DC9947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0311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Rubrik</a:t>
            </a:r>
            <a:br>
              <a:rPr lang="sv-SE" b="1" dirty="0"/>
            </a:br>
            <a:r>
              <a:rPr lang="sv-SE" b="1" dirty="0"/>
              <a:t>Typsnitt ska alltid vara: </a:t>
            </a:r>
            <a:r>
              <a:rPr lang="sv-SE" b="1" dirty="0" err="1"/>
              <a:t>Trebuchet</a:t>
            </a:r>
            <a:r>
              <a:rPr lang="sv-SE" b="1" dirty="0"/>
              <a:t> MS Fet i rubrik</a:t>
            </a:r>
            <a:br>
              <a:rPr lang="sv-SE" b="1" dirty="0"/>
            </a:br>
            <a:r>
              <a:rPr lang="sv-SE" dirty="0"/>
              <a:t>Max två rader (ca 50 tecken)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Text</a:t>
            </a:r>
            <a:br>
              <a:rPr lang="sv-SE" b="1" dirty="0"/>
            </a:br>
            <a:r>
              <a:rPr lang="sv-SE" b="0" dirty="0"/>
              <a:t>Typsnitt ska alltid vara: </a:t>
            </a:r>
            <a:r>
              <a:rPr lang="sv-SE" b="0" dirty="0" err="1"/>
              <a:t>Trebuchet</a:t>
            </a:r>
            <a:r>
              <a:rPr lang="sv-SE" b="0" dirty="0"/>
              <a:t> MS (ej </a:t>
            </a:r>
            <a:r>
              <a:rPr lang="sv-SE" b="0" dirty="0" err="1"/>
              <a:t>fetad</a:t>
            </a:r>
            <a:r>
              <a:rPr lang="sv-SE" b="0" dirty="0"/>
              <a:t>)</a:t>
            </a:r>
            <a:endParaRPr lang="sv-SE" b="1" dirty="0"/>
          </a:p>
          <a:p>
            <a:r>
              <a:rPr lang="sv-SE" dirty="0"/>
              <a:t>Max fem rader. (ca 230 tecken)</a:t>
            </a:r>
          </a:p>
          <a:p>
            <a:endParaRPr lang="sv-SE" dirty="0"/>
          </a:p>
          <a:p>
            <a:r>
              <a:rPr lang="sv-SE" b="1" dirty="0"/>
              <a:t>Punktlista</a:t>
            </a:r>
          </a:p>
          <a:p>
            <a:r>
              <a:rPr lang="sv-SE" b="0" dirty="0"/>
              <a:t>Består listan av något ord per punkt kan listan vara fem punkter lång. (ca 100 tecken)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/>
              <a:t>Består de av meningar begränsas den till tre punkter/sex rader per sida. (ca 100 tecken)</a:t>
            </a:r>
          </a:p>
          <a:p>
            <a:r>
              <a:rPr lang="sv-SE" b="0" dirty="0"/>
              <a:t>Behövs fler punkter, lägg då till en extra sida.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/>
              <a:t>Text + punktlista bör ej överstiga tio rader tillsammans.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6579-4CA0-484E-809B-B32E5DC9947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7571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Rubrik</a:t>
            </a:r>
            <a:br>
              <a:rPr lang="sv-SE" b="1" dirty="0"/>
            </a:br>
            <a:r>
              <a:rPr lang="sv-SE" b="1" dirty="0"/>
              <a:t>Typsnitt ska alltid vara: </a:t>
            </a:r>
            <a:r>
              <a:rPr lang="sv-SE" b="1" dirty="0" err="1"/>
              <a:t>Trebuchet</a:t>
            </a:r>
            <a:r>
              <a:rPr lang="sv-SE" b="1" dirty="0"/>
              <a:t> MS Fet i rubrik</a:t>
            </a:r>
            <a:br>
              <a:rPr lang="sv-SE" b="1" dirty="0"/>
            </a:br>
            <a:r>
              <a:rPr lang="sv-SE" dirty="0"/>
              <a:t>Max två rader (ca 45 tecken)</a:t>
            </a:r>
          </a:p>
          <a:p>
            <a:endParaRPr lang="sv-SE" dirty="0"/>
          </a:p>
          <a:p>
            <a:r>
              <a:rPr lang="sv-SE" b="1" dirty="0"/>
              <a:t>Punktlista</a:t>
            </a:r>
          </a:p>
          <a:p>
            <a:r>
              <a:rPr lang="sv-SE" b="0" dirty="0"/>
              <a:t>Består listan av något ord per punkt kan listan vara fem punkter lång. (ca 160 tecken)</a:t>
            </a:r>
          </a:p>
          <a:p>
            <a:r>
              <a:rPr lang="sv-SE" b="0" dirty="0"/>
              <a:t>Består de av meningar begränsas den till tre punkter per sida. Behövs fler punkter, lägg då till en extra sida.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6579-4CA0-484E-809B-B32E5DC9947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3792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634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52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Forging a sustainable future together: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sz="1800" b="1" i="0" u="none" strike="noStrike" baseline="0" dirty="0">
                <a:solidFill>
                  <a:srgbClr val="FFFFFF"/>
                </a:solidFill>
                <a:latin typeface="Calibri" panose="020F0502020204030204" pitchFamily="34" charset="0"/>
              </a:rPr>
              <a:t>Cohesion for a competitive and inclusive Europe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REPORT OF THE HIGH-LEVEL GROUP ON THE FUTURE OF COHESION POLICY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404040"/>
                </a:solidFill>
                <a:effectLst/>
              </a:rPr>
              <a:t>Ninth Report on Economic, Social and Territorial Cohesion, KOM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6324B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 future of European competitiveness – A competitiveness strategy for Europe</a:t>
            </a:r>
            <a:r>
              <a:rPr lang="en-US" b="1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Draghi-</a:t>
            </a:r>
            <a:r>
              <a:rPr lang="en-US" b="1" i="0" dirty="0" err="1">
                <a:solidFill>
                  <a:srgbClr val="40404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rapporten</a:t>
            </a:r>
            <a:r>
              <a:rPr lang="en-US" b="1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rgbClr val="40404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uppdrag</a:t>
            </a:r>
            <a:r>
              <a:rPr lang="en-US" b="1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KOM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rgbClr val="404040"/>
              </a:solidFill>
              <a:effectLst/>
            </a:endParaRPr>
          </a:p>
          <a:p>
            <a:pPr algn="l"/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6579-4CA0-484E-809B-B32E5DC9947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1456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Simplified</a:t>
            </a:r>
            <a:r>
              <a:rPr lang="sv-SE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 </a:t>
            </a:r>
            <a:r>
              <a:rPr lang="sv-SE" b="0" i="0" dirty="0" err="1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cost</a:t>
            </a:r>
            <a:r>
              <a:rPr lang="sv-SE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 options SCO</a:t>
            </a:r>
          </a:p>
          <a:p>
            <a:r>
              <a:rPr lang="en-US" dirty="0"/>
              <a:t>Financing not linked to costs FNLC - </a:t>
            </a:r>
            <a:r>
              <a:rPr lang="en-US" dirty="0" err="1"/>
              <a:t>resultatbaserad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6579-4CA0-484E-809B-B32E5DC9947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10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1">
    <p:bg>
      <p:bgPr>
        <a:solidFill>
          <a:srgbClr val="F8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1F8F117-E482-B548-86A9-089DD068A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7360" y="2576471"/>
            <a:ext cx="941011" cy="941011"/>
          </a:xfrm>
          <a:prstGeom prst="rect">
            <a:avLst/>
          </a:prstGeom>
          <a:solidFill>
            <a:srgbClr val="00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2BBD79D-617E-0C4E-8C8E-F40ECFB52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5637" y="731217"/>
            <a:ext cx="6251293" cy="3717969"/>
          </a:xfrm>
          <a:prstGeom prst="rect">
            <a:avLst/>
          </a:prstGeom>
          <a:solidFill>
            <a:srgbClr val="F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9A6F7AF-1600-3745-B44C-3759E7BDE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3952" y="3517482"/>
            <a:ext cx="1863408" cy="18634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80A94A70-77CA-7A4A-9A57-2F63C0D87F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151" y="1036705"/>
            <a:ext cx="5271531" cy="125714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v-SE" dirty="0"/>
              <a:t>Välkomna till Svenska ESF-rådet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517873D5-62BF-154B-8C79-136C0BF69C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152" y="2457360"/>
            <a:ext cx="5271530" cy="589215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DC0ADD5B-E213-FE4F-9F25-F0B2241BB3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151" y="3811425"/>
            <a:ext cx="5271737" cy="34403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 dirty="0"/>
              <a:t>Skapare och datum</a:t>
            </a:r>
          </a:p>
        </p:txBody>
      </p:sp>
      <p:pic>
        <p:nvPicPr>
          <p:cNvPr id="13" name="Bildobjekt 12" descr="Svenska ESF-rådets logotyp">
            <a:extLst>
              <a:ext uri="{FF2B5EF4-FFF2-40B4-BE49-F238E27FC236}">
                <a16:creationId xmlns:a16="http://schemas.microsoft.com/office/drawing/2014/main" id="{AC448D61-B925-1744-B97E-1717E0038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4916" y="5776393"/>
            <a:ext cx="2375731" cy="648319"/>
          </a:xfrm>
          <a:prstGeom prst="rect">
            <a:avLst/>
          </a:prstGeom>
        </p:spPr>
      </p:pic>
      <p:pic>
        <p:nvPicPr>
          <p:cNvPr id="2" name="Bildobjekt 1" descr="Medfinansieras av Europeiska unionen">
            <a:extLst>
              <a:ext uri="{FF2B5EF4-FFF2-40B4-BE49-F238E27FC236}">
                <a16:creationId xmlns:a16="http://schemas.microsoft.com/office/drawing/2014/main" id="{C9BB69D8-3B3D-3A4A-513D-36735D7E91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422" y="433288"/>
            <a:ext cx="3377967" cy="71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5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och bild med möns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4599160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4599160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62939" y="1595672"/>
            <a:ext cx="5429062" cy="5262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61F52D4-6DBF-6D44-AA0B-E4DE5042F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58416" y="457200"/>
            <a:ext cx="2227153" cy="2227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819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 med möns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F8ED18B-6F59-9B4B-8D19-236A9DA5C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34680" y="-7167"/>
            <a:ext cx="2164245" cy="2208413"/>
          </a:xfrm>
          <a:prstGeom prst="rect">
            <a:avLst/>
          </a:prstGeom>
          <a:solidFill>
            <a:srgbClr val="629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4599160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4599160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2429" y="1330859"/>
            <a:ext cx="3711422" cy="36134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61F52D4-6DBF-6D44-AA0B-E4DE5042F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54469" y="4950958"/>
            <a:ext cx="1339382" cy="1339382"/>
          </a:xfrm>
          <a:prstGeom prst="rect">
            <a:avLst/>
          </a:prstGeom>
          <a:solidFill>
            <a:srgbClr val="A9D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F8CDA74-96A5-A641-B00B-1B55A4AE1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98925" y="2201246"/>
            <a:ext cx="989656" cy="1009853"/>
          </a:xfrm>
          <a:prstGeom prst="rect">
            <a:avLst/>
          </a:prstGeom>
          <a:solidFill>
            <a:srgbClr val="72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2DAC763D-35B4-D94F-991C-53FB20BFBC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93851" y="4186448"/>
            <a:ext cx="2694915" cy="267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733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med mönst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4599160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4599160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19782" y="90087"/>
            <a:ext cx="3388945" cy="34267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61F52D4-6DBF-6D44-AA0B-E4DE5042F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0037" y="1731792"/>
            <a:ext cx="836672" cy="836672"/>
          </a:xfrm>
          <a:prstGeom prst="rect">
            <a:avLst/>
          </a:prstGeom>
          <a:solidFill>
            <a:srgbClr val="EAB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F8ED18B-6F59-9B4B-8D19-236A9DA5C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46462" y="5160475"/>
            <a:ext cx="1663575" cy="1697525"/>
          </a:xfrm>
          <a:prstGeom prst="rect">
            <a:avLst/>
          </a:prstGeom>
          <a:solidFill>
            <a:srgbClr val="629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F8CDA74-96A5-A641-B00B-1B55A4AE1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65861" y="4061125"/>
            <a:ext cx="1077363" cy="1099350"/>
          </a:xfrm>
          <a:prstGeom prst="rect">
            <a:avLst/>
          </a:prstGeom>
          <a:solidFill>
            <a:srgbClr val="F9E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2DAC763D-35B4-D94F-991C-53FB20BFBC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10037" y="2568464"/>
            <a:ext cx="2694915" cy="25920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656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och bild med mönst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4599160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4599160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29609" y="1595672"/>
            <a:ext cx="4831398" cy="4683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61F52D4-6DBF-6D44-AA0B-E4DE5042F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61349" y="1"/>
            <a:ext cx="1595672" cy="1595672"/>
          </a:xfrm>
          <a:prstGeom prst="rect">
            <a:avLst/>
          </a:prstGeom>
          <a:solidFill>
            <a:srgbClr val="EAB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F8ED18B-6F59-9B4B-8D19-236A9DA5C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71022" y="4237022"/>
            <a:ext cx="2620979" cy="2620979"/>
          </a:xfrm>
          <a:prstGeom prst="rect">
            <a:avLst/>
          </a:prstGeom>
          <a:solidFill>
            <a:srgbClr val="629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5170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med mönst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4599160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4599160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65068" y="543124"/>
            <a:ext cx="5326932" cy="5136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61F52D4-6DBF-6D44-AA0B-E4DE5042F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78466" y="5164057"/>
            <a:ext cx="1702652" cy="1693943"/>
          </a:xfrm>
          <a:prstGeom prst="rect">
            <a:avLst/>
          </a:prstGeom>
          <a:solidFill>
            <a:srgbClr val="F9E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F8ED18B-6F59-9B4B-8D19-236A9DA5C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9981" y="-32371"/>
            <a:ext cx="2539844" cy="2551905"/>
          </a:xfrm>
          <a:prstGeom prst="rect">
            <a:avLst/>
          </a:prstGeom>
          <a:solidFill>
            <a:srgbClr val="124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3915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6623406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6623406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D4D8DBF-8444-804B-958C-8A5752B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39044" y="5482535"/>
            <a:ext cx="1375874" cy="1375874"/>
          </a:xfrm>
          <a:prstGeom prst="rect">
            <a:avLst/>
          </a:prstGeom>
          <a:solidFill>
            <a:srgbClr val="EAB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ECD36E-DD4B-E344-8D02-17076226E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14917" y="2605451"/>
            <a:ext cx="2877084" cy="2877084"/>
          </a:xfrm>
          <a:prstGeom prst="rect">
            <a:avLst/>
          </a:prstGeom>
          <a:solidFill>
            <a:srgbClr val="72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7A1B5B9E-0DAE-8247-8A6C-E1AFEB21F9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9135" y="452927"/>
            <a:ext cx="3611562" cy="361156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875927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text med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6623406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6623406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D4D8DBF-8444-804B-958C-8A5752B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73677" y="457200"/>
            <a:ext cx="1153231" cy="1153231"/>
          </a:xfrm>
          <a:prstGeom prst="rect">
            <a:avLst/>
          </a:prstGeom>
          <a:solidFill>
            <a:srgbClr val="F9E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ECD36E-DD4B-E344-8D02-17076226E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97663" y="4311353"/>
            <a:ext cx="2546647" cy="2546647"/>
          </a:xfrm>
          <a:prstGeom prst="rect">
            <a:avLst/>
          </a:prstGeom>
          <a:solidFill>
            <a:srgbClr val="629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EBEE1651-5104-0C49-B498-D2207B4C16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6538" y="1609725"/>
            <a:ext cx="3065462" cy="3141663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6799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4599160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2982" y="457201"/>
            <a:ext cx="5622201" cy="59254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4599160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12256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474629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54F6FA-2C7A-0F40-A68F-8B6D53564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720" y="516048"/>
            <a:ext cx="10385079" cy="5269116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64051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2">
    <p:bg>
      <p:bgPr>
        <a:solidFill>
          <a:srgbClr val="F8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34E60E6F-E48C-8649-8FBF-B9F4EC38A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7360" y="2576471"/>
            <a:ext cx="941011" cy="941011"/>
          </a:xfrm>
          <a:prstGeom prst="rect">
            <a:avLst/>
          </a:prstGeom>
          <a:solidFill>
            <a:srgbClr val="00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465B3A2-FA99-B048-8364-C9B6EE7AF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5637" y="731217"/>
            <a:ext cx="6251293" cy="37179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BAFA08D-D8ED-9E43-9149-F165AFF23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3952" y="3517482"/>
            <a:ext cx="1863408" cy="1863408"/>
          </a:xfrm>
          <a:prstGeom prst="rect">
            <a:avLst/>
          </a:prstGeom>
          <a:solidFill>
            <a:srgbClr val="8B4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10D3E99-AA9F-3845-ABB1-825224196D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151" y="1036705"/>
            <a:ext cx="5271531" cy="125714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v-SE" dirty="0"/>
              <a:t>Välkomna till Svenska ESF-rådet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6C8608-025E-FD41-AD6A-A35C723880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152" y="2457360"/>
            <a:ext cx="5271530" cy="589215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endParaRPr lang="sv-SE" dirty="0"/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21301CA2-F276-B14A-B0EA-CD7F6DD8D4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151" y="3811425"/>
            <a:ext cx="5271737" cy="34403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 dirty="0"/>
              <a:t>Skapare och </a:t>
            </a:r>
            <a:r>
              <a:rPr lang="sv-SE" dirty="0" err="1"/>
              <a:t>dqatum</a:t>
            </a:r>
            <a:endParaRPr lang="sv-SE" dirty="0"/>
          </a:p>
        </p:txBody>
      </p:sp>
      <p:pic>
        <p:nvPicPr>
          <p:cNvPr id="13" name="Bildobjekt 12" descr="Svenska ESF-rådets logotyp">
            <a:extLst>
              <a:ext uri="{FF2B5EF4-FFF2-40B4-BE49-F238E27FC236}">
                <a16:creationId xmlns:a16="http://schemas.microsoft.com/office/drawing/2014/main" id="{96A5E59D-08E1-B244-8AE3-D5A2C25C5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4916" y="5776393"/>
            <a:ext cx="2375731" cy="648319"/>
          </a:xfrm>
          <a:prstGeom prst="rect">
            <a:avLst/>
          </a:prstGeom>
        </p:spPr>
      </p:pic>
      <p:pic>
        <p:nvPicPr>
          <p:cNvPr id="4" name="Bildobjekt 3" descr="Medfinansieras av Europeiska unionen">
            <a:extLst>
              <a:ext uri="{FF2B5EF4-FFF2-40B4-BE49-F238E27FC236}">
                <a16:creationId xmlns:a16="http://schemas.microsoft.com/office/drawing/2014/main" id="{C5B995C1-10AA-1A58-1B1C-6119AAF0D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422" y="433288"/>
            <a:ext cx="3377967" cy="71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45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sida">
    <p:bg>
      <p:bgPr>
        <a:solidFill>
          <a:srgbClr val="F8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077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6917" y="2599765"/>
            <a:ext cx="7559656" cy="1542330"/>
          </a:xfrm>
        </p:spPr>
        <p:txBody>
          <a:bodyPr wrap="none" anchor="t">
            <a:no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6917" y="4418049"/>
            <a:ext cx="7559657" cy="897754"/>
          </a:xfrm>
        </p:spPr>
        <p:txBody>
          <a:bodyPr>
            <a:noAutofit/>
          </a:bodyPr>
          <a:lstStyle>
            <a:lvl1pPr marL="0" indent="0" algn="l">
              <a:buNone/>
              <a:defRPr sz="4800" b="1" i="0">
                <a:solidFill>
                  <a:srgbClr val="FFD2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COUNTRY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618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59000" b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135158" y="1066240"/>
            <a:ext cx="6001155" cy="1542330"/>
          </a:xfrm>
          <a:prstGeom prst="rect">
            <a:avLst/>
          </a:prstGeom>
        </p:spPr>
        <p:txBody>
          <a:bodyPr vert="horz" wrap="none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926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259" y="1825625"/>
            <a:ext cx="1079363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0258" y="6131286"/>
            <a:ext cx="2631141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50259" y="482860"/>
            <a:ext cx="10793639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470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259" y="1825625"/>
            <a:ext cx="1079363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0258" y="6131286"/>
            <a:ext cx="2631141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50259" y="482860"/>
            <a:ext cx="10793639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358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3859" y="1122363"/>
            <a:ext cx="866236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rgbClr val="FFD2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3859" y="3602038"/>
            <a:ext cx="866236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38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6917" y="2599765"/>
            <a:ext cx="7559656" cy="1542330"/>
          </a:xfrm>
        </p:spPr>
        <p:txBody>
          <a:bodyPr wrap="none" anchor="t">
            <a:noAutofit/>
          </a:bodyPr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t>Klicka för att redigera Master titel stil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6917" y="4418049"/>
            <a:ext cx="7559657" cy="897754"/>
          </a:xfrm>
        </p:spPr>
        <p:txBody>
          <a:bodyPr>
            <a:noAutofit/>
          </a:bodyPr>
          <a:lstStyle>
            <a:lvl1pPr marL="0" indent="0" algn="l">
              <a:buNone/>
              <a:defRPr sz="4800" b="1" i="0">
                <a:solidFill>
                  <a:srgbClr val="FFD2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LAND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t>Redigera malltextstilar</a:t>
            </a:r>
          </a:p>
        </p:txBody>
      </p:sp>
    </p:spTree>
    <p:extLst>
      <p:ext uri="{BB962C8B-B14F-4D97-AF65-F5344CB8AC3E}">
        <p14:creationId xmlns:p14="http://schemas.microsoft.com/office/powerpoint/2010/main" val="2515971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59000" b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t>Redigera malltextstilar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135158" y="1066240"/>
            <a:ext cx="6001155" cy="1542330"/>
          </a:xfrm>
          <a:prstGeom prst="rect">
            <a:avLst/>
          </a:prstGeom>
        </p:spPr>
        <p:txBody>
          <a:bodyPr vert="horz" wrap="none" lIns="91440" tIns="45720" rIns="91440" bIns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5022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259" y="1825625"/>
            <a:ext cx="1079363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0258" y="6131286"/>
            <a:ext cx="2631141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50259" y="482860"/>
            <a:ext cx="10793639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691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259" y="1825625"/>
            <a:ext cx="1079363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lvl1pPr>
            <a:lvl2pPr>
              <a:lnSpc>
                <a:spcPct val="100000"/>
              </a:lnSpc>
              <a:spcAft>
                <a:spcPts val="1800"/>
              </a:spcAft>
            </a:lvl2pPr>
            <a:lvl3pPr>
              <a:lnSpc>
                <a:spcPct val="100000"/>
              </a:lnSpc>
              <a:spcAft>
                <a:spcPts val="1800"/>
              </a:spcAft>
            </a:lvl3pPr>
            <a:lvl4pPr>
              <a:lnSpc>
                <a:spcPct val="100000"/>
              </a:lnSpc>
              <a:spcAft>
                <a:spcPts val="1800"/>
              </a:spcAft>
            </a:lvl4pPr>
            <a:lvl5pPr>
              <a:lnSpc>
                <a:spcPct val="100000"/>
              </a:lnSpc>
              <a:spcAft>
                <a:spcPts val="1800"/>
              </a:spcAft>
            </a:lvl5pPr>
          </a:lstStyle>
          <a:p>
            <a:pPr lvl="0"/>
            <a:r>
              <a:t>Redigera malltextstilar</a:t>
            </a:r>
          </a:p>
          <a:p>
            <a:pPr lvl="1"/>
            <a:r>
              <a:t>Andra nivån</a:t>
            </a:r>
          </a:p>
          <a:p>
            <a:pPr lvl="2"/>
            <a:r>
              <a:t>Tredje nivån</a:t>
            </a:r>
          </a:p>
          <a:p>
            <a:pPr lvl="3"/>
            <a:r>
              <a:t>Fjärde nivån</a:t>
            </a:r>
          </a:p>
          <a:p>
            <a:pPr lvl="4"/>
            <a:r>
              <a:t>Femte nivån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0258" y="6131286"/>
            <a:ext cx="2631141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50259" y="482860"/>
            <a:ext cx="10793639" cy="78235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/>
          <a:p>
            <a:r>
              <a:t>Klicka för att redigera Master titel stil</a:t>
            </a:r>
          </a:p>
        </p:txBody>
      </p:sp>
    </p:spTree>
    <p:extLst>
      <p:ext uri="{BB962C8B-B14F-4D97-AF65-F5344CB8AC3E}">
        <p14:creationId xmlns:p14="http://schemas.microsoft.com/office/powerpoint/2010/main" val="112010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– Blå">
    <p:bg>
      <p:bgPr>
        <a:solidFill>
          <a:srgbClr val="A9D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0D3E99-AA9F-3845-ABB1-825224196D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2400" y="1289648"/>
            <a:ext cx="6516998" cy="165576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v-SE" dirty="0"/>
              <a:t>Avsnittstitel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6C8608-025E-FD41-AD6A-A35C723880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2400" y="2961907"/>
            <a:ext cx="6516998" cy="929322"/>
          </a:xfrm>
        </p:spPr>
        <p:txBody>
          <a:bodyPr>
            <a:norm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F16A05F-22AB-9E4F-B3C8-1B6E31C36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6804" y="2245259"/>
            <a:ext cx="4295196" cy="461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13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3859" y="1122363"/>
            <a:ext cx="866236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rgbClr val="FFD200"/>
                </a:solidFill>
              </a:defRPr>
            </a:lvl1pPr>
          </a:lstStyle>
          <a:p>
            <a:r>
              <a:t>Klicka för att redigera Master titel stil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3859" y="3602038"/>
            <a:ext cx="866236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Klicka för att redigera Master undertext stil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0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sida – Grön">
    <p:bg>
      <p:bgPr>
        <a:solidFill>
          <a:srgbClr val="B7CF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0D3E99-AA9F-3845-ABB1-825224196D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2400" y="1289913"/>
            <a:ext cx="5812325" cy="165576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v-SE" dirty="0"/>
              <a:t>Avsnittstitel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6C8608-025E-FD41-AD6A-A35C723880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903" y="2964339"/>
            <a:ext cx="5812325" cy="929322"/>
          </a:xfrm>
        </p:spPr>
        <p:txBody>
          <a:bodyPr>
            <a:norm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5308B08-3FA6-5A43-A747-111A29F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6804" y="2245258"/>
            <a:ext cx="4295197" cy="461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7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sida – Gul">
    <p:bg>
      <p:bgPr>
        <a:solidFill>
          <a:srgbClr val="F9E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0D3E99-AA9F-3845-ABB1-825224196D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2400" y="1289913"/>
            <a:ext cx="5812325" cy="165576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v-SE" dirty="0"/>
              <a:t>Avsnittstitel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6C8608-025E-FD41-AD6A-A35C723880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903" y="2964339"/>
            <a:ext cx="5812325" cy="929322"/>
          </a:xfrm>
        </p:spPr>
        <p:txBody>
          <a:bodyPr>
            <a:norm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7E0A9CF-BE89-104B-B30C-E144FDD36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6802" y="2245258"/>
            <a:ext cx="4295198" cy="46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sida – Rosa">
    <p:bg>
      <p:bgPr>
        <a:solidFill>
          <a:srgbClr val="EABE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0D3E99-AA9F-3845-ABB1-825224196D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2400" y="1289913"/>
            <a:ext cx="5812325" cy="165576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v-SE" dirty="0"/>
              <a:t>Avsnittstitel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6C8608-025E-FD41-AD6A-A35C723880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903" y="2964339"/>
            <a:ext cx="5812325" cy="929322"/>
          </a:xfrm>
        </p:spPr>
        <p:txBody>
          <a:bodyPr>
            <a:norm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BE1E315-C437-6448-8579-A95E71D78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6801" y="2245257"/>
            <a:ext cx="4295199" cy="46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0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311B47-16D8-9647-829B-D0786C52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04" y="563963"/>
            <a:ext cx="911371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A91644-805D-2647-A846-5647CFD87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04" y="1982709"/>
            <a:ext cx="9113718" cy="36485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468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–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FD3FD9A2-49C0-3745-BDC1-0A45AC1D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03" y="563963"/>
            <a:ext cx="10337925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A91644-805D-2647-A846-5647CFD87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03" y="2006694"/>
            <a:ext cx="4991477" cy="384184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3AB8240A-3D11-9144-B799-360BB7BBCA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07351" y="2006694"/>
            <a:ext cx="4991477" cy="384184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733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och bild med mön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36190" y="457200"/>
            <a:ext cx="5555810" cy="54547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4599160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4599160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61F52D4-6DBF-6D44-AA0B-E4DE5042F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22202" y="4630847"/>
            <a:ext cx="2227153" cy="2227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973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F9EF735-2EBE-7F49-82AA-336045B30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DD7512-FD86-934F-A2F4-DE5978D53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 7" descr="Svenska ESF-rådets logotyp">
            <a:extLst>
              <a:ext uri="{FF2B5EF4-FFF2-40B4-BE49-F238E27FC236}">
                <a16:creationId xmlns:a16="http://schemas.microsoft.com/office/drawing/2014/main" id="{21EF858C-87AF-67A4-FF2D-9D8722B4FDE0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12109" y="6089636"/>
            <a:ext cx="1545142" cy="422413"/>
          </a:xfrm>
          <a:prstGeom prst="rect">
            <a:avLst/>
          </a:prstGeom>
        </p:spPr>
      </p:pic>
      <p:pic>
        <p:nvPicPr>
          <p:cNvPr id="9" name="Bildobjekt 8" descr="Medfinansieras av Europeiska unionen">
            <a:extLst>
              <a:ext uri="{FF2B5EF4-FFF2-40B4-BE49-F238E27FC236}">
                <a16:creationId xmlns:a16="http://schemas.microsoft.com/office/drawing/2014/main" id="{1BBFEBE1-2B72-D4AF-B8A6-BA2DD14C99A4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08" y="6061158"/>
            <a:ext cx="2269869" cy="48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9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5" r:id="rId2"/>
    <p:sldLayoutId id="2147483649" r:id="rId3"/>
    <p:sldLayoutId id="2147483661" r:id="rId4"/>
    <p:sldLayoutId id="2147483662" r:id="rId5"/>
    <p:sldLayoutId id="2147483658" r:id="rId6"/>
    <p:sldLayoutId id="2147483650" r:id="rId7"/>
    <p:sldLayoutId id="2147483660" r:id="rId8"/>
    <p:sldLayoutId id="2147483664" r:id="rId9"/>
    <p:sldLayoutId id="2147483666" r:id="rId10"/>
    <p:sldLayoutId id="2147483668" r:id="rId11"/>
    <p:sldLayoutId id="2147483667" r:id="rId12"/>
    <p:sldLayoutId id="2147483665" r:id="rId13"/>
    <p:sldLayoutId id="2147483669" r:id="rId14"/>
    <p:sldLayoutId id="2147483671" r:id="rId15"/>
    <p:sldLayoutId id="2147483672" r:id="rId16"/>
    <p:sldLayoutId id="2147483657" r:id="rId17"/>
    <p:sldLayoutId id="2147483663" r:id="rId18"/>
    <p:sldLayoutId id="2147483654" r:id="rId19"/>
    <p:sldLayoutId id="2147483655" r:id="rId2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1200">
          <a:solidFill>
            <a:srgbClr val="124261"/>
          </a:solidFill>
          <a:latin typeface="Trebuchet MS" panose="020B070302020209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24261"/>
          </a:solidFill>
          <a:latin typeface="Trebuchet MS" panose="020B070302020209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rgbClr val="124261"/>
          </a:solidFill>
          <a:latin typeface="Trebuchet MS" panose="020B070302020209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12838" indent="-1984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rgbClr val="124261"/>
          </a:solidFill>
          <a:latin typeface="Trebuchet MS" panose="020B070302020209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558925" indent="-18732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rgbClr val="124261"/>
          </a:solidFill>
          <a:latin typeface="Trebuchet MS" panose="020B070302020209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06600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rgbClr val="124261"/>
          </a:solidFill>
          <a:latin typeface="Trebuchet MS" panose="020B070302020209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7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/>
          <a:p>
            <a:r>
              <a:t>Klicka för att redigera Master titel 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/>
            <a:r>
              <a:t>Redigera malltextstilar</a:t>
            </a:r>
          </a:p>
          <a:p>
            <a:pPr lvl="1"/>
            <a:r>
              <a:t>Andra nivån</a:t>
            </a:r>
          </a:p>
          <a:p>
            <a:pPr lvl="2"/>
            <a:r>
              <a:t>Tredje nivån</a:t>
            </a:r>
          </a:p>
          <a:p>
            <a:pPr lvl="3"/>
            <a:r>
              <a:t>Fjärde nivån</a:t>
            </a:r>
          </a:p>
          <a:p>
            <a:pPr lvl="4"/>
            <a:r>
              <a:t>Femte nivån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1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diagramData" Target="../diagrams/data2.xml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11" Type="http://schemas.openxmlformats.org/officeDocument/2006/relationships/image" Target="../media/image30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 descr="Ung kvinna står i varselställ och arbetar med en sprängladdning vid ett dagbrott.">
            <a:extLst>
              <a:ext uri="{FF2B5EF4-FFF2-40B4-BE49-F238E27FC236}">
                <a16:creationId xmlns:a16="http://schemas.microsoft.com/office/drawing/2014/main" id="{C883EE30-0349-6942-AF25-4F307C142F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7" t="27046" r="28538" b="10121"/>
          <a:stretch/>
        </p:blipFill>
        <p:spPr>
          <a:xfrm>
            <a:off x="-1225485" y="1"/>
            <a:ext cx="13417485" cy="7531497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25B90F31-FC54-FA44-8080-A8B94C4E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57360" y="2576471"/>
            <a:ext cx="941011" cy="941011"/>
          </a:xfrm>
          <a:prstGeom prst="rect">
            <a:avLst/>
          </a:prstGeom>
          <a:solidFill>
            <a:srgbClr val="00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BF5464D7-D64C-FC4B-AD8A-BA600D659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5637" y="717486"/>
            <a:ext cx="6251293" cy="3717969"/>
          </a:xfrm>
          <a:prstGeom prst="rect">
            <a:avLst/>
          </a:prstGeom>
          <a:solidFill>
            <a:srgbClr val="F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867DFC24-145F-8B46-908C-63F51782A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93952" y="3517482"/>
            <a:ext cx="1863408" cy="18634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EF87DCA-DA19-1A4D-978F-FC45C78BB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510058">
            <a:off x="5901176" y="4704043"/>
            <a:ext cx="8774389" cy="3443981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99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Underrubrik 2">
            <a:extLst>
              <a:ext uri="{FF2B5EF4-FFF2-40B4-BE49-F238E27FC236}">
                <a16:creationId xmlns:a16="http://schemas.microsoft.com/office/drawing/2014/main" id="{AC61C7CB-11FB-DF4F-8B72-67D627678D50}"/>
              </a:ext>
            </a:extLst>
          </p:cNvPr>
          <p:cNvSpPr txBox="1">
            <a:spLocks/>
          </p:cNvSpPr>
          <p:nvPr/>
        </p:nvSpPr>
        <p:spPr>
          <a:xfrm>
            <a:off x="464244" y="3222210"/>
            <a:ext cx="5271530" cy="5892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124261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rgbClr val="124261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rgbClr val="124261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rgbClr val="124261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rgbClr val="124261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500" dirty="0"/>
              <a:t>Övervakningskommittén1 för ESF+</a:t>
            </a:r>
          </a:p>
        </p:txBody>
      </p:sp>
      <p:sp>
        <p:nvSpPr>
          <p:cNvPr id="19" name="Platshållare för text 10">
            <a:extLst>
              <a:ext uri="{FF2B5EF4-FFF2-40B4-BE49-F238E27FC236}">
                <a16:creationId xmlns:a16="http://schemas.microsoft.com/office/drawing/2014/main" id="{F65D24C0-8942-504D-AF69-4F47A7EEAA42}"/>
              </a:ext>
            </a:extLst>
          </p:cNvPr>
          <p:cNvSpPr txBox="1">
            <a:spLocks/>
          </p:cNvSpPr>
          <p:nvPr/>
        </p:nvSpPr>
        <p:spPr>
          <a:xfrm>
            <a:off x="432151" y="3811425"/>
            <a:ext cx="5271737" cy="3440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124261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270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rgbClr val="124261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12838" indent="-1984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rgbClr val="124261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558925" indent="-1873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rgbClr val="124261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06600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rgbClr val="124261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Jonas Bergström 2024-10-07</a:t>
            </a:r>
          </a:p>
        </p:txBody>
      </p:sp>
      <p:pic>
        <p:nvPicPr>
          <p:cNvPr id="16" name="Bildobjekt 15" descr="Svenska ESF-rådets logotyp">
            <a:extLst>
              <a:ext uri="{FF2B5EF4-FFF2-40B4-BE49-F238E27FC236}">
                <a16:creationId xmlns:a16="http://schemas.microsoft.com/office/drawing/2014/main" id="{4BB1F545-F9AC-5D4A-9F34-3753C951F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16" y="5776393"/>
            <a:ext cx="2375731" cy="648319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6A2C79D-EA3A-7C4E-BD76-80EF49A7F3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8975" y="1102007"/>
            <a:ext cx="5143485" cy="1392305"/>
          </a:xfrm>
        </p:spPr>
        <p:txBody>
          <a:bodyPr anchor="t">
            <a:normAutofit fontScale="90000"/>
          </a:bodyPr>
          <a:lstStyle/>
          <a:p>
            <a:r>
              <a:rPr lang="sv-SE" sz="3600" dirty="0"/>
              <a:t>Information från EU-kommissionens kommitté för ESF+ och dess tekniska arbetsgrupp</a:t>
            </a:r>
          </a:p>
        </p:txBody>
      </p:sp>
      <p:pic>
        <p:nvPicPr>
          <p:cNvPr id="4" name="Bildobjekt 3" descr="Medfinansieras av Europeiska unionen">
            <a:extLst>
              <a:ext uri="{FF2B5EF4-FFF2-40B4-BE49-F238E27FC236}">
                <a16:creationId xmlns:a16="http://schemas.microsoft.com/office/drawing/2014/main" id="{F5C0E039-5032-4CFC-9291-31F158AA50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422" y="433288"/>
            <a:ext cx="3377967" cy="71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66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7B69EB-3FE5-3359-64D5-3841AC02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Opinion (yttrande) efter 2027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F403CF2-24D6-2C5B-3040-E6FE1D2C0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Ska innehålla tekniska frågor (inte politiska)</a:t>
            </a:r>
          </a:p>
          <a:p>
            <a:r>
              <a:rPr lang="sv-SE" dirty="0"/>
              <a:t>Ska inte påverkar förhandlingar om nästa budgetperiod</a:t>
            </a:r>
          </a:p>
          <a:p>
            <a:r>
              <a:rPr lang="sv-SE" dirty="0"/>
              <a:t>Förenklingar - resultatbaserade modeller</a:t>
            </a:r>
          </a:p>
          <a:p>
            <a:r>
              <a:rPr lang="sv-SE" dirty="0"/>
              <a:t>Långsiktiga strukturer kontra krisinstrument</a:t>
            </a:r>
          </a:p>
        </p:txBody>
      </p:sp>
    </p:spTree>
    <p:extLst>
      <p:ext uri="{BB962C8B-B14F-4D97-AF65-F5344CB8AC3E}">
        <p14:creationId xmlns:p14="http://schemas.microsoft.com/office/powerpoint/2010/main" val="425183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14B843-ADF6-2D43-B8E1-CFF14987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Information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D40811-C605-8845-B105-7C1E318BA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400" dirty="0"/>
              <a:t>ESF+ Technical Working Group och </a:t>
            </a:r>
            <a:r>
              <a:rPr lang="en-US" sz="2400" dirty="0" err="1"/>
              <a:t>EaSI</a:t>
            </a:r>
            <a:r>
              <a:rPr lang="en-US" sz="2400" dirty="0"/>
              <a:t> Technical Working Group 12/6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400" dirty="0"/>
              <a:t>ESF+ Technical Working Group 13/6 och 24-25/9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sv-SE" sz="2400" dirty="0"/>
              <a:t>ESF+ </a:t>
            </a:r>
            <a:r>
              <a:rPr lang="sv-SE" sz="2400" dirty="0" err="1"/>
              <a:t>Committee</a:t>
            </a:r>
            <a:r>
              <a:rPr lang="sv-SE" sz="2400" dirty="0"/>
              <a:t> 14/6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8879C8F9-FEBF-F749-9137-5DA903D497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5428" r="15428"/>
          <a:stretch/>
        </p:blipFill>
        <p:spPr/>
      </p:pic>
    </p:spTree>
    <p:extLst>
      <p:ext uri="{BB962C8B-B14F-4D97-AF65-F5344CB8AC3E}">
        <p14:creationId xmlns:p14="http://schemas.microsoft.com/office/powerpoint/2010/main" val="66868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69C05FD-98CF-DE47-8AE1-3DC7D559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Delresultat halvtidsutvärdering ESF+  - Urval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A0D100B-1731-F849-879A-BE308F23E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/>
              <a:t>Förenklade kostnadsalternativ blir allt populärare på grund av deras potential att minska den administrativa bördan och öka insynen. </a:t>
            </a:r>
          </a:p>
          <a:p>
            <a:r>
              <a:rPr lang="sv-SE" dirty="0"/>
              <a:t>FNLC har endast använts sporadiskt. FM är oroade över de potentiella negativa ekonomiska konsekvenserna för stödmottagarna om programmen. </a:t>
            </a:r>
          </a:p>
          <a:p>
            <a:r>
              <a:rPr lang="sv-SE" dirty="0"/>
              <a:t>Stark anpassning till prioriterade frågor i planeringsterminen tack vare en stark koppling i ESF+-förordningen, särskilt på programplaneringsstadiet. Det är dock svårt att fastställa direkta korrelationer eftersom de </a:t>
            </a:r>
            <a:r>
              <a:rPr lang="sv-SE" dirty="0" err="1"/>
              <a:t>landsspecifika</a:t>
            </a:r>
            <a:r>
              <a:rPr lang="sv-SE" dirty="0"/>
              <a:t> rekommendationerna är relativt breda.</a:t>
            </a:r>
          </a:p>
          <a:p>
            <a:r>
              <a:rPr lang="sv-SE" dirty="0"/>
              <a:t>De nuvarande förordningarna (ESF+ &amp; CPR) erbjuder på hög nivå en ram som är utformad för att bibehålla fokus på långsiktiga sammanhållningsmål och samtidigt erbjuda viss flexibilitet för krishantering.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920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13A946-D4F2-1823-AAB9-92CE7B7D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Halvtidsutvärdering av faciliteten för återhämtning och </a:t>
            </a:r>
            <a:r>
              <a:rPr lang="sv-SE" dirty="0" err="1"/>
              <a:t>resiliens</a:t>
            </a:r>
            <a:r>
              <a:rPr lang="sv-SE" dirty="0"/>
              <a:t> (RRF)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56782D-70A1-E6FD-982E-7343C54AC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Stöder EU:s ekonomiska återhämtning</a:t>
            </a:r>
          </a:p>
          <a:p>
            <a:r>
              <a:rPr lang="sv-SE" dirty="0"/>
              <a:t>Synliga framsteg i genomförandet – men heterogena situationer</a:t>
            </a:r>
          </a:p>
          <a:p>
            <a:r>
              <a:rPr lang="sv-SE" dirty="0"/>
              <a:t>Genomförande och utbetalningar förväntas öka</a:t>
            </a:r>
          </a:p>
          <a:p>
            <a:r>
              <a:rPr lang="sv-SE" dirty="0"/>
              <a:t>Stöder efterlängtade reformer</a:t>
            </a:r>
          </a:p>
          <a:p>
            <a:r>
              <a:rPr lang="sv-SE" dirty="0"/>
              <a:t>Påskyndar EU:s prioriteringar</a:t>
            </a:r>
          </a:p>
          <a:p>
            <a:r>
              <a:rPr lang="sv-SE" dirty="0"/>
              <a:t>Det första större resultatbaserade instrumentet på EU-nivå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095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88CF8-F5B1-80C3-4DE2-6B6749E2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209CE-89BE-5EEA-B854-3A1EDC5E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RRF: the first major performance-based instrument at EU level</a:t>
            </a:r>
            <a:endParaRPr lang="en-IE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5B53A694-187A-D18E-CA4E-EDB25650D7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0259" y="1825625"/>
          <a:ext cx="10793639" cy="388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Graphic 14" descr="Clipboard with solid fill">
            <a:extLst>
              <a:ext uri="{FF2B5EF4-FFF2-40B4-BE49-F238E27FC236}">
                <a16:creationId xmlns:a16="http://schemas.microsoft.com/office/drawing/2014/main" id="{7FC2AFF7-15B3-FEDF-2020-691E954DDD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0491" y="2092911"/>
            <a:ext cx="632533" cy="632533"/>
          </a:xfrm>
          <a:prstGeom prst="rect">
            <a:avLst/>
          </a:prstGeom>
        </p:spPr>
      </p:pic>
      <p:pic>
        <p:nvPicPr>
          <p:cNvPr id="17" name="Graphic 16" descr="Scales of justice with solid fill">
            <a:extLst>
              <a:ext uri="{FF2B5EF4-FFF2-40B4-BE49-F238E27FC236}">
                <a16:creationId xmlns:a16="http://schemas.microsoft.com/office/drawing/2014/main" id="{3B35C2B6-820C-A0E2-8F59-C85671C307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0491" y="4785285"/>
            <a:ext cx="632534" cy="632534"/>
          </a:xfrm>
          <a:prstGeom prst="rect">
            <a:avLst/>
          </a:prstGeom>
        </p:spPr>
      </p:pic>
      <p:pic>
        <p:nvPicPr>
          <p:cNvPr id="19" name="Graphic 18" descr="Magnifying glass with solid fill">
            <a:extLst>
              <a:ext uri="{FF2B5EF4-FFF2-40B4-BE49-F238E27FC236}">
                <a16:creationId xmlns:a16="http://schemas.microsoft.com/office/drawing/2014/main" id="{1B5D814A-8264-B1DD-DABF-EA163F0381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76757" y="3902992"/>
            <a:ext cx="632534" cy="632534"/>
          </a:xfrm>
          <a:prstGeom prst="rect">
            <a:avLst/>
          </a:prstGeom>
        </p:spPr>
      </p:pic>
      <p:pic>
        <p:nvPicPr>
          <p:cNvPr id="21" name="Graphic 20" descr="End with solid fill">
            <a:extLst>
              <a:ext uri="{FF2B5EF4-FFF2-40B4-BE49-F238E27FC236}">
                <a16:creationId xmlns:a16="http://schemas.microsoft.com/office/drawing/2014/main" id="{4F507C70-17BA-CDE5-4A5E-5145CC166B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30025" y="2996219"/>
            <a:ext cx="632533" cy="6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4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3D8BB8-35E5-B4D2-421D-F65467D7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610B22-E95F-C643-14F5-957F9258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259" y="88778"/>
            <a:ext cx="10793639" cy="1176440"/>
          </a:xfrm>
        </p:spPr>
        <p:txBody>
          <a:bodyPr/>
          <a:lstStyle/>
          <a:p>
            <a:r>
              <a:rPr lang="en-IE"/>
              <a:t>Visible progress on the RRF implementation – but heterogenous situations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/>
          <p:nvPr/>
        </p:nvGraphicFramePr>
        <p:xfrm>
          <a:off x="613918" y="1679944"/>
          <a:ext cx="6518402" cy="4238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F1C05F-ED50-44E0-F35C-3F188BD83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206" y="1875499"/>
            <a:ext cx="3724103" cy="3809631"/>
          </a:xfrm>
          <a:ln>
            <a:solidFill>
              <a:schemeClr val="bg1"/>
            </a:solidFill>
          </a:ln>
        </p:spPr>
        <p:txBody>
          <a:bodyPr/>
          <a:lstStyle/>
          <a:p>
            <a:pPr lvl="0"/>
            <a:r>
              <a:rPr lang="en-IE" b="1"/>
              <a:t>Over 1,150 milestones and targets </a:t>
            </a:r>
            <a:r>
              <a:rPr lang="en-IE"/>
              <a:t>satisfactorily fulfilled by 1 February 2024</a:t>
            </a:r>
          </a:p>
          <a:p>
            <a:pPr lvl="0"/>
            <a:r>
              <a:rPr lang="en-IE" b="0" i="0"/>
              <a:t>Close to </a:t>
            </a:r>
            <a:r>
              <a:rPr lang="en-IE" b="1" i="0"/>
              <a:t>EUR 225 billion </a:t>
            </a:r>
            <a:r>
              <a:rPr lang="en-IE" i="0"/>
              <a:t>already disbursed</a:t>
            </a:r>
            <a:r>
              <a:rPr lang="en-IE" b="0" i="0"/>
              <a:t>, including EUR 10 billion of REPowerEU pre-financing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1867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D7E85F-999C-5D68-BEFE-8ACFA6C1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A9C8E5-CC40-477C-6F11-B5A23858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 viktigaste resultaten av halvtidsutvärderingen</a:t>
            </a:r>
          </a:p>
        </p:txBody>
      </p:sp>
      <p:graphicFrame>
        <p:nvGraphicFramePr>
          <p:cNvPr id="8" name="Content Placeholder 12">
            <a:extLst>
              <a:ext uri="{FF2B5EF4-FFF2-40B4-BE49-F238E27FC236}">
                <a16:creationId xmlns:a16="http://schemas.microsoft.com/office/drawing/2014/main" id="{BA99916D-B6BC-4300-2298-8973572198F9}"/>
              </a:ext>
            </a:extLst>
          </p:cNvPr>
          <p:cNvGraphicFramePr>
            <a:graphicFrameLocks/>
          </p:cNvGraphicFramePr>
          <p:nvPr/>
        </p:nvGraphicFramePr>
        <p:xfrm>
          <a:off x="950259" y="1757298"/>
          <a:ext cx="10793639" cy="4059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Graphic 10" descr="Chat outline">
            <a:extLst>
              <a:ext uri="{FF2B5EF4-FFF2-40B4-BE49-F238E27FC236}">
                <a16:creationId xmlns:a16="http://schemas.microsoft.com/office/drawing/2014/main" id="{A879D64E-CF35-0A1B-2254-21BB3C57A0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60266" y="4289358"/>
            <a:ext cx="530258" cy="530258"/>
          </a:xfrm>
          <a:prstGeom prst="rect">
            <a:avLst/>
          </a:prstGeom>
        </p:spPr>
      </p:pic>
      <p:pic>
        <p:nvPicPr>
          <p:cNvPr id="13" name="Graphic 12" descr="Users outline">
            <a:extLst>
              <a:ext uri="{FF2B5EF4-FFF2-40B4-BE49-F238E27FC236}">
                <a16:creationId xmlns:a16="http://schemas.microsoft.com/office/drawing/2014/main" id="{B24609AA-AFD2-CFF3-5B4B-24FDE2BE78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9289" y="5046568"/>
            <a:ext cx="520830" cy="520830"/>
          </a:xfrm>
          <a:prstGeom prst="rect">
            <a:avLst/>
          </a:prstGeom>
        </p:spPr>
      </p:pic>
      <p:pic>
        <p:nvPicPr>
          <p:cNvPr id="17" name="Graphic 16" descr="Clipboard outline">
            <a:extLst>
              <a:ext uri="{FF2B5EF4-FFF2-40B4-BE49-F238E27FC236}">
                <a16:creationId xmlns:a16="http://schemas.microsoft.com/office/drawing/2014/main" id="{41B60F06-0E3B-EDAF-D9EF-8A08CFBB15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6107" y="1996569"/>
            <a:ext cx="520830" cy="520830"/>
          </a:xfrm>
          <a:prstGeom prst="rect">
            <a:avLst/>
          </a:prstGeom>
        </p:spPr>
      </p:pic>
      <p:pic>
        <p:nvPicPr>
          <p:cNvPr id="23" name="Graphic 22" descr="Scales of justice outline">
            <a:extLst>
              <a:ext uri="{FF2B5EF4-FFF2-40B4-BE49-F238E27FC236}">
                <a16:creationId xmlns:a16="http://schemas.microsoft.com/office/drawing/2014/main" id="{504E611D-778B-5F76-2D38-9B0FEF8360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29367" y="2744351"/>
            <a:ext cx="539685" cy="539685"/>
          </a:xfrm>
          <a:prstGeom prst="rect">
            <a:avLst/>
          </a:prstGeom>
        </p:spPr>
      </p:pic>
      <p:pic>
        <p:nvPicPr>
          <p:cNvPr id="27" name="Graphic 26" descr="Fast Forward outline">
            <a:extLst>
              <a:ext uri="{FF2B5EF4-FFF2-40B4-BE49-F238E27FC236}">
                <a16:creationId xmlns:a16="http://schemas.microsoft.com/office/drawing/2014/main" id="{C25055DC-C991-C6E1-162B-538AB61605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561838" y="3516974"/>
            <a:ext cx="539685" cy="53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01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AC2B0E-E0CC-156E-621E-0EF9E9143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Letta</a:t>
            </a:r>
            <a:r>
              <a:rPr lang="sv-SE" dirty="0"/>
              <a:t>-kommissionens rapport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728627-4EB8-FCAE-6846-8BDF08745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03" y="1982709"/>
            <a:ext cx="6374597" cy="3648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Råd till nya EU-kommissionen</a:t>
            </a:r>
          </a:p>
          <a:p>
            <a:r>
              <a:rPr lang="sv-SE" dirty="0"/>
              <a:t>Reformera den inre marknaden</a:t>
            </a:r>
          </a:p>
          <a:p>
            <a:r>
              <a:rPr lang="sv-SE" dirty="0"/>
              <a:t>Stärkt finansiell samordning</a:t>
            </a:r>
          </a:p>
          <a:p>
            <a:r>
              <a:rPr lang="sv-SE" dirty="0"/>
              <a:t>Minska klyftorna mellan och inom MS</a:t>
            </a:r>
          </a:p>
          <a:p>
            <a:r>
              <a:rPr lang="sv-SE" dirty="0"/>
              <a:t>Stärkt fokus på sysselsättning och utbildning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2E7211E-7D7C-C637-065B-7CD0143D3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355" y="1775012"/>
            <a:ext cx="3022719" cy="428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0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93D18A-DBF0-B1B3-6EE5-DD19A5B9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No </a:t>
            </a:r>
            <a:r>
              <a:rPr lang="sv-SE" dirty="0" err="1"/>
              <a:t>more</a:t>
            </a:r>
            <a:r>
              <a:rPr lang="sv-SE" dirty="0"/>
              <a:t> real </a:t>
            </a:r>
            <a:r>
              <a:rPr lang="sv-SE" dirty="0" err="1"/>
              <a:t>costs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6F8954-942D-6E56-CC07-ABA10B94D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7000"/>
              </a:lnSpc>
              <a:spcBef>
                <a:spcPts val="600"/>
              </a:spcBef>
              <a:spcAft>
                <a:spcPts val="600"/>
              </a:spcAft>
              <a:buNone/>
              <a:defRPr b="0"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dirty="0"/>
              <a:t>- Position paper ESF Transnational Network on Simplification</a:t>
            </a:r>
            <a:endParaRPr lang="sv-SE" dirty="0"/>
          </a:p>
          <a:p>
            <a:pPr marL="0" indent="0" algn="just">
              <a:lnSpc>
                <a:spcPct val="117000"/>
              </a:lnSpc>
              <a:spcBef>
                <a:spcPts val="600"/>
              </a:spcBef>
              <a:spcAft>
                <a:spcPts val="600"/>
              </a:spcAft>
              <a:buNone/>
              <a:defRPr b="0"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sv-SE" dirty="0"/>
              <a:t>Varför inga mer verkliga kostnader</a:t>
            </a:r>
          </a:p>
          <a:p>
            <a:pPr algn="just">
              <a:lnSpc>
                <a:spcPct val="117000"/>
              </a:lnSpc>
              <a:spcBef>
                <a:spcPts val="600"/>
              </a:spcBef>
              <a:spcAft>
                <a:spcPts val="600"/>
              </a:spcAft>
              <a:defRPr b="0"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sv-SE" dirty="0"/>
              <a:t>Höga administrativa kostnader och bördor</a:t>
            </a:r>
          </a:p>
          <a:p>
            <a:pPr algn="just">
              <a:lnSpc>
                <a:spcPct val="117000"/>
              </a:lnSpc>
              <a:spcBef>
                <a:spcPts val="600"/>
              </a:spcBef>
              <a:spcAft>
                <a:spcPts val="600"/>
              </a:spcAft>
              <a:defRPr b="0"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sv-SE" dirty="0"/>
              <a:t>Hög risk för fel</a:t>
            </a:r>
          </a:p>
          <a:p>
            <a:pPr algn="just">
              <a:lnSpc>
                <a:spcPct val="117000"/>
              </a:lnSpc>
              <a:spcBef>
                <a:spcPts val="600"/>
              </a:spcBef>
              <a:spcAft>
                <a:spcPts val="600"/>
              </a:spcAft>
              <a:defRPr b="0"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sv-SE" dirty="0"/>
              <a:t>Hinder för tillgång till medel</a:t>
            </a:r>
          </a:p>
          <a:p>
            <a:pPr algn="just">
              <a:lnSpc>
                <a:spcPct val="117000"/>
              </a:lnSpc>
              <a:spcBef>
                <a:spcPts val="600"/>
              </a:spcBef>
              <a:spcAft>
                <a:spcPts val="600"/>
              </a:spcAft>
              <a:defRPr b="0"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sv-SE" dirty="0"/>
              <a:t>Lägre kvalitet</a:t>
            </a:r>
          </a:p>
          <a:p>
            <a:pPr>
              <a:lnSpc>
                <a:spcPct val="117000"/>
              </a:lnSpc>
              <a:spcBef>
                <a:spcPts val="600"/>
              </a:spcBef>
              <a:spcAft>
                <a:spcPts val="600"/>
              </a:spcAft>
              <a:defRPr b="0">
                <a:latin typeface="Helvetica" pitchFamily="2" charset="0"/>
                <a:cs typeface="Times New Roman" panose="02020603050405020304" pitchFamily="18" charset="0"/>
              </a:defRPr>
            </a:pPr>
            <a:r>
              <a:rPr lang="sv-SE" dirty="0"/>
              <a:t>Verkliga kostnader minskar inte risken för bedrägerier </a:t>
            </a:r>
            <a:endParaRPr lang="sv-SE" b="0" dirty="0">
              <a:latin typeface="Helvetica" pitchFamily="2" charset="0"/>
              <a:cs typeface="Times New Roman" panose="02020603050405020304" pitchFamily="18" charset="0"/>
            </a:endParaRPr>
          </a:p>
          <a:p>
            <a:pPr>
              <a:lnSpc>
                <a:spcPct val="117000"/>
              </a:lnSpc>
              <a:spcBef>
                <a:spcPts val="600"/>
              </a:spcBef>
              <a:spcAft>
                <a:spcPts val="600"/>
              </a:spcAft>
              <a:defRPr b="0">
                <a:latin typeface="Helvetica" pitchFamily="2" charset="0"/>
                <a:cs typeface="Times New Roman" panose="02020603050405020304" pitchFamily="18" charset="0"/>
              </a:defRPr>
            </a:pPr>
            <a:r>
              <a:rPr lang="sv-SE" dirty="0"/>
              <a:t>Verkliga kostnader tryggar inte den finansiella jämvikten i verksamheten </a:t>
            </a:r>
            <a:endParaRPr lang="sv-S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5057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 1">
      <a:dk1>
        <a:srgbClr val="104161"/>
      </a:dk1>
      <a:lt1>
        <a:srgbClr val="F8F7F7"/>
      </a:lt1>
      <a:dk2>
        <a:srgbClr val="104161"/>
      </a:dk2>
      <a:lt2>
        <a:srgbClr val="F8F7F7"/>
      </a:lt2>
      <a:accent1>
        <a:srgbClr val="649AB3"/>
      </a:accent1>
      <a:accent2>
        <a:srgbClr val="A9D1DA"/>
      </a:accent2>
      <a:accent3>
        <a:srgbClr val="7C9259"/>
      </a:accent3>
      <a:accent4>
        <a:srgbClr val="B7CF83"/>
      </a:accent4>
      <a:accent5>
        <a:srgbClr val="7B485B"/>
      </a:accent5>
      <a:accent6>
        <a:srgbClr val="EABEA5"/>
      </a:accent6>
      <a:hlink>
        <a:srgbClr val="649AB3"/>
      </a:hlink>
      <a:folHlink>
        <a:srgbClr val="649AB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rundmall med instruktioner SVENSKA2.pptx" id="{28B9AD8F-DAD1-45CF-AF3B-06F5655BC2D4}" vid="{6AF506F1-7716-4536-823A-E206BD1759FC}"/>
    </a:ext>
  </a:extLst>
</a:theme>
</file>

<file path=ppt/theme/theme2.xml><?xml version="1.0" encoding="utf-8"?>
<a:theme xmlns:a="http://schemas.openxmlformats.org/drawingml/2006/main" name="2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3.xml><?xml version="1.0" encoding="utf-8"?>
<a:theme xmlns:a="http://schemas.openxmlformats.org/drawingml/2006/main" name="3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Grundmall med instruktioner_SVENSKA</Template>
  <TotalTime>133</TotalTime>
  <Words>748</Words>
  <Application>Microsoft Office PowerPoint</Application>
  <PresentationFormat>Bredbild</PresentationFormat>
  <Paragraphs>118</Paragraphs>
  <Slides>10</Slides>
  <Notes>7</Notes>
  <HiddenSlides>2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10</vt:i4>
      </vt:variant>
    </vt:vector>
  </HeadingPairs>
  <TitlesOfParts>
    <vt:vector size="20" baseType="lpstr">
      <vt:lpstr>Arial</vt:lpstr>
      <vt:lpstr>Arial</vt:lpstr>
      <vt:lpstr>Calibri</vt:lpstr>
      <vt:lpstr>Google Sans</vt:lpstr>
      <vt:lpstr>Helvetica</vt:lpstr>
      <vt:lpstr>Trebuchet MS</vt:lpstr>
      <vt:lpstr>Wingdings</vt:lpstr>
      <vt:lpstr>Office-tema</vt:lpstr>
      <vt:lpstr>2_Office Theme</vt:lpstr>
      <vt:lpstr>3_Office Theme</vt:lpstr>
      <vt:lpstr>Information från EU-kommissionens kommitté för ESF+ och dess tekniska arbetsgrupp</vt:lpstr>
      <vt:lpstr>Information</vt:lpstr>
      <vt:lpstr>Delresultat halvtidsutvärdering ESF+  - Urval</vt:lpstr>
      <vt:lpstr>Halvtidsutvärdering av faciliteten för återhämtning och resiliens (RRF)</vt:lpstr>
      <vt:lpstr>The RRF: the first major performance-based instrument at EU level</vt:lpstr>
      <vt:lpstr>Visible progress on the RRF implementation – but heterogenous situations</vt:lpstr>
      <vt:lpstr>De viktigaste resultaten av halvtidsutvärderingen</vt:lpstr>
      <vt:lpstr>Letta-kommissionens rapport</vt:lpstr>
      <vt:lpstr>No more real costs</vt:lpstr>
      <vt:lpstr>Opinion (yttrande) efter 2027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Jonas Bergström</dc:creator>
  <cp:lastModifiedBy>Jonas Bergström</cp:lastModifiedBy>
  <cp:revision>6</cp:revision>
  <dcterms:created xsi:type="dcterms:W3CDTF">2024-10-07T17:59:16Z</dcterms:created>
  <dcterms:modified xsi:type="dcterms:W3CDTF">2024-10-08T08:39:30Z</dcterms:modified>
</cp:coreProperties>
</file>