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15" r:id="rId2"/>
    <p:sldId id="416" r:id="rId3"/>
    <p:sldId id="434" r:id="rId4"/>
    <p:sldId id="421" r:id="rId5"/>
    <p:sldId id="435" r:id="rId6"/>
    <p:sldId id="383" r:id="rId7"/>
    <p:sldId id="452" r:id="rId8"/>
    <p:sldId id="384" r:id="rId9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3D2"/>
    <a:srgbClr val="D3DEE5"/>
    <a:srgbClr val="F0E2D1"/>
    <a:srgbClr val="EAEFF2"/>
    <a:srgbClr val="F39886"/>
    <a:srgbClr val="124261"/>
    <a:srgbClr val="004062"/>
    <a:srgbClr val="8B475B"/>
    <a:srgbClr val="723F4E"/>
    <a:srgbClr val="EAB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84615" autoAdjust="0"/>
  </p:normalViewPr>
  <p:slideViewPr>
    <p:cSldViewPr snapToGrid="0" snapToObjects="1">
      <p:cViewPr varScale="1">
        <p:scale>
          <a:sx n="84" d="100"/>
          <a:sy n="84" d="100"/>
        </p:scale>
        <p:origin x="2784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5774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21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4816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0110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04063-560C-2F51-AB65-EBEF87B5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5C0A6174-161A-2B02-F6B3-9B0C29BB97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5DBB0B4-35B8-FDDD-16EF-F04ABD14CB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/>
              <a:t>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28032F9-8028-199B-5D0B-80184ED1E8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4450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0335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EAD67-4A63-9560-B685-20E55CF0C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6538212-81AC-3AA1-653B-AED96DEF1C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A67FB19-89A3-0937-1785-87C47DFF96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4C6AD98-A294-FD5C-3F39-E510505341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505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9544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">
            <a:extLst>
              <a:ext uri="{FF2B5EF4-FFF2-40B4-BE49-F238E27FC236}">
                <a16:creationId xmlns:a16="http://schemas.microsoft.com/office/drawing/2014/main" id="{C9BB69D8-3B3D-3A4A-513D-36735D7E91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">
            <a:extLst>
              <a:ext uri="{FF2B5EF4-FFF2-40B4-BE49-F238E27FC236}">
                <a16:creationId xmlns:a16="http://schemas.microsoft.com/office/drawing/2014/main" id="{C5B995C1-10AA-1A58-1B1C-6119AAF0D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E408A4-BA29-4582-86FC-4DCF41A37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B7C7B3-41FB-4596-8B8F-59F910985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5F6CF73-2705-4651-8029-A4B98D711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10FE2D-2443-443A-85DD-4E05DC3A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8AB4-53EE-4163-AABA-91DA6C22B960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5F6D03-DA27-478C-A169-B9B099C41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A19FB8-FD82-4F30-9500-1C98925E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3C3D-7AC4-48C6-BB4D-79C288A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 descr="Svenska ESF-rådets logotyp">
            <a:extLst>
              <a:ext uri="{FF2B5EF4-FFF2-40B4-BE49-F238E27FC236}">
                <a16:creationId xmlns:a16="http://schemas.microsoft.com/office/drawing/2014/main" id="{21EF858C-87AF-67A4-FF2D-9D8722B4FDE0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9" name="Bildobjekt 8" descr="Medfinansieras av Europeiska unionen">
            <a:extLst>
              <a:ext uri="{FF2B5EF4-FFF2-40B4-BE49-F238E27FC236}">
                <a16:creationId xmlns:a16="http://schemas.microsoft.com/office/drawing/2014/main" id="{1BBFEBE1-2B72-D4AF-B8A6-BA2DD14C99A4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08" y="6061158"/>
            <a:ext cx="2269869" cy="48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  <p:sldLayoutId id="214748367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413"/>
            <a:ext cx="10515600" cy="1325563"/>
          </a:xfrm>
        </p:spPr>
        <p:txBody>
          <a:bodyPr>
            <a:normAutofit/>
          </a:bodyPr>
          <a:lstStyle/>
          <a:p>
            <a:r>
              <a:rPr sz="2400" dirty="0" err="1"/>
              <a:t>Beslutat</a:t>
            </a:r>
            <a:r>
              <a:rPr lang="sv-SE" sz="2400" dirty="0"/>
              <a:t> och utbetalt</a:t>
            </a:r>
            <a:r>
              <a:rPr sz="2400" dirty="0"/>
              <a:t> av total ram</a:t>
            </a:r>
            <a:r>
              <a:rPr lang="sv-SE" sz="2400" dirty="0"/>
              <a:t> 2024-09-30 - växelkurs 9,30 SEK/EUR</a:t>
            </a:r>
            <a:endParaRPr sz="2400" dirty="0">
              <a:solidFill>
                <a:srgbClr val="FF0000"/>
              </a:solidFill>
            </a:endParaRPr>
          </a:p>
        </p:txBody>
      </p:sp>
      <p:pic>
        <p:nvPicPr>
          <p:cNvPr id="4" name="Bildobjekt 3" descr="En bild som visar text, diagram, skärmbild, cirkel&#10;&#10;Automatiskt genererad beskrivning">
            <a:extLst>
              <a:ext uri="{FF2B5EF4-FFF2-40B4-BE49-F238E27FC236}">
                <a16:creationId xmlns:a16="http://schemas.microsoft.com/office/drawing/2014/main" id="{CA4565EA-57AF-0E0C-723D-618C87005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802" y="1102340"/>
            <a:ext cx="8608396" cy="484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0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413"/>
            <a:ext cx="10725150" cy="1325563"/>
          </a:xfrm>
        </p:spPr>
        <p:txBody>
          <a:bodyPr>
            <a:normAutofit/>
          </a:bodyPr>
          <a:lstStyle/>
          <a:p>
            <a:r>
              <a:rPr sz="2400" dirty="0" err="1"/>
              <a:t>Beslutat</a:t>
            </a:r>
            <a:r>
              <a:rPr lang="sv-SE" sz="2400" dirty="0"/>
              <a:t> och utbetalt</a:t>
            </a:r>
            <a:r>
              <a:rPr sz="2400" dirty="0"/>
              <a:t> av total ram</a:t>
            </a:r>
            <a:r>
              <a:rPr lang="sv-SE" sz="2400" dirty="0"/>
              <a:t> 2024-09-30 – växelkurs10,50 SEK/EUR</a:t>
            </a:r>
            <a:endParaRPr sz="2400" dirty="0">
              <a:solidFill>
                <a:srgbClr val="FF0000"/>
              </a:solidFill>
            </a:endParaRPr>
          </a:p>
        </p:txBody>
      </p:sp>
      <p:pic>
        <p:nvPicPr>
          <p:cNvPr id="6" name="Bildobjekt 5" descr="En bild som visar text, diagram, skärmbild, cirkel&#10;&#10;Automatiskt genererad beskrivning">
            <a:extLst>
              <a:ext uri="{FF2B5EF4-FFF2-40B4-BE49-F238E27FC236}">
                <a16:creationId xmlns:a16="http://schemas.microsoft.com/office/drawing/2014/main" id="{D76B311B-8168-F430-60EB-F41EB9046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983" y="1066368"/>
            <a:ext cx="8706033" cy="488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28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EA9466-0688-821A-0535-4FF00F9F0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7486" cy="762578"/>
          </a:xfrm>
        </p:spPr>
        <p:txBody>
          <a:bodyPr>
            <a:normAutofit fontScale="90000"/>
          </a:bodyPr>
          <a:lstStyle/>
          <a:p>
            <a:r>
              <a:rPr lang="sv-SE" dirty="0"/>
              <a:t>Beslutat och utbetalt av total ram per region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89D176E-0240-6313-F4EF-022578693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483" y="1063410"/>
            <a:ext cx="9483034" cy="490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39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7486" cy="880686"/>
          </a:xfrm>
        </p:spPr>
        <p:txBody>
          <a:bodyPr>
            <a:normAutofit fontScale="90000"/>
          </a:bodyPr>
          <a:lstStyle/>
          <a:p>
            <a:r>
              <a:rPr lang="sv-SE" dirty="0"/>
              <a:t>A1 - Beslutat av bifallsram 2024 per region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834B515-17A0-ED8A-B1B0-4E9668036A23}"/>
              </a:ext>
            </a:extLst>
          </p:cNvPr>
          <p:cNvSpPr txBox="1">
            <a:spLocks/>
          </p:cNvSpPr>
          <p:nvPr/>
        </p:nvSpPr>
        <p:spPr>
          <a:xfrm>
            <a:off x="928174" y="1963643"/>
            <a:ext cx="4115812" cy="3648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27063" indent="-1698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12838" indent="-1984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558925" indent="-1873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06600" indent="-1778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4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EBB8F83-87A5-B2A3-3A0C-367701E70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825" y="1132573"/>
            <a:ext cx="9118655" cy="479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86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0066D-8967-E2F5-8044-990FE47F3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A4FF5-BC83-0890-5415-CC9C88EA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733314" cy="880686"/>
          </a:xfrm>
        </p:spPr>
        <p:txBody>
          <a:bodyPr>
            <a:normAutofit fontScale="90000"/>
          </a:bodyPr>
          <a:lstStyle/>
          <a:p>
            <a:r>
              <a:rPr lang="sv-SE" dirty="0"/>
              <a:t>A2 - Beslutat av bifallsram 2024 per region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7FA242-58E8-8BCA-9324-9369FD83C029}"/>
              </a:ext>
            </a:extLst>
          </p:cNvPr>
          <p:cNvSpPr txBox="1">
            <a:spLocks/>
          </p:cNvSpPr>
          <p:nvPr/>
        </p:nvSpPr>
        <p:spPr>
          <a:xfrm>
            <a:off x="928174" y="1963643"/>
            <a:ext cx="4115812" cy="3648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27063" indent="-1698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12838" indent="-1984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558925" indent="-1873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06600" indent="-1778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>
                <a:solidFill>
                  <a:srgbClr val="124261"/>
                </a:solidFill>
                <a:latin typeface="Trebuchet MS" panose="020B070302020209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4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221320B-4742-3C0E-EAAA-18B28343E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4139" y="1105585"/>
            <a:ext cx="9223678" cy="485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8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153" y="365125"/>
            <a:ext cx="8081647" cy="904117"/>
          </a:xfrm>
        </p:spPr>
        <p:txBody>
          <a:bodyPr>
            <a:normAutofit fontScale="90000"/>
          </a:bodyPr>
          <a:lstStyle/>
          <a:p>
            <a:r>
              <a:rPr lang="sv-SE" dirty="0"/>
              <a:t>A1- </a:t>
            </a:r>
            <a:r>
              <a:rPr dirty="0" err="1"/>
              <a:t>Antal</a:t>
            </a:r>
            <a:r>
              <a:rPr dirty="0"/>
              <a:t> </a:t>
            </a:r>
            <a:r>
              <a:rPr dirty="0" err="1"/>
              <a:t>deltagare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relation till </a:t>
            </a:r>
            <a:r>
              <a:rPr dirty="0" err="1"/>
              <a:t>delmål</a:t>
            </a:r>
            <a:r>
              <a:rPr dirty="0"/>
              <a:t> 2024-</a:t>
            </a:r>
            <a:r>
              <a:rPr lang="sv-SE" dirty="0"/>
              <a:t>1</a:t>
            </a:r>
            <a:r>
              <a:rPr dirty="0"/>
              <a:t>2</a:t>
            </a:r>
            <a:r>
              <a:rPr lang="sv-SE" dirty="0"/>
              <a:t>-31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9B1CD31-86EB-D1D3-30F3-09C371189E2B}"/>
              </a:ext>
            </a:extLst>
          </p:cNvPr>
          <p:cNvSpPr txBox="1"/>
          <p:nvPr/>
        </p:nvSpPr>
        <p:spPr>
          <a:xfrm>
            <a:off x="4895850" y="5848350"/>
            <a:ext cx="4933950" cy="4953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dirty="0" err="1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BDA152C-017E-C41D-3B07-D03D00F9DAC2}"/>
              </a:ext>
            </a:extLst>
          </p:cNvPr>
          <p:cNvGraphicFramePr>
            <a:graphicFrameLocks noGrp="1"/>
          </p:cNvGraphicFramePr>
          <p:nvPr/>
        </p:nvGraphicFramePr>
        <p:xfrm>
          <a:off x="1748153" y="1501971"/>
          <a:ext cx="7848001" cy="3846564"/>
        </p:xfrm>
        <a:graphic>
          <a:graphicData uri="http://schemas.openxmlformats.org/drawingml/2006/table">
            <a:tbl>
              <a:tblPr firstRow="1" lastRow="1" lastCol="1">
                <a:tableStyleId>{5C22544A-7EE6-4342-B048-85BDC9FD1C3A}</a:tableStyleId>
              </a:tblPr>
              <a:tblGrid>
                <a:gridCol w="20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3577">
                  <a:extLst>
                    <a:ext uri="{9D8B030D-6E8A-4147-A177-3AD203B41FA5}">
                      <a16:colId xmlns:a16="http://schemas.microsoft.com/office/drawing/2014/main" val="1862593090"/>
                    </a:ext>
                  </a:extLst>
                </a:gridCol>
              </a:tblGrid>
              <a:tr h="361949">
                <a:tc>
                  <a:txBody>
                    <a:bodyPr/>
                    <a:lstStyle/>
                    <a:p>
                      <a:pPr algn="l"/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1" dirty="0"/>
                        <a:t>Utfall T2 (ack)</a:t>
                      </a:r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b="1" dirty="0" err="1"/>
                        <a:t>Mål</a:t>
                      </a:r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1" dirty="0"/>
                        <a:t>Andel av mål (%)</a:t>
                      </a:r>
                      <a:endParaRPr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Sydsverige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1 274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3 539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36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Västsverige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2 792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4 812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58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373642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Småland och öarna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1 637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2 063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79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73880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Östra Mellansverige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4 234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3 912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108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01857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Stockholm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4 733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5 730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83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17563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Mellersta Norrland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52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833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6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29292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Övre Norrland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263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1 056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25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320303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Nationella enheten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9 190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5 486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168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481999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Totalt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u="none" strike="noStrike" dirty="0">
                          <a:solidFill>
                            <a:schemeClr val="bg1"/>
                          </a:solidFill>
                        </a:rPr>
                        <a:t>24 175</a:t>
                      </a:r>
                      <a:endParaRPr b="0" u="none" strike="no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u="none" strike="noStrike" dirty="0">
                          <a:solidFill>
                            <a:schemeClr val="bg1"/>
                          </a:solidFill>
                        </a:rPr>
                        <a:t>27 432</a:t>
                      </a:r>
                      <a:endParaRPr b="0" u="none" strike="no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>
                          <a:solidFill>
                            <a:schemeClr val="tx1"/>
                          </a:solidFill>
                        </a:rPr>
                        <a:t>88</a:t>
                      </a:r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09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14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E5C0EE-0A6C-7BEA-C39C-6D619ACE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ACF81-F711-759F-2438-C8A99D36A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152" y="365125"/>
            <a:ext cx="8081647" cy="904117"/>
          </a:xfrm>
        </p:spPr>
        <p:txBody>
          <a:bodyPr>
            <a:normAutofit fontScale="90000"/>
          </a:bodyPr>
          <a:lstStyle/>
          <a:p>
            <a:r>
              <a:rPr lang="sv-SE" dirty="0"/>
              <a:t>A2- </a:t>
            </a:r>
            <a:r>
              <a:rPr dirty="0" err="1"/>
              <a:t>Antal</a:t>
            </a:r>
            <a:r>
              <a:rPr dirty="0"/>
              <a:t> </a:t>
            </a:r>
            <a:r>
              <a:rPr dirty="0" err="1"/>
              <a:t>deltagare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relation till </a:t>
            </a:r>
            <a:r>
              <a:rPr dirty="0" err="1"/>
              <a:t>delmål</a:t>
            </a:r>
            <a:r>
              <a:rPr dirty="0"/>
              <a:t> 2024-12</a:t>
            </a:r>
            <a:r>
              <a:rPr lang="sv-SE" dirty="0"/>
              <a:t>-31</a:t>
            </a:r>
            <a:endParaRPr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56FA76-F30A-3EE9-54B1-93D6831467B5}"/>
              </a:ext>
            </a:extLst>
          </p:cNvPr>
          <p:cNvGraphicFramePr>
            <a:graphicFrameLocks noGrp="1"/>
          </p:cNvGraphicFramePr>
          <p:nvPr/>
        </p:nvGraphicFramePr>
        <p:xfrm>
          <a:off x="1748153" y="1447107"/>
          <a:ext cx="7848001" cy="3846564"/>
        </p:xfrm>
        <a:graphic>
          <a:graphicData uri="http://schemas.openxmlformats.org/drawingml/2006/table">
            <a:tbl>
              <a:tblPr firstRow="1" lastRow="1" lastCol="1">
                <a:tableStyleId>{5C22544A-7EE6-4342-B048-85BDC9FD1C3A}</a:tableStyleId>
              </a:tblPr>
              <a:tblGrid>
                <a:gridCol w="20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3577">
                  <a:extLst>
                    <a:ext uri="{9D8B030D-6E8A-4147-A177-3AD203B41FA5}">
                      <a16:colId xmlns:a16="http://schemas.microsoft.com/office/drawing/2014/main" val="1862593090"/>
                    </a:ext>
                  </a:extLst>
                </a:gridCol>
              </a:tblGrid>
              <a:tr h="361949">
                <a:tc>
                  <a:txBody>
                    <a:bodyPr/>
                    <a:lstStyle/>
                    <a:p>
                      <a:pPr algn="l"/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1" dirty="0"/>
                        <a:t>Utfall T2 (ack)</a:t>
                      </a:r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b="1" dirty="0" err="1"/>
                        <a:t>Mål</a:t>
                      </a:r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1" dirty="0"/>
                        <a:t>Andel av mål (%)</a:t>
                      </a:r>
                      <a:endParaRPr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Sydsverige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2 910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2 234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130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Västsverige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1 128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2 320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49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373642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Småland och öarna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465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995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47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73880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Östra Mellansverige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152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2 486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6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01857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Stockholm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1 250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2 464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51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17563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Mellersta Norrland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55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426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13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29292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Övre Norrland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196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455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43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320303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Nationella enheten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3 226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2 845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113</a:t>
                      </a:r>
                      <a:endParaRPr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481999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Totalt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strike="noStrike" dirty="0">
                          <a:solidFill>
                            <a:schemeClr val="bg1"/>
                          </a:solidFill>
                        </a:rPr>
                        <a:t>9 382</a:t>
                      </a:r>
                      <a:endParaRPr b="0" strike="no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strike="noStrike" dirty="0">
                          <a:solidFill>
                            <a:schemeClr val="bg1"/>
                          </a:solidFill>
                        </a:rPr>
                        <a:t>14 225</a:t>
                      </a:r>
                      <a:endParaRPr b="0" strike="no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66</a:t>
                      </a:r>
                      <a:endParaRPr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09061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9D46313E-305F-70FB-CD38-589A28627B1C}"/>
              </a:ext>
            </a:extLst>
          </p:cNvPr>
          <p:cNvSpPr txBox="1"/>
          <p:nvPr/>
        </p:nvSpPr>
        <p:spPr>
          <a:xfrm>
            <a:off x="4895850" y="5848350"/>
            <a:ext cx="4933950" cy="4953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107046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Handläggningstid</a:t>
            </a:r>
            <a:r>
              <a:rPr dirty="0"/>
              <a:t> </a:t>
            </a:r>
            <a:r>
              <a:rPr dirty="0" err="1"/>
              <a:t>från</a:t>
            </a:r>
            <a:r>
              <a:rPr dirty="0"/>
              <a:t> </a:t>
            </a:r>
            <a:r>
              <a:rPr dirty="0" err="1"/>
              <a:t>ansökan</a:t>
            </a:r>
            <a:r>
              <a:rPr dirty="0"/>
              <a:t> till </a:t>
            </a:r>
            <a:r>
              <a:rPr dirty="0" err="1"/>
              <a:t>beslut</a:t>
            </a:r>
            <a:r>
              <a:rPr dirty="0"/>
              <a:t> om </a:t>
            </a:r>
            <a:r>
              <a:rPr dirty="0" err="1"/>
              <a:t>utbetalning</a:t>
            </a:r>
            <a:endParaRPr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845076C-8116-5C2E-BF99-0374AD701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500947"/>
              </p:ext>
            </p:extLst>
          </p:nvPr>
        </p:nvGraphicFramePr>
        <p:xfrm>
          <a:off x="1748153" y="1681528"/>
          <a:ext cx="8172000" cy="423332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157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5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153">
                  <a:extLst>
                    <a:ext uri="{9D8B030D-6E8A-4147-A177-3AD203B41FA5}">
                      <a16:colId xmlns:a16="http://schemas.microsoft.com/office/drawing/2014/main" val="1862593090"/>
                    </a:ext>
                  </a:extLst>
                </a:gridCol>
              </a:tblGrid>
              <a:tr h="361949">
                <a:tc>
                  <a:txBody>
                    <a:bodyPr/>
                    <a:lstStyle/>
                    <a:p>
                      <a:pPr algn="l"/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1" dirty="0"/>
                        <a:t>Utfall jan-aug</a:t>
                      </a:r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b="1" dirty="0" err="1"/>
                        <a:t>Mål</a:t>
                      </a:r>
                      <a:endParaRPr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1" dirty="0"/>
                        <a:t>Bedömning</a:t>
                      </a:r>
                      <a:endParaRPr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Sydsverige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17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Västsverige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27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373642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Småland och öarna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34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73880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Östra Mellansverige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01857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Stockholm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33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17563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Norra Mellansverige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15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67728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Mellersta Norrland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129292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Övre Norrland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29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20303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Nationella enheten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24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81999"/>
                  </a:ext>
                </a:extLst>
              </a:tr>
              <a:tr h="386756">
                <a:tc>
                  <a:txBody>
                    <a:bodyPr/>
                    <a:lstStyle/>
                    <a:p>
                      <a:pPr algn="l"/>
                      <a:r>
                        <a:rPr lang="sv-SE" b="0" dirty="0"/>
                        <a:t>ESF+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25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b="0" dirty="0"/>
                        <a:t>40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b="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09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96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rundmall med instruktioner SVENSKA2.pptx" id="{28B9AD8F-DAD1-45CF-AF3B-06F5655BC2D4}" vid="{6AF506F1-7716-4536-823A-E206BD1759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 SVENSKA</Template>
  <TotalTime>11230</TotalTime>
  <Words>257</Words>
  <Application>Microsoft Office PowerPoint</Application>
  <PresentationFormat>Bredbild</PresentationFormat>
  <Paragraphs>128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Office-tema</vt:lpstr>
      <vt:lpstr>Beslutat och utbetalt av total ram 2024-09-30 - växelkurs 9,30 SEK/EUR</vt:lpstr>
      <vt:lpstr>Beslutat och utbetalt av total ram 2024-09-30 – växelkurs10,50 SEK/EUR</vt:lpstr>
      <vt:lpstr>Beslutat och utbetalt av total ram per region</vt:lpstr>
      <vt:lpstr>A1 - Beslutat av bifallsram 2024 per region </vt:lpstr>
      <vt:lpstr>A2 - Beslutat av bifallsram 2024 per region</vt:lpstr>
      <vt:lpstr>A1- Antal deltagare i relation till delmål 2024-12-31</vt:lpstr>
      <vt:lpstr>A2- Antal deltagare i relation till delmål 2024-12-31</vt:lpstr>
      <vt:lpstr>Handläggningstid från ansökan till beslut om utbetalning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ESF-rådet</dc:title>
  <dc:creator>Mårtensson Lisa</dc:creator>
  <cp:lastModifiedBy>Ivarsson Anita</cp:lastModifiedBy>
  <cp:revision>502</cp:revision>
  <cp:lastPrinted>2024-10-06T12:43:04Z</cp:lastPrinted>
  <dcterms:created xsi:type="dcterms:W3CDTF">2023-05-02T11:53:24Z</dcterms:created>
  <dcterms:modified xsi:type="dcterms:W3CDTF">2024-10-07T08:17:19Z</dcterms:modified>
</cp:coreProperties>
</file>