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7"/>
  </p:sldMasterIdLst>
  <p:notesMasterIdLst>
    <p:notesMasterId r:id="rId21"/>
  </p:notesMasterIdLst>
  <p:sldIdLst>
    <p:sldId id="256" r:id="rId8"/>
    <p:sldId id="261" r:id="rId9"/>
    <p:sldId id="272" r:id="rId10"/>
    <p:sldId id="263" r:id="rId11"/>
    <p:sldId id="264" r:id="rId12"/>
    <p:sldId id="259" r:id="rId13"/>
    <p:sldId id="265" r:id="rId14"/>
    <p:sldId id="266" r:id="rId15"/>
    <p:sldId id="267" r:id="rId16"/>
    <p:sldId id="268" r:id="rId17"/>
    <p:sldId id="269" r:id="rId18"/>
    <p:sldId id="270" r:id="rId19"/>
    <p:sldId id="271" r:id="rId20"/>
  </p:sldIdLst>
  <p:sldSz cx="12192000" cy="6858000"/>
  <p:notesSz cx="6858000" cy="9144000"/>
  <p:custDataLst>
    <p:tags r:id="rId22"/>
  </p:custDataLst>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F105E0F-CD9E-B326-8845-083897659834}" name="Åsa Bergqvist" initials="ÅB" userId="S::asa.bergqvist@regeringskansliet.se::ec3966ce-05a5-4cf5-bfd9-e52513654a3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47599" autoAdjust="0"/>
  </p:normalViewPr>
  <p:slideViewPr>
    <p:cSldViewPr snapToGrid="0">
      <p:cViewPr varScale="1">
        <p:scale>
          <a:sx n="47" d="100"/>
          <a:sy n="47" d="100"/>
        </p:scale>
        <p:origin x="4000" y="44"/>
      </p:cViewPr>
      <p:guideLst/>
    </p:cSldViewPr>
  </p:slideViewPr>
  <p:notesTextViewPr>
    <p:cViewPr>
      <p:scale>
        <a:sx n="1" d="1"/>
        <a:sy n="1" d="1"/>
      </p:scale>
      <p:origin x="0" y="0"/>
    </p:cViewPr>
  </p:notesTextViewPr>
  <p:notesViewPr>
    <p:cSldViewPr snapToGrid="0" showGuides="1">
      <p:cViewPr varScale="1">
        <p:scale>
          <a:sx n="50" d="100"/>
          <a:sy n="50" d="100"/>
        </p:scale>
        <p:origin x="2708"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ags" Target="tags/tag1.xml"/><Relationship Id="rId27"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38196C-53AF-44ED-86CA-F5F1006AD2CB}" type="datetimeFigureOut">
              <a:rPr lang="sv-SE" smtClean="0"/>
              <a:t>2024-10-07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3DB005-21F3-4BDD-98D6-93EA017A83CD}" type="slidenum">
              <a:rPr lang="sv-SE" smtClean="0"/>
              <a:t>‹#›</a:t>
            </a:fld>
            <a:endParaRPr lang="sv-SE"/>
          </a:p>
        </p:txBody>
      </p:sp>
    </p:spTree>
    <p:extLst>
      <p:ext uri="{BB962C8B-B14F-4D97-AF65-F5344CB8AC3E}">
        <p14:creationId xmlns:p14="http://schemas.microsoft.com/office/powerpoint/2010/main" val="608225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D3DB005-21F3-4BDD-98D6-93EA017A83CD}" type="slidenum">
              <a:rPr lang="sv-SE" smtClean="0"/>
              <a:t>1</a:t>
            </a:fld>
            <a:endParaRPr lang="sv-SE"/>
          </a:p>
        </p:txBody>
      </p:sp>
    </p:spTree>
    <p:extLst>
      <p:ext uri="{BB962C8B-B14F-4D97-AF65-F5344CB8AC3E}">
        <p14:creationId xmlns:p14="http://schemas.microsoft.com/office/powerpoint/2010/main" val="963304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10</a:t>
            </a:fld>
            <a:endParaRPr lang="sv-SE"/>
          </a:p>
        </p:txBody>
      </p:sp>
    </p:spTree>
    <p:extLst>
      <p:ext uri="{BB962C8B-B14F-4D97-AF65-F5344CB8AC3E}">
        <p14:creationId xmlns:p14="http://schemas.microsoft.com/office/powerpoint/2010/main" val="2367436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11</a:t>
            </a:fld>
            <a:endParaRPr lang="sv-SE"/>
          </a:p>
        </p:txBody>
      </p:sp>
    </p:spTree>
    <p:extLst>
      <p:ext uri="{BB962C8B-B14F-4D97-AF65-F5344CB8AC3E}">
        <p14:creationId xmlns:p14="http://schemas.microsoft.com/office/powerpoint/2010/main" val="4287222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12</a:t>
            </a:fld>
            <a:endParaRPr lang="sv-SE"/>
          </a:p>
        </p:txBody>
      </p:sp>
    </p:spTree>
    <p:extLst>
      <p:ext uri="{BB962C8B-B14F-4D97-AF65-F5344CB8AC3E}">
        <p14:creationId xmlns:p14="http://schemas.microsoft.com/office/powerpoint/2010/main" val="2257310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15000"/>
              </a:lnSpc>
              <a:spcAft>
                <a:spcPts val="1400"/>
              </a:spcAft>
              <a:tabLst>
                <a:tab pos="2286000" algn="l"/>
                <a:tab pos="3420745" algn="l"/>
              </a:tabLst>
            </a:pPr>
            <a:endParaRPr lang="sv-SE" sz="1800" dirty="0">
              <a:effectLst/>
              <a:latin typeface="Garamond" panose="02020404030301010803" pitchFamily="18" charset="0"/>
              <a:ea typeface="Garamond" panose="02020404030301010803" pitchFamily="18" charset="0"/>
              <a:cs typeface="Times New Roman" panose="02020603050405020304" pitchFamily="18" charset="0"/>
            </a:endParaRPr>
          </a:p>
        </p:txBody>
      </p:sp>
      <p:sp>
        <p:nvSpPr>
          <p:cNvPr id="4" name="Platshållare för bildnummer 3"/>
          <p:cNvSpPr>
            <a:spLocks noGrp="1"/>
          </p:cNvSpPr>
          <p:nvPr>
            <p:ph type="sldNum" sz="quarter" idx="5"/>
          </p:nvPr>
        </p:nvSpPr>
        <p:spPr/>
        <p:txBody>
          <a:bodyPr/>
          <a:lstStyle/>
          <a:p>
            <a:fld id="{626D069E-1B38-4D80-B21B-2415B8D49743}" type="slidenum">
              <a:rPr lang="sv-SE" smtClean="0"/>
              <a:t>13</a:t>
            </a:fld>
            <a:endParaRPr lang="sv-SE"/>
          </a:p>
        </p:txBody>
      </p:sp>
    </p:spTree>
    <p:extLst>
      <p:ext uri="{BB962C8B-B14F-4D97-AF65-F5344CB8AC3E}">
        <p14:creationId xmlns:p14="http://schemas.microsoft.com/office/powerpoint/2010/main" val="2423846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endParaRPr lang="sv-SE" dirty="0"/>
          </a:p>
        </p:txBody>
      </p:sp>
      <p:sp>
        <p:nvSpPr>
          <p:cNvPr id="4" name="Platshållare för bildnummer 3"/>
          <p:cNvSpPr>
            <a:spLocks noGrp="1"/>
          </p:cNvSpPr>
          <p:nvPr>
            <p:ph type="sldNum" sz="quarter" idx="5"/>
          </p:nvPr>
        </p:nvSpPr>
        <p:spPr/>
        <p:txBody>
          <a:bodyPr/>
          <a:lstStyle/>
          <a:p>
            <a:fld id="{2D3DB005-21F3-4BDD-98D6-93EA017A83CD}" type="slidenum">
              <a:rPr lang="sv-SE" smtClean="0"/>
              <a:t>2</a:t>
            </a:fld>
            <a:endParaRPr lang="sv-SE"/>
          </a:p>
        </p:txBody>
      </p:sp>
    </p:spTree>
    <p:extLst>
      <p:ext uri="{BB962C8B-B14F-4D97-AF65-F5344CB8AC3E}">
        <p14:creationId xmlns:p14="http://schemas.microsoft.com/office/powerpoint/2010/main" val="1109361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2D3DB005-21F3-4BDD-98D6-93EA017A83CD}" type="slidenum">
              <a:rPr lang="sv-SE" smtClean="0"/>
              <a:t>3</a:t>
            </a:fld>
            <a:endParaRPr lang="sv-SE"/>
          </a:p>
        </p:txBody>
      </p:sp>
    </p:spTree>
    <p:extLst>
      <p:ext uri="{BB962C8B-B14F-4D97-AF65-F5344CB8AC3E}">
        <p14:creationId xmlns:p14="http://schemas.microsoft.com/office/powerpoint/2010/main" val="2381855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4</a:t>
            </a:fld>
            <a:endParaRPr lang="sv-SE"/>
          </a:p>
        </p:txBody>
      </p:sp>
    </p:spTree>
    <p:extLst>
      <p:ext uri="{BB962C8B-B14F-4D97-AF65-F5344CB8AC3E}">
        <p14:creationId xmlns:p14="http://schemas.microsoft.com/office/powerpoint/2010/main" val="3500670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5</a:t>
            </a:fld>
            <a:endParaRPr lang="sv-SE"/>
          </a:p>
        </p:txBody>
      </p:sp>
    </p:spTree>
    <p:extLst>
      <p:ext uri="{BB962C8B-B14F-4D97-AF65-F5344CB8AC3E}">
        <p14:creationId xmlns:p14="http://schemas.microsoft.com/office/powerpoint/2010/main" val="2048324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6</a:t>
            </a:fld>
            <a:endParaRPr lang="sv-SE"/>
          </a:p>
        </p:txBody>
      </p:sp>
    </p:spTree>
    <p:extLst>
      <p:ext uri="{BB962C8B-B14F-4D97-AF65-F5344CB8AC3E}">
        <p14:creationId xmlns:p14="http://schemas.microsoft.com/office/powerpoint/2010/main" val="2574903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5526088"/>
          </a:xfrm>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7</a:t>
            </a:fld>
            <a:endParaRPr lang="sv-SE"/>
          </a:p>
        </p:txBody>
      </p:sp>
    </p:spTree>
    <p:extLst>
      <p:ext uri="{BB962C8B-B14F-4D97-AF65-F5344CB8AC3E}">
        <p14:creationId xmlns:p14="http://schemas.microsoft.com/office/powerpoint/2010/main" val="21205259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dirty="0">
              <a:latin typeface="Calibri" panose="020F0502020204030204" pitchFamily="34" charset="0"/>
              <a:ea typeface="Calibri" panose="020F0502020204030204" pitchFamily="34" charset="0"/>
              <a:cs typeface="Calibri" panose="020F0502020204030204" pitchFamily="34" charset="0"/>
            </a:endParaRPr>
          </a:p>
        </p:txBody>
      </p:sp>
      <p:sp>
        <p:nvSpPr>
          <p:cNvPr id="4" name="Platshållare för bildnummer 3"/>
          <p:cNvSpPr>
            <a:spLocks noGrp="1"/>
          </p:cNvSpPr>
          <p:nvPr>
            <p:ph type="sldNum" sz="quarter" idx="5"/>
          </p:nvPr>
        </p:nvSpPr>
        <p:spPr/>
        <p:txBody>
          <a:bodyPr/>
          <a:lstStyle/>
          <a:p>
            <a:fld id="{626D069E-1B38-4D80-B21B-2415B8D49743}" type="slidenum">
              <a:rPr lang="sv-SE" smtClean="0"/>
              <a:t>8</a:t>
            </a:fld>
            <a:endParaRPr lang="sv-SE"/>
          </a:p>
        </p:txBody>
      </p:sp>
    </p:spTree>
    <p:extLst>
      <p:ext uri="{BB962C8B-B14F-4D97-AF65-F5344CB8AC3E}">
        <p14:creationId xmlns:p14="http://schemas.microsoft.com/office/powerpoint/2010/main" val="1485494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626D069E-1B38-4D80-B21B-2415B8D49743}" type="slidenum">
              <a:rPr lang="sv-SE" smtClean="0"/>
              <a:t>9</a:t>
            </a:fld>
            <a:endParaRPr lang="sv-SE"/>
          </a:p>
        </p:txBody>
      </p:sp>
    </p:spTree>
    <p:extLst>
      <p:ext uri="{BB962C8B-B14F-4D97-AF65-F5344CB8AC3E}">
        <p14:creationId xmlns:p14="http://schemas.microsoft.com/office/powerpoint/2010/main" val="9112551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93268"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88574"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2024-10-07</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292A51E4-5C7C-C2D3-203E-5C2D522B0B9D}"/>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1" name="Bildobjekt 10" descr="RK Logga VIT">
            <a:extLst>
              <a:ext uri="{FF2B5EF4-FFF2-40B4-BE49-F238E27FC236}">
                <a16:creationId xmlns:a16="http://schemas.microsoft.com/office/drawing/2014/main" id="{B5257832-52B0-D598-3C42-B69896CF2B5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35518194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re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34056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4351843" y="1893600"/>
            <a:ext cx="3452400"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innehåll 3"/>
          <p:cNvSpPr>
            <a:spLocks noGrp="1"/>
          </p:cNvSpPr>
          <p:nvPr>
            <p:ph sz="half" idx="13"/>
          </p:nvPr>
        </p:nvSpPr>
        <p:spPr>
          <a:xfrm>
            <a:off x="8127687" y="1893600"/>
            <a:ext cx="34508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9" name="Platshållare för datum 8"/>
          <p:cNvSpPr>
            <a:spLocks noGrp="1"/>
          </p:cNvSpPr>
          <p:nvPr>
            <p:ph type="dt" sz="half" idx="14"/>
          </p:nvPr>
        </p:nvSpPr>
        <p:spPr/>
        <p:txBody>
          <a:bodyPr/>
          <a:lstStyle/>
          <a:p>
            <a:fld id="{612F3F3F-D4CD-4C78-B476-8DD550FFE88E}" type="datetime1">
              <a:rPr lang="sv-SE" smtClean="0"/>
              <a:t>2024-10-07</a:t>
            </a:fld>
            <a:endParaRPr lang="sv-SE" dirty="0"/>
          </a:p>
        </p:txBody>
      </p:sp>
      <p:sp>
        <p:nvSpPr>
          <p:cNvPr id="10" name="Platshållare för sidfot 9"/>
          <p:cNvSpPr>
            <a:spLocks noGrp="1"/>
          </p:cNvSpPr>
          <p:nvPr>
            <p:ph type="ftr" sz="quarter" idx="15"/>
          </p:nvPr>
        </p:nvSpPr>
        <p:spPr/>
        <p:txBody>
          <a:bodyPr/>
          <a:lstStyle/>
          <a:p>
            <a:r>
              <a:rPr lang="sv-SE"/>
              <a:t>Arbetsmarknadsdepartementet</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415E293D-5817-1A52-DC2A-0D15CA003D2B}"/>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946494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ild med två bildtext/källa">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9" y="1908063"/>
            <a:ext cx="5306401" cy="3421021"/>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9" name="Platshållare för text 8"/>
          <p:cNvSpPr>
            <a:spLocks noGrp="1"/>
          </p:cNvSpPr>
          <p:nvPr>
            <p:ph type="body" sz="quarter" idx="13" hasCustomPrompt="1"/>
          </p:nvPr>
        </p:nvSpPr>
        <p:spPr>
          <a:xfrm>
            <a:off x="617565" y="5486400"/>
            <a:ext cx="5311635" cy="550863"/>
          </a:xfrm>
        </p:spPr>
        <p:txBody>
          <a:bodyPr anchor="b"/>
          <a:lstStyle>
            <a:lvl1pPr marL="0" indent="0" algn="r">
              <a:buNone/>
              <a:defRPr sz="900"/>
            </a:lvl1pPr>
            <a:lvl2pPr marL="457200" indent="0">
              <a:buNone/>
              <a:defRPr/>
            </a:lvl2pPr>
            <a:lvl3pPr marL="914400" indent="0">
              <a:buNone/>
              <a:defRPr/>
            </a:lvl3pPr>
            <a:lvl4pPr marL="1371600" indent="0">
              <a:buNone/>
              <a:defRPr/>
            </a:lvl4pPr>
            <a:lvl5pPr marL="1828800" indent="0">
              <a:buNone/>
              <a:defRPr/>
            </a:lvl5pPr>
          </a:lstStyle>
          <a:p>
            <a:pPr lvl="0"/>
            <a:r>
              <a:rPr lang="sv-SE" dirty="0"/>
              <a:t>Bildtext/källa</a:t>
            </a:r>
          </a:p>
        </p:txBody>
      </p:sp>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2" name="Platshållare för datum 1"/>
          <p:cNvSpPr>
            <a:spLocks noGrp="1"/>
          </p:cNvSpPr>
          <p:nvPr>
            <p:ph type="dt" sz="half" idx="14"/>
          </p:nvPr>
        </p:nvSpPr>
        <p:spPr/>
        <p:txBody>
          <a:bodyPr/>
          <a:lstStyle/>
          <a:p>
            <a:fld id="{977A0106-448D-4074-8D09-F6351A6A1C03}" type="datetime1">
              <a:rPr lang="sv-SE" smtClean="0"/>
              <a:t>2024-10-07</a:t>
            </a:fld>
            <a:endParaRPr lang="sv-SE" dirty="0"/>
          </a:p>
        </p:txBody>
      </p:sp>
      <p:sp>
        <p:nvSpPr>
          <p:cNvPr id="10" name="Platshållare för sidfot 9"/>
          <p:cNvSpPr>
            <a:spLocks noGrp="1"/>
          </p:cNvSpPr>
          <p:nvPr>
            <p:ph type="ftr" sz="quarter" idx="15"/>
          </p:nvPr>
        </p:nvSpPr>
        <p:spPr/>
        <p:txBody>
          <a:bodyPr/>
          <a:lstStyle/>
          <a:p>
            <a:r>
              <a:rPr lang="sv-SE"/>
              <a:t>Arbetsmarknadsdepartementet</a:t>
            </a:r>
            <a:endParaRPr lang="sv-SE" dirty="0"/>
          </a:p>
        </p:txBody>
      </p:sp>
      <p:sp>
        <p:nvSpPr>
          <p:cNvPr id="11" name="Platshållare för bildnummer 10"/>
          <p:cNvSpPr>
            <a:spLocks noGrp="1"/>
          </p:cNvSpPr>
          <p:nvPr>
            <p:ph type="sldNum" sz="quarter" idx="16"/>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335DD8B4-693E-CB5B-E396-C58057413A94}"/>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194084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ild med bildtext">
    <p:spTree>
      <p:nvGrpSpPr>
        <p:cNvPr id="1" name=""/>
        <p:cNvGrpSpPr/>
        <p:nvPr/>
      </p:nvGrpSpPr>
      <p:grpSpPr>
        <a:xfrm>
          <a:off x="0" y="0"/>
          <a:ext cx="0" cy="0"/>
          <a:chOff x="0" y="0"/>
          <a:chExt cx="0" cy="0"/>
        </a:xfrm>
      </p:grpSpPr>
      <p:sp>
        <p:nvSpPr>
          <p:cNvPr id="8" name="Rubrik 7"/>
          <p:cNvSpPr>
            <a:spLocks noGrp="1"/>
          </p:cNvSpPr>
          <p:nvPr>
            <p:ph type="title"/>
          </p:nvPr>
        </p:nvSpPr>
        <p:spPr/>
        <p:txBody>
          <a:bodyPr/>
          <a:lstStyle/>
          <a:p>
            <a:r>
              <a:rPr lang="sv-SE"/>
              <a:t>Klicka här för att ändra mall för rubrikformat</a:t>
            </a:r>
          </a:p>
        </p:txBody>
      </p:sp>
      <p:sp>
        <p:nvSpPr>
          <p:cNvPr id="4" name="Platshållare för text 3"/>
          <p:cNvSpPr>
            <a:spLocks noGrp="1"/>
          </p:cNvSpPr>
          <p:nvPr>
            <p:ph type="body" sz="half" idx="2"/>
          </p:nvPr>
        </p:nvSpPr>
        <p:spPr>
          <a:xfrm>
            <a:off x="622799" y="1908063"/>
            <a:ext cx="5306401" cy="4129200"/>
          </a:xfrm>
        </p:spPr>
        <p:txBody>
          <a:bodyPr>
            <a:noAutofit/>
          </a:bodyPr>
          <a:lstStyle>
            <a:lvl1pPr marL="0" indent="0">
              <a:spcAft>
                <a:spcPts val="1000"/>
              </a:spcAft>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3" name="Platshållare för bild 2"/>
          <p:cNvSpPr>
            <a:spLocks noGrp="1"/>
          </p:cNvSpPr>
          <p:nvPr>
            <p:ph type="pic" idx="1"/>
          </p:nvPr>
        </p:nvSpPr>
        <p:spPr>
          <a:xfrm>
            <a:off x="6226887" y="1908063"/>
            <a:ext cx="5337668" cy="4129200"/>
          </a:xfrm>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2" name="Platshållare för datum 1"/>
          <p:cNvSpPr>
            <a:spLocks noGrp="1"/>
          </p:cNvSpPr>
          <p:nvPr>
            <p:ph type="dt" sz="half" idx="10"/>
          </p:nvPr>
        </p:nvSpPr>
        <p:spPr/>
        <p:txBody>
          <a:bodyPr/>
          <a:lstStyle/>
          <a:p>
            <a:fld id="{3B4DA5FC-2B4E-4F40-B466-24D3BD765199}" type="datetime1">
              <a:rPr lang="sv-SE" smtClean="0"/>
              <a:t>2024-10-07</a:t>
            </a:fld>
            <a:endParaRPr lang="sv-SE" dirty="0"/>
          </a:p>
        </p:txBody>
      </p:sp>
      <p:sp>
        <p:nvSpPr>
          <p:cNvPr id="9" name="Platshållare för sidfot 8"/>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D75F5735-717A-DC8A-DB3E-8F4867F7CB9A}"/>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527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004154" y="729566"/>
            <a:ext cx="8893350" cy="2151531"/>
          </a:xfrm>
        </p:spPr>
        <p:txBody>
          <a:bodyPr lIns="0" rIns="0" anchor="t">
            <a:noAutofit/>
          </a:bodyPr>
          <a:lstStyle>
            <a:lvl1pPr algn="l">
              <a:defRPr sz="6400" baseline="0">
                <a:solidFill>
                  <a:schemeClr val="tx1"/>
                </a:solidFill>
              </a:defRPr>
            </a:lvl1pPr>
          </a:lstStyle>
          <a:p>
            <a:r>
              <a:rPr lang="sv-SE" dirty="0"/>
              <a:t>Klicka för att lägga till rubrik</a:t>
            </a:r>
          </a:p>
        </p:txBody>
      </p:sp>
      <p:sp>
        <p:nvSpPr>
          <p:cNvPr id="3" name="Underrubrik 2"/>
          <p:cNvSpPr>
            <a:spLocks noGrp="1"/>
          </p:cNvSpPr>
          <p:nvPr>
            <p:ph type="subTitle" idx="1"/>
          </p:nvPr>
        </p:nvSpPr>
        <p:spPr>
          <a:xfrm>
            <a:off x="999460" y="2900578"/>
            <a:ext cx="8898044" cy="1655762"/>
          </a:xfrm>
        </p:spPr>
        <p:txBody>
          <a:bodyPr lIns="0" rIns="0"/>
          <a:lstStyle>
            <a:lvl1pPr marL="0" indent="0" algn="l">
              <a:buNone/>
              <a:defRPr sz="28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10" name="Rektangel 9"/>
          <p:cNvSpPr/>
          <p:nvPr/>
        </p:nvSpPr>
        <p:spPr>
          <a:xfrm>
            <a:off x="622800"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4" name="Platshållare för datum 3"/>
          <p:cNvSpPr>
            <a:spLocks noGrp="1"/>
          </p:cNvSpPr>
          <p:nvPr>
            <p:ph type="dt" sz="half" idx="10"/>
          </p:nvPr>
        </p:nvSpPr>
        <p:spPr/>
        <p:txBody>
          <a:bodyPr/>
          <a:lstStyle/>
          <a:p>
            <a:fld id="{D24E429F-ADA7-446B-8B9C-BBD5CDD6AD30}" type="datetime1">
              <a:rPr lang="sv-SE" smtClean="0"/>
              <a:t>2024-10-07</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6901FB1F-E7B2-A7AA-66CE-B70D42AD11D3}"/>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descr="RK Logga VIT">
            <a:extLst>
              <a:ext uri="{FF2B5EF4-FFF2-40B4-BE49-F238E27FC236}">
                <a16:creationId xmlns:a16="http://schemas.microsoft.com/office/drawing/2014/main" id="{11E07E1A-27FF-E314-294B-9119103A720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278354503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Avsnittsrubrik blå">
    <p:bg>
      <p:bgPr>
        <a:solidFill>
          <a:schemeClr val="accent1"/>
        </a:solidFill>
        <a:effectLst/>
      </p:bgPr>
    </p:bg>
    <p:spTree>
      <p:nvGrpSpPr>
        <p:cNvPr id="1" name=""/>
        <p:cNvGrpSpPr/>
        <p:nvPr/>
      </p:nvGrpSpPr>
      <p:grpSpPr>
        <a:xfrm>
          <a:off x="0" y="0"/>
          <a:ext cx="0" cy="0"/>
          <a:chOff x="0" y="0"/>
          <a:chExt cx="0" cy="0"/>
        </a:xfrm>
      </p:grpSpPr>
      <p:sp>
        <p:nvSpPr>
          <p:cNvPr id="13"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14"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376F0C50-572B-47DC-A58B-CDFE5A030283}" type="datetime1">
              <a:rPr lang="sv-SE" smtClean="0"/>
              <a:t>2024-10-07</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3F253095-3696-0F51-EEE6-155AA74FA40A}"/>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4" name="Bildobjekt 3" descr="RK Logga VIT">
            <a:extLst>
              <a:ext uri="{FF2B5EF4-FFF2-40B4-BE49-F238E27FC236}">
                <a16:creationId xmlns:a16="http://schemas.microsoft.com/office/drawing/2014/main" id="{AE59787A-BABF-F03E-1E37-370E5F61B78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2800" y="6160946"/>
            <a:ext cx="1746767" cy="503641"/>
          </a:xfrm>
          <a:prstGeom prst="rect">
            <a:avLst/>
          </a:prstGeom>
        </p:spPr>
      </p:pic>
    </p:spTree>
    <p:extLst>
      <p:ext uri="{BB962C8B-B14F-4D97-AF65-F5344CB8AC3E}">
        <p14:creationId xmlns:p14="http://schemas.microsoft.com/office/powerpoint/2010/main" val="391778382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Omslag blå">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7200" tIns="223200" rIns="121917" bIns="60958" rtlCol="0" anchor="ctr">
            <a:noAutofit/>
          </a:bodyPr>
          <a:lstStyle/>
          <a:p>
            <a:pPr algn="ctr"/>
            <a:endParaRPr lang="sv-SE" dirty="0"/>
          </a:p>
        </p:txBody>
      </p:sp>
      <p:sp>
        <p:nvSpPr>
          <p:cNvPr id="3" name="Platshållare för datum 2"/>
          <p:cNvSpPr>
            <a:spLocks noGrp="1"/>
          </p:cNvSpPr>
          <p:nvPr>
            <p:ph type="dt" sz="half" idx="10"/>
          </p:nvPr>
        </p:nvSpPr>
        <p:spPr/>
        <p:txBody>
          <a:bodyPr/>
          <a:lstStyle/>
          <a:p>
            <a:fld id="{10E4BA93-5507-47D4-BA73-9510C4CFB7E1}" type="datetime1">
              <a:rPr lang="sv-SE" smtClean="0"/>
              <a:t>2024-10-07</a:t>
            </a:fld>
            <a:endParaRPr lang="sv-SE" dirty="0"/>
          </a:p>
        </p:txBody>
      </p:sp>
      <p:sp>
        <p:nvSpPr>
          <p:cNvPr id="4" name="Platshållare för sidfot 3"/>
          <p:cNvSpPr>
            <a:spLocks noGrp="1"/>
          </p:cNvSpPr>
          <p:nvPr>
            <p:ph type="ftr" sz="quarter" idx="11"/>
          </p:nvPr>
        </p:nvSpPr>
        <p:spPr/>
        <p:txBody>
          <a:bodyPr/>
          <a:lstStyle/>
          <a:p>
            <a:r>
              <a:rPr lang="sv-SE"/>
              <a:t>Arbetsmarknadsdepartementet</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DF27D689-B734-5673-EB4C-9FC35974C66B}"/>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descr="RK Logga VIT">
            <a:extLst>
              <a:ext uri="{FF2B5EF4-FFF2-40B4-BE49-F238E27FC236}">
                <a16:creationId xmlns:a16="http://schemas.microsoft.com/office/drawing/2014/main" id="{3B60E58E-4EB6-CB92-7372-78322ADFB10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22337064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Omslag grå">
    <p:bg>
      <p:bgRef idx="1001">
        <a:schemeClr val="bg2"/>
      </p:bgRef>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23311" y="548807"/>
            <a:ext cx="10943791" cy="5473875"/>
          </a:xfrm>
        </p:spPr>
        <p:txBody>
          <a:bodyPr lIns="367200" tIns="223200" rIns="180000" anchor="t">
            <a:noAutofit/>
          </a:bodyPr>
          <a:lstStyle>
            <a:lvl1pPr algn="l">
              <a:defRPr sz="6400" baseline="0">
                <a:solidFill>
                  <a:schemeClr val="tx1"/>
                </a:solidFill>
              </a:defRPr>
            </a:lvl1pPr>
          </a:lstStyle>
          <a:p>
            <a:r>
              <a:rPr lang="sv-SE" dirty="0"/>
              <a:t>Klicka för att infoga text</a:t>
            </a:r>
          </a:p>
        </p:txBody>
      </p:sp>
      <p:sp>
        <p:nvSpPr>
          <p:cNvPr id="10" name="Rektangel 9"/>
          <p:cNvSpPr/>
          <p:nvPr/>
        </p:nvSpPr>
        <p:spPr>
          <a:xfrm>
            <a:off x="623311" y="548807"/>
            <a:ext cx="10943791" cy="54738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sv-SE" dirty="0"/>
          </a:p>
        </p:txBody>
      </p:sp>
      <p:sp>
        <p:nvSpPr>
          <p:cNvPr id="3" name="Platshållare för datum 2"/>
          <p:cNvSpPr>
            <a:spLocks noGrp="1"/>
          </p:cNvSpPr>
          <p:nvPr>
            <p:ph type="dt" sz="half" idx="10"/>
          </p:nvPr>
        </p:nvSpPr>
        <p:spPr/>
        <p:txBody>
          <a:bodyPr/>
          <a:lstStyle/>
          <a:p>
            <a:fld id="{9EF5BD43-795F-4C50-AF45-3CB157E8B4A8}" type="datetime1">
              <a:rPr lang="sv-SE" smtClean="0"/>
              <a:t>2024-10-07</a:t>
            </a:fld>
            <a:endParaRPr lang="sv-SE" dirty="0"/>
          </a:p>
        </p:txBody>
      </p:sp>
      <p:sp>
        <p:nvSpPr>
          <p:cNvPr id="4" name="Platshållare för sidfot 3"/>
          <p:cNvSpPr>
            <a:spLocks noGrp="1"/>
          </p:cNvSpPr>
          <p:nvPr>
            <p:ph type="ftr" sz="quarter" idx="11"/>
          </p:nvPr>
        </p:nvSpPr>
        <p:spPr/>
        <p:txBody>
          <a:bodyPr/>
          <a:lstStyle/>
          <a:p>
            <a:r>
              <a:rPr lang="sv-SE"/>
              <a:t>Arbetsmarknadsdepartementet</a:t>
            </a:r>
            <a:endParaRPr lang="sv-SE" dirty="0"/>
          </a:p>
        </p:txBody>
      </p:sp>
      <p:sp>
        <p:nvSpPr>
          <p:cNvPr id="5" name="Platshållare för bildnummer 4"/>
          <p:cNvSpPr>
            <a:spLocks noGrp="1"/>
          </p:cNvSpPr>
          <p:nvPr>
            <p:ph type="sldNum" sz="quarter" idx="12"/>
          </p:nvPr>
        </p:nvSpPr>
        <p:spPr/>
        <p:txBody>
          <a:bodyPr/>
          <a:lstStyle/>
          <a:p>
            <a:fld id="{9C3D4D15-3887-47F3-AC8F-B99C7C44B5C5}" type="slidenum">
              <a:rPr lang="sv-SE" smtClean="0"/>
              <a:pPr/>
              <a:t>‹#›</a:t>
            </a:fld>
            <a:endParaRPr lang="sv-SE" dirty="0"/>
          </a:p>
        </p:txBody>
      </p:sp>
      <p:sp>
        <p:nvSpPr>
          <p:cNvPr id="6" name="Rektangel 5" descr="TagShape">
            <a:extLst>
              <a:ext uri="{FF2B5EF4-FFF2-40B4-BE49-F238E27FC236}">
                <a16:creationId xmlns:a16="http://schemas.microsoft.com/office/drawing/2014/main" id="{CB008E3F-F46E-7C8C-B111-8E564FD8E8D0}"/>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descr="RK Logga VIT">
            <a:extLst>
              <a:ext uri="{FF2B5EF4-FFF2-40B4-BE49-F238E27FC236}">
                <a16:creationId xmlns:a16="http://schemas.microsoft.com/office/drawing/2014/main" id="{A6477864-C894-7E78-77C4-1F9E897DE69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569516613"/>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Omslag med utfallande bild">
    <p:bg>
      <p:bgPr>
        <a:solidFill>
          <a:schemeClr val="accent1"/>
        </a:solidFill>
        <a:effectLst/>
      </p:bgPr>
    </p:bg>
    <p:spTree>
      <p:nvGrpSpPr>
        <p:cNvPr id="1" name=""/>
        <p:cNvGrpSpPr/>
        <p:nvPr/>
      </p:nvGrpSpPr>
      <p:grpSpPr>
        <a:xfrm>
          <a:off x="0" y="0"/>
          <a:ext cx="0" cy="0"/>
          <a:chOff x="0" y="0"/>
          <a:chExt cx="0" cy="0"/>
        </a:xfrm>
      </p:grpSpPr>
      <p:sp>
        <p:nvSpPr>
          <p:cNvPr id="6" name="Platshållare för bild 5"/>
          <p:cNvSpPr>
            <a:spLocks noGrp="1"/>
          </p:cNvSpPr>
          <p:nvPr>
            <p:ph type="pic" sz="quarter" idx="14" hasCustomPrompt="1"/>
          </p:nvPr>
        </p:nvSpPr>
        <p:spPr>
          <a:xfrm>
            <a:off x="1" y="0"/>
            <a:ext cx="12192000" cy="6858000"/>
          </a:xfrm>
        </p:spPr>
        <p:txBody>
          <a:bodyPr/>
          <a:lstStyle>
            <a:lvl1pPr marL="0" indent="0">
              <a:buNone/>
              <a:defRPr/>
            </a:lvl1pPr>
          </a:lstStyle>
          <a:p>
            <a:r>
              <a:rPr lang="sv-SE" dirty="0"/>
              <a:t>
              </a:t>
            </a:r>
          </a:p>
        </p:txBody>
      </p:sp>
      <p:sp>
        <p:nvSpPr>
          <p:cNvPr id="2" name="Rubrik 1">
            <a:extLst>
              <a:ext uri="{C183D7F6-B498-43B3-948B-1728B52AA6E4}">
                <adec:decorative xmlns:adec="http://schemas.microsoft.com/office/drawing/2017/decorative" val="1"/>
              </a:ext>
            </a:extLst>
          </p:cNvPr>
          <p:cNvSpPr>
            <a:spLocks noGrp="1"/>
          </p:cNvSpPr>
          <p:nvPr>
            <p:ph type="ctrTitle" hasCustomPrompt="1"/>
          </p:nvPr>
        </p:nvSpPr>
        <p:spPr>
          <a:xfrm>
            <a:off x="623311" y="548807"/>
            <a:ext cx="10943791" cy="5473875"/>
          </a:xfrm>
          <a:ln w="19050">
            <a:solidFill>
              <a:schemeClr val="bg1"/>
            </a:solidFill>
          </a:ln>
        </p:spPr>
        <p:txBody>
          <a:bodyPr lIns="374400" tIns="223200" rIns="180000" anchor="t">
            <a:noAutofit/>
          </a:bodyPr>
          <a:lstStyle>
            <a:lvl1pPr algn="l">
              <a:defRPr sz="6400" baseline="0">
                <a:solidFill>
                  <a:schemeClr val="bg1"/>
                </a:solidFill>
              </a:defRPr>
            </a:lvl1pPr>
          </a:lstStyle>
          <a:p>
            <a:r>
              <a:rPr lang="sv-SE" dirty="0"/>
              <a:t>Klicka för att infoga text</a:t>
            </a:r>
          </a:p>
        </p:txBody>
      </p:sp>
      <p:sp>
        <p:nvSpPr>
          <p:cNvPr id="3" name="Platshållare för datum 2"/>
          <p:cNvSpPr>
            <a:spLocks noGrp="1"/>
          </p:cNvSpPr>
          <p:nvPr>
            <p:ph type="dt" sz="half" idx="15"/>
          </p:nvPr>
        </p:nvSpPr>
        <p:spPr/>
        <p:txBody>
          <a:bodyPr/>
          <a:lstStyle>
            <a:lvl1pPr>
              <a:defRPr>
                <a:solidFill>
                  <a:schemeClr val="bg1"/>
                </a:solidFill>
              </a:defRPr>
            </a:lvl1pPr>
          </a:lstStyle>
          <a:p>
            <a:fld id="{C20CC14C-A365-460A-878B-7590651A3474}" type="datetime1">
              <a:rPr lang="sv-SE" smtClean="0"/>
              <a:t>2024-10-07</a:t>
            </a:fld>
            <a:endParaRPr lang="sv-SE" dirty="0"/>
          </a:p>
        </p:txBody>
      </p:sp>
      <p:sp>
        <p:nvSpPr>
          <p:cNvPr id="5" name="Platshållare för sidfot 4"/>
          <p:cNvSpPr>
            <a:spLocks noGrp="1"/>
          </p:cNvSpPr>
          <p:nvPr>
            <p:ph type="ftr" sz="quarter" idx="16"/>
          </p:nvPr>
        </p:nvSpPr>
        <p:spPr/>
        <p:txBody>
          <a:bodyPr/>
          <a:lstStyle>
            <a:lvl1pPr>
              <a:defRPr>
                <a:solidFill>
                  <a:schemeClr val="bg1"/>
                </a:solidFill>
              </a:defRPr>
            </a:lvl1pPr>
          </a:lstStyle>
          <a:p>
            <a:r>
              <a:rPr lang="sv-SE"/>
              <a:t>Arbetsmarknadsdepartementet</a:t>
            </a:r>
            <a:endParaRPr lang="sv-SE" dirty="0"/>
          </a:p>
        </p:txBody>
      </p:sp>
      <p:sp>
        <p:nvSpPr>
          <p:cNvPr id="9" name="Platshållare för bildnummer 8"/>
          <p:cNvSpPr>
            <a:spLocks noGrp="1"/>
          </p:cNvSpPr>
          <p:nvPr>
            <p:ph type="sldNum" sz="quarter" idx="17"/>
          </p:nvPr>
        </p:nvSpPr>
        <p:spPr/>
        <p:txBody>
          <a:bodyPr/>
          <a:lstStyle>
            <a:lvl1pPr>
              <a:defRPr>
                <a:solidFill>
                  <a:schemeClr val="bg1"/>
                </a:solidFill>
              </a:defRPr>
            </a:lvl1p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C36DA35C-E171-52F8-2696-F67FEB53B4D4}"/>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descr="RK Logga VIT">
            <a:extLst>
              <a:ext uri="{FF2B5EF4-FFF2-40B4-BE49-F238E27FC236}">
                <a16:creationId xmlns:a16="http://schemas.microsoft.com/office/drawing/2014/main" id="{439A23D2-5ACA-F4B9-42A0-99D8506160E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33623379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p:txBody>
          <a:bodyPr/>
          <a:lstStyle/>
          <a:p>
            <a:fld id="{0772AB80-E3F7-43B6-99B8-2CCF2C5AB7C1}" type="datetime1">
              <a:rPr lang="sv-SE" smtClean="0"/>
              <a:t>2024-10-07</a:t>
            </a:fld>
            <a:endParaRPr lang="sv-SE" dirty="0"/>
          </a:p>
        </p:txBody>
      </p:sp>
      <p:sp>
        <p:nvSpPr>
          <p:cNvPr id="5" name="Platshållare för sidfot 4"/>
          <p:cNvSpPr>
            <a:spLocks noGrp="1"/>
          </p:cNvSpPr>
          <p:nvPr>
            <p:ph type="ftr" sz="quarter" idx="11"/>
          </p:nvPr>
        </p:nvSpPr>
        <p:spPr/>
        <p:txBody>
          <a:bodyPr/>
          <a:lstStyle/>
          <a:p>
            <a:r>
              <a:rPr lang="sv-SE"/>
              <a:t>Arbetsmarknadsdepartementet</a:t>
            </a:r>
            <a:endParaRPr lang="sv-SE" dirty="0"/>
          </a:p>
        </p:txBody>
      </p:sp>
      <p:sp>
        <p:nvSpPr>
          <p:cNvPr id="6" name="Platshållare för bildnummer 5"/>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BBFB7D46-530E-0435-78D9-FF8F8366DF81}"/>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7769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lista">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idx="1"/>
          </p:nvPr>
        </p:nvSpPr>
        <p:spPr/>
        <p:txBody>
          <a:bodyPr rIns="2880000"/>
          <a:lstStyle>
            <a:lvl1pPr marL="468000" indent="-468000">
              <a:buFont typeface="+mj-lt"/>
              <a:buAutoNum type="arabicPeriod"/>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DC7AE482-D5BE-411A-B1B9-E63121B0B9A5}" type="datetime1">
              <a:rPr lang="sv-SE" smtClean="0"/>
              <a:t>2024-10-07</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9" name="Platshållare för bildnummer 8"/>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98E56FA0-E997-E38B-AF3E-547B20842CFC}"/>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383592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8" name="Platshållare för text 7"/>
          <p:cNvSpPr>
            <a:spLocks noGrp="1"/>
          </p:cNvSpPr>
          <p:nvPr>
            <p:ph type="body" sz="quarter" idx="13"/>
          </p:nvPr>
        </p:nvSpPr>
        <p:spPr>
          <a:xfrm>
            <a:off x="622800" y="1890000"/>
            <a:ext cx="8074800" cy="4129200"/>
          </a:xfrm>
        </p:spPr>
        <p:txBody>
          <a:bodyPr rIns="0"/>
          <a:lstStyle>
            <a:lvl1pPr marL="0" indent="0">
              <a:buNone/>
              <a:defRPr/>
            </a:lvl1pPr>
          </a:lstStyle>
          <a:p>
            <a:pPr lvl="0"/>
            <a:r>
              <a:rPr lang="sv-SE"/>
              <a:t>Klicka här för att ändra format på bakgrundstexten</a:t>
            </a:r>
          </a:p>
        </p:txBody>
      </p:sp>
      <p:sp>
        <p:nvSpPr>
          <p:cNvPr id="3" name="Platshållare för datum 2"/>
          <p:cNvSpPr>
            <a:spLocks noGrp="1"/>
          </p:cNvSpPr>
          <p:nvPr>
            <p:ph type="dt" sz="half" idx="14"/>
          </p:nvPr>
        </p:nvSpPr>
        <p:spPr/>
        <p:txBody>
          <a:bodyPr/>
          <a:lstStyle/>
          <a:p>
            <a:fld id="{E1235719-514E-4809-A146-B18FB1267448}" type="datetime1">
              <a:rPr lang="sv-SE" smtClean="0"/>
              <a:t>2024-10-07</a:t>
            </a:fld>
            <a:endParaRPr lang="sv-SE" dirty="0"/>
          </a:p>
        </p:txBody>
      </p:sp>
      <p:sp>
        <p:nvSpPr>
          <p:cNvPr id="7" name="Platshållare för sidfot 6"/>
          <p:cNvSpPr>
            <a:spLocks noGrp="1"/>
          </p:cNvSpPr>
          <p:nvPr>
            <p:ph type="ftr" sz="quarter" idx="15"/>
          </p:nvPr>
        </p:nvSpPr>
        <p:spPr/>
        <p:txBody>
          <a:bodyPr/>
          <a:lstStyle/>
          <a:p>
            <a:r>
              <a:rPr lang="sv-SE"/>
              <a:t>Arbetsmarknadsdepartementet</a:t>
            </a:r>
            <a:endParaRPr lang="sv-SE" dirty="0"/>
          </a:p>
        </p:txBody>
      </p:sp>
      <p:sp>
        <p:nvSpPr>
          <p:cNvPr id="9" name="Platshållare för bildnummer 8"/>
          <p:cNvSpPr>
            <a:spLocks noGrp="1"/>
          </p:cNvSpPr>
          <p:nvPr>
            <p:ph type="sldNum" sz="quarter" idx="16"/>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44F5919F-D4A3-4FF1-BA4D-9C2371D45C59}"/>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3657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Avsnittsrubrik">
    <p:bg>
      <p:bgRef idx="1001">
        <a:schemeClr val="bg2"/>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622800" y="359999"/>
            <a:ext cx="10952115" cy="1620001"/>
          </a:xfrm>
        </p:spPr>
        <p:txBody>
          <a:bodyPr anchor="t">
            <a:noAutofit/>
          </a:bodyPr>
          <a:lstStyle>
            <a:lvl1pPr>
              <a:defRPr sz="4800" baseline="0">
                <a:solidFill>
                  <a:schemeClr val="tx1"/>
                </a:solidFill>
              </a:defRPr>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800" y="1980000"/>
            <a:ext cx="10952115" cy="1304925"/>
          </a:xfrm>
        </p:spPr>
        <p:txBody>
          <a:bodyPr/>
          <a:lstStyle>
            <a:lvl1pPr marL="0" indent="0">
              <a:buNone/>
              <a:defRPr sz="28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7" name="Platshållare för datum 6"/>
          <p:cNvSpPr>
            <a:spLocks noGrp="1"/>
          </p:cNvSpPr>
          <p:nvPr>
            <p:ph type="dt" sz="half" idx="10"/>
          </p:nvPr>
        </p:nvSpPr>
        <p:spPr/>
        <p:txBody>
          <a:bodyPr/>
          <a:lstStyle/>
          <a:p>
            <a:fld id="{B2F5AEC9-DCD9-42C2-AC7B-9AE0978E715F}" type="datetime1">
              <a:rPr lang="sv-SE" smtClean="0"/>
              <a:t>2024-10-07</a:t>
            </a:fld>
            <a:endParaRPr lang="sv-SE" dirty="0"/>
          </a:p>
        </p:txBody>
      </p:sp>
      <p:sp>
        <p:nvSpPr>
          <p:cNvPr id="8" name="Platshållare för sidfot 7"/>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4" name="Rektangel 3" descr="TagShape">
            <a:extLst>
              <a:ext uri="{FF2B5EF4-FFF2-40B4-BE49-F238E27FC236}">
                <a16:creationId xmlns:a16="http://schemas.microsoft.com/office/drawing/2014/main" id="{262FC85B-C6B5-A81D-0DFC-F525DAB55C01}"/>
              </a:ext>
            </a:extLst>
          </p:cNvPr>
          <p:cNvSpPr/>
          <p:nvPr userDrawn="1">
            <p:custDataLst>
              <p:tags r:id="rId1"/>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6" name="Bildobjekt 5" descr="RK Logga VIT">
            <a:extLst>
              <a:ext uri="{FF2B5EF4-FFF2-40B4-BE49-F238E27FC236}">
                <a16:creationId xmlns:a16="http://schemas.microsoft.com/office/drawing/2014/main" id="{6129D49D-D594-A12B-95EB-7BF25C3496D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a:xfrm>
            <a:off x="626501" y="6159719"/>
            <a:ext cx="1746767" cy="503641"/>
          </a:xfrm>
          <a:prstGeom prst="rect">
            <a:avLst/>
          </a:prstGeom>
        </p:spPr>
      </p:pic>
    </p:spTree>
    <p:extLst>
      <p:ext uri="{BB962C8B-B14F-4D97-AF65-F5344CB8AC3E}">
        <p14:creationId xmlns:p14="http://schemas.microsoft.com/office/powerpoint/2010/main" val="159000235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3" name="Platshållare för innehåll 2"/>
          <p:cNvSpPr>
            <a:spLocks noGrp="1"/>
          </p:cNvSpPr>
          <p:nvPr>
            <p:ph sz="half" idx="1"/>
          </p:nvPr>
        </p:nvSpPr>
        <p:spPr>
          <a:xfrm>
            <a:off x="622799" y="1893600"/>
            <a:ext cx="5306401"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226887" y="1908063"/>
            <a:ext cx="5351628" cy="41292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8" name="Platshållare för datum 7"/>
          <p:cNvSpPr>
            <a:spLocks noGrp="1"/>
          </p:cNvSpPr>
          <p:nvPr>
            <p:ph type="dt" sz="half" idx="10"/>
          </p:nvPr>
        </p:nvSpPr>
        <p:spPr/>
        <p:txBody>
          <a:bodyPr/>
          <a:lstStyle/>
          <a:p>
            <a:fld id="{6A0EC056-EBF6-44F4-AA05-D318978CEEB2}" type="datetime1">
              <a:rPr lang="sv-SE" smtClean="0"/>
              <a:t>2024-10-07</a:t>
            </a:fld>
            <a:endParaRPr lang="sv-SE" dirty="0"/>
          </a:p>
        </p:txBody>
      </p:sp>
      <p:sp>
        <p:nvSpPr>
          <p:cNvPr id="9" name="Platshållare för sidfot 8"/>
          <p:cNvSpPr>
            <a:spLocks noGrp="1"/>
          </p:cNvSpPr>
          <p:nvPr>
            <p:ph type="ftr" sz="quarter" idx="11"/>
          </p:nvPr>
        </p:nvSpPr>
        <p:spPr/>
        <p:txBody>
          <a:bodyPr/>
          <a:lstStyle/>
          <a:p>
            <a:r>
              <a:rPr lang="sv-SE"/>
              <a:t>Arbetsmarknadsdepartementet</a:t>
            </a:r>
            <a:endParaRPr lang="sv-SE" dirty="0"/>
          </a:p>
        </p:txBody>
      </p:sp>
      <p:sp>
        <p:nvSpPr>
          <p:cNvPr id="10" name="Platshållare för bildnummer 9"/>
          <p:cNvSpPr>
            <a:spLocks noGrp="1"/>
          </p:cNvSpPr>
          <p:nvPr>
            <p:ph type="sldNum" sz="quarter" idx="12"/>
          </p:nvPr>
        </p:nvSpPr>
        <p:spPr/>
        <p:txBody>
          <a:bodyPr/>
          <a:lstStyle/>
          <a:p>
            <a:fld id="{9C3D4D15-3887-47F3-AC8F-B99C7C44B5C5}" type="slidenum">
              <a:rPr lang="sv-SE" smtClean="0"/>
              <a:pPr/>
              <a:t>‹#›</a:t>
            </a:fld>
            <a:endParaRPr lang="sv-SE" dirty="0"/>
          </a:p>
        </p:txBody>
      </p:sp>
      <p:sp>
        <p:nvSpPr>
          <p:cNvPr id="5" name="Rektangel 4" descr="TagShape">
            <a:extLst>
              <a:ext uri="{FF2B5EF4-FFF2-40B4-BE49-F238E27FC236}">
                <a16:creationId xmlns:a16="http://schemas.microsoft.com/office/drawing/2014/main" id="{38F1A082-1E93-1963-B1D1-EF1A96570CBF}"/>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4833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Jämförelse">
    <p:spTree>
      <p:nvGrpSpPr>
        <p:cNvPr id="1" name=""/>
        <p:cNvGrpSpPr/>
        <p:nvPr/>
      </p:nvGrpSpPr>
      <p:grpSpPr>
        <a:xfrm>
          <a:off x="0" y="0"/>
          <a:ext cx="0" cy="0"/>
          <a:chOff x="0" y="0"/>
          <a:chExt cx="0" cy="0"/>
        </a:xfrm>
      </p:grpSpPr>
      <p:sp>
        <p:nvSpPr>
          <p:cNvPr id="10" name="Rubrik 9"/>
          <p:cNvSpPr>
            <a:spLocks noGrp="1"/>
          </p:cNvSpPr>
          <p:nvPr>
            <p:ph type="title"/>
          </p:nvPr>
        </p:nvSpPr>
        <p:spPr/>
        <p:txBody>
          <a:bodyPr/>
          <a:lstStyle/>
          <a:p>
            <a:r>
              <a:rPr lang="sv-SE"/>
              <a:t>Klicka här för att ändra mall för rubrikformat</a:t>
            </a:r>
            <a:endParaRPr lang="sv-SE" dirty="0"/>
          </a:p>
        </p:txBody>
      </p:sp>
      <p:sp>
        <p:nvSpPr>
          <p:cNvPr id="3" name="Platshållare för text 2"/>
          <p:cNvSpPr>
            <a:spLocks noGrp="1"/>
          </p:cNvSpPr>
          <p:nvPr>
            <p:ph type="body" idx="1"/>
          </p:nvPr>
        </p:nvSpPr>
        <p:spPr>
          <a:xfrm>
            <a:off x="622799" y="1499927"/>
            <a:ext cx="5306401"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2799" y="2426463"/>
            <a:ext cx="5306401" cy="36108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6226887" y="1496145"/>
            <a:ext cx="5351628" cy="823912"/>
          </a:xfrm>
        </p:spPr>
        <p:txBody>
          <a:bodyPr anchor="ct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226887" y="2426006"/>
            <a:ext cx="5351628" cy="361125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Platshållare för datum 1"/>
          <p:cNvSpPr>
            <a:spLocks noGrp="1"/>
          </p:cNvSpPr>
          <p:nvPr>
            <p:ph type="dt" sz="half" idx="10"/>
          </p:nvPr>
        </p:nvSpPr>
        <p:spPr/>
        <p:txBody>
          <a:bodyPr/>
          <a:lstStyle/>
          <a:p>
            <a:fld id="{205AD6F9-8485-4043-A67C-56589D32B672}" type="datetime1">
              <a:rPr lang="sv-SE" smtClean="0"/>
              <a:t>2024-10-07</a:t>
            </a:fld>
            <a:endParaRPr lang="sv-SE" dirty="0"/>
          </a:p>
        </p:txBody>
      </p:sp>
      <p:sp>
        <p:nvSpPr>
          <p:cNvPr id="11" name="Platshållare för sidfot 10"/>
          <p:cNvSpPr>
            <a:spLocks noGrp="1"/>
          </p:cNvSpPr>
          <p:nvPr>
            <p:ph type="ftr" sz="quarter" idx="11"/>
          </p:nvPr>
        </p:nvSpPr>
        <p:spPr/>
        <p:txBody>
          <a:bodyPr/>
          <a:lstStyle/>
          <a:p>
            <a:r>
              <a:rPr lang="sv-SE"/>
              <a:t>Arbetsmarknadsdepartementet</a:t>
            </a:r>
            <a:endParaRPr lang="sv-SE" dirty="0"/>
          </a:p>
        </p:txBody>
      </p:sp>
      <p:sp>
        <p:nvSpPr>
          <p:cNvPr id="12" name="Platshållare för bildnummer 11"/>
          <p:cNvSpPr>
            <a:spLocks noGrp="1"/>
          </p:cNvSpPr>
          <p:nvPr>
            <p:ph type="sldNum" sz="quarter" idx="12"/>
          </p:nvPr>
        </p:nvSpPr>
        <p:spPr/>
        <p:txBody>
          <a:body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063992FC-C0E6-98E7-79E0-6B4061DA4DBA}"/>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462985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6" name="Platshållare för datum 5"/>
          <p:cNvSpPr>
            <a:spLocks noGrp="1"/>
          </p:cNvSpPr>
          <p:nvPr>
            <p:ph type="dt" sz="half" idx="10"/>
          </p:nvPr>
        </p:nvSpPr>
        <p:spPr/>
        <p:txBody>
          <a:bodyPr/>
          <a:lstStyle/>
          <a:p>
            <a:fld id="{AAE70CFB-13F3-48C0-BA62-2701E0DEAD43}" type="datetime1">
              <a:rPr lang="sv-SE" smtClean="0"/>
              <a:t>2024-10-07</a:t>
            </a:fld>
            <a:endParaRPr lang="sv-SE" dirty="0"/>
          </a:p>
        </p:txBody>
      </p:sp>
      <p:sp>
        <p:nvSpPr>
          <p:cNvPr id="7" name="Platshållare för sidfot 6"/>
          <p:cNvSpPr>
            <a:spLocks noGrp="1"/>
          </p:cNvSpPr>
          <p:nvPr>
            <p:ph type="ftr" sz="quarter" idx="11"/>
          </p:nvPr>
        </p:nvSpPr>
        <p:spPr/>
        <p:txBody>
          <a:bodyPr/>
          <a:lstStyle/>
          <a:p>
            <a:r>
              <a:rPr lang="sv-SE"/>
              <a:t>Arbetsmarknadsdepartementet</a:t>
            </a:r>
            <a:endParaRPr lang="sv-SE" dirty="0"/>
          </a:p>
        </p:txBody>
      </p:sp>
      <p:sp>
        <p:nvSpPr>
          <p:cNvPr id="8" name="Platshållare för bildnummer 7"/>
          <p:cNvSpPr>
            <a:spLocks noGrp="1"/>
          </p:cNvSpPr>
          <p:nvPr>
            <p:ph type="sldNum" sz="quarter" idx="12"/>
          </p:nvPr>
        </p:nvSpPr>
        <p:spPr/>
        <p:txBody>
          <a:bodyPr/>
          <a:lstStyle/>
          <a:p>
            <a:fld id="{9C3D4D15-3887-47F3-AC8F-B99C7C44B5C5}" type="slidenum">
              <a:rPr lang="sv-SE" smtClean="0"/>
              <a:pPr/>
              <a:t>‹#›</a:t>
            </a:fld>
            <a:endParaRPr lang="sv-SE" dirty="0"/>
          </a:p>
        </p:txBody>
      </p:sp>
      <p:sp>
        <p:nvSpPr>
          <p:cNvPr id="3" name="Rektangel 2" descr="TagShape">
            <a:extLst>
              <a:ext uri="{FF2B5EF4-FFF2-40B4-BE49-F238E27FC236}">
                <a16:creationId xmlns:a16="http://schemas.microsoft.com/office/drawing/2014/main" id="{42BD4C3B-25A1-B445-CB0D-C924723EC144}"/>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844295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8F628A3D-0DB0-43F7-B56E-F59C207974A1}" type="datetime1">
              <a:rPr lang="sv-SE" smtClean="0"/>
              <a:t>2024-10-07</a:t>
            </a:fld>
            <a:endParaRPr lang="sv-SE" dirty="0"/>
          </a:p>
        </p:txBody>
      </p:sp>
      <p:sp>
        <p:nvSpPr>
          <p:cNvPr id="6" name="Platshållare för sidfot 5"/>
          <p:cNvSpPr>
            <a:spLocks noGrp="1"/>
          </p:cNvSpPr>
          <p:nvPr>
            <p:ph type="ftr" sz="quarter" idx="11"/>
          </p:nvPr>
        </p:nvSpPr>
        <p:spPr/>
        <p:txBody>
          <a:bodyPr/>
          <a:lstStyle/>
          <a:p>
            <a:r>
              <a:rPr lang="sv-SE"/>
              <a:t>Arbetsmarknadsdepartementet</a:t>
            </a:r>
            <a:endParaRPr lang="sv-SE" dirty="0"/>
          </a:p>
        </p:txBody>
      </p:sp>
      <p:sp>
        <p:nvSpPr>
          <p:cNvPr id="7" name="Platshållare för bildnummer 6"/>
          <p:cNvSpPr>
            <a:spLocks noGrp="1"/>
          </p:cNvSpPr>
          <p:nvPr>
            <p:ph type="sldNum" sz="quarter" idx="12"/>
          </p:nvPr>
        </p:nvSpPr>
        <p:spPr/>
        <p:txBody>
          <a:bodyPr/>
          <a:lstStyle/>
          <a:p>
            <a:fld id="{9C3D4D15-3887-47F3-AC8F-B99C7C44B5C5}" type="slidenum">
              <a:rPr lang="sv-SE" smtClean="0"/>
              <a:pPr/>
              <a:t>‹#›</a:t>
            </a:fld>
            <a:endParaRPr lang="sv-SE" dirty="0"/>
          </a:p>
        </p:txBody>
      </p:sp>
      <p:sp>
        <p:nvSpPr>
          <p:cNvPr id="2" name="Rektangel 1" descr="TagShape">
            <a:extLst>
              <a:ext uri="{FF2B5EF4-FFF2-40B4-BE49-F238E27FC236}">
                <a16:creationId xmlns:a16="http://schemas.microsoft.com/office/drawing/2014/main" id="{C312D378-3E88-40AF-2DC3-63B5ED1B53F7}"/>
              </a:ext>
            </a:extLst>
          </p:cNvPr>
          <p:cNvSpPr/>
          <p:nvPr userDrawn="1"/>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880647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2800" y="360000"/>
            <a:ext cx="10944804" cy="1029740"/>
          </a:xfrm>
          <a:prstGeom prst="rect">
            <a:avLst/>
          </a:prstGeom>
        </p:spPr>
        <p:txBody>
          <a:bodyPr vert="horz" lIns="0" tIns="45720" rIns="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22799" y="1890713"/>
            <a:ext cx="10955715" cy="4129082"/>
          </a:xfrm>
          <a:prstGeom prst="rect">
            <a:avLst/>
          </a:prstGeom>
        </p:spPr>
        <p:txBody>
          <a:bodyPr vert="horz" lIns="0" tIns="45720" rIns="0" bIns="4572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10576240" y="297899"/>
            <a:ext cx="977891" cy="216000"/>
          </a:xfrm>
          <a:prstGeom prst="rect">
            <a:avLst/>
          </a:prstGeom>
        </p:spPr>
        <p:txBody>
          <a:bodyPr vert="horz" lIns="0" tIns="0" rIns="0" bIns="0" rtlCol="0" anchor="ctr"/>
          <a:lstStyle>
            <a:lvl1pPr algn="r">
              <a:defRPr sz="900" baseline="0">
                <a:solidFill>
                  <a:schemeClr val="tx1"/>
                </a:solidFill>
              </a:defRPr>
            </a:lvl1pPr>
          </a:lstStyle>
          <a:p>
            <a:fld id="{6C37EBDB-E3D6-441D-8D74-0BD88E948927}" type="datetime1">
              <a:rPr lang="sv-SE" smtClean="0"/>
              <a:t>2024-10-07</a:t>
            </a:fld>
            <a:endParaRPr lang="sv-SE" dirty="0"/>
          </a:p>
        </p:txBody>
      </p:sp>
      <p:sp>
        <p:nvSpPr>
          <p:cNvPr id="5" name="Platshållare för sidfot 4"/>
          <p:cNvSpPr>
            <a:spLocks noGrp="1"/>
          </p:cNvSpPr>
          <p:nvPr>
            <p:ph type="ftr" sz="quarter" idx="3"/>
          </p:nvPr>
        </p:nvSpPr>
        <p:spPr>
          <a:xfrm>
            <a:off x="3012123" y="6304768"/>
            <a:ext cx="8064000" cy="216000"/>
          </a:xfrm>
          <a:prstGeom prst="rect">
            <a:avLst/>
          </a:prstGeom>
        </p:spPr>
        <p:txBody>
          <a:bodyPr vert="horz" lIns="0" tIns="0" rIns="0" bIns="0" rtlCol="0" anchor="b"/>
          <a:lstStyle>
            <a:lvl1pPr algn="r">
              <a:defRPr sz="1200" b="1" baseline="0">
                <a:solidFill>
                  <a:schemeClr val="tx1"/>
                </a:solidFill>
              </a:defRPr>
            </a:lvl1pPr>
          </a:lstStyle>
          <a:p>
            <a:r>
              <a:rPr lang="sv-SE"/>
              <a:t>Arbetsmarknadsdepartementet</a:t>
            </a:r>
            <a:endParaRPr lang="sv-SE" dirty="0"/>
          </a:p>
        </p:txBody>
      </p:sp>
      <p:sp>
        <p:nvSpPr>
          <p:cNvPr id="6" name="Platshållare för bildnummer 5"/>
          <p:cNvSpPr>
            <a:spLocks noGrp="1"/>
          </p:cNvSpPr>
          <p:nvPr>
            <p:ph type="sldNum" sz="quarter" idx="4"/>
          </p:nvPr>
        </p:nvSpPr>
        <p:spPr>
          <a:xfrm>
            <a:off x="11082155" y="6304768"/>
            <a:ext cx="482400" cy="216000"/>
          </a:xfrm>
          <a:prstGeom prst="rect">
            <a:avLst/>
          </a:prstGeom>
        </p:spPr>
        <p:txBody>
          <a:bodyPr vert="horz" lIns="0" tIns="0" rIns="0" bIns="0" rtlCol="0" anchor="b"/>
          <a:lstStyle>
            <a:lvl1pPr algn="r">
              <a:defRPr sz="900" b="0" baseline="0">
                <a:solidFill>
                  <a:schemeClr val="tx1"/>
                </a:solidFill>
              </a:defRPr>
            </a:lvl1pPr>
          </a:lstStyle>
          <a:p>
            <a:fld id="{9C3D4D15-3887-47F3-AC8F-B99C7C44B5C5}" type="slidenum">
              <a:rPr lang="sv-SE" smtClean="0"/>
              <a:pPr/>
              <a:t>‹#›</a:t>
            </a:fld>
            <a:endParaRPr lang="sv-SE" dirty="0"/>
          </a:p>
        </p:txBody>
      </p:sp>
      <p:sp>
        <p:nvSpPr>
          <p:cNvPr id="7" name="Rektangel 6" descr="TagShape">
            <a:extLst>
              <a:ext uri="{FF2B5EF4-FFF2-40B4-BE49-F238E27FC236}">
                <a16:creationId xmlns:a16="http://schemas.microsoft.com/office/drawing/2014/main" id="{0817D2E9-568A-9193-38B2-88910CA8751B}"/>
              </a:ext>
            </a:extLst>
          </p:cNvPr>
          <p:cNvSpPr/>
          <p:nvPr userDrawn="1">
            <p:custDataLst>
              <p:tags r:id="rId19"/>
            </p:custDataLst>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10" name="Bildobjekt 9" descr="RK Logga">
            <a:extLst>
              <a:ext uri="{FF2B5EF4-FFF2-40B4-BE49-F238E27FC236}">
                <a16:creationId xmlns:a16="http://schemas.microsoft.com/office/drawing/2014/main" id="{9DEE03EB-C8FD-DBA9-C720-51628F36380D}"/>
              </a:ext>
            </a:extLst>
          </p:cNvPr>
          <p:cNvPicPr>
            <a:picLocks noChangeAspect="1"/>
          </p:cNvPicPr>
          <p:nvPr userDrawn="1"/>
        </p:nvPicPr>
        <p:blipFill>
          <a:blip r:embed="rId20">
            <a:extLst>
              <a:ext uri="{28A0092B-C50C-407E-A947-70E740481C1C}">
                <a14:useLocalDpi xmlns:a14="http://schemas.microsoft.com/office/drawing/2010/main" val="0"/>
              </a:ext>
            </a:extLst>
          </a:blip>
          <a:srcRect/>
          <a:stretch>
            <a:fillRect/>
          </a:stretch>
        </p:blipFill>
        <p:spPr>
          <a:xfrm>
            <a:off x="623392" y="6159720"/>
            <a:ext cx="1743722" cy="505162"/>
          </a:xfrm>
          <a:prstGeom prst="rect">
            <a:avLst/>
          </a:prstGeom>
        </p:spPr>
      </p:pic>
    </p:spTree>
    <p:extLst>
      <p:ext uri="{BB962C8B-B14F-4D97-AF65-F5344CB8AC3E}">
        <p14:creationId xmlns:p14="http://schemas.microsoft.com/office/powerpoint/2010/main" val="1149420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 id="2147483674" r:id="rId12"/>
    <p:sldLayoutId id="2147483677" r:id="rId13"/>
    <p:sldLayoutId id="2147483676" r:id="rId14"/>
    <p:sldLayoutId id="2147483671" r:id="rId15"/>
    <p:sldLayoutId id="2147483675" r:id="rId16"/>
    <p:sldLayoutId id="2147483673" r:id="rId17"/>
  </p:sldLayoutIdLst>
  <p:hf hdr="0" dt="0"/>
  <p:txStyles>
    <p:titleStyle>
      <a:lvl1pPr algn="l" defTabSz="914400" rtl="0" eaLnBrk="1" latinLnBrk="0" hangingPunct="1">
        <a:lnSpc>
          <a:spcPct val="100000"/>
        </a:lnSpc>
        <a:spcBef>
          <a:spcPct val="0"/>
        </a:spcBef>
        <a:buNone/>
        <a:defRPr sz="4800" kern="1200" baseline="0">
          <a:solidFill>
            <a:schemeClr val="tx2"/>
          </a:solidFill>
          <a:latin typeface="+mj-lt"/>
          <a:ea typeface="+mj-ea"/>
          <a:cs typeface="+mj-cs"/>
        </a:defRPr>
      </a:lvl1pPr>
    </p:titleStyle>
    <p:bodyStyle>
      <a:lvl1pPr marL="284400" indent="-284400" algn="l" defTabSz="914400" rtl="0" eaLnBrk="1" latinLnBrk="0" hangingPunct="1">
        <a:lnSpc>
          <a:spcPct val="100000"/>
        </a:lnSpc>
        <a:spcBef>
          <a:spcPts val="0"/>
        </a:spcBef>
        <a:spcAft>
          <a:spcPts val="0"/>
        </a:spcAft>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400" b="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17">
          <p15:clr>
            <a:srgbClr val="F26B43"/>
          </p15:clr>
        </p15:guide>
        <p15:guide id="2" orient="horz" pos="2160">
          <p15:clr>
            <a:srgbClr val="F26B43"/>
          </p15:clr>
        </p15:guide>
        <p15:guide id="3" orient="horz" pos="3803">
          <p15:clr>
            <a:srgbClr val="F26B43"/>
          </p15:clr>
        </p15:guide>
        <p15:guide id="4" orient="horz" pos="1191">
          <p15:clr>
            <a:srgbClr val="F26B43"/>
          </p15:clr>
        </p15:guide>
        <p15:guide id="5" pos="330">
          <p15:clr>
            <a:srgbClr val="F26B43"/>
          </p15:clr>
        </p15:guide>
        <p15:guide id="6" pos="733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64F82-F15F-4E4E-AEDE-C95586DA9918}"/>
              </a:ext>
            </a:extLst>
          </p:cNvPr>
          <p:cNvSpPr>
            <a:spLocks noGrp="1"/>
          </p:cNvSpPr>
          <p:nvPr>
            <p:ph type="ctrTitle"/>
          </p:nvPr>
        </p:nvSpPr>
        <p:spPr>
          <a:xfrm>
            <a:off x="993268" y="729566"/>
            <a:ext cx="9560432" cy="2261284"/>
          </a:xfrm>
        </p:spPr>
        <p:txBody>
          <a:bodyPr/>
          <a:lstStyle/>
          <a:p>
            <a:r>
              <a:rPr lang="sv-SE" sz="5400" dirty="0"/>
              <a:t>Aktuellt från Arbetsmarknadsdepartementet</a:t>
            </a:r>
          </a:p>
        </p:txBody>
      </p:sp>
      <p:sp>
        <p:nvSpPr>
          <p:cNvPr id="3" name="Underrubrik 2">
            <a:extLst>
              <a:ext uri="{FF2B5EF4-FFF2-40B4-BE49-F238E27FC236}">
                <a16:creationId xmlns:a16="http://schemas.microsoft.com/office/drawing/2014/main" id="{5D26BF03-1687-4BB9-BB2B-EDC30E72816B}"/>
              </a:ext>
            </a:extLst>
          </p:cNvPr>
          <p:cNvSpPr>
            <a:spLocks noGrp="1"/>
          </p:cNvSpPr>
          <p:nvPr>
            <p:ph type="subTitle" idx="1"/>
          </p:nvPr>
        </p:nvSpPr>
        <p:spPr/>
        <p:txBody>
          <a:bodyPr/>
          <a:lstStyle/>
          <a:p>
            <a:endParaRPr lang="sv-SE" dirty="0"/>
          </a:p>
          <a:p>
            <a:endParaRPr lang="sv-SE" dirty="0"/>
          </a:p>
          <a:p>
            <a:r>
              <a:rPr lang="sv-SE" dirty="0"/>
              <a:t>Övervakningskommittén</a:t>
            </a:r>
          </a:p>
          <a:p>
            <a:r>
              <a:rPr lang="sv-SE" dirty="0"/>
              <a:t>8 </a:t>
            </a:r>
            <a:r>
              <a:rPr lang="sv-SE"/>
              <a:t>oktober 2024</a:t>
            </a:r>
            <a:endParaRPr lang="sv-SE" dirty="0"/>
          </a:p>
        </p:txBody>
      </p:sp>
      <p:sp>
        <p:nvSpPr>
          <p:cNvPr id="4" name="Platshållare för sidfot 3">
            <a:extLst>
              <a:ext uri="{FF2B5EF4-FFF2-40B4-BE49-F238E27FC236}">
                <a16:creationId xmlns:a16="http://schemas.microsoft.com/office/drawing/2014/main" id="{EAD3EE14-EB51-42AD-AA4F-CF1A6C4254F2}"/>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E4148412-DB00-45EF-9F8E-63ECE64D4839}"/>
              </a:ext>
            </a:extLst>
          </p:cNvPr>
          <p:cNvSpPr>
            <a:spLocks noGrp="1"/>
          </p:cNvSpPr>
          <p:nvPr>
            <p:ph type="sldNum" sz="quarter" idx="12"/>
          </p:nvPr>
        </p:nvSpPr>
        <p:spPr/>
        <p:txBody>
          <a:bodyPr/>
          <a:lstStyle/>
          <a:p>
            <a:fld id="{9C3D4D15-3887-47F3-AC8F-B99C7C44B5C5}" type="slidenum">
              <a:rPr lang="sv-SE" smtClean="0"/>
              <a:pPr/>
              <a:t>1</a:t>
            </a:fld>
            <a:endParaRPr lang="sv-SE" dirty="0"/>
          </a:p>
        </p:txBody>
      </p:sp>
      <p:sp>
        <p:nvSpPr>
          <p:cNvPr id="6" name="Rektangel 5" descr="TagShape">
            <a:extLst>
              <a:ext uri="{FF2B5EF4-FFF2-40B4-BE49-F238E27FC236}">
                <a16:creationId xmlns:a16="http://schemas.microsoft.com/office/drawing/2014/main" id="{D13774D5-F3B0-9471-299C-C6FB21230191}"/>
              </a:ext>
            </a:extLst>
          </p:cNvPr>
          <p:cNvSpPr/>
          <p:nvPr/>
        </p:nvSpPr>
        <p:spPr>
          <a:xfrm>
            <a:off x="0" y="0"/>
            <a:ext cx="0" cy="0"/>
          </a:xfrm>
          <a:prstGeom prst="rect">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990151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87306A-6828-E0B7-98BA-B8769FE819C1}"/>
              </a:ext>
            </a:extLst>
          </p:cNvPr>
          <p:cNvSpPr>
            <a:spLocks noGrp="1"/>
          </p:cNvSpPr>
          <p:nvPr>
            <p:ph type="title"/>
          </p:nvPr>
        </p:nvSpPr>
        <p:spPr/>
        <p:txBody>
          <a:bodyPr/>
          <a:lstStyle/>
          <a:p>
            <a:r>
              <a:rPr lang="sv-SE" dirty="0"/>
              <a:t>Den socioekonomiska situationen</a:t>
            </a:r>
          </a:p>
        </p:txBody>
      </p:sp>
      <p:sp>
        <p:nvSpPr>
          <p:cNvPr id="3" name="Platshållare för innehåll 2">
            <a:extLst>
              <a:ext uri="{FF2B5EF4-FFF2-40B4-BE49-F238E27FC236}">
                <a16:creationId xmlns:a16="http://schemas.microsoft.com/office/drawing/2014/main" id="{8F773C81-FAE1-FC65-8DE6-482B6ADD98BA}"/>
              </a:ext>
            </a:extLst>
          </p:cNvPr>
          <p:cNvSpPr>
            <a:spLocks noGrp="1"/>
          </p:cNvSpPr>
          <p:nvPr>
            <p:ph idx="1"/>
          </p:nvPr>
        </p:nvSpPr>
        <p:spPr/>
        <p:txBody>
          <a:bodyPr/>
          <a:lstStyle/>
          <a:p>
            <a:r>
              <a:rPr lang="sv-SE" dirty="0"/>
              <a:t>Analys av ev. betydande negativ utveckling på det finansiella, ekonomiska eller social området.</a:t>
            </a:r>
          </a:p>
        </p:txBody>
      </p:sp>
      <p:sp>
        <p:nvSpPr>
          <p:cNvPr id="4" name="Platshållare för sidfot 3">
            <a:extLst>
              <a:ext uri="{FF2B5EF4-FFF2-40B4-BE49-F238E27FC236}">
                <a16:creationId xmlns:a16="http://schemas.microsoft.com/office/drawing/2014/main" id="{84A7B191-EA78-BBA7-DCDD-EF6DE61EA973}"/>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D5646188-8A4B-4998-1F2D-F9838A82447F}"/>
              </a:ext>
            </a:extLst>
          </p:cNvPr>
          <p:cNvSpPr>
            <a:spLocks noGrp="1"/>
          </p:cNvSpPr>
          <p:nvPr>
            <p:ph type="sldNum" sz="quarter" idx="12"/>
          </p:nvPr>
        </p:nvSpPr>
        <p:spPr/>
        <p:txBody>
          <a:bodyPr/>
          <a:lstStyle/>
          <a:p>
            <a:fld id="{9C3D4D15-3887-47F3-AC8F-B99C7C44B5C5}" type="slidenum">
              <a:rPr lang="sv-SE" smtClean="0"/>
              <a:pPr/>
              <a:t>10</a:t>
            </a:fld>
            <a:endParaRPr lang="sv-SE" dirty="0"/>
          </a:p>
        </p:txBody>
      </p:sp>
    </p:spTree>
    <p:extLst>
      <p:ext uri="{BB962C8B-B14F-4D97-AF65-F5344CB8AC3E}">
        <p14:creationId xmlns:p14="http://schemas.microsoft.com/office/powerpoint/2010/main" val="2861026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F3E7-24E7-8D10-6ECE-E5F981848CBA}"/>
              </a:ext>
            </a:extLst>
          </p:cNvPr>
          <p:cNvSpPr>
            <a:spLocks noGrp="1"/>
          </p:cNvSpPr>
          <p:nvPr>
            <p:ph type="title"/>
          </p:nvPr>
        </p:nvSpPr>
        <p:spPr/>
        <p:txBody>
          <a:bodyPr/>
          <a:lstStyle/>
          <a:p>
            <a:r>
              <a:rPr lang="sv-SE" sz="4800" dirty="0"/>
              <a:t>Resultaten av relevanta utvärderingar</a:t>
            </a:r>
            <a:endParaRPr lang="sv-SE" dirty="0"/>
          </a:p>
        </p:txBody>
      </p:sp>
      <p:sp>
        <p:nvSpPr>
          <p:cNvPr id="3" name="Platshållare för innehåll 2">
            <a:extLst>
              <a:ext uri="{FF2B5EF4-FFF2-40B4-BE49-F238E27FC236}">
                <a16:creationId xmlns:a16="http://schemas.microsoft.com/office/drawing/2014/main" id="{5E1BE72C-5AD7-7FB6-F4EE-02265A6D5CC6}"/>
              </a:ext>
            </a:extLst>
          </p:cNvPr>
          <p:cNvSpPr>
            <a:spLocks noGrp="1"/>
          </p:cNvSpPr>
          <p:nvPr>
            <p:ph idx="1"/>
          </p:nvPr>
        </p:nvSpPr>
        <p:spPr/>
        <p:txBody>
          <a:bodyPr/>
          <a:lstStyle/>
          <a:p>
            <a:r>
              <a:rPr lang="sv-SE" dirty="0"/>
              <a:t>I förekommande fall </a:t>
            </a:r>
          </a:p>
        </p:txBody>
      </p:sp>
      <p:sp>
        <p:nvSpPr>
          <p:cNvPr id="4" name="Platshållare för sidfot 3">
            <a:extLst>
              <a:ext uri="{FF2B5EF4-FFF2-40B4-BE49-F238E27FC236}">
                <a16:creationId xmlns:a16="http://schemas.microsoft.com/office/drawing/2014/main" id="{29E7C318-C9AE-B945-9E7B-E1C53752FCE3}"/>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2032F604-C0AF-D37D-153E-0309692CE7D2}"/>
              </a:ext>
            </a:extLst>
          </p:cNvPr>
          <p:cNvSpPr>
            <a:spLocks noGrp="1"/>
          </p:cNvSpPr>
          <p:nvPr>
            <p:ph type="sldNum" sz="quarter" idx="12"/>
          </p:nvPr>
        </p:nvSpPr>
        <p:spPr/>
        <p:txBody>
          <a:bodyPr/>
          <a:lstStyle/>
          <a:p>
            <a:fld id="{9C3D4D15-3887-47F3-AC8F-B99C7C44B5C5}" type="slidenum">
              <a:rPr lang="sv-SE" smtClean="0"/>
              <a:pPr/>
              <a:t>11</a:t>
            </a:fld>
            <a:endParaRPr lang="sv-SE" dirty="0"/>
          </a:p>
        </p:txBody>
      </p:sp>
    </p:spTree>
    <p:extLst>
      <p:ext uri="{BB962C8B-B14F-4D97-AF65-F5344CB8AC3E}">
        <p14:creationId xmlns:p14="http://schemas.microsoft.com/office/powerpoint/2010/main" val="3463511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C96DAF1-ED74-C40B-1E85-4A51421A88C8}"/>
              </a:ext>
            </a:extLst>
          </p:cNvPr>
          <p:cNvSpPr>
            <a:spLocks noGrp="1"/>
          </p:cNvSpPr>
          <p:nvPr>
            <p:ph type="title"/>
          </p:nvPr>
        </p:nvSpPr>
        <p:spPr/>
        <p:txBody>
          <a:bodyPr/>
          <a:lstStyle/>
          <a:p>
            <a:r>
              <a:rPr lang="sv-SE" dirty="0"/>
              <a:t>Framstegen med att nå delmålen</a:t>
            </a:r>
          </a:p>
        </p:txBody>
      </p:sp>
      <p:sp>
        <p:nvSpPr>
          <p:cNvPr id="3" name="Platshållare för innehåll 2">
            <a:extLst>
              <a:ext uri="{FF2B5EF4-FFF2-40B4-BE49-F238E27FC236}">
                <a16:creationId xmlns:a16="http://schemas.microsoft.com/office/drawing/2014/main" id="{E14AB28A-D304-0896-DB0E-9CF37BB79923}"/>
              </a:ext>
            </a:extLst>
          </p:cNvPr>
          <p:cNvSpPr>
            <a:spLocks noGrp="1"/>
          </p:cNvSpPr>
          <p:nvPr>
            <p:ph idx="1"/>
          </p:nvPr>
        </p:nvSpPr>
        <p:spPr/>
        <p:txBody>
          <a:bodyPr/>
          <a:lstStyle/>
          <a:p>
            <a:r>
              <a:rPr lang="sv-SE" dirty="0">
                <a:latin typeface="+mj-lt"/>
                <a:ea typeface="+mj-ea"/>
                <a:cs typeface="+mj-cs"/>
              </a:rPr>
              <a:t>Delmål per 2024 för antalet deltagare i respektive programområde </a:t>
            </a:r>
          </a:p>
          <a:p>
            <a:endParaRPr lang="sv-SE" dirty="0">
              <a:latin typeface="+mj-lt"/>
              <a:ea typeface="+mj-ea"/>
              <a:cs typeface="+mj-cs"/>
            </a:endParaRPr>
          </a:p>
          <a:p>
            <a:r>
              <a:rPr lang="sv-SE" dirty="0">
                <a:latin typeface="+mj-lt"/>
                <a:ea typeface="+mj-ea"/>
                <a:cs typeface="+mj-cs"/>
              </a:rPr>
              <a:t>Analys av vilka faktorer som påverkat måluppfyllelsen</a:t>
            </a:r>
          </a:p>
          <a:p>
            <a:endParaRPr lang="sv-SE" sz="1800" dirty="0">
              <a:latin typeface="Garamond" panose="02020404030301010803" pitchFamily="18" charset="0"/>
              <a:ea typeface="Garamond" panose="02020404030301010803" pitchFamily="18" charset="0"/>
              <a:cs typeface="Times New Roman" panose="02020603050405020304" pitchFamily="18" charset="0"/>
            </a:endParaRPr>
          </a:p>
          <a:p>
            <a:endParaRPr lang="sv-SE" dirty="0"/>
          </a:p>
        </p:txBody>
      </p:sp>
      <p:sp>
        <p:nvSpPr>
          <p:cNvPr id="4" name="Platshållare för sidfot 3">
            <a:extLst>
              <a:ext uri="{FF2B5EF4-FFF2-40B4-BE49-F238E27FC236}">
                <a16:creationId xmlns:a16="http://schemas.microsoft.com/office/drawing/2014/main" id="{4503C446-B1D6-B0EC-4635-32DC253E5A4C}"/>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48F16744-CB62-69EC-0EF2-B0527CAB1D54}"/>
              </a:ext>
            </a:extLst>
          </p:cNvPr>
          <p:cNvSpPr>
            <a:spLocks noGrp="1"/>
          </p:cNvSpPr>
          <p:nvPr>
            <p:ph type="sldNum" sz="quarter" idx="12"/>
          </p:nvPr>
        </p:nvSpPr>
        <p:spPr/>
        <p:txBody>
          <a:bodyPr/>
          <a:lstStyle/>
          <a:p>
            <a:fld id="{9C3D4D15-3887-47F3-AC8F-B99C7C44B5C5}" type="slidenum">
              <a:rPr lang="sv-SE" smtClean="0"/>
              <a:pPr/>
              <a:t>12</a:t>
            </a:fld>
            <a:endParaRPr lang="sv-SE" dirty="0"/>
          </a:p>
        </p:txBody>
      </p:sp>
    </p:spTree>
    <p:extLst>
      <p:ext uri="{BB962C8B-B14F-4D97-AF65-F5344CB8AC3E}">
        <p14:creationId xmlns:p14="http://schemas.microsoft.com/office/powerpoint/2010/main" val="522272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0EFCC0-F4D9-99D3-7BB1-AC0E5C3B6753}"/>
              </a:ext>
            </a:extLst>
          </p:cNvPr>
          <p:cNvSpPr>
            <a:spLocks noGrp="1"/>
          </p:cNvSpPr>
          <p:nvPr>
            <p:ph type="title"/>
          </p:nvPr>
        </p:nvSpPr>
        <p:spPr/>
        <p:txBody>
          <a:bodyPr/>
          <a:lstStyle/>
          <a:p>
            <a:r>
              <a:rPr lang="sv-SE" dirty="0"/>
              <a:t>Det fortsatta arbetet</a:t>
            </a:r>
          </a:p>
        </p:txBody>
      </p:sp>
      <p:sp>
        <p:nvSpPr>
          <p:cNvPr id="3" name="Platshållare för innehåll 2">
            <a:extLst>
              <a:ext uri="{FF2B5EF4-FFF2-40B4-BE49-F238E27FC236}">
                <a16:creationId xmlns:a16="http://schemas.microsoft.com/office/drawing/2014/main" id="{F07B1D35-7C96-5223-C522-5E39CB09EA33}"/>
              </a:ext>
            </a:extLst>
          </p:cNvPr>
          <p:cNvSpPr>
            <a:spLocks noGrp="1"/>
          </p:cNvSpPr>
          <p:nvPr>
            <p:ph idx="1"/>
          </p:nvPr>
        </p:nvSpPr>
        <p:spPr>
          <a:xfrm>
            <a:off x="622800" y="1389740"/>
            <a:ext cx="10955714" cy="4630055"/>
          </a:xfrm>
        </p:spPr>
        <p:txBody>
          <a:bodyPr/>
          <a:lstStyle/>
          <a:p>
            <a:r>
              <a:rPr lang="sv-SE" sz="2400" dirty="0"/>
              <a:t>Samarbete mellan Arbetsmarknadsdepartementet och ESF-rådet. </a:t>
            </a:r>
          </a:p>
          <a:p>
            <a:endParaRPr lang="sv-SE" sz="2400" dirty="0">
              <a:latin typeface="Garamond" panose="02020404030301010803" pitchFamily="18" charset="0"/>
              <a:ea typeface="Garamond" panose="02020404030301010803" pitchFamily="18" charset="0"/>
              <a:cs typeface="Times New Roman" panose="02020603050405020304" pitchFamily="18" charset="0"/>
            </a:endParaRPr>
          </a:p>
          <a:p>
            <a:r>
              <a:rPr lang="sv-SE" sz="2400" dirty="0"/>
              <a:t>Lägesuppdatering och dialog vid  övervakningskommitténs möte i december. </a:t>
            </a:r>
          </a:p>
          <a:p>
            <a:endParaRPr lang="sv-SE" sz="2400" dirty="0">
              <a:effectLst/>
              <a:latin typeface="Garamond" panose="02020404030301010803" pitchFamily="18" charset="0"/>
              <a:ea typeface="Garamond" panose="02020404030301010803" pitchFamily="18" charset="0"/>
              <a:cs typeface="Times New Roman" panose="02020603050405020304" pitchFamily="18" charset="0"/>
            </a:endParaRPr>
          </a:p>
          <a:p>
            <a:r>
              <a:rPr lang="sv-SE" sz="2400" dirty="0"/>
              <a:t>Information om bedömningen och ev. förslag till  programändring vid mötet i mars.</a:t>
            </a:r>
          </a:p>
          <a:p>
            <a:pPr marL="0" indent="0">
              <a:buNone/>
            </a:pPr>
            <a:endParaRPr lang="sv-SE" sz="2400" dirty="0"/>
          </a:p>
          <a:p>
            <a:r>
              <a:rPr lang="sv-SE" sz="2400" dirty="0"/>
              <a:t>Därefter regeringsbeslut och inlämnande till EU-kommissionen. </a:t>
            </a:r>
          </a:p>
        </p:txBody>
      </p:sp>
      <p:sp>
        <p:nvSpPr>
          <p:cNvPr id="4" name="Platshållare för sidfot 3">
            <a:extLst>
              <a:ext uri="{FF2B5EF4-FFF2-40B4-BE49-F238E27FC236}">
                <a16:creationId xmlns:a16="http://schemas.microsoft.com/office/drawing/2014/main" id="{379E91FA-3785-8A1B-5CFB-03FACC3210DF}"/>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51FF02A2-7A30-3D48-78AE-83291A4A2E29}"/>
              </a:ext>
            </a:extLst>
          </p:cNvPr>
          <p:cNvSpPr>
            <a:spLocks noGrp="1"/>
          </p:cNvSpPr>
          <p:nvPr>
            <p:ph type="sldNum" sz="quarter" idx="12"/>
          </p:nvPr>
        </p:nvSpPr>
        <p:spPr/>
        <p:txBody>
          <a:bodyPr/>
          <a:lstStyle/>
          <a:p>
            <a:fld id="{9C3D4D15-3887-47F3-AC8F-B99C7C44B5C5}" type="slidenum">
              <a:rPr lang="sv-SE" smtClean="0"/>
              <a:pPr/>
              <a:t>13</a:t>
            </a:fld>
            <a:endParaRPr lang="sv-SE" dirty="0"/>
          </a:p>
        </p:txBody>
      </p:sp>
    </p:spTree>
    <p:extLst>
      <p:ext uri="{BB962C8B-B14F-4D97-AF65-F5344CB8AC3E}">
        <p14:creationId xmlns:p14="http://schemas.microsoft.com/office/powerpoint/2010/main" val="2194805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E80617-13B2-2DD6-B4C3-1A09A57EF547}"/>
              </a:ext>
            </a:extLst>
          </p:cNvPr>
          <p:cNvSpPr>
            <a:spLocks noGrp="1"/>
          </p:cNvSpPr>
          <p:nvPr>
            <p:ph type="title"/>
          </p:nvPr>
        </p:nvSpPr>
        <p:spPr/>
        <p:txBody>
          <a:bodyPr/>
          <a:lstStyle/>
          <a:p>
            <a:r>
              <a:rPr lang="sv-SE" dirty="0"/>
              <a:t>BP25</a:t>
            </a:r>
          </a:p>
        </p:txBody>
      </p:sp>
      <p:sp>
        <p:nvSpPr>
          <p:cNvPr id="7" name="Platshållare för innehåll 6">
            <a:extLst>
              <a:ext uri="{FF2B5EF4-FFF2-40B4-BE49-F238E27FC236}">
                <a16:creationId xmlns:a16="http://schemas.microsoft.com/office/drawing/2014/main" id="{01155095-3094-6D9A-EFB8-D995DB0D6985}"/>
              </a:ext>
            </a:extLst>
          </p:cNvPr>
          <p:cNvSpPr>
            <a:spLocks noGrp="1"/>
          </p:cNvSpPr>
          <p:nvPr>
            <p:ph idx="1"/>
          </p:nvPr>
        </p:nvSpPr>
        <p:spPr/>
        <p:txBody>
          <a:bodyPr/>
          <a:lstStyle/>
          <a:p>
            <a:r>
              <a:rPr lang="sv-SE" dirty="0"/>
              <a:t>Vilken valutakurs som förvaltande myndigheten ska tillämpa vid stöd från bl.a. ESF+ framgår av förordningen (1999:710) om valutakurs vid stöd från EU-budgeten.</a:t>
            </a:r>
          </a:p>
          <a:p>
            <a:endParaRPr lang="sv-SE" dirty="0"/>
          </a:p>
          <a:p>
            <a:r>
              <a:rPr lang="sv-SE" dirty="0"/>
              <a:t>I budgetpropositionen för 2025</a:t>
            </a:r>
            <a:endParaRPr lang="sv-SE" dirty="0">
              <a:solidFill>
                <a:srgbClr val="FF0000"/>
              </a:solidFill>
            </a:endParaRPr>
          </a:p>
        </p:txBody>
      </p:sp>
      <p:sp>
        <p:nvSpPr>
          <p:cNvPr id="5" name="Platshållare för sidfot 4">
            <a:extLst>
              <a:ext uri="{FF2B5EF4-FFF2-40B4-BE49-F238E27FC236}">
                <a16:creationId xmlns:a16="http://schemas.microsoft.com/office/drawing/2014/main" id="{A4D3B28E-61A7-2EFC-2129-66033FE597F9}"/>
              </a:ext>
            </a:extLst>
          </p:cNvPr>
          <p:cNvSpPr>
            <a:spLocks noGrp="1"/>
          </p:cNvSpPr>
          <p:nvPr>
            <p:ph type="ftr" sz="quarter" idx="11"/>
          </p:nvPr>
        </p:nvSpPr>
        <p:spPr/>
        <p:txBody>
          <a:bodyPr/>
          <a:lstStyle/>
          <a:p>
            <a:r>
              <a:rPr lang="sv-SE"/>
              <a:t>Arbetsmarknadsdepartementet</a:t>
            </a:r>
            <a:endParaRPr lang="sv-SE" dirty="0"/>
          </a:p>
        </p:txBody>
      </p:sp>
      <p:sp>
        <p:nvSpPr>
          <p:cNvPr id="6" name="Platshållare för bildnummer 5">
            <a:extLst>
              <a:ext uri="{FF2B5EF4-FFF2-40B4-BE49-F238E27FC236}">
                <a16:creationId xmlns:a16="http://schemas.microsoft.com/office/drawing/2014/main" id="{F2F86D9D-9544-E229-1C98-16B739911A0E}"/>
              </a:ext>
            </a:extLst>
          </p:cNvPr>
          <p:cNvSpPr>
            <a:spLocks noGrp="1"/>
          </p:cNvSpPr>
          <p:nvPr>
            <p:ph type="sldNum" sz="quarter" idx="12"/>
          </p:nvPr>
        </p:nvSpPr>
        <p:spPr/>
        <p:txBody>
          <a:bodyPr/>
          <a:lstStyle/>
          <a:p>
            <a:fld id="{9C3D4D15-3887-47F3-AC8F-B99C7C44B5C5}" type="slidenum">
              <a:rPr lang="sv-SE" smtClean="0"/>
              <a:pPr/>
              <a:t>2</a:t>
            </a:fld>
            <a:endParaRPr lang="sv-SE" dirty="0"/>
          </a:p>
        </p:txBody>
      </p:sp>
    </p:spTree>
    <p:extLst>
      <p:ext uri="{BB962C8B-B14F-4D97-AF65-F5344CB8AC3E}">
        <p14:creationId xmlns:p14="http://schemas.microsoft.com/office/powerpoint/2010/main" val="668393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CFE01B-B5B1-555F-D17E-CCCA530163C0}"/>
              </a:ext>
            </a:extLst>
          </p:cNvPr>
          <p:cNvSpPr>
            <a:spLocks noGrp="1"/>
          </p:cNvSpPr>
          <p:nvPr>
            <p:ph type="title"/>
          </p:nvPr>
        </p:nvSpPr>
        <p:spPr>
          <a:xfrm>
            <a:off x="622800" y="359999"/>
            <a:ext cx="10944804" cy="1530713"/>
          </a:xfrm>
        </p:spPr>
        <p:txBody>
          <a:bodyPr/>
          <a:lstStyle/>
          <a:p>
            <a:r>
              <a:rPr lang="sv-SE" dirty="0"/>
              <a:t>Yttrande från ESF+-kommittén om ESF+ efter 2027</a:t>
            </a:r>
          </a:p>
        </p:txBody>
      </p:sp>
      <p:sp>
        <p:nvSpPr>
          <p:cNvPr id="3" name="Platshållare för innehåll 2">
            <a:extLst>
              <a:ext uri="{FF2B5EF4-FFF2-40B4-BE49-F238E27FC236}">
                <a16:creationId xmlns:a16="http://schemas.microsoft.com/office/drawing/2014/main" id="{1F5F88A4-4104-7D5B-F3F6-6242E603DF35}"/>
              </a:ext>
            </a:extLst>
          </p:cNvPr>
          <p:cNvSpPr>
            <a:spLocks noGrp="1"/>
          </p:cNvSpPr>
          <p:nvPr>
            <p:ph idx="1"/>
          </p:nvPr>
        </p:nvSpPr>
        <p:spPr/>
        <p:txBody>
          <a:bodyPr/>
          <a:lstStyle/>
          <a:p>
            <a:r>
              <a:rPr lang="sv-SE" dirty="0"/>
              <a:t>Utkast till yttrande diskuteras i ESF+-kommitténs tekniska arbetsgrupp</a:t>
            </a:r>
          </a:p>
          <a:p>
            <a:r>
              <a:rPr lang="sv-SE" dirty="0"/>
              <a:t>Planerat antagande i november</a:t>
            </a:r>
          </a:p>
        </p:txBody>
      </p:sp>
      <p:sp>
        <p:nvSpPr>
          <p:cNvPr id="4" name="Platshållare för sidfot 3">
            <a:extLst>
              <a:ext uri="{FF2B5EF4-FFF2-40B4-BE49-F238E27FC236}">
                <a16:creationId xmlns:a16="http://schemas.microsoft.com/office/drawing/2014/main" id="{DED3EB02-264F-1906-373C-15F07799B58C}"/>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61126E09-DAEA-9545-80CF-B1DD3B35A627}"/>
              </a:ext>
            </a:extLst>
          </p:cNvPr>
          <p:cNvSpPr>
            <a:spLocks noGrp="1"/>
          </p:cNvSpPr>
          <p:nvPr>
            <p:ph type="sldNum" sz="quarter" idx="12"/>
          </p:nvPr>
        </p:nvSpPr>
        <p:spPr/>
        <p:txBody>
          <a:bodyPr/>
          <a:lstStyle/>
          <a:p>
            <a:fld id="{9C3D4D15-3887-47F3-AC8F-B99C7C44B5C5}" type="slidenum">
              <a:rPr lang="sv-SE" smtClean="0"/>
              <a:pPr/>
              <a:t>3</a:t>
            </a:fld>
            <a:endParaRPr lang="sv-SE" dirty="0"/>
          </a:p>
        </p:txBody>
      </p:sp>
    </p:spTree>
    <p:extLst>
      <p:ext uri="{BB962C8B-B14F-4D97-AF65-F5344CB8AC3E}">
        <p14:creationId xmlns:p14="http://schemas.microsoft.com/office/powerpoint/2010/main" val="149852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264F82-F15F-4E4E-AEDE-C95586DA9918}"/>
              </a:ext>
            </a:extLst>
          </p:cNvPr>
          <p:cNvSpPr>
            <a:spLocks noGrp="1"/>
          </p:cNvSpPr>
          <p:nvPr>
            <p:ph type="ctrTitle"/>
          </p:nvPr>
        </p:nvSpPr>
        <p:spPr/>
        <p:txBody>
          <a:bodyPr/>
          <a:lstStyle/>
          <a:p>
            <a:r>
              <a:rPr lang="sv-SE" dirty="0"/>
              <a:t>Halvtidsöversynen av programmet för ESF+</a:t>
            </a:r>
          </a:p>
        </p:txBody>
      </p:sp>
      <p:sp>
        <p:nvSpPr>
          <p:cNvPr id="3" name="Underrubrik 2">
            <a:extLst>
              <a:ext uri="{FF2B5EF4-FFF2-40B4-BE49-F238E27FC236}">
                <a16:creationId xmlns:a16="http://schemas.microsoft.com/office/drawing/2014/main" id="{5D26BF03-1687-4BB9-BB2B-EDC30E72816B}"/>
              </a:ext>
            </a:extLst>
          </p:cNvPr>
          <p:cNvSpPr>
            <a:spLocks noGrp="1"/>
          </p:cNvSpPr>
          <p:nvPr>
            <p:ph type="subTitle" idx="1"/>
          </p:nvPr>
        </p:nvSpPr>
        <p:spPr/>
        <p:txBody>
          <a:bodyPr/>
          <a:lstStyle/>
          <a:p>
            <a:endParaRPr lang="sv-SE" dirty="0"/>
          </a:p>
          <a:p>
            <a:r>
              <a:rPr lang="sv-SE" dirty="0"/>
              <a:t>8 oktober 2024</a:t>
            </a:r>
          </a:p>
        </p:txBody>
      </p:sp>
      <p:sp>
        <p:nvSpPr>
          <p:cNvPr id="4" name="Platshållare för sidfot 3">
            <a:extLst>
              <a:ext uri="{FF2B5EF4-FFF2-40B4-BE49-F238E27FC236}">
                <a16:creationId xmlns:a16="http://schemas.microsoft.com/office/drawing/2014/main" id="{EAD3EE14-EB51-42AD-AA4F-CF1A6C4254F2}"/>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E4148412-DB00-45EF-9F8E-63ECE64D4839}"/>
              </a:ext>
            </a:extLst>
          </p:cNvPr>
          <p:cNvSpPr>
            <a:spLocks noGrp="1"/>
          </p:cNvSpPr>
          <p:nvPr>
            <p:ph type="sldNum" sz="quarter" idx="12"/>
          </p:nvPr>
        </p:nvSpPr>
        <p:spPr/>
        <p:txBody>
          <a:bodyPr/>
          <a:lstStyle/>
          <a:p>
            <a:fld id="{9C3D4D15-3887-47F3-AC8F-B99C7C44B5C5}" type="slidenum">
              <a:rPr lang="sv-SE" smtClean="0"/>
              <a:pPr/>
              <a:t>4</a:t>
            </a:fld>
            <a:endParaRPr lang="sv-SE" dirty="0"/>
          </a:p>
        </p:txBody>
      </p:sp>
      <p:sp>
        <p:nvSpPr>
          <p:cNvPr id="6" name="Rektangel 5" descr="TagShape">
            <a:extLst>
              <a:ext uri="{FF2B5EF4-FFF2-40B4-BE49-F238E27FC236}">
                <a16:creationId xmlns:a16="http://schemas.microsoft.com/office/drawing/2014/main" id="{ADD3CBC8-1BF7-4F67-EB52-BA917103A493}"/>
              </a:ext>
            </a:extLst>
          </p:cNvPr>
          <p:cNvSpPr/>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001796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223372-866B-4472-96D7-A4B2D6F88099}"/>
              </a:ext>
            </a:extLst>
          </p:cNvPr>
          <p:cNvSpPr>
            <a:spLocks noGrp="1"/>
          </p:cNvSpPr>
          <p:nvPr>
            <p:ph type="title"/>
          </p:nvPr>
        </p:nvSpPr>
        <p:spPr>
          <a:xfrm>
            <a:off x="622800" y="360000"/>
            <a:ext cx="10955714" cy="1354500"/>
          </a:xfrm>
        </p:spPr>
        <p:txBody>
          <a:bodyPr/>
          <a:lstStyle/>
          <a:p>
            <a:r>
              <a:rPr lang="sv-SE" sz="4600" dirty="0"/>
              <a:t>Halvtidsöversynen - art. 18 i förordning (EU) 2021/1060 (CPR)</a:t>
            </a:r>
          </a:p>
        </p:txBody>
      </p:sp>
      <p:sp>
        <p:nvSpPr>
          <p:cNvPr id="3" name="Platshållare för innehåll 2">
            <a:extLst>
              <a:ext uri="{FF2B5EF4-FFF2-40B4-BE49-F238E27FC236}">
                <a16:creationId xmlns:a16="http://schemas.microsoft.com/office/drawing/2014/main" id="{FEDAFB26-2FE6-4AF6-BC29-746AC1415CF4}"/>
              </a:ext>
            </a:extLst>
          </p:cNvPr>
          <p:cNvSpPr>
            <a:spLocks noGrp="1"/>
          </p:cNvSpPr>
          <p:nvPr>
            <p:ph idx="1"/>
          </p:nvPr>
        </p:nvSpPr>
        <p:spPr>
          <a:xfrm>
            <a:off x="622800" y="1988457"/>
            <a:ext cx="10955714" cy="4192210"/>
          </a:xfrm>
        </p:spPr>
        <p:txBody>
          <a:bodyPr/>
          <a:lstStyle/>
          <a:p>
            <a:r>
              <a:rPr lang="sv-SE" sz="2400" dirty="0"/>
              <a:t>Regeringen ska lämna en bedömning av genomförandet av ESF+-programmet till EU-kommissionen senast den 31 mars 2025.</a:t>
            </a:r>
          </a:p>
          <a:p>
            <a:endParaRPr lang="sv-SE" sz="2400" dirty="0"/>
          </a:p>
          <a:p>
            <a:r>
              <a:rPr lang="sv-SE" sz="2400" dirty="0"/>
              <a:t>Flexibilitetsbeloppet, dvs. 50 % av EU-medlen för 2026 och 2027, tilldelas slutgiltigt efter halvtidsöversynen. Cirka 106 miljoner euro. </a:t>
            </a:r>
          </a:p>
          <a:p>
            <a:endParaRPr lang="sv-SE" sz="2400" dirty="0"/>
          </a:p>
          <a:p>
            <a:r>
              <a:rPr lang="sv-SE" sz="2400" dirty="0"/>
              <a:t>Halvtidsöversynen kan resultera i förslag till programändring, bl.a. omfördelning av medel, som ska föreslås övervakningskommittén. </a:t>
            </a:r>
          </a:p>
        </p:txBody>
      </p:sp>
      <p:sp>
        <p:nvSpPr>
          <p:cNvPr id="4" name="Platshållare för sidfot 3">
            <a:extLst>
              <a:ext uri="{FF2B5EF4-FFF2-40B4-BE49-F238E27FC236}">
                <a16:creationId xmlns:a16="http://schemas.microsoft.com/office/drawing/2014/main" id="{C2F0B61C-9D8B-4E18-BC65-A10FE37DC235}"/>
              </a:ext>
            </a:extLst>
          </p:cNvPr>
          <p:cNvSpPr>
            <a:spLocks noGrp="1"/>
          </p:cNvSpPr>
          <p:nvPr>
            <p:ph type="ftr" sz="quarter" idx="11"/>
          </p:nvPr>
        </p:nvSpPr>
        <p:spPr/>
        <p:txBody>
          <a:bodyPr/>
          <a:lstStyle/>
          <a:p>
            <a:r>
              <a:rPr lang="sv-SE" dirty="0"/>
              <a:t>Arbetsmarknadsdepartementet</a:t>
            </a:r>
          </a:p>
        </p:txBody>
      </p:sp>
      <p:sp>
        <p:nvSpPr>
          <p:cNvPr id="5" name="Platshållare för bildnummer 4">
            <a:extLst>
              <a:ext uri="{FF2B5EF4-FFF2-40B4-BE49-F238E27FC236}">
                <a16:creationId xmlns:a16="http://schemas.microsoft.com/office/drawing/2014/main" id="{E29F6E17-F1E5-42AC-928A-5F8D7BEB6840}"/>
              </a:ext>
            </a:extLst>
          </p:cNvPr>
          <p:cNvSpPr>
            <a:spLocks noGrp="1"/>
          </p:cNvSpPr>
          <p:nvPr>
            <p:ph type="sldNum" sz="quarter" idx="12"/>
          </p:nvPr>
        </p:nvSpPr>
        <p:spPr/>
        <p:txBody>
          <a:bodyPr/>
          <a:lstStyle/>
          <a:p>
            <a:fld id="{9C3D4D15-3887-47F3-AC8F-B99C7C44B5C5}" type="slidenum">
              <a:rPr lang="sv-SE" smtClean="0"/>
              <a:pPr/>
              <a:t>5</a:t>
            </a:fld>
            <a:endParaRPr lang="sv-SE" dirty="0"/>
          </a:p>
        </p:txBody>
      </p:sp>
      <p:sp>
        <p:nvSpPr>
          <p:cNvPr id="6" name="Rektangel 5" descr="TagShape">
            <a:extLst>
              <a:ext uri="{FF2B5EF4-FFF2-40B4-BE49-F238E27FC236}">
                <a16:creationId xmlns:a16="http://schemas.microsoft.com/office/drawing/2014/main" id="{3D81BA0B-2E2C-F15E-8BD4-694D3EDE9361}"/>
              </a:ext>
            </a:extLst>
          </p:cNvPr>
          <p:cNvSpPr/>
          <p:nvPr/>
        </p:nvSpPr>
        <p:spPr>
          <a:xfrm>
            <a:off x="0" y="0"/>
            <a:ext cx="0" cy="0"/>
          </a:xfrm>
          <a:prstGeom prst="rect">
            <a:avLst/>
          </a:prstGeom>
          <a:solidFill>
            <a:schemeClr val="accent1">
              <a:alpha val="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601718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54081FC-D8DC-3D53-55DE-504B9F6CD394}"/>
              </a:ext>
            </a:extLst>
          </p:cNvPr>
          <p:cNvSpPr>
            <a:spLocks noGrp="1"/>
          </p:cNvSpPr>
          <p:nvPr>
            <p:ph type="title"/>
          </p:nvPr>
        </p:nvSpPr>
        <p:spPr/>
        <p:txBody>
          <a:bodyPr/>
          <a:lstStyle/>
          <a:p>
            <a:r>
              <a:rPr lang="sv-SE" dirty="0"/>
              <a:t>Faktorer som ska beaktas </a:t>
            </a:r>
          </a:p>
        </p:txBody>
      </p:sp>
      <p:sp>
        <p:nvSpPr>
          <p:cNvPr id="3" name="Platshållare för innehåll 2">
            <a:extLst>
              <a:ext uri="{FF2B5EF4-FFF2-40B4-BE49-F238E27FC236}">
                <a16:creationId xmlns:a16="http://schemas.microsoft.com/office/drawing/2014/main" id="{90EEB0C6-1FDE-40F2-2FC8-BF151A1282AA}"/>
              </a:ext>
            </a:extLst>
          </p:cNvPr>
          <p:cNvSpPr>
            <a:spLocks noGrp="1"/>
          </p:cNvSpPr>
          <p:nvPr>
            <p:ph idx="1"/>
          </p:nvPr>
        </p:nvSpPr>
        <p:spPr>
          <a:xfrm>
            <a:off x="634999" y="1397000"/>
            <a:ext cx="13414829" cy="4622795"/>
          </a:xfrm>
        </p:spPr>
        <p:txBody>
          <a:bodyPr/>
          <a:lstStyle/>
          <a:p>
            <a:r>
              <a:rPr lang="sv-SE" sz="2400" dirty="0"/>
              <a:t>Utmaningar som identifieras i de </a:t>
            </a:r>
            <a:r>
              <a:rPr lang="sv-SE" sz="2400" dirty="0" err="1"/>
              <a:t>landsspecifika</a:t>
            </a:r>
            <a:r>
              <a:rPr lang="sv-SE" sz="2400" dirty="0"/>
              <a:t> rekommendationerna 2024</a:t>
            </a:r>
          </a:p>
          <a:p>
            <a:endParaRPr lang="sv-SE" sz="2400" dirty="0"/>
          </a:p>
          <a:p>
            <a:r>
              <a:rPr lang="sv-SE" sz="2400" dirty="0"/>
              <a:t>Framstegen med principerna i pelaren för sociala rättigheter</a:t>
            </a:r>
          </a:p>
          <a:p>
            <a:endParaRPr lang="sv-SE" sz="2400" dirty="0"/>
          </a:p>
          <a:p>
            <a:r>
              <a:rPr lang="sv-SE" sz="2400" dirty="0"/>
              <a:t>Den socioekonomiska situationen</a:t>
            </a:r>
          </a:p>
          <a:p>
            <a:endParaRPr lang="sv-SE" sz="2400" dirty="0"/>
          </a:p>
          <a:p>
            <a:r>
              <a:rPr lang="sv-SE" sz="2400" dirty="0"/>
              <a:t>Resultaten av relevanta utvärderingar</a:t>
            </a:r>
          </a:p>
          <a:p>
            <a:endParaRPr lang="sv-SE" sz="2400" dirty="0"/>
          </a:p>
          <a:p>
            <a:r>
              <a:rPr lang="sv-SE" sz="2400" dirty="0"/>
              <a:t>Framstegen med att nå delmålen i programmet, inklusive större svårigheter med genomförandet av programmet</a:t>
            </a:r>
          </a:p>
        </p:txBody>
      </p:sp>
      <p:sp>
        <p:nvSpPr>
          <p:cNvPr id="4" name="Platshållare för sidfot 3">
            <a:extLst>
              <a:ext uri="{FF2B5EF4-FFF2-40B4-BE49-F238E27FC236}">
                <a16:creationId xmlns:a16="http://schemas.microsoft.com/office/drawing/2014/main" id="{0CF30C89-F301-FC7D-F13D-B935CCB834E8}"/>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30507CD9-85F2-446F-F6FA-9EABDD2BB196}"/>
              </a:ext>
            </a:extLst>
          </p:cNvPr>
          <p:cNvSpPr>
            <a:spLocks noGrp="1"/>
          </p:cNvSpPr>
          <p:nvPr>
            <p:ph type="sldNum" sz="quarter" idx="12"/>
          </p:nvPr>
        </p:nvSpPr>
        <p:spPr/>
        <p:txBody>
          <a:bodyPr/>
          <a:lstStyle/>
          <a:p>
            <a:fld id="{9C3D4D15-3887-47F3-AC8F-B99C7C44B5C5}" type="slidenum">
              <a:rPr lang="sv-SE" smtClean="0"/>
              <a:pPr/>
              <a:t>6</a:t>
            </a:fld>
            <a:endParaRPr lang="sv-SE" dirty="0"/>
          </a:p>
        </p:txBody>
      </p:sp>
    </p:spTree>
    <p:extLst>
      <p:ext uri="{BB962C8B-B14F-4D97-AF65-F5344CB8AC3E}">
        <p14:creationId xmlns:p14="http://schemas.microsoft.com/office/powerpoint/2010/main" val="2828193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015601-850B-4066-9E84-F30A82A160B9}"/>
              </a:ext>
            </a:extLst>
          </p:cNvPr>
          <p:cNvSpPr>
            <a:spLocks noGrp="1"/>
          </p:cNvSpPr>
          <p:nvPr>
            <p:ph type="title"/>
          </p:nvPr>
        </p:nvSpPr>
        <p:spPr/>
        <p:txBody>
          <a:bodyPr/>
          <a:lstStyle/>
          <a:p>
            <a:r>
              <a:rPr lang="sv-SE" sz="4400" dirty="0" err="1"/>
              <a:t>Landsspecifika</a:t>
            </a:r>
            <a:r>
              <a:rPr lang="sv-SE" sz="4400" dirty="0"/>
              <a:t> rekommendationerna 2024 </a:t>
            </a:r>
          </a:p>
        </p:txBody>
      </p:sp>
      <p:sp>
        <p:nvSpPr>
          <p:cNvPr id="3" name="Platshållare för innehåll 2">
            <a:extLst>
              <a:ext uri="{FF2B5EF4-FFF2-40B4-BE49-F238E27FC236}">
                <a16:creationId xmlns:a16="http://schemas.microsoft.com/office/drawing/2014/main" id="{A7DEF626-0F61-2BD6-FAFC-E1AFE4CF113D}"/>
              </a:ext>
            </a:extLst>
          </p:cNvPr>
          <p:cNvSpPr>
            <a:spLocks noGrp="1"/>
          </p:cNvSpPr>
          <p:nvPr>
            <p:ph idx="1"/>
          </p:nvPr>
        </p:nvSpPr>
        <p:spPr/>
        <p:txBody>
          <a:bodyPr/>
          <a:lstStyle/>
          <a:p>
            <a:r>
              <a:rPr lang="sv-SE" sz="2400" dirty="0"/>
              <a:t>Rek 2: ” ... Påskynda genomförandet av de sammanhållningspolitiska programmen. Inom ramen för halvtidsöversynen fortsätta att fokusera på de överenskomna prioriteringarna, samtidigt som man beaktar de möjligheter som den europeiska plattformen för strategisk teknik erbjuder för att förbättra konkurrenskraften.” </a:t>
            </a:r>
          </a:p>
        </p:txBody>
      </p:sp>
      <p:sp>
        <p:nvSpPr>
          <p:cNvPr id="4" name="Platshållare för sidfot 3">
            <a:extLst>
              <a:ext uri="{FF2B5EF4-FFF2-40B4-BE49-F238E27FC236}">
                <a16:creationId xmlns:a16="http://schemas.microsoft.com/office/drawing/2014/main" id="{10B2D90D-FE08-F612-BC67-1D9B35F9A397}"/>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7B2502B7-E670-08D5-3A5F-3CF380E6AA79}"/>
              </a:ext>
            </a:extLst>
          </p:cNvPr>
          <p:cNvSpPr>
            <a:spLocks noGrp="1"/>
          </p:cNvSpPr>
          <p:nvPr>
            <p:ph type="sldNum" sz="quarter" idx="12"/>
          </p:nvPr>
        </p:nvSpPr>
        <p:spPr/>
        <p:txBody>
          <a:bodyPr/>
          <a:lstStyle/>
          <a:p>
            <a:fld id="{9C3D4D15-3887-47F3-AC8F-B99C7C44B5C5}" type="slidenum">
              <a:rPr lang="sv-SE" smtClean="0"/>
              <a:pPr/>
              <a:t>7</a:t>
            </a:fld>
            <a:endParaRPr lang="sv-SE" dirty="0"/>
          </a:p>
        </p:txBody>
      </p:sp>
    </p:spTree>
    <p:extLst>
      <p:ext uri="{BB962C8B-B14F-4D97-AF65-F5344CB8AC3E}">
        <p14:creationId xmlns:p14="http://schemas.microsoft.com/office/powerpoint/2010/main" val="3949542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F9FA7B-53CA-EF15-4CD6-B9ED3D6AF294}"/>
              </a:ext>
            </a:extLst>
          </p:cNvPr>
          <p:cNvSpPr>
            <a:spLocks noGrp="1"/>
          </p:cNvSpPr>
          <p:nvPr>
            <p:ph type="title"/>
          </p:nvPr>
        </p:nvSpPr>
        <p:spPr/>
        <p:txBody>
          <a:bodyPr/>
          <a:lstStyle/>
          <a:p>
            <a:r>
              <a:rPr lang="sv-SE" sz="4000" dirty="0" err="1"/>
              <a:t>Landsspecifika</a:t>
            </a:r>
            <a:r>
              <a:rPr lang="sv-SE" sz="4000" dirty="0"/>
              <a:t> rekommendationerna 2024 </a:t>
            </a:r>
            <a:br>
              <a:rPr lang="sv-SE" sz="4000" dirty="0"/>
            </a:br>
            <a:r>
              <a:rPr lang="sv-SE" sz="4000" dirty="0"/>
              <a:t>forts</a:t>
            </a:r>
            <a:r>
              <a:rPr lang="sv-SE" sz="4400" dirty="0"/>
              <a:t>. </a:t>
            </a:r>
          </a:p>
        </p:txBody>
      </p:sp>
      <p:sp>
        <p:nvSpPr>
          <p:cNvPr id="3" name="Platshållare för innehåll 2">
            <a:extLst>
              <a:ext uri="{FF2B5EF4-FFF2-40B4-BE49-F238E27FC236}">
                <a16:creationId xmlns:a16="http://schemas.microsoft.com/office/drawing/2014/main" id="{BC8FACDD-8B32-A16A-A31F-5179B2344F01}"/>
              </a:ext>
            </a:extLst>
          </p:cNvPr>
          <p:cNvSpPr>
            <a:spLocks noGrp="1"/>
          </p:cNvSpPr>
          <p:nvPr>
            <p:ph idx="1"/>
          </p:nvPr>
        </p:nvSpPr>
        <p:spPr/>
        <p:txBody>
          <a:bodyPr/>
          <a:lstStyle/>
          <a:p>
            <a:r>
              <a:rPr lang="sv-SE" sz="2400" dirty="0"/>
              <a:t>Rek 3: ”Förbättra utbildningsresultaten, även för elever från mindre gynnade socioekonomiska grupper och elever med migrantbakgrund, genom att ta itu med den bestående bristen på kvalificerade lärare, säkerställa lika möjligheter till tillträde till skolsystemet och ge ytterligare stöd för att elever ska kunna gå vidare till gymnasiet. Utveckla arbetskraftens kompetens, särskilt vad gäller personer från mindre gynnade socioekonomiska grupper och med migrantbakgrund, genom riktade politiska åtgärder och resurser för att underlätta deras integration på arbetsmarknaden.” </a:t>
            </a:r>
          </a:p>
        </p:txBody>
      </p:sp>
      <p:sp>
        <p:nvSpPr>
          <p:cNvPr id="4" name="Platshållare för sidfot 3">
            <a:extLst>
              <a:ext uri="{FF2B5EF4-FFF2-40B4-BE49-F238E27FC236}">
                <a16:creationId xmlns:a16="http://schemas.microsoft.com/office/drawing/2014/main" id="{16F58628-C699-4000-3E3B-3F95DEAA9C27}"/>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7C072D72-EF7A-9109-A687-6C50A3AF25BD}"/>
              </a:ext>
            </a:extLst>
          </p:cNvPr>
          <p:cNvSpPr>
            <a:spLocks noGrp="1"/>
          </p:cNvSpPr>
          <p:nvPr>
            <p:ph type="sldNum" sz="quarter" idx="12"/>
          </p:nvPr>
        </p:nvSpPr>
        <p:spPr/>
        <p:txBody>
          <a:bodyPr/>
          <a:lstStyle/>
          <a:p>
            <a:fld id="{9C3D4D15-3887-47F3-AC8F-B99C7C44B5C5}" type="slidenum">
              <a:rPr lang="sv-SE" smtClean="0"/>
              <a:pPr/>
              <a:t>8</a:t>
            </a:fld>
            <a:endParaRPr lang="sv-SE" dirty="0"/>
          </a:p>
        </p:txBody>
      </p:sp>
    </p:spTree>
    <p:extLst>
      <p:ext uri="{BB962C8B-B14F-4D97-AF65-F5344CB8AC3E}">
        <p14:creationId xmlns:p14="http://schemas.microsoft.com/office/powerpoint/2010/main" val="2852338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9A70D8-45FC-5186-17D7-40E694B2137B}"/>
              </a:ext>
            </a:extLst>
          </p:cNvPr>
          <p:cNvSpPr>
            <a:spLocks noGrp="1"/>
          </p:cNvSpPr>
          <p:nvPr>
            <p:ph type="title"/>
          </p:nvPr>
        </p:nvSpPr>
        <p:spPr>
          <a:xfrm>
            <a:off x="622799" y="360000"/>
            <a:ext cx="10944805" cy="1245740"/>
          </a:xfrm>
        </p:spPr>
        <p:txBody>
          <a:bodyPr/>
          <a:lstStyle/>
          <a:p>
            <a:r>
              <a:rPr lang="sv-SE" sz="4000" dirty="0"/>
              <a:t>Framstegen med principerna i pelaren för sociala rättigheter</a:t>
            </a:r>
            <a:br>
              <a:rPr lang="sv-SE" sz="4800" dirty="0"/>
            </a:br>
            <a:endParaRPr lang="sv-SE" dirty="0"/>
          </a:p>
        </p:txBody>
      </p:sp>
      <p:sp>
        <p:nvSpPr>
          <p:cNvPr id="3" name="Platshållare för innehåll 2">
            <a:extLst>
              <a:ext uri="{FF2B5EF4-FFF2-40B4-BE49-F238E27FC236}">
                <a16:creationId xmlns:a16="http://schemas.microsoft.com/office/drawing/2014/main" id="{80B9FE30-A309-F593-41AE-3DE7F987BC72}"/>
              </a:ext>
            </a:extLst>
          </p:cNvPr>
          <p:cNvSpPr>
            <a:spLocks noGrp="1"/>
          </p:cNvSpPr>
          <p:nvPr>
            <p:ph idx="1"/>
          </p:nvPr>
        </p:nvSpPr>
        <p:spPr/>
        <p:txBody>
          <a:bodyPr/>
          <a:lstStyle/>
          <a:p>
            <a:r>
              <a:rPr lang="sv-SE" sz="2400" dirty="0"/>
              <a:t>ESF+-programmet bidrar främst till principerna om aktiva arbetsmarknadsåtgärder och utbildning och livslångt lärande. </a:t>
            </a:r>
          </a:p>
          <a:p>
            <a:pPr marL="0" indent="0">
              <a:buNone/>
            </a:pPr>
            <a:endParaRPr lang="sv-SE" sz="2400" dirty="0"/>
          </a:p>
          <a:p>
            <a:r>
              <a:rPr lang="sv-SE" sz="2400" dirty="0"/>
              <a:t>Den sociala resultattavlan med indikatorer för hur medlemsstaten presterar på områdena arbetsmarknad och välfärd. Ett antal indikatorer relevanta för ESF+ (bl.a. andelen arbetslösa). </a:t>
            </a:r>
          </a:p>
          <a:p>
            <a:pPr marL="0" indent="0">
              <a:buNone/>
            </a:pPr>
            <a:endParaRPr lang="sv-SE" dirty="0"/>
          </a:p>
        </p:txBody>
      </p:sp>
      <p:sp>
        <p:nvSpPr>
          <p:cNvPr id="4" name="Platshållare för sidfot 3">
            <a:extLst>
              <a:ext uri="{FF2B5EF4-FFF2-40B4-BE49-F238E27FC236}">
                <a16:creationId xmlns:a16="http://schemas.microsoft.com/office/drawing/2014/main" id="{F2EF5F88-6E86-723D-56CF-0152D131AE8E}"/>
              </a:ext>
            </a:extLst>
          </p:cNvPr>
          <p:cNvSpPr>
            <a:spLocks noGrp="1"/>
          </p:cNvSpPr>
          <p:nvPr>
            <p:ph type="ftr" sz="quarter" idx="11"/>
          </p:nvPr>
        </p:nvSpPr>
        <p:spPr/>
        <p:txBody>
          <a:bodyPr/>
          <a:lstStyle/>
          <a:p>
            <a:r>
              <a:rPr lang="sv-SE"/>
              <a:t>Arbetsmarknadsdepartementet</a:t>
            </a:r>
            <a:endParaRPr lang="sv-SE" dirty="0"/>
          </a:p>
        </p:txBody>
      </p:sp>
      <p:sp>
        <p:nvSpPr>
          <p:cNvPr id="5" name="Platshållare för bildnummer 4">
            <a:extLst>
              <a:ext uri="{FF2B5EF4-FFF2-40B4-BE49-F238E27FC236}">
                <a16:creationId xmlns:a16="http://schemas.microsoft.com/office/drawing/2014/main" id="{0AD45072-EEDB-F0E2-C277-ED16D35922A5}"/>
              </a:ext>
            </a:extLst>
          </p:cNvPr>
          <p:cNvSpPr>
            <a:spLocks noGrp="1"/>
          </p:cNvSpPr>
          <p:nvPr>
            <p:ph type="sldNum" sz="quarter" idx="12"/>
          </p:nvPr>
        </p:nvSpPr>
        <p:spPr/>
        <p:txBody>
          <a:bodyPr/>
          <a:lstStyle/>
          <a:p>
            <a:fld id="{9C3D4D15-3887-47F3-AC8F-B99C7C44B5C5}" type="slidenum">
              <a:rPr lang="sv-SE" smtClean="0"/>
              <a:pPr/>
              <a:t>9</a:t>
            </a:fld>
            <a:endParaRPr lang="sv-SE" dirty="0"/>
          </a:p>
        </p:txBody>
      </p:sp>
    </p:spTree>
    <p:extLst>
      <p:ext uri="{BB962C8B-B14F-4D97-AF65-F5344CB8AC3E}">
        <p14:creationId xmlns:p14="http://schemas.microsoft.com/office/powerpoint/2010/main" val="23642090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MENUOPEN" val="True"/>
</p:tagLst>
</file>

<file path=ppt/tags/tag2.xml><?xml version="1.0" encoding="utf-8"?>
<p:tagLst xmlns:a="http://schemas.openxmlformats.org/drawingml/2006/main" xmlns:r="http://schemas.openxmlformats.org/officeDocument/2006/relationships" xmlns:p="http://schemas.openxmlformats.org/presentationml/2006/main">
  <p:tag name="RK LOGGA" val="RK Logga"/>
  <p:tag name="RK LOGGAHEIGHT" val="39,7765350341797"/>
  <p:tag name="RK LOGGAWIDTH" val="137,30094909668"/>
  <p:tag name="RK LOGGALEFT" val="49,0859832763672"/>
  <p:tag name="RK LOGGATOP" val="485,017333984375"/>
  <p:tag name="RK LOGGACROPLEFT" val="0"/>
  <p:tag name="RK LOGGACROPRIGHT" val="0"/>
  <p:tag name="RK LOGGACROPTOP" val="0"/>
  <p:tag name="RK LOGGACROPBOTTOM" val="0"/>
</p:tagLst>
</file>

<file path=ppt/tags/tag3.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4.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5.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6.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0393714904785"/>
  <p:tag name="RK LOGGA VITTOP" val="485,113861083984"/>
  <p:tag name="RK LOGGA VITCROPLEFT" val="0"/>
  <p:tag name="RK LOGGA VITCROPRIGHT" val="0"/>
  <p:tag name="RK LOGGA VITCROPTOP" val="0"/>
  <p:tag name="RK LOGGA VITCROPBOTTOM" val="0"/>
</p:tagLst>
</file>

<file path=ppt/tags/tag7.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8.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ags/tag9.xml><?xml version="1.0" encoding="utf-8"?>
<p:tagLst xmlns:a="http://schemas.openxmlformats.org/drawingml/2006/main" xmlns:r="http://schemas.openxmlformats.org/officeDocument/2006/relationships" xmlns:p="http://schemas.openxmlformats.org/presentationml/2006/main">
  <p:tag name="RK LOGGA VIT" val="RK Logga VIT"/>
  <p:tag name="RK LOGGA VITHEIGHT" val="39,6567726135254"/>
  <p:tag name="RK LOGGA VITWIDTH" val="137,540710449219"/>
  <p:tag name="RK LOGGA VITLEFT" val="49,3307876586914"/>
  <p:tag name="RK LOGGA VITTOP" val="485,017242431641"/>
  <p:tag name="RK LOGGA VITCROPLEFT" val="0"/>
  <p:tag name="RK LOGGA VITCROPRIGHT" val="0"/>
  <p:tag name="RK LOGGA VITCROPTOP" val="0"/>
  <p:tag name="RK LOGGA VITCROPBOTTOM" val="0"/>
</p:tagLst>
</file>

<file path=ppt/theme/theme1.xml><?xml version="1.0" encoding="utf-8"?>
<a:theme xmlns:a="http://schemas.openxmlformats.org/drawingml/2006/main" name="RK PPT">
  <a:themeElements>
    <a:clrScheme name="Regeringskansliet">
      <a:dk1>
        <a:sysClr val="windowText" lastClr="000000"/>
      </a:dk1>
      <a:lt1>
        <a:sysClr val="window" lastClr="FFFFFF"/>
      </a:lt1>
      <a:dk2>
        <a:srgbClr val="716B5F"/>
      </a:dk2>
      <a:lt2>
        <a:srgbClr val="DFDDD9"/>
      </a:lt2>
      <a:accent1>
        <a:srgbClr val="1A3050"/>
      </a:accent1>
      <a:accent2>
        <a:srgbClr val="DFDDD9"/>
      </a:accent2>
      <a:accent3>
        <a:srgbClr val="467199"/>
      </a:accent3>
      <a:accent4>
        <a:srgbClr val="A0B6C9"/>
      </a:accent4>
      <a:accent5>
        <a:srgbClr val="716B5F"/>
      </a:accent5>
      <a:accent6>
        <a:srgbClr val="E0E7EE"/>
      </a:accent6>
      <a:hlink>
        <a:srgbClr val="0563C1"/>
      </a:hlink>
      <a:folHlink>
        <a:srgbClr val="954F72"/>
      </a:folHlink>
    </a:clrScheme>
    <a:fontScheme name="Regeringskanslie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eringskansliet svenska.potx" id="{C0BAD222-9B03-44A9-949C-5DDA91238390}" vid="{55514459-31C3-46A2-B99A-3E90C237602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SharedContentType xmlns="Microsoft.SharePoint.Taxonomy.ContentTypeSync" SourceId="d07acfae-4dfa-4949-99a8-259efd31a6ae" ContentTypeId="0x010100BBA312BF02777149882D207184EC35C032" PreviousValue="false"/>
</file>

<file path=customXml/item4.xml><?xml version="1.0" encoding="utf-8"?>
<ct:contentTypeSchema xmlns:ct="http://schemas.microsoft.com/office/2006/metadata/contentType" xmlns:ma="http://schemas.microsoft.com/office/2006/metadata/properties/metaAttributes" ct:_="" ma:_="" ma:contentTypeName="RK Word" ma:contentTypeID="0x010100BBA312BF02777149882D207184EC35C0320013979B69B52C234DB30206BE78697F90" ma:contentTypeVersion="68" ma:contentTypeDescription="Skapa nytt dokument med möjlighet att välja RK-mall" ma:contentTypeScope="" ma:versionID="91bb393b88d56fbbfff69c25a538ac88">
  <xsd:schema xmlns:xsd="http://www.w3.org/2001/XMLSchema" xmlns:xs="http://www.w3.org/2001/XMLSchema" xmlns:p="http://schemas.microsoft.com/office/2006/metadata/properties" xmlns:ns2="4e9c2f0c-7bf8-49af-8356-cbf363fc78a7" xmlns:ns3="cc625d36-bb37-4650-91b9-0c96159295ba" xmlns:ns4="18f3d968-6251-40b0-9f11-012b293496c2" xmlns:ns6="http://schemas.microsoft.com/sharepoint/v4" xmlns:ns7="9c9941df-7074-4a92-bf99-225d24d78d61" targetNamespace="http://schemas.microsoft.com/office/2006/metadata/properties" ma:root="true" ma:fieldsID="c588cde82d9d22813a635ddc9180007a" ns2:_="" ns3:_="" ns4:_="" ns6:_="" ns7:_="">
    <xsd:import namespace="4e9c2f0c-7bf8-49af-8356-cbf363fc78a7"/>
    <xsd:import namespace="cc625d36-bb37-4650-91b9-0c96159295ba"/>
    <xsd:import namespace="18f3d968-6251-40b0-9f11-012b293496c2"/>
    <xsd:import namespace="http://schemas.microsoft.com/sharepoint/v4"/>
    <xsd:import namespace="9c9941df-7074-4a92-bf99-225d24d78d61"/>
    <xsd:element name="properties">
      <xsd:complexType>
        <xsd:sequence>
          <xsd:element name="documentManagement">
            <xsd:complexType>
              <xsd:all>
                <xsd:element ref="ns2:RecordNumber" minOccurs="0"/>
                <xsd:element ref="ns2:DirtyMigration" minOccurs="0"/>
                <xsd:element ref="ns3:TaxCatchAllLabel" minOccurs="0"/>
                <xsd:element ref="ns3:k46d94c0acf84ab9a79866a9d8b1905f" minOccurs="0"/>
                <xsd:element ref="ns3:TaxCatchAll" minOccurs="0"/>
                <xsd:element ref="ns3:edbe0b5c82304c8e847ab7b8c02a77c3" minOccurs="0"/>
                <xsd:element ref="ns4:RKNyckelord" minOccurs="0"/>
                <xsd:element ref="ns6:IconOverlay" minOccurs="0"/>
                <xsd:element ref="ns7: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9c2f0c-7bf8-49af-8356-cbf363fc78a7" elementFormDefault="qualified">
    <xsd:import namespace="http://schemas.microsoft.com/office/2006/documentManagement/types"/>
    <xsd:import namespace="http://schemas.microsoft.com/office/infopath/2007/PartnerControls"/>
    <xsd:element name="RecordNumber" ma:index="3" nillable="true" ma:displayName="Diarienummer" ma:internalName="RecordNumber">
      <xsd:simpleType>
        <xsd:restriction base="dms:Text">
          <xsd:maxLength value="255"/>
        </xsd:restriction>
      </xsd:simpleType>
    </xsd:element>
    <xsd:element name="DirtyMigration" ma:index="5" nillable="true" ma:displayName="Migrerad inte uppdaterad" ma:default="0" ma:internalName="DirtyMigration">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c625d36-bb37-4650-91b9-0c96159295ba" elementFormDefault="qualified">
    <xsd:import namespace="http://schemas.microsoft.com/office/2006/documentManagement/types"/>
    <xsd:import namespace="http://schemas.microsoft.com/office/infopath/2007/PartnerControls"/>
    <xsd:element name="TaxCatchAllLabel" ma:index="6" nillable="true" ma:displayName="Taxonomy Catch All Column1" ma:hidden="true" ma:list="{f0b1e351-9478-40ab-b6a2-516bf56f6905}" ma:internalName="TaxCatchAllLabel" ma:readOnly="true" ma:showField="CatchAllDataLabel" ma:web="6702c5a5-0d00-4f63-863b-cabd4d98126e">
      <xsd:complexType>
        <xsd:complexContent>
          <xsd:extension base="dms:MultiChoiceLookup">
            <xsd:sequence>
              <xsd:element name="Value" type="dms:Lookup" maxOccurs="unbounded" minOccurs="0" nillable="true"/>
            </xsd:sequence>
          </xsd:extension>
        </xsd:complexContent>
      </xsd:complexType>
    </xsd:element>
    <xsd:element name="k46d94c0acf84ab9a79866a9d8b1905f" ma:index="11" nillable="true" ma:taxonomy="true" ma:internalName="k46d94c0acf84ab9a79866a9d8b1905f" ma:taxonomyFieldName="Organisation" ma:displayName="Organisatorisk enhet" ma:fieldId="{446d94c0-acf8-4ab9-a798-66a9d8b1905f}" ma:sspId="d07acfae-4dfa-4949-99a8-259efd31a6ae" ma:termSetId="8c1436be-a8c9-4c8f-93bb-07dc2d5595bf" ma:anchorId="00000000-0000-0000-0000-000000000000" ma:open="true" ma:isKeyword="false">
      <xsd:complexType>
        <xsd:sequence>
          <xsd:element ref="pc:Terms" minOccurs="0" maxOccurs="1"/>
        </xsd:sequence>
      </xsd:complexType>
    </xsd:element>
    <xsd:element name="TaxCatchAll" ma:index="13" nillable="true" ma:displayName="Taxonomy Catch All Column" ma:hidden="true" ma:list="{f0b1e351-9478-40ab-b6a2-516bf56f6905}" ma:internalName="TaxCatchAll" ma:showField="CatchAllData" ma:web="6702c5a5-0d00-4f63-863b-cabd4d98126e">
      <xsd:complexType>
        <xsd:complexContent>
          <xsd:extension base="dms:MultiChoiceLookup">
            <xsd:sequence>
              <xsd:element name="Value" type="dms:Lookup" maxOccurs="unbounded" minOccurs="0" nillable="true"/>
            </xsd:sequence>
          </xsd:extension>
        </xsd:complexContent>
      </xsd:complexType>
    </xsd:element>
    <xsd:element name="edbe0b5c82304c8e847ab7b8c02a77c3" ma:index="14" nillable="true" ma:taxonomy="true" ma:internalName="edbe0b5c82304c8e847ab7b8c02a77c3" ma:taxonomyFieldName="ActivityCategory" ma:displayName="Aktivitetskategori" ma:default="" ma:fieldId="{edbe0b5c-8230-4c8e-847a-b7b8c02a77c3}" ma:sspId="d07acfae-4dfa-4949-99a8-259efd31a6ae" ma:termSetId="8bf97125-e7b6-456b-9da4-c0e62cf3e5a7"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8f3d968-6251-40b0-9f11-012b293496c2" elementFormDefault="qualified">
    <xsd:import namespace="http://schemas.microsoft.com/office/2006/documentManagement/types"/>
    <xsd:import namespace="http://schemas.microsoft.com/office/infopath/2007/PartnerControls"/>
    <xsd:element name="RKNyckelord" ma:index="16" nillable="true" ma:displayName="Nyckelord" ma:internalName="RKNyckelord">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8"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9941df-7074-4a92-bf99-225d24d78d61" elementFormDefault="qualified">
    <xsd:import namespace="http://schemas.microsoft.com/office/2006/documentManagement/types"/>
    <xsd:import namespace="http://schemas.microsoft.com/office/infopath/2007/PartnerControls"/>
    <xsd:element name="SharedWithUsers" ma:index="19"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Innehållstyp"/>
        <xsd:element ref="dc:title" minOccurs="0"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TaxCatchAll xmlns="cc625d36-bb37-4650-91b9-0c96159295ba"/>
    <edbe0b5c82304c8e847ab7b8c02a77c3 xmlns="cc625d36-bb37-4650-91b9-0c96159295ba">
      <Terms xmlns="http://schemas.microsoft.com/office/infopath/2007/PartnerControls"/>
    </edbe0b5c82304c8e847ab7b8c02a77c3>
    <IconOverlay xmlns="http://schemas.microsoft.com/sharepoint/v4" xsi:nil="true"/>
    <DirtyMigration xmlns="4e9c2f0c-7bf8-49af-8356-cbf363fc78a7">false</DirtyMigration>
    <RecordNumber xmlns="4e9c2f0c-7bf8-49af-8356-cbf363fc78a7" xsi:nil="true"/>
    <RKNyckelord xmlns="18f3d968-6251-40b0-9f11-012b293496c2" xsi:nil="true"/>
    <k46d94c0acf84ab9a79866a9d8b1905f xmlns="cc625d36-bb37-4650-91b9-0c96159295ba">
      <Terms xmlns="http://schemas.microsoft.com/office/infopath/2007/PartnerControls"/>
    </k46d94c0acf84ab9a79866a9d8b1905f>
  </documentManagement>
</p:properties>
</file>

<file path=customXml/item6.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0E4253-FC7D-4CA1-BFB1-17A10952F64B}">
  <ds:schemaRefs>
    <ds:schemaRef ds:uri="http://schemas.microsoft.com/sharepoint/events"/>
  </ds:schemaRefs>
</ds:datastoreItem>
</file>

<file path=customXml/itemProps2.xml><?xml version="1.0" encoding="utf-8"?>
<ds:datastoreItem xmlns:ds="http://schemas.openxmlformats.org/officeDocument/2006/customXml" ds:itemID="{E653DCD5-516E-4565-BD88-24415B996EB6}">
  <ds:schemaRefs>
    <ds:schemaRef ds:uri="http://schemas.microsoft.com/office/2006/metadata/customXsn"/>
  </ds:schemaRefs>
</ds:datastoreItem>
</file>

<file path=customXml/itemProps3.xml><?xml version="1.0" encoding="utf-8"?>
<ds:datastoreItem xmlns:ds="http://schemas.openxmlformats.org/officeDocument/2006/customXml" ds:itemID="{5021EB48-51D0-440F-99D3-387B8DA9245C}">
  <ds:schemaRefs>
    <ds:schemaRef ds:uri="Microsoft.SharePoint.Taxonomy.ContentTypeSync"/>
  </ds:schemaRefs>
</ds:datastoreItem>
</file>

<file path=customXml/itemProps4.xml><?xml version="1.0" encoding="utf-8"?>
<ds:datastoreItem xmlns:ds="http://schemas.openxmlformats.org/officeDocument/2006/customXml" ds:itemID="{52D60BD0-BCD8-4365-8B81-2FC82E2DB5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9c2f0c-7bf8-49af-8356-cbf363fc78a7"/>
    <ds:schemaRef ds:uri="cc625d36-bb37-4650-91b9-0c96159295ba"/>
    <ds:schemaRef ds:uri="18f3d968-6251-40b0-9f11-012b293496c2"/>
    <ds:schemaRef ds:uri="http://schemas.microsoft.com/sharepoint/v4"/>
    <ds:schemaRef ds:uri="9c9941df-7074-4a92-bf99-225d24d78d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11372A3C-6B4C-4BA8-959D-A19925075CB7}">
  <ds:schemaRefs>
    <ds:schemaRef ds:uri="http://schemas.microsoft.com/sharepoint/v4"/>
    <ds:schemaRef ds:uri="http://purl.org/dc/elements/1.1/"/>
    <ds:schemaRef ds:uri="http://schemas.microsoft.com/office/2006/metadata/properties"/>
    <ds:schemaRef ds:uri="http://schemas.microsoft.com/office/infopath/2007/PartnerControls"/>
    <ds:schemaRef ds:uri="9c9941df-7074-4a92-bf99-225d24d78d61"/>
    <ds:schemaRef ds:uri="http://purl.org/dc/terms/"/>
    <ds:schemaRef ds:uri="18f3d968-6251-40b0-9f11-012b293496c2"/>
    <ds:schemaRef ds:uri="cc625d36-bb37-4650-91b9-0c96159295ba"/>
    <ds:schemaRef ds:uri="http://schemas.microsoft.com/office/2006/documentManagement/types"/>
    <ds:schemaRef ds:uri="http://schemas.openxmlformats.org/package/2006/metadata/core-properties"/>
    <ds:schemaRef ds:uri="4e9c2f0c-7bf8-49af-8356-cbf363fc78a7"/>
    <ds:schemaRef ds:uri="http://www.w3.org/XML/1998/namespace"/>
    <ds:schemaRef ds:uri="http://purl.org/dc/dcmitype/"/>
  </ds:schemaRefs>
</ds:datastoreItem>
</file>

<file path=customXml/itemProps6.xml><?xml version="1.0" encoding="utf-8"?>
<ds:datastoreItem xmlns:ds="http://schemas.openxmlformats.org/officeDocument/2006/customXml" ds:itemID="{305A2582-E759-49B0-9FE8-51ABBF6DA6F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Regeringskansliet svenska</Template>
  <TotalTime>0</TotalTime>
  <Words>509</Words>
  <Application>Microsoft Office PowerPoint</Application>
  <PresentationFormat>Bredbild</PresentationFormat>
  <Paragraphs>94</Paragraphs>
  <Slides>13</Slides>
  <Notes>13</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Arial</vt:lpstr>
      <vt:lpstr>Calibri</vt:lpstr>
      <vt:lpstr>Garamond</vt:lpstr>
      <vt:lpstr>RK PPT</vt:lpstr>
      <vt:lpstr>Aktuellt från Arbetsmarknadsdepartementet</vt:lpstr>
      <vt:lpstr>BP25</vt:lpstr>
      <vt:lpstr>Yttrande från ESF+-kommittén om ESF+ efter 2027</vt:lpstr>
      <vt:lpstr>Halvtidsöversynen av programmet för ESF+</vt:lpstr>
      <vt:lpstr>Halvtidsöversynen - art. 18 i förordning (EU) 2021/1060 (CPR)</vt:lpstr>
      <vt:lpstr>Faktorer som ska beaktas </vt:lpstr>
      <vt:lpstr>Landsspecifika rekommendationerna 2024 </vt:lpstr>
      <vt:lpstr>Landsspecifika rekommendationerna 2024  forts. </vt:lpstr>
      <vt:lpstr>Framstegen med principerna i pelaren för sociala rättigheter </vt:lpstr>
      <vt:lpstr>Den socioekonomiska situationen</vt:lpstr>
      <vt:lpstr>Resultaten av relevanta utvärderingar</vt:lpstr>
      <vt:lpstr>Framstegen med att nå delmålen</vt:lpstr>
      <vt:lpstr>Det fortsatta arbetet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Aktuellt från Arbetsmarknadsdepartementet</dc:title>
  <dc:creator>Åsa Bergqvist</dc:creator>
  <cp:lastModifiedBy>Ivarsson Anita</cp:lastModifiedBy>
  <cp:revision>7</cp:revision>
  <dcterms:created xsi:type="dcterms:W3CDTF">2023-03-05T14:02:31Z</dcterms:created>
  <dcterms:modified xsi:type="dcterms:W3CDTF">2024-10-07T08:48:08Z</dcterms:modified>
  <cp:version>2.0.0</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RK</vt:lpwstr>
  </property>
  <property fmtid="{D5CDD505-2E9C-101B-9397-08002B2CF9AE}" pid="3" name="Language">
    <vt:lpwstr>1053</vt:lpwstr>
  </property>
  <property fmtid="{D5CDD505-2E9C-101B-9397-08002B2CF9AE}" pid="4" name="ContentTypeId">
    <vt:lpwstr>0x010100BBA312BF02777149882D207184EC35C0320013979B69B52C234DB30206BE78697F90</vt:lpwstr>
  </property>
  <property fmtid="{D5CDD505-2E9C-101B-9397-08002B2CF9AE}" pid="5" name="Organisation">
    <vt:lpwstr/>
  </property>
  <property fmtid="{D5CDD505-2E9C-101B-9397-08002B2CF9AE}" pid="6" name="ActivityCategory">
    <vt:lpwstr/>
  </property>
  <property fmtid="{D5CDD505-2E9C-101B-9397-08002B2CF9AE}" pid="7" name="_dlc_DocIdItemGuid">
    <vt:lpwstr>ef7b36a2-f62b-4442-adaa-ea178475c932</vt:lpwstr>
  </property>
  <property fmtid="{D5CDD505-2E9C-101B-9397-08002B2CF9AE}" pid="8" name="_dlc_DocId">
    <vt:lpwstr>PVVC7NFJTUQE-1551738204-90426</vt:lpwstr>
  </property>
  <property fmtid="{D5CDD505-2E9C-101B-9397-08002B2CF9AE}" pid="9" name="_dlc_DocIdUrl">
    <vt:lpwstr>https://dhs.sp.regeringskansliet.se/yta/a-a/_layouts/15/DocIdRedir.aspx?ID=PVVC7NFJTUQE-1551738204-90426, PVVC7NFJTUQE-1551738204-90426</vt:lpwstr>
  </property>
</Properties>
</file>