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27"/>
  </p:notesMasterIdLst>
  <p:sldIdLst>
    <p:sldId id="1181" r:id="rId2"/>
    <p:sldId id="260" r:id="rId3"/>
    <p:sldId id="1182" r:id="rId4"/>
    <p:sldId id="1186" r:id="rId5"/>
    <p:sldId id="295" r:id="rId6"/>
    <p:sldId id="1260" r:id="rId7"/>
    <p:sldId id="280" r:id="rId8"/>
    <p:sldId id="1279" r:id="rId9"/>
    <p:sldId id="272" r:id="rId10"/>
    <p:sldId id="1277" r:id="rId11"/>
    <p:sldId id="1259" r:id="rId12"/>
    <p:sldId id="1261" r:id="rId13"/>
    <p:sldId id="261" r:id="rId14"/>
    <p:sldId id="262" r:id="rId15"/>
    <p:sldId id="263" r:id="rId16"/>
    <p:sldId id="1198" r:id="rId17"/>
    <p:sldId id="1243" r:id="rId18"/>
    <p:sldId id="1208" r:id="rId19"/>
    <p:sldId id="1271" r:id="rId20"/>
    <p:sldId id="1275" r:id="rId21"/>
    <p:sldId id="1146" r:id="rId22"/>
    <p:sldId id="1193" r:id="rId23"/>
    <p:sldId id="1269" r:id="rId24"/>
    <p:sldId id="1278" r:id="rId25"/>
    <p:sldId id="1276"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39811" autoAdjust="0"/>
  </p:normalViewPr>
  <p:slideViewPr>
    <p:cSldViewPr snapToGrid="0" snapToObjects="1">
      <p:cViewPr varScale="1">
        <p:scale>
          <a:sx n="25" d="100"/>
          <a:sy n="25" d="100"/>
        </p:scale>
        <p:origin x="2220" y="28"/>
      </p:cViewPr>
      <p:guideLst/>
    </p:cSldViewPr>
  </p:slideViewPr>
  <p:notesTextViewPr>
    <p:cViewPr>
      <p:scale>
        <a:sx n="3" d="2"/>
        <a:sy n="3" d="2"/>
      </p:scale>
      <p:origin x="0" y="0"/>
    </p:cViewPr>
  </p:notesTextViewPr>
  <p:sorterViewPr>
    <p:cViewPr>
      <p:scale>
        <a:sx n="100" d="100"/>
        <a:sy n="100" d="100"/>
      </p:scale>
      <p:origin x="0" y="-65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594C6-79A1-4659-9574-A9401C303B9D}" type="datetimeFigureOut">
              <a:rPr lang="sv-SE" smtClean="0"/>
              <a:t>2024-05-20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21CA3-E14B-43DB-A493-9C0614056A9D}" type="slidenum">
              <a:rPr lang="sv-SE" smtClean="0"/>
              <a:t>‹#›</a:t>
            </a:fld>
            <a:endParaRPr lang="sv-SE"/>
          </a:p>
        </p:txBody>
      </p:sp>
    </p:spTree>
    <p:extLst>
      <p:ext uri="{BB962C8B-B14F-4D97-AF65-F5344CB8AC3E}">
        <p14:creationId xmlns:p14="http://schemas.microsoft.com/office/powerpoint/2010/main" val="440214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flaticon.local/" TargetMode="External"/><Relationship Id="rId3" Type="http://schemas.openxmlformats.org/officeDocument/2006/relationships/hyperlink" Target="https://openlabsthlm.se/" TargetMode="External"/><Relationship Id="rId7" Type="http://schemas.openxmlformats.org/officeDocument/2006/relationships/hyperlink" Target="https://www.flaticon.local/authors/freepik"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share-mingle-and-inspire-diversity-and-inclusion.confetti.events/" TargetMode="External"/><Relationship Id="rId5" Type="http://schemas.openxmlformats.org/officeDocument/2006/relationships/hyperlink" Target="https://openlabsthlm.se/activities/best-practice-mangfald-pa-arbetsmarknaden" TargetMode="External"/><Relationship Id="rId4" Type="http://schemas.openxmlformats.org/officeDocument/2006/relationships/hyperlink" Target="https://openlabsthlm.se/activities/stod-i-ditt-mangfaldsarbete" TargetMode="External"/><Relationship Id="rId9" Type="http://schemas.openxmlformats.org/officeDocument/2006/relationships/hyperlink" Target="https://openlabsthlm.se/projects/frontrunner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flaticon.local/" TargetMode="External"/><Relationship Id="rId3" Type="http://schemas.openxmlformats.org/officeDocument/2006/relationships/hyperlink" Target="https://openlabsthlm.se/" TargetMode="External"/><Relationship Id="rId7" Type="http://schemas.openxmlformats.org/officeDocument/2006/relationships/hyperlink" Target="https://www.flaticon.local/authors/freepi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share-mingle-and-inspire-diversity-and-inclusion.confetti.events/" TargetMode="External"/><Relationship Id="rId5" Type="http://schemas.openxmlformats.org/officeDocument/2006/relationships/hyperlink" Target="https://openlabsthlm.se/activities/best-practice-mangfald-pa-arbetsmarknaden" TargetMode="External"/><Relationship Id="rId4" Type="http://schemas.openxmlformats.org/officeDocument/2006/relationships/hyperlink" Target="https://openlabsthlm.se/activities/stod-i-ditt-mangfaldsarbete" TargetMode="External"/><Relationship Id="rId9" Type="http://schemas.openxmlformats.org/officeDocument/2006/relationships/hyperlink" Target="https://openlabsthlm.se/projects/frontrunner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kandia.se/om-oss/nyheter/nyhetsarkiv/2020/sverige-forlorar-65-miljarder-pa-sjukskrivninga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50"/>
              </a:spcAft>
            </a:pPr>
            <a:r>
              <a:rPr lang="sv-SE" sz="1200" kern="1200" dirty="0">
                <a:solidFill>
                  <a:srgbClr val="000000"/>
                </a:solidFill>
                <a:effectLst/>
                <a:latin typeface="Alright Sans Regular"/>
                <a:ea typeface="Times New Roman" panose="02020603050405020304" pitchFamily="18" charset="0"/>
                <a:cs typeface="Calibri" panose="020F0502020204030204" pitchFamily="34" charset="0"/>
              </a:rPr>
              <a:t>Vi har ett universellt samhälle där många olikheter ryms, dessvärre speglar ej vårt arbetsliv</a:t>
            </a: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sv-SE" sz="1200" kern="1200" dirty="0">
                <a:solidFill>
                  <a:srgbClr val="000000"/>
                </a:solidFill>
                <a:effectLst/>
                <a:latin typeface="Alright Sans Regular"/>
                <a:ea typeface="Times New Roman" panose="02020603050405020304" pitchFamily="18" charset="0"/>
                <a:cs typeface="Calibri" panose="020F0502020204030204" pitchFamily="34" charset="0"/>
              </a:rPr>
              <a:t>detta samh</a:t>
            </a:r>
            <a:r>
              <a:rPr lang="sv-SE" sz="1200" kern="1200" dirty="0">
                <a:solidFill>
                  <a:srgbClr val="000000"/>
                </a:solidFill>
                <a:effectLst/>
                <a:latin typeface="Alright Sans Regular"/>
                <a:ea typeface="Times New Roman" panose="02020603050405020304" pitchFamily="18" charset="0"/>
                <a:cs typeface="Alright Sans Regular"/>
              </a:rPr>
              <a:t>ä</a:t>
            </a:r>
            <a:r>
              <a:rPr lang="sv-SE" sz="1200" kern="1200" dirty="0">
                <a:solidFill>
                  <a:srgbClr val="000000"/>
                </a:solidFill>
                <a:effectLst/>
                <a:latin typeface="Alright Sans Regular"/>
                <a:ea typeface="Times New Roman" panose="02020603050405020304" pitchFamily="18" charset="0"/>
                <a:cs typeface="Calibri" panose="020F0502020204030204" pitchFamily="34" charset="0"/>
              </a:rPr>
              <a:t>lle. Det finns m</a:t>
            </a:r>
            <a:r>
              <a:rPr lang="sv-SE" sz="1200" kern="1200" dirty="0">
                <a:solidFill>
                  <a:srgbClr val="000000"/>
                </a:solidFill>
                <a:effectLst/>
                <a:latin typeface="Alright Sans Regular"/>
                <a:ea typeface="Times New Roman" panose="02020603050405020304" pitchFamily="18" charset="0"/>
                <a:cs typeface="Alright Sans Regular"/>
              </a:rPr>
              <a:t>å</a:t>
            </a:r>
            <a:r>
              <a:rPr lang="sv-SE" sz="1200" kern="1200" dirty="0">
                <a:solidFill>
                  <a:srgbClr val="000000"/>
                </a:solidFill>
                <a:effectLst/>
                <a:latin typeface="Alright Sans Regular"/>
                <a:ea typeface="Times New Roman" panose="02020603050405020304" pitchFamily="18" charset="0"/>
                <a:cs typeface="Calibri" panose="020F0502020204030204" pitchFamily="34" charset="0"/>
              </a:rPr>
              <a:t>nga individer som trots arbetsförmåga och kompetens för de aktuella arbetsuppgifterna sållas bort.</a:t>
            </a: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solidFill>
                  <a:srgbClr val="000000"/>
                </a:solidFill>
                <a:effectLst/>
                <a:latin typeface="Alright Sans Regular"/>
                <a:ea typeface="Times New Roman" panose="02020603050405020304" pitchFamily="18" charset="0"/>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solidFill>
                  <a:srgbClr val="000000"/>
                </a:solidFill>
                <a:effectLst/>
                <a:latin typeface="Alright Sans Regular"/>
                <a:ea typeface="Times New Roman" panose="02020603050405020304" pitchFamily="18" charset="0"/>
                <a:cs typeface="Calibri" panose="020F0502020204030204" pitchFamily="34" charset="0"/>
              </a:rPr>
              <a:t>Har vi råd att inte ta vara på den kompetens som finns? Har vi råd att säga nej till människor? Vad kommer vi då skapa för samhälle?</a:t>
            </a: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solidFill>
                  <a:srgbClr val="000000"/>
                </a:solidFill>
                <a:effectLst/>
                <a:latin typeface="Alright Sans Regular"/>
                <a:ea typeface="Times New Roman" panose="02020603050405020304" pitchFamily="18" charset="0"/>
                <a:cs typeface="Calibri" panose="020F0502020204030204" pitchFamily="34" charset="0"/>
              </a:rPr>
              <a:t>Att fånga kompetensen oavsett vem som besitter den och att se bortom allt annat raster – att skapa förutsättningar för att ta emot fler och organisera vårt arbetsliv utifrån ytterligheter. Det är det som Universell utformning av arbetsplatser handlar om. Men för att lyckas med detta behöver vi ett nytt sätt att tänka, ett perspektivskifte.</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För att få ett långsiktigt hållbart arbetsliv och säkra kompetensförsörjningsbehovet behöver vi kunna erbjuda arbetsplatser som </a:t>
            </a:r>
            <a:r>
              <a:rPr lang="sv-SE" sz="1200" b="1" kern="1200" dirty="0">
                <a:effectLst/>
                <a:latin typeface="Alright Sans Regular"/>
                <a:ea typeface="Alright Sans Regular"/>
                <a:cs typeface="Calibri" panose="020F0502020204030204" pitchFamily="34" charset="0"/>
              </a:rPr>
              <a:t>speglar hela Sveriges befolkning </a:t>
            </a:r>
            <a:r>
              <a:rPr lang="sv-SE" sz="1200" kern="1200" dirty="0">
                <a:effectLst/>
                <a:latin typeface="Alright Sans Regular"/>
                <a:ea typeface="Alright Sans Regular"/>
                <a:cs typeface="Calibri" panose="020F0502020204030204" pitchFamily="34" charset="0"/>
              </a:rPr>
              <a:t>och som fungerar för alla. Det behövs arbetsplatser som bättre tar tillvara alla människors behov, olikheter och kompetens.</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E221CA3-E14B-43DB-A493-9C0614056A9D}" type="slidenum">
              <a:rPr lang="sv-SE" smtClean="0"/>
              <a:t>2</a:t>
            </a:fld>
            <a:endParaRPr lang="sv-SE"/>
          </a:p>
        </p:txBody>
      </p:sp>
    </p:spTree>
    <p:extLst>
      <p:ext uri="{BB962C8B-B14F-4D97-AF65-F5344CB8AC3E}">
        <p14:creationId xmlns:p14="http://schemas.microsoft.com/office/powerpoint/2010/main" val="1984773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E221CA3-E14B-43DB-A493-9C0614056A9D}" type="slidenum">
              <a:rPr lang="sv-SE" smtClean="0"/>
              <a:t>13</a:t>
            </a:fld>
            <a:endParaRPr lang="sv-SE"/>
          </a:p>
        </p:txBody>
      </p:sp>
    </p:spTree>
    <p:extLst>
      <p:ext uri="{BB962C8B-B14F-4D97-AF65-F5344CB8AC3E}">
        <p14:creationId xmlns:p14="http://schemas.microsoft.com/office/powerpoint/2010/main" val="641276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850"/>
              </a:spcAft>
            </a:pPr>
            <a:r>
              <a:rPr lang="sv-SE" sz="1800" kern="1200" dirty="0">
                <a:effectLst/>
                <a:latin typeface="Alright Sans Regular"/>
                <a:ea typeface="Alright Sans Regular"/>
                <a:cs typeface="Calibri" panose="020F0502020204030204" pitchFamily="34" charset="0"/>
              </a:rPr>
              <a:t>Nu till den fysiska miljön så att alla delar stärks och det skapas en UUA- arbetsplats/arbetssätt/arbetsmiljö.</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effectLst/>
                <a:latin typeface="Alright Sans Regular"/>
                <a:ea typeface="Alright Sans Regular"/>
                <a:cs typeface="Calibri" panose="020F0502020204030204" pitchFamily="34" charset="0"/>
              </a:rPr>
              <a:t>För att kunna göra detta behövs det kunskap om olikheter och vad för olika behov vi kan ha och hur vi påverkas av hur vår fysiska miljö formas.</a:t>
            </a:r>
            <a:r>
              <a:rPr lang="sv-SE" sz="1800" kern="1200" dirty="0">
                <a:effectLst/>
                <a:latin typeface="Calibri" panose="020F0502020204030204" pitchFamily="34" charset="0"/>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effectLst/>
                <a:latin typeface="Alright Sans Regular"/>
                <a:ea typeface="Alright Sans Regular"/>
                <a:cs typeface="Calibri" panose="020F0502020204030204" pitchFamily="34" charset="0"/>
              </a:rPr>
              <a:t>En arbetsplats kan beskrivas på olika sätt. Denna bild är från Vasakronan och utgår ifrån de tre ringarna i bilden. Detta är ett sätt att beskriva UUA, utifrån perspektivet fysisk utformning.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effectLst/>
                <a:latin typeface="Alright Sans Regular"/>
                <a:ea typeface="Alright Sans Regular"/>
                <a:cs typeface="Calibri" panose="020F0502020204030204" pitchFamily="34" charset="0"/>
              </a:rPr>
              <a:t>Den fysiska miljön på en arbetsplats är mycket mer än bara rummet och möbler. Höj- och sänkbara skrivbord, ergonomiska stolar, ett bra inomhusklimat, bra belysning och bra ljudnivå bör vara en bas som är självklar på alla arbetsplatser. För att en kontorsarbetsplats ska bli UUA krävs ett vidare tänk kring den fysiska arbetsmiljön. Minst lika viktigt som den fysiska platsen är tekniken samt vilka möjligheter alla som arbetar där har att få vara sig själva och känna att deras arbete är meningsfullt och att de har möjlighet att påverka sin egen situation. Den fysiska platsen kan användas för att främja vissa beteenden och motverka andra.</a:t>
            </a:r>
            <a:r>
              <a:rPr lang="sv-SE" sz="1800" kern="1200" dirty="0">
                <a:effectLst/>
                <a:latin typeface="Calibri" panose="020F0502020204030204" pitchFamily="34" charset="0"/>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FEA69-4613-4A80-918F-E4EE52797356}" type="slidenum">
              <a:rPr kumimoji="0" lang="sv-SE"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02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50"/>
              </a:spcAft>
            </a:pPr>
            <a:r>
              <a:rPr lang="sv-SE" sz="1200" kern="1200" dirty="0">
                <a:effectLst/>
                <a:latin typeface="Alright Sans Regular"/>
                <a:ea typeface="Alright Sans Regular"/>
                <a:cs typeface="Calibri" panose="020F0502020204030204" pitchFamily="34" charset="0"/>
              </a:rPr>
              <a:t>Några exempel på föreskrifter som får direkt bäring på ert och vårt arbete med universell utformning av arbetsplatser och på det som vi fokuserar på här på kursen.</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Arbetsplatsens utformning, AFS 2009:2 -</a:t>
            </a:r>
            <a:r>
              <a:rPr lang="sv-SE" sz="1200" kern="1200" dirty="0">
                <a:effectLst/>
                <a:latin typeface="Calibri" panose="020F0502020204030204" pitchFamily="34" charset="0"/>
                <a:ea typeface="Alright Sans Regular"/>
                <a:cs typeface="Times New Roman" panose="02020603050405020304" pitchFamily="18" charset="0"/>
              </a:rPr>
              <a:t> </a:t>
            </a:r>
            <a:r>
              <a:rPr lang="sv-SE" sz="1200" i="1" kern="1200" dirty="0">
                <a:effectLst/>
                <a:latin typeface="Alright Sans Regular"/>
                <a:ea typeface="Alright Sans Regular"/>
                <a:cs typeface="Calibri" panose="020F0502020204030204" pitchFamily="34" charset="0"/>
              </a:rPr>
              <a:t>ex.</a:t>
            </a:r>
            <a:r>
              <a:rPr lang="sv-SE" sz="1200" i="1" kern="1200" dirty="0">
                <a:effectLst/>
                <a:latin typeface="Calibri" panose="020F0502020204030204" pitchFamily="34" charset="0"/>
                <a:ea typeface="Alright Sans Regular"/>
                <a:cs typeface="Times New Roman" panose="02020603050405020304" pitchFamily="18" charset="0"/>
              </a:rPr>
              <a:t> </a:t>
            </a:r>
            <a:r>
              <a:rPr lang="sv-SE" sz="1200" i="1" kern="1200" dirty="0">
                <a:effectLst/>
                <a:latin typeface="Alright Sans Regular"/>
                <a:ea typeface="Alright Sans Regular"/>
                <a:cs typeface="Calibri" panose="020F0502020204030204" pitchFamily="34" charset="0"/>
              </a:rPr>
              <a:t>I planeringsfasen</a:t>
            </a:r>
            <a:r>
              <a:rPr lang="sv-SE" sz="1200" i="1" kern="1200" dirty="0">
                <a:effectLst/>
                <a:latin typeface="Calibri" panose="020F0502020204030204" pitchFamily="34" charset="0"/>
                <a:ea typeface="Alright Sans Regular"/>
                <a:cs typeface="Times New Roman" panose="02020603050405020304" pitchFamily="18" charset="0"/>
              </a:rPr>
              <a:t> </a:t>
            </a:r>
            <a:r>
              <a:rPr lang="sv-SE" sz="1200" i="1" kern="1200" dirty="0">
                <a:effectLst/>
                <a:latin typeface="Alright Sans Regular"/>
                <a:ea typeface="Alright Sans Regular"/>
                <a:cs typeface="Calibri" panose="020F0502020204030204" pitchFamily="34" charset="0"/>
              </a:rPr>
              <a:t>utg</a:t>
            </a:r>
            <a:r>
              <a:rPr lang="sv-SE" sz="1200" i="1" kern="1200" dirty="0">
                <a:effectLst/>
                <a:latin typeface="Alright Sans Regular"/>
                <a:ea typeface="Alright Sans Regular"/>
                <a:cs typeface="Alright Sans Regular"/>
              </a:rPr>
              <a:t>å</a:t>
            </a:r>
            <a:r>
              <a:rPr lang="sv-SE" sz="1200" i="1" kern="1200" dirty="0">
                <a:effectLst/>
                <a:latin typeface="Alright Sans Regular"/>
                <a:ea typeface="Alright Sans Regular"/>
                <a:cs typeface="Calibri" panose="020F0502020204030204" pitchFamily="34" charset="0"/>
              </a:rPr>
              <a:t> fr</a:t>
            </a:r>
            <a:r>
              <a:rPr lang="sv-SE" sz="1200" i="1" kern="1200" dirty="0">
                <a:effectLst/>
                <a:latin typeface="Alright Sans Regular"/>
                <a:ea typeface="Alright Sans Regular"/>
                <a:cs typeface="Alright Sans Regular"/>
              </a:rPr>
              <a:t>å</a:t>
            </a:r>
            <a:r>
              <a:rPr lang="sv-SE" sz="1200" i="1" kern="1200" dirty="0">
                <a:effectLst/>
                <a:latin typeface="Alright Sans Regular"/>
                <a:ea typeface="Alright Sans Regular"/>
                <a:cs typeface="Calibri" panose="020F0502020204030204" pitchFamily="34" charset="0"/>
              </a:rPr>
              <a:t>n tillg</a:t>
            </a:r>
            <a:r>
              <a:rPr lang="sv-SE" sz="1200" i="1" kern="1200" dirty="0">
                <a:effectLst/>
                <a:latin typeface="Alright Sans Regular"/>
                <a:ea typeface="Alright Sans Regular"/>
                <a:cs typeface="Alright Sans Regular"/>
              </a:rPr>
              <a:t>ä</a:t>
            </a:r>
            <a:r>
              <a:rPr lang="sv-SE" sz="1200" i="1" kern="1200" dirty="0">
                <a:effectLst/>
                <a:latin typeface="Alright Sans Regular"/>
                <a:ea typeface="Alright Sans Regular"/>
                <a:cs typeface="Calibri" panose="020F0502020204030204" pitchFamily="34" charset="0"/>
              </a:rPr>
              <a:t>nglighet</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Systematiskt arbetsmiljöarbete, AFS 2001:1 -</a:t>
            </a:r>
            <a:r>
              <a:rPr lang="sv-SE" sz="1200" kern="1200" dirty="0">
                <a:effectLst/>
                <a:latin typeface="Calibri" panose="020F0502020204030204" pitchFamily="34" charset="0"/>
                <a:ea typeface="Alright Sans Regular"/>
                <a:cs typeface="Times New Roman" panose="02020603050405020304" pitchFamily="18" charset="0"/>
              </a:rPr>
              <a:t> </a:t>
            </a:r>
            <a:r>
              <a:rPr lang="sv-SE" sz="1200" i="1" kern="1200" dirty="0">
                <a:effectLst/>
                <a:latin typeface="Alright Sans Regular"/>
                <a:ea typeface="Alright Sans Regular"/>
                <a:cs typeface="Calibri" panose="020F0502020204030204" pitchFamily="34" charset="0"/>
              </a:rPr>
              <a:t>ex. risker i arbetet för ohälsa och hög arbetsbelastning</a:t>
            </a:r>
            <a:r>
              <a:rPr lang="sv-SE" sz="1200" i="1" kern="1200" dirty="0">
                <a:effectLst/>
                <a:latin typeface="Calibri" panose="020F0502020204030204" pitchFamily="34" charset="0"/>
                <a:ea typeface="Alright Sans Regular"/>
                <a:cs typeface="Times New Roman" panose="02020603050405020304" pitchFamily="18" charset="0"/>
              </a:rPr>
              <a:t> </a:t>
            </a:r>
            <a:r>
              <a:rPr lang="sv-SE" sz="1200" i="1" kern="1200" dirty="0">
                <a:effectLst/>
                <a:latin typeface="Alright Sans Regular"/>
                <a:ea typeface="Alright Sans Regular"/>
                <a:cs typeface="Calibri" panose="020F0502020204030204" pitchFamily="34" charset="0"/>
              </a:rPr>
              <a:t>beh</a:t>
            </a:r>
            <a:r>
              <a:rPr lang="sv-SE" sz="1200" i="1" kern="1200" dirty="0">
                <a:effectLst/>
                <a:latin typeface="Alright Sans Regular"/>
                <a:ea typeface="Alright Sans Regular"/>
                <a:cs typeface="Alright Sans Regular"/>
              </a:rPr>
              <a:t>ö</a:t>
            </a:r>
            <a:r>
              <a:rPr lang="sv-SE" sz="1200" i="1" kern="1200" dirty="0">
                <a:effectLst/>
                <a:latin typeface="Alright Sans Regular"/>
                <a:ea typeface="Alright Sans Regular"/>
                <a:cs typeface="Calibri" panose="020F0502020204030204" pitchFamily="34" charset="0"/>
              </a:rPr>
              <a:t>ver unders</a:t>
            </a:r>
            <a:r>
              <a:rPr lang="sv-SE" sz="1200" i="1" kern="1200" dirty="0">
                <a:effectLst/>
                <a:latin typeface="Alright Sans Regular"/>
                <a:ea typeface="Alright Sans Regular"/>
                <a:cs typeface="Alright Sans Regular"/>
              </a:rPr>
              <a:t>ö</a:t>
            </a:r>
            <a:r>
              <a:rPr lang="sv-SE" sz="1200" i="1" kern="1200" dirty="0">
                <a:effectLst/>
                <a:latin typeface="Alright Sans Regular"/>
                <a:ea typeface="Alright Sans Regular"/>
                <a:cs typeface="Calibri" panose="020F0502020204030204" pitchFamily="34" charset="0"/>
              </a:rPr>
              <a:t>kas och bedömas systematiskt</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i="1"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Anpassning och rehabilitering, AFS 1994:1 – ex. återgång i arbete efter sjukskrivning eller för att anpassa verksamheten kring en person med psykisk ohälsa, mm.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Organisatorisk och social arbetsmiljö, AFS 2015:4 -</a:t>
            </a:r>
            <a:r>
              <a:rPr lang="sv-SE" sz="1200" i="1" kern="1200" dirty="0">
                <a:effectLst/>
                <a:latin typeface="Calibri" panose="020F0502020204030204" pitchFamily="34" charset="0"/>
                <a:ea typeface="Alright Sans Regular"/>
                <a:cs typeface="Times New Roman" panose="02020603050405020304" pitchFamily="18" charset="0"/>
              </a:rPr>
              <a:t> </a:t>
            </a:r>
            <a:r>
              <a:rPr lang="sv-SE" sz="1200" i="1" kern="1200" dirty="0">
                <a:effectLst/>
                <a:latin typeface="Alright Sans Regular"/>
                <a:ea typeface="Alright Sans Regular"/>
                <a:cs typeface="Calibri" panose="020F0502020204030204" pitchFamily="34" charset="0"/>
              </a:rPr>
              <a:t>ex. arbetsgivaren skall se till att chefer och arbetsledare har kunskaper i:</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i="1" kern="1200" dirty="0">
                <a:effectLst/>
                <a:latin typeface="Alright Sans Regular"/>
                <a:ea typeface="Alright Sans Regular"/>
                <a:cs typeface="Calibri" panose="020F0502020204030204" pitchFamily="34" charset="0"/>
              </a:rPr>
              <a:t>-hur man förebygger och hanterar ohälsosam arbetsbelastning</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i="1" kern="1200" dirty="0">
                <a:effectLst/>
                <a:latin typeface="Alright Sans Regular"/>
                <a:ea typeface="Alright Sans Regular"/>
                <a:cs typeface="Calibri" panose="020F0502020204030204" pitchFamily="34" charset="0"/>
              </a:rPr>
              <a:t>-hur man förebygger och hanterar kränkande särbehandling</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Diskrimineringslagens sju grunder. Och till det kopplade vi Aktiva åtgärder.</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Beskrivande internt citat: ”När summan av delarna blir stötte än helheten.”</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b="1" kern="1200" dirty="0">
                <a:effectLst/>
                <a:latin typeface="Alright Sans Regular"/>
                <a:ea typeface="Alright Sans Regular"/>
                <a:cs typeface="Calibri" panose="020F0502020204030204" pitchFamily="34" charset="0"/>
              </a:rPr>
              <a:t>FLERA FÖRESKRIFTER SOM SKULLE KUNNA VARA EGNA KUGGHJUL: </a:t>
            </a:r>
            <a:endParaRPr lang="sv-SE" sz="1200" dirty="0">
              <a:effectLst/>
              <a:latin typeface="Alright Sans Regular"/>
              <a:ea typeface="Alright Sans Regular"/>
              <a:cs typeface="Times New Roman" panose="02020603050405020304" pitchFamily="18" charset="0"/>
            </a:endParaRPr>
          </a:p>
          <a:p>
            <a:pPr marL="342900" lvl="0" indent="-342900">
              <a:lnSpc>
                <a:spcPts val="1200"/>
              </a:lnSpc>
              <a:spcAft>
                <a:spcPts val="850"/>
              </a:spcAft>
              <a:buFont typeface="Arial" panose="020B0604020202020204" pitchFamily="34" charset="0"/>
              <a:buChar char="*"/>
            </a:pPr>
            <a:r>
              <a:rPr lang="sv-SE" sz="1200" kern="1200" dirty="0">
                <a:effectLst/>
                <a:latin typeface="Alright Sans Regular"/>
                <a:ea typeface="Alright Sans Regular"/>
                <a:cs typeface="Segoe UI" panose="020B0502040204020203" pitchFamily="34" charset="0"/>
              </a:rPr>
              <a:t>Ergonomi</a:t>
            </a:r>
            <a:endParaRPr lang="sv-SE" sz="1200" dirty="0">
              <a:effectLst/>
              <a:latin typeface="Alright Sans Regular"/>
              <a:ea typeface="Alright Sans Regular"/>
              <a:cs typeface="Times New Roman" panose="02020603050405020304" pitchFamily="18" charset="0"/>
            </a:endParaRPr>
          </a:p>
          <a:p>
            <a:pPr marL="342900" lvl="0" indent="-342900">
              <a:lnSpc>
                <a:spcPts val="1200"/>
              </a:lnSpc>
              <a:spcAft>
                <a:spcPts val="850"/>
              </a:spcAft>
              <a:buFont typeface="Arial" panose="020B0604020202020204" pitchFamily="34" charset="0"/>
              <a:buChar char="*"/>
            </a:pPr>
            <a:r>
              <a:rPr lang="sv-SE" sz="1200" kern="1200" dirty="0">
                <a:effectLst/>
                <a:latin typeface="Alright Sans Regular"/>
                <a:ea typeface="Alright Sans Regular"/>
                <a:cs typeface="Segoe UI" panose="020B0502040204020203" pitchFamily="34" charset="0"/>
              </a:rPr>
              <a:t>Arbete vid bildskärm</a:t>
            </a:r>
            <a:endParaRPr lang="sv-SE" sz="1200" dirty="0">
              <a:effectLst/>
              <a:latin typeface="Alright Sans Regular"/>
              <a:ea typeface="Alright Sans Regular"/>
              <a:cs typeface="Times New Roman" panose="02020603050405020304" pitchFamily="18" charset="0"/>
            </a:endParaRPr>
          </a:p>
          <a:p>
            <a:pPr marL="342900" lvl="0" indent="-342900">
              <a:lnSpc>
                <a:spcPts val="1200"/>
              </a:lnSpc>
              <a:spcAft>
                <a:spcPts val="850"/>
              </a:spcAft>
              <a:buFont typeface="Arial" panose="020B0604020202020204" pitchFamily="34" charset="0"/>
              <a:buChar char="*"/>
            </a:pPr>
            <a:r>
              <a:rPr lang="sv-SE" sz="1200" kern="1200" dirty="0">
                <a:effectLst/>
                <a:latin typeface="Alright Sans Regular"/>
                <a:ea typeface="Alright Sans Regular"/>
                <a:cs typeface="Segoe UI" panose="020B0502040204020203" pitchFamily="34" charset="0"/>
              </a:rPr>
              <a:t>Hot och våld</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Lagens tredje kapitel beskriver kraven och arbetet med aktiva åtgärder som samtliga kopplas till de sju diskrimineringsgrunderna.</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Arbetet med aktiva åtgärder innebär att bedriva ett förebyggande och främjande arbete genom att</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1. undersöka om det finns risker för diskriminering eller repressalier eller om det finns andra hinder för enskildas lika rättigheter och möjligheter i verksamheten,</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2. analysera orsaker till upptäckta risker och hinder,</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3. vidta de förebyggande och främjande åtgärder som skäligen kan krävas, och</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4. följa upp och utvärdera arbetet enligt 1-3. </a:t>
            </a:r>
            <a:endParaRPr lang="sv-SE" sz="1200" dirty="0">
              <a:effectLst/>
              <a:latin typeface="Alright Sans Regular"/>
              <a:ea typeface="Alright Sans Regular"/>
              <a:cs typeface="Times New Roman" panose="02020603050405020304" pitchFamily="18" charset="0"/>
            </a:endParaRPr>
          </a:p>
          <a:p>
            <a:pPr>
              <a:lnSpc>
                <a:spcPts val="1200"/>
              </a:lnSpc>
              <a:spcAft>
                <a:spcPts val="850"/>
              </a:spcAft>
            </a:pPr>
            <a:r>
              <a:rPr lang="sv-SE" sz="1200" kern="1200" dirty="0">
                <a:effectLst/>
                <a:latin typeface="Alright Sans Regular"/>
                <a:ea typeface="Alright Sans Regular"/>
                <a:cs typeface="Calibri" panose="020F0502020204030204" pitchFamily="34" charset="0"/>
              </a:rPr>
              <a:t> </a:t>
            </a:r>
            <a:endParaRPr lang="sv-SE" sz="1200" dirty="0">
              <a:effectLst/>
              <a:latin typeface="Alright Sans Regular"/>
              <a:ea typeface="Alright Sans Regular"/>
              <a:cs typeface="Times New Roman" panose="02020603050405020304" pitchFamily="18" charset="0"/>
            </a:endParaRPr>
          </a:p>
          <a:p>
            <a:pPr marL="0" indent="0">
              <a:buNone/>
            </a:pPr>
            <a:r>
              <a:rPr lang="sv-SE" sz="1200" dirty="0">
                <a:solidFill>
                  <a:prstClr val="black"/>
                </a:solidFill>
                <a:latin typeface="Calibri" panose="020F0502020204030204" pitchFamily="34" charset="0"/>
                <a:cs typeface="Calibri" panose="020F0502020204030204" pitchFamily="34" charset="0"/>
              </a:rPr>
              <a:t>Diskrimineringslagens krav på arbetet med aktiva åtgärder ska omfatta:</a:t>
            </a:r>
          </a:p>
          <a:p>
            <a:pPr marL="457200" indent="-457200">
              <a:buFont typeface="+mj-lt"/>
              <a:buAutoNum type="arabicPeriod"/>
            </a:pPr>
            <a:r>
              <a:rPr lang="sv-SE" sz="1200" dirty="0">
                <a:solidFill>
                  <a:prstClr val="black"/>
                </a:solidFill>
                <a:latin typeface="Calibri" panose="020F0502020204030204" pitchFamily="34" charset="0"/>
                <a:cs typeface="Calibri" panose="020F0502020204030204" pitchFamily="34" charset="0"/>
              </a:rPr>
              <a:t>arbetsförhållanden,</a:t>
            </a:r>
          </a:p>
          <a:p>
            <a:pPr marL="457200" indent="-457200">
              <a:buFont typeface="+mj-lt"/>
              <a:buAutoNum type="arabicPeriod"/>
            </a:pPr>
            <a:r>
              <a:rPr lang="sv-SE" sz="1200" dirty="0">
                <a:solidFill>
                  <a:prstClr val="black"/>
                </a:solidFill>
                <a:latin typeface="Calibri" panose="020F0502020204030204" pitchFamily="34" charset="0"/>
                <a:cs typeface="Calibri" panose="020F0502020204030204" pitchFamily="34" charset="0"/>
              </a:rPr>
              <a:t>bestämmelser och praxis om löner och andra anställningsvillkor,</a:t>
            </a:r>
          </a:p>
          <a:p>
            <a:pPr marL="457200" indent="-457200">
              <a:buFont typeface="+mj-lt"/>
              <a:buAutoNum type="arabicPeriod"/>
            </a:pPr>
            <a:r>
              <a:rPr lang="sv-SE" sz="1200" dirty="0">
                <a:solidFill>
                  <a:prstClr val="black"/>
                </a:solidFill>
                <a:latin typeface="Calibri" panose="020F0502020204030204" pitchFamily="34" charset="0"/>
                <a:cs typeface="Calibri" panose="020F0502020204030204" pitchFamily="34" charset="0"/>
              </a:rPr>
              <a:t>rekrytering och befordran,</a:t>
            </a:r>
          </a:p>
          <a:p>
            <a:pPr marL="457200" indent="-457200">
              <a:buFont typeface="+mj-lt"/>
              <a:buAutoNum type="arabicPeriod"/>
            </a:pPr>
            <a:r>
              <a:rPr lang="sv-SE" sz="1200" dirty="0">
                <a:solidFill>
                  <a:prstClr val="black"/>
                </a:solidFill>
                <a:latin typeface="Calibri" panose="020F0502020204030204" pitchFamily="34" charset="0"/>
                <a:cs typeface="Calibri" panose="020F0502020204030204" pitchFamily="34" charset="0"/>
              </a:rPr>
              <a:t>utbildning och övrig kompetensutveckling,</a:t>
            </a:r>
          </a:p>
          <a:p>
            <a:pPr marL="457200" indent="-457200">
              <a:buFont typeface="+mj-lt"/>
              <a:buAutoNum type="arabicPeriod"/>
            </a:pPr>
            <a:r>
              <a:rPr lang="sv-SE" sz="1200" dirty="0">
                <a:solidFill>
                  <a:prstClr val="black"/>
                </a:solidFill>
                <a:latin typeface="Calibri" panose="020F0502020204030204" pitchFamily="34" charset="0"/>
                <a:cs typeface="Calibri" panose="020F0502020204030204" pitchFamily="34" charset="0"/>
              </a:rPr>
              <a:t>möjligheter att förena förvärvsarbete med föräldraskap</a:t>
            </a:r>
            <a:endParaRPr lang="sv-SE" dirty="0"/>
          </a:p>
        </p:txBody>
      </p:sp>
      <p:sp>
        <p:nvSpPr>
          <p:cNvPr id="4" name="Platshållare för bildnummer 3"/>
          <p:cNvSpPr>
            <a:spLocks noGrp="1"/>
          </p:cNvSpPr>
          <p:nvPr>
            <p:ph type="sldNum" sz="quarter" idx="5"/>
          </p:nvPr>
        </p:nvSpPr>
        <p:spPr/>
        <p:txBody>
          <a:bodyPr/>
          <a:lstStyle/>
          <a:p>
            <a:fld id="{8E221CA3-E14B-43DB-A493-9C0614056A9D}" type="slidenum">
              <a:rPr lang="sv-SE" smtClean="0"/>
              <a:t>17</a:t>
            </a:fld>
            <a:endParaRPr lang="sv-SE"/>
          </a:p>
        </p:txBody>
      </p:sp>
    </p:spTree>
    <p:extLst>
      <p:ext uri="{BB962C8B-B14F-4D97-AF65-F5344CB8AC3E}">
        <p14:creationId xmlns:p14="http://schemas.microsoft.com/office/powerpoint/2010/main" val="1748530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b="1" i="0" u="none" strike="noStrike" cap="all" dirty="0">
                <a:solidFill>
                  <a:srgbClr val="FFFFFF"/>
                </a:solidFill>
                <a:effectLst/>
                <a:latin typeface="HelveticaNeueBlackCondensed"/>
                <a:hlinkClick r:id="rId3"/>
              </a:rPr>
              <a:t>OPENLAB</a:t>
            </a:r>
          </a:p>
          <a:p>
            <a:pPr algn="l" fontAlgn="base"/>
            <a:r>
              <a:rPr lang="sv-SE" b="1" i="0" cap="all" dirty="0">
                <a:solidFill>
                  <a:srgbClr val="000000"/>
                </a:solidFill>
                <a:effectLst/>
                <a:latin typeface="HelveticaNeueBlackCondensed"/>
              </a:rPr>
              <a:t>NEWS &amp; EVENTS</a:t>
            </a:r>
          </a:p>
          <a:p>
            <a:pPr algn="ctr" fontAlgn="base"/>
            <a:r>
              <a:rPr lang="sv-SE" b="1" i="0" cap="all" dirty="0">
                <a:solidFill>
                  <a:srgbClr val="000000"/>
                </a:solidFill>
                <a:effectLst/>
                <a:latin typeface="HelveticaNeue-CondensedBold"/>
              </a:rPr>
              <a:t>SÅ ÖKAR MÅNGFALDEN DIN LÖNSAMHET OCH INNOVATION</a:t>
            </a:r>
          </a:p>
          <a:p>
            <a:pPr algn="l" fontAlgn="base"/>
            <a:r>
              <a:rPr lang="sv-SE" b="1" i="0" dirty="0">
                <a:solidFill>
                  <a:srgbClr val="000000"/>
                </a:solidFill>
                <a:effectLst/>
                <a:latin typeface="inherit"/>
              </a:rPr>
              <a:t>Företag med ett aktivt mångfaldsarbete är lönsammare, mer innovativa och attraherar fler talanger. En mångfald inom organisationen ger dessutom bättre förståelse för olika kundbehov och en lättare tillgång till nya marknader. </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Dagens forskning är tydlig: företag med en inkluderande företagskultur som lyckas med sitt mångfaldsarbete når längre än sina konkurrenter. Bland de som visat detta finns Katherine W. Phillips, professor vid Columbia University, New York, och specialiserad inom organisationskultur och mångfald.</a:t>
            </a:r>
          </a:p>
          <a:p>
            <a:pPr algn="l" fontAlgn="base"/>
            <a:r>
              <a:rPr lang="sv-SE" b="1" i="0" dirty="0">
                <a:solidFill>
                  <a:srgbClr val="000000"/>
                </a:solidFill>
                <a:effectLst/>
                <a:latin typeface="inherit"/>
              </a:rPr>
              <a:t>Fler perspektiv leder till framgång</a:t>
            </a:r>
            <a:br>
              <a:rPr lang="sv-SE" b="0" i="0" dirty="0">
                <a:solidFill>
                  <a:srgbClr val="000000"/>
                </a:solidFill>
                <a:effectLst/>
                <a:latin typeface="HelveticaNeue"/>
              </a:rPr>
            </a:br>
            <a:r>
              <a:rPr lang="sv-SE" b="0" i="0" dirty="0">
                <a:solidFill>
                  <a:srgbClr val="000000"/>
                </a:solidFill>
                <a:effectLst/>
                <a:latin typeface="HelveticaNeue"/>
              </a:rPr>
              <a:t>I flera artiklar, bland annat i The Wall </a:t>
            </a:r>
            <a:r>
              <a:rPr lang="sv-SE" b="0" i="0" dirty="0" err="1">
                <a:solidFill>
                  <a:srgbClr val="000000"/>
                </a:solidFill>
                <a:effectLst/>
                <a:latin typeface="HelveticaNeue"/>
              </a:rPr>
              <a:t>Street</a:t>
            </a:r>
            <a:r>
              <a:rPr lang="sv-SE" b="0" i="0" dirty="0">
                <a:solidFill>
                  <a:srgbClr val="000000"/>
                </a:solidFill>
                <a:effectLst/>
                <a:latin typeface="HelveticaNeue"/>
              </a:rPr>
              <a:t> Journal, gör hon tydligt hur team och projektgrupper där medlemmarna bidrar med olika infallsvinklar är mer innovativa. Olikheterna tvingar personerna att försöka se varje uppgift ur flera perspektiv där den extra ansträngning och de bredare perspektiven leder till större framgång. </a:t>
            </a:r>
          </a:p>
          <a:p>
            <a:pPr algn="l" fontAlgn="base"/>
            <a:r>
              <a:rPr lang="sv-SE" b="0" i="0" dirty="0">
                <a:solidFill>
                  <a:srgbClr val="000000"/>
                </a:solidFill>
                <a:effectLst/>
                <a:latin typeface="HelveticaNeue"/>
              </a:rPr>
              <a:t>De bredare perspektiven är också en av förklaringarna till varför företag som strävar efter jämlikhet och anställda med olika etnicitet och social bakgrund också lyckas bättre än andra. Rapporten </a:t>
            </a:r>
            <a:r>
              <a:rPr lang="sv-SE" b="0" i="0" dirty="0" err="1">
                <a:solidFill>
                  <a:srgbClr val="000000"/>
                </a:solidFill>
                <a:effectLst/>
                <a:latin typeface="HelveticaNeue"/>
              </a:rPr>
              <a:t>Diversity</a:t>
            </a:r>
            <a:r>
              <a:rPr lang="sv-SE" b="0" i="0" dirty="0">
                <a:solidFill>
                  <a:srgbClr val="000000"/>
                </a:solidFill>
                <a:effectLst/>
                <a:latin typeface="HelveticaNeue"/>
              </a:rPr>
              <a:t> </a:t>
            </a:r>
            <a:r>
              <a:rPr lang="sv-SE" b="0" i="0" dirty="0" err="1">
                <a:solidFill>
                  <a:srgbClr val="000000"/>
                </a:solidFill>
                <a:effectLst/>
                <a:latin typeface="HelveticaNeue"/>
              </a:rPr>
              <a:t>Matters</a:t>
            </a:r>
            <a:r>
              <a:rPr lang="sv-SE" b="0" i="0" dirty="0">
                <a:solidFill>
                  <a:srgbClr val="000000"/>
                </a:solidFill>
                <a:effectLst/>
                <a:latin typeface="HelveticaNeue"/>
              </a:rPr>
              <a:t> från konsultfirman McKinsey visar hur  företag med en hög etnisk mångfald har större sannolikhet att nå vinst än genomsnittet. Dessutom ökar sannolikheten ytterligare hos de företag som har en balans mellan könen i ledningsgrupperna. </a:t>
            </a:r>
          </a:p>
          <a:p>
            <a:pPr algn="l" fontAlgn="base"/>
            <a:r>
              <a:rPr lang="sv-SE" b="0" i="0" dirty="0">
                <a:solidFill>
                  <a:srgbClr val="000000"/>
                </a:solidFill>
                <a:effectLst/>
                <a:latin typeface="HelveticaNeue"/>
              </a:rPr>
              <a:t>Studien </a:t>
            </a:r>
            <a:r>
              <a:rPr lang="sv-SE" b="0" i="0" dirty="0" err="1">
                <a:solidFill>
                  <a:srgbClr val="000000"/>
                </a:solidFill>
                <a:effectLst/>
                <a:latin typeface="HelveticaNeue"/>
              </a:rPr>
              <a:t>Diversity</a:t>
            </a:r>
            <a:r>
              <a:rPr lang="sv-SE" b="0" i="0" dirty="0">
                <a:solidFill>
                  <a:srgbClr val="000000"/>
                </a:solidFill>
                <a:effectLst/>
                <a:latin typeface="HelveticaNeue"/>
              </a:rPr>
              <a:t> and Innovation från Boston Consulting Group omfattar 1700 företag i åtta länder. Även denna visar att företag med en större mångfald i ledningen har en högre vinst än genomsnittet där de högre intäkterna kommer från innovation och en förmåga att ta sig an nya affärsområden. </a:t>
            </a:r>
          </a:p>
          <a:p>
            <a:pPr algn="l" fontAlgn="base"/>
            <a:r>
              <a:rPr lang="sv-SE" b="1" i="0" dirty="0">
                <a:solidFill>
                  <a:srgbClr val="000000"/>
                </a:solidFill>
                <a:effectLst/>
                <a:latin typeface="inherit"/>
              </a:rPr>
              <a:t>Enklare att rekrytera</a:t>
            </a:r>
            <a:br>
              <a:rPr lang="sv-SE" b="0" i="0" dirty="0">
                <a:solidFill>
                  <a:srgbClr val="000000"/>
                </a:solidFill>
                <a:effectLst/>
                <a:latin typeface="HelveticaNeue"/>
              </a:rPr>
            </a:br>
            <a:r>
              <a:rPr lang="sv-SE" b="0" i="0" dirty="0">
                <a:solidFill>
                  <a:srgbClr val="000000"/>
                </a:solidFill>
                <a:effectLst/>
                <a:latin typeface="HelveticaNeue"/>
              </a:rPr>
              <a:t>Inkluderande företag har även det lättare att rekrytera nya talanger. Det svenska undersökningsföretaget Universum genomför regelbundet en attitydundersökning bland Sveriges studenter. Undersökningen sammanfattas i en </a:t>
            </a:r>
            <a:r>
              <a:rPr lang="sv-SE" b="0" i="0" dirty="0" err="1">
                <a:solidFill>
                  <a:srgbClr val="000000"/>
                </a:solidFill>
                <a:effectLst/>
                <a:latin typeface="HelveticaNeue"/>
              </a:rPr>
              <a:t>en</a:t>
            </a:r>
            <a:r>
              <a:rPr lang="sv-SE" b="0" i="0" dirty="0">
                <a:solidFill>
                  <a:srgbClr val="000000"/>
                </a:solidFill>
                <a:effectLst/>
                <a:latin typeface="HelveticaNeue"/>
              </a:rPr>
              <a:t> rankinglista av landets mest populära arbetsplatser. Gemensamt för de som toppar listan är att de utmärkt sig som inkluderande arbetsplatser som aktivt arbetar för ökad mångfald. </a:t>
            </a:r>
          </a:p>
          <a:p>
            <a:pPr algn="l" fontAlgn="base"/>
            <a:r>
              <a:rPr lang="sv-SE" b="0" i="0" dirty="0">
                <a:solidFill>
                  <a:srgbClr val="000000"/>
                </a:solidFill>
                <a:effectLst/>
                <a:latin typeface="HelveticaNeue"/>
              </a:rPr>
              <a:t>Undersökningar som dessa gör att medvetenheten sprider sig om att jämställdhet, mångfald och inkludering leder till framgångsrika och lönsamma företag. Inte minst bland investerare som i dag visar ett större intresse än tidigare att satsa där kunskapen gör skillnad. </a:t>
            </a:r>
          </a:p>
          <a:p>
            <a:pPr algn="l" fontAlgn="base"/>
            <a:r>
              <a:rPr lang="sv-SE" b="0" i="0" dirty="0">
                <a:solidFill>
                  <a:srgbClr val="000000"/>
                </a:solidFill>
                <a:effectLst/>
                <a:latin typeface="HelveticaNeue"/>
              </a:rPr>
              <a:t>Men även om andelen jämställda börsbolag ökar så går det långsamt: år 2019 var den endast 24 procent. Bland små- och medelstora företag sker utvecklingen ännu långsammare. </a:t>
            </a:r>
          </a:p>
          <a:p>
            <a:pPr algn="l" fontAlgn="base"/>
            <a:r>
              <a:rPr lang="sv-SE" b="1" i="0" dirty="0">
                <a:solidFill>
                  <a:srgbClr val="000000"/>
                </a:solidFill>
                <a:effectLst/>
                <a:latin typeface="inherit"/>
              </a:rPr>
              <a:t>Fallgropar på vägen</a:t>
            </a:r>
            <a:br>
              <a:rPr lang="sv-SE" b="0" i="0" dirty="0">
                <a:solidFill>
                  <a:srgbClr val="000000"/>
                </a:solidFill>
                <a:effectLst/>
                <a:latin typeface="HelveticaNeue"/>
              </a:rPr>
            </a:br>
            <a:r>
              <a:rPr lang="sv-SE" b="0" i="0" dirty="0" err="1">
                <a:solidFill>
                  <a:srgbClr val="000000"/>
                </a:solidFill>
                <a:effectLst/>
                <a:latin typeface="HelveticaNeue"/>
              </a:rPr>
              <a:t>Vägen</a:t>
            </a:r>
            <a:r>
              <a:rPr lang="sv-SE" b="0" i="0" dirty="0">
                <a:solidFill>
                  <a:srgbClr val="000000"/>
                </a:solidFill>
                <a:effectLst/>
                <a:latin typeface="HelveticaNeue"/>
              </a:rPr>
              <a:t> till en mer inkluderande och jämställd arbetsplats är långtifrån självklar för de flesta. Här finns flera fallgropar, inte minst en kortsiktig syn på lönsamhet och tillväxt. </a:t>
            </a:r>
          </a:p>
          <a:p>
            <a:pPr algn="l" fontAlgn="base"/>
            <a:r>
              <a:rPr lang="sv-SE" b="0" i="0" dirty="0">
                <a:solidFill>
                  <a:srgbClr val="000000"/>
                </a:solidFill>
                <a:effectLst/>
                <a:latin typeface="HelveticaNeue"/>
              </a:rPr>
              <a:t>Arbetet för jämställdhet och mångfald måste genomsyra hela organisationen och ges en tydlig ledningen av personer på chefsposition. Först när de visar förståelse kan det leda till en verklig förändring. </a:t>
            </a:r>
          </a:p>
          <a:p>
            <a:pPr algn="l" fontAlgn="base"/>
            <a:r>
              <a:rPr lang="sv-SE" b="0" i="0" dirty="0">
                <a:solidFill>
                  <a:srgbClr val="000000"/>
                </a:solidFill>
                <a:effectLst/>
                <a:latin typeface="HelveticaNeue"/>
              </a:rPr>
              <a:t>Här gäller det också att inse att de flesta av oss är blinda för våra egna privilegier. Men genom att ständigt följa upp till exempel befordringar eller lön så är det lättare att se och förhindra att vissa grupper prioriteras över andra. </a:t>
            </a:r>
          </a:p>
          <a:p>
            <a:pPr algn="l" fontAlgn="base"/>
            <a:r>
              <a:rPr lang="sv-SE" b="0" i="0" dirty="0">
                <a:solidFill>
                  <a:srgbClr val="000000"/>
                </a:solidFill>
                <a:effectLst/>
                <a:latin typeface="HelveticaNeue"/>
              </a:rPr>
              <a:t>I dag finns en god tillgång till utbildning och stöd i mångfaldsarbetet, </a:t>
            </a:r>
            <a:r>
              <a:rPr lang="sv-SE" b="0" i="0" u="none" strike="noStrike" dirty="0">
                <a:solidFill>
                  <a:srgbClr val="991938"/>
                </a:solidFill>
                <a:effectLst/>
                <a:latin typeface="inherit"/>
                <a:hlinkClick r:id="rId4"/>
              </a:rPr>
              <a:t>läs mer i denna guide</a:t>
            </a:r>
            <a:r>
              <a:rPr lang="sv-SE" b="0" i="0" dirty="0">
                <a:solidFill>
                  <a:srgbClr val="000000"/>
                </a:solidFill>
                <a:effectLst/>
                <a:latin typeface="HelveticaNeue"/>
              </a:rPr>
              <a:t> som tagits fram av </a:t>
            </a:r>
            <a:r>
              <a:rPr lang="sv-SE" b="0" i="0" dirty="0" err="1">
                <a:solidFill>
                  <a:srgbClr val="000000"/>
                </a:solidFill>
                <a:effectLst/>
                <a:latin typeface="HelveticaNeue"/>
              </a:rPr>
              <a:t>Openlab</a:t>
            </a:r>
            <a:r>
              <a:rPr lang="sv-SE" b="0" i="0" dirty="0">
                <a:solidFill>
                  <a:srgbClr val="000000"/>
                </a:solidFill>
                <a:effectLst/>
                <a:latin typeface="HelveticaNeue"/>
              </a:rPr>
              <a:t> inom projektet </a:t>
            </a:r>
            <a:r>
              <a:rPr lang="sv-SE" b="0" i="0" dirty="0" err="1">
                <a:solidFill>
                  <a:srgbClr val="000000"/>
                </a:solidFill>
                <a:effectLst/>
                <a:latin typeface="HelveticaNeue"/>
              </a:rPr>
              <a:t>Frontrunners</a:t>
            </a:r>
            <a:r>
              <a:rPr lang="sv-SE" b="0" i="0" dirty="0">
                <a:solidFill>
                  <a:srgbClr val="000000"/>
                </a:solidFill>
                <a:effectLst/>
                <a:latin typeface="HelveticaNeue"/>
              </a:rPr>
              <a:t> for </a:t>
            </a:r>
            <a:r>
              <a:rPr lang="sv-SE" b="0" i="0" dirty="0" err="1">
                <a:solidFill>
                  <a:srgbClr val="000000"/>
                </a:solidFill>
                <a:effectLst/>
                <a:latin typeface="HelveticaNeue"/>
              </a:rPr>
              <a:t>Sustainable</a:t>
            </a:r>
            <a:r>
              <a:rPr lang="sv-SE" b="0" i="0" dirty="0">
                <a:solidFill>
                  <a:srgbClr val="000000"/>
                </a:solidFill>
                <a:effectLst/>
                <a:latin typeface="HelveticaNeue"/>
              </a:rPr>
              <a:t> Innovation.</a:t>
            </a:r>
          </a:p>
          <a:p>
            <a:pPr algn="l" fontAlgn="base"/>
            <a:r>
              <a:rPr lang="sv-SE" b="0" i="0" dirty="0">
                <a:solidFill>
                  <a:srgbClr val="000000"/>
                </a:solidFill>
                <a:effectLst/>
                <a:latin typeface="HelveticaNeue"/>
              </a:rPr>
              <a:t>Det finns flera exempel på de som utmärkt sig för ett målmedvetet och strategiskt arbete med jämställdhet. Ett av dem är fastighetsbranschen som i dag utropat sig till landets mest jämställda bransch. </a:t>
            </a:r>
          </a:p>
          <a:p>
            <a:pPr algn="l" fontAlgn="base"/>
            <a:r>
              <a:rPr lang="sv-SE" b="1" i="0" dirty="0">
                <a:solidFill>
                  <a:srgbClr val="000000"/>
                </a:solidFill>
                <a:effectLst/>
                <a:latin typeface="inherit"/>
              </a:rPr>
              <a:t>Läs de andra delarna i </a:t>
            </a:r>
            <a:r>
              <a:rPr lang="sv-SE" b="1" i="0" dirty="0" err="1">
                <a:solidFill>
                  <a:srgbClr val="000000"/>
                </a:solidFill>
                <a:effectLst/>
                <a:latin typeface="inherit"/>
              </a:rPr>
              <a:t>Openlabs</a:t>
            </a:r>
            <a:r>
              <a:rPr lang="sv-SE" b="1" i="0" dirty="0">
                <a:solidFill>
                  <a:srgbClr val="000000"/>
                </a:solidFill>
                <a:effectLst/>
                <a:latin typeface="inherit"/>
              </a:rPr>
              <a:t> artikelserie om mångfald och arbetsmarknad:</a:t>
            </a:r>
            <a:br>
              <a:rPr lang="sv-SE" b="0" i="0" dirty="0">
                <a:solidFill>
                  <a:srgbClr val="000000"/>
                </a:solidFill>
                <a:effectLst/>
                <a:latin typeface="HelveticaNeue"/>
              </a:rPr>
            </a:br>
            <a:r>
              <a:rPr lang="sv-SE" b="0" i="0" dirty="0">
                <a:solidFill>
                  <a:srgbClr val="000000"/>
                </a:solidFill>
                <a:effectLst/>
                <a:latin typeface="HelveticaNeue"/>
              </a:rPr>
              <a:t>Del 2, </a:t>
            </a:r>
            <a:r>
              <a:rPr lang="sv-SE" b="0" i="0" u="none" strike="noStrike" dirty="0">
                <a:solidFill>
                  <a:srgbClr val="991938"/>
                </a:solidFill>
                <a:effectLst/>
                <a:latin typeface="inherit"/>
                <a:hlinkClick r:id="rId5"/>
              </a:rPr>
              <a:t>Best </a:t>
            </a:r>
            <a:r>
              <a:rPr lang="sv-SE" b="0" i="0" u="none" strike="noStrike" dirty="0" err="1">
                <a:solidFill>
                  <a:srgbClr val="991938"/>
                </a:solidFill>
                <a:effectLst/>
                <a:latin typeface="inherit"/>
                <a:hlinkClick r:id="rId5"/>
              </a:rPr>
              <a:t>practice</a:t>
            </a:r>
            <a:r>
              <a:rPr lang="sv-SE" b="0" i="0" u="none" strike="noStrike" dirty="0">
                <a:solidFill>
                  <a:srgbClr val="991938"/>
                </a:solidFill>
                <a:effectLst/>
                <a:latin typeface="inherit"/>
                <a:hlinkClick r:id="rId5"/>
              </a:rPr>
              <a:t>-exempel för en större mångfald på arbetsmarknaden</a:t>
            </a:r>
            <a:r>
              <a:rPr lang="sv-SE" b="0" i="0" dirty="0">
                <a:solidFill>
                  <a:srgbClr val="000000"/>
                </a:solidFill>
                <a:effectLst/>
                <a:latin typeface="HelveticaNeue"/>
              </a:rPr>
              <a:t>.</a:t>
            </a:r>
            <a:br>
              <a:rPr lang="sv-SE" b="0" i="0" dirty="0">
                <a:solidFill>
                  <a:srgbClr val="000000"/>
                </a:solidFill>
                <a:effectLst/>
                <a:latin typeface="HelveticaNeue"/>
              </a:rPr>
            </a:br>
            <a:r>
              <a:rPr lang="sv-SE" b="0" i="0" dirty="0">
                <a:solidFill>
                  <a:srgbClr val="000000"/>
                </a:solidFill>
                <a:effectLst/>
                <a:latin typeface="HelveticaNeue"/>
              </a:rPr>
              <a:t>Del 3, </a:t>
            </a:r>
            <a:r>
              <a:rPr lang="sv-SE" b="0" i="0" u="none" strike="noStrike" dirty="0">
                <a:solidFill>
                  <a:srgbClr val="991938"/>
                </a:solidFill>
                <a:effectLst/>
                <a:latin typeface="inherit"/>
                <a:hlinkClick r:id="rId4"/>
              </a:rPr>
              <a:t>Här finns stöd för ditt eget </a:t>
            </a:r>
            <a:r>
              <a:rPr lang="sv-SE" b="0" i="0" u="none" strike="noStrike" dirty="0" err="1">
                <a:solidFill>
                  <a:srgbClr val="991938"/>
                </a:solidFill>
                <a:effectLst/>
                <a:latin typeface="inherit"/>
                <a:hlinkClick r:id="rId4"/>
              </a:rPr>
              <a:t>mångfaldsarbe</a:t>
            </a:r>
            <a:r>
              <a:rPr lang="sv-SE" b="0" i="0" dirty="0">
                <a:solidFill>
                  <a:srgbClr val="000000"/>
                </a:solidFill>
                <a:effectLst/>
                <a:latin typeface="HelveticaNeue"/>
              </a:rPr>
              <a:t>.</a:t>
            </a:r>
          </a:p>
          <a:p>
            <a:pPr algn="l" fontAlgn="base"/>
            <a:r>
              <a:rPr lang="sv-SE" b="1" i="0" dirty="0">
                <a:solidFill>
                  <a:srgbClr val="000000"/>
                </a:solidFill>
                <a:effectLst/>
                <a:latin typeface="inherit"/>
              </a:rPr>
              <a:t>EVENT OM MÅNGFALD OCH INKLUDERING PÅ ARBETET OCH ARBETSMARKNADEN</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Den 8 oktober arrangerar </a:t>
            </a:r>
            <a:r>
              <a:rPr lang="sv-SE" b="0" i="0" dirty="0" err="1">
                <a:solidFill>
                  <a:srgbClr val="000000"/>
                </a:solidFill>
                <a:effectLst/>
                <a:latin typeface="HelveticaNeue"/>
              </a:rPr>
              <a:t>Openlab</a:t>
            </a:r>
            <a:r>
              <a:rPr lang="sv-SE" b="0" i="0" dirty="0">
                <a:solidFill>
                  <a:srgbClr val="000000"/>
                </a:solidFill>
                <a:effectLst/>
                <a:latin typeface="HelveticaNeue"/>
              </a:rPr>
              <a:t> evenemanget </a:t>
            </a:r>
            <a:r>
              <a:rPr lang="sv-SE" b="0" i="1" u="none" strike="noStrike" dirty="0">
                <a:solidFill>
                  <a:srgbClr val="991938"/>
                </a:solidFill>
                <a:effectLst/>
                <a:latin typeface="inherit"/>
                <a:hlinkClick r:id="rId6"/>
              </a:rPr>
              <a:t>Diverse and </a:t>
            </a:r>
            <a:r>
              <a:rPr lang="sv-SE" b="0" i="1" u="none" strike="noStrike" dirty="0" err="1">
                <a:solidFill>
                  <a:srgbClr val="991938"/>
                </a:solidFill>
                <a:effectLst/>
                <a:latin typeface="inherit"/>
                <a:hlinkClick r:id="rId6"/>
              </a:rPr>
              <a:t>inclusive</a:t>
            </a:r>
            <a:r>
              <a:rPr lang="sv-SE" b="0" i="1" u="none" strike="noStrike" dirty="0">
                <a:solidFill>
                  <a:srgbClr val="991938"/>
                </a:solidFill>
                <a:effectLst/>
                <a:latin typeface="inherit"/>
                <a:hlinkClick r:id="rId6"/>
              </a:rPr>
              <a:t> </a:t>
            </a:r>
            <a:r>
              <a:rPr lang="sv-SE" b="0" i="1" u="none" strike="noStrike" dirty="0" err="1">
                <a:solidFill>
                  <a:srgbClr val="991938"/>
                </a:solidFill>
                <a:effectLst/>
                <a:latin typeface="inherit"/>
                <a:hlinkClick r:id="rId6"/>
              </a:rPr>
              <a:t>workplaces</a:t>
            </a:r>
            <a:r>
              <a:rPr lang="sv-SE" b="0" i="1" u="none" strike="noStrike" dirty="0">
                <a:solidFill>
                  <a:srgbClr val="991938"/>
                </a:solidFill>
                <a:effectLst/>
                <a:latin typeface="inherit"/>
                <a:hlinkClick r:id="rId6"/>
              </a:rPr>
              <a:t> – </a:t>
            </a:r>
            <a:r>
              <a:rPr lang="sv-SE" b="0" i="1" u="none" strike="noStrike" dirty="0" err="1">
                <a:solidFill>
                  <a:srgbClr val="991938"/>
                </a:solidFill>
                <a:effectLst/>
                <a:latin typeface="inherit"/>
                <a:hlinkClick r:id="rId6"/>
              </a:rPr>
              <a:t>Share</a:t>
            </a:r>
            <a:r>
              <a:rPr lang="sv-SE" b="0" i="1" u="none" strike="noStrike" dirty="0">
                <a:solidFill>
                  <a:srgbClr val="991938"/>
                </a:solidFill>
                <a:effectLst/>
                <a:latin typeface="inherit"/>
                <a:hlinkClick r:id="rId6"/>
              </a:rPr>
              <a:t> </a:t>
            </a:r>
            <a:r>
              <a:rPr lang="sv-SE" b="0" i="1" u="none" strike="noStrike" dirty="0" err="1">
                <a:solidFill>
                  <a:srgbClr val="991938"/>
                </a:solidFill>
                <a:effectLst/>
                <a:latin typeface="inherit"/>
                <a:hlinkClick r:id="rId6"/>
              </a:rPr>
              <a:t>mingle</a:t>
            </a:r>
            <a:r>
              <a:rPr lang="sv-SE" b="0" i="1" u="none" strike="noStrike" dirty="0">
                <a:solidFill>
                  <a:srgbClr val="991938"/>
                </a:solidFill>
                <a:effectLst/>
                <a:latin typeface="inherit"/>
                <a:hlinkClick r:id="rId6"/>
              </a:rPr>
              <a:t> and </a:t>
            </a:r>
            <a:r>
              <a:rPr lang="sv-SE" b="0" i="1" u="none" strike="noStrike" dirty="0" err="1">
                <a:solidFill>
                  <a:srgbClr val="991938"/>
                </a:solidFill>
                <a:effectLst/>
                <a:latin typeface="inherit"/>
                <a:hlinkClick r:id="rId6"/>
              </a:rPr>
              <a:t>inspire</a:t>
            </a:r>
            <a:r>
              <a:rPr lang="sv-SE" b="0" i="0" dirty="0">
                <a:solidFill>
                  <a:srgbClr val="000000"/>
                </a:solidFill>
                <a:effectLst/>
                <a:latin typeface="HelveticaNeue"/>
              </a:rPr>
              <a:t> där fem talare delar med sig av erfarenheter av att öka mångfald och inkludering på arbetsmarknaden och på arbetsplatser. Välkommen!</a:t>
            </a:r>
          </a:p>
          <a:p>
            <a:pPr algn="ctr" fontAlgn="base"/>
            <a:r>
              <a:rPr lang="sv-SE" b="0" i="0" u="none" strike="noStrike" dirty="0">
                <a:solidFill>
                  <a:srgbClr val="991938"/>
                </a:solidFill>
                <a:effectLst/>
                <a:latin typeface="inherit"/>
                <a:hlinkClick r:id="rId6"/>
              </a:rPr>
              <a:t>Anmäl dig till eventet!</a:t>
            </a:r>
            <a:endParaRPr lang="sv-SE" b="0" i="0" dirty="0">
              <a:solidFill>
                <a:srgbClr val="FFFFFF"/>
              </a:solidFill>
              <a:effectLst/>
              <a:latin typeface="HelveticaNeue"/>
            </a:endParaRPr>
          </a:p>
          <a:p>
            <a:pPr algn="l" fontAlgn="base"/>
            <a:r>
              <a:rPr lang="sv-SE" b="0" i="0" dirty="0">
                <a:solidFill>
                  <a:srgbClr val="000000"/>
                </a:solidFill>
                <a:effectLst/>
                <a:latin typeface="HelveticaNeue"/>
              </a:rPr>
              <a:t>FAKTARUTA 1</a:t>
            </a:r>
            <a:br>
              <a:rPr lang="sv-SE" b="0" i="0" dirty="0">
                <a:solidFill>
                  <a:srgbClr val="000000"/>
                </a:solidFill>
                <a:effectLst/>
                <a:latin typeface="HelveticaNeue"/>
              </a:rPr>
            </a:br>
            <a:r>
              <a:rPr lang="sv-SE" b="1" i="1" dirty="0">
                <a:solidFill>
                  <a:srgbClr val="000000"/>
                </a:solidFill>
                <a:effectLst/>
                <a:latin typeface="inherit"/>
              </a:rPr>
              <a:t>“Techbolagen brottas med sexuella trakasserier” </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Röster från den internationella </a:t>
            </a:r>
            <a:r>
              <a:rPr lang="sv-SE" b="0" i="0" dirty="0" err="1">
                <a:solidFill>
                  <a:srgbClr val="000000"/>
                </a:solidFill>
                <a:effectLst/>
                <a:latin typeface="HelveticaNeue"/>
              </a:rPr>
              <a:t>techbranschen</a:t>
            </a:r>
            <a:r>
              <a:rPr lang="sv-SE" b="0" i="0" dirty="0">
                <a:solidFill>
                  <a:srgbClr val="000000"/>
                </a:solidFill>
                <a:effectLst/>
                <a:latin typeface="HelveticaNeue"/>
              </a:rPr>
              <a:t> vittnar om en ovälkommen tillvaro för kvinnor och icke-vita. I rapporten “Tech lever grabbmyten” har </a:t>
            </a:r>
            <a:r>
              <a:rPr lang="sv-SE" b="0" i="0" dirty="0" err="1">
                <a:solidFill>
                  <a:srgbClr val="000000"/>
                </a:solidFill>
                <a:effectLst/>
                <a:latin typeface="HelveticaNeue"/>
              </a:rPr>
              <a:t>Allbright</a:t>
            </a:r>
            <a:r>
              <a:rPr lang="sv-SE" b="0" i="0" dirty="0">
                <a:solidFill>
                  <a:srgbClr val="000000"/>
                </a:solidFill>
                <a:effectLst/>
                <a:latin typeface="HelveticaNeue"/>
              </a:rPr>
              <a:t> kartlagt ett urval svenska </a:t>
            </a:r>
            <a:r>
              <a:rPr lang="sv-SE" b="0" i="0" dirty="0" err="1">
                <a:solidFill>
                  <a:srgbClr val="000000"/>
                </a:solidFill>
                <a:effectLst/>
                <a:latin typeface="HelveticaNeue"/>
              </a:rPr>
              <a:t>techbolag</a:t>
            </a:r>
            <a:r>
              <a:rPr lang="sv-SE" b="0" i="0" dirty="0">
                <a:solidFill>
                  <a:srgbClr val="000000"/>
                </a:solidFill>
                <a:effectLst/>
                <a:latin typeface="HelveticaNeue"/>
              </a:rPr>
              <a:t> och investmentbolag. Rapporten visar en ojämlik sektor där mångfaldsarbetet satts på undantag. Och trots att företagen ofta rekryterar internationellt upplever kvinnor och icke-vita det svårare att göra karriär på grund av sin identitet eller etniska bakgrund. </a:t>
            </a:r>
          </a:p>
          <a:p>
            <a:pPr algn="l" fontAlgn="base"/>
            <a:r>
              <a:rPr lang="sv-SE" b="0" i="0" dirty="0">
                <a:solidFill>
                  <a:srgbClr val="000000"/>
                </a:solidFill>
                <a:effectLst/>
                <a:latin typeface="HelveticaNeue"/>
              </a:rPr>
              <a:t>“Techbolagen sitter på stor makt att forma vårt samhälle. Att exkludera hela målgrupper är oacceptabelt – och rimmar illa med lovord om nytänkande och innovation” skriver Amanda </a:t>
            </a:r>
            <a:r>
              <a:rPr lang="sv-SE" b="0" i="0" dirty="0" err="1">
                <a:solidFill>
                  <a:srgbClr val="000000"/>
                </a:solidFill>
                <a:effectLst/>
                <a:latin typeface="HelveticaNeue"/>
              </a:rPr>
              <a:t>Lundeteg</a:t>
            </a:r>
            <a:r>
              <a:rPr lang="sv-SE" b="0" i="0" dirty="0">
                <a:solidFill>
                  <a:srgbClr val="000000"/>
                </a:solidFill>
                <a:effectLst/>
                <a:latin typeface="HelveticaNeue"/>
              </a:rPr>
              <a:t>, VD för </a:t>
            </a:r>
            <a:r>
              <a:rPr lang="sv-SE" b="0" i="0" dirty="0" err="1">
                <a:solidFill>
                  <a:srgbClr val="000000"/>
                </a:solidFill>
                <a:effectLst/>
                <a:latin typeface="HelveticaNeue"/>
              </a:rPr>
              <a:t>Allbright</a:t>
            </a:r>
            <a:r>
              <a:rPr lang="sv-SE" b="0" i="0" dirty="0">
                <a:solidFill>
                  <a:srgbClr val="000000"/>
                </a:solidFill>
                <a:effectLst/>
                <a:latin typeface="HelveticaNeue"/>
              </a:rPr>
              <a:t>.</a:t>
            </a:r>
            <a:br>
              <a:rPr lang="sv-SE" b="0" i="0" dirty="0">
                <a:solidFill>
                  <a:srgbClr val="000000"/>
                </a:solidFill>
                <a:effectLst/>
                <a:latin typeface="HelveticaNeue"/>
              </a:rPr>
            </a:br>
            <a:r>
              <a:rPr lang="sv-SE" b="0" i="1" dirty="0">
                <a:solidFill>
                  <a:srgbClr val="000000"/>
                </a:solidFill>
                <a:effectLst/>
                <a:latin typeface="inherit"/>
              </a:rPr>
              <a:t>Källa: </a:t>
            </a:r>
            <a:r>
              <a:rPr lang="sv-SE" b="0" i="1" dirty="0" err="1">
                <a:solidFill>
                  <a:srgbClr val="000000"/>
                </a:solidFill>
                <a:effectLst/>
                <a:latin typeface="inherit"/>
              </a:rPr>
              <a:t>Allbright</a:t>
            </a:r>
            <a:br>
              <a:rPr lang="sv-SE" b="0" i="0" dirty="0">
                <a:solidFill>
                  <a:srgbClr val="000000"/>
                </a:solidFill>
                <a:effectLst/>
                <a:latin typeface="HelveticaNeue"/>
              </a:rPr>
            </a:br>
            <a:endParaRPr lang="sv-SE" b="0" i="0" dirty="0">
              <a:solidFill>
                <a:srgbClr val="000000"/>
              </a:solidFill>
              <a:effectLst/>
              <a:latin typeface="HelveticaNeue"/>
            </a:endParaRPr>
          </a:p>
          <a:p>
            <a:pPr algn="l" fontAlgn="base"/>
            <a:r>
              <a:rPr lang="sv-SE" b="0" i="0" dirty="0">
                <a:solidFill>
                  <a:srgbClr val="000000"/>
                </a:solidFill>
                <a:effectLst/>
                <a:latin typeface="HelveticaNeue"/>
              </a:rPr>
              <a:t>FAKTARUTA 2</a:t>
            </a:r>
            <a:br>
              <a:rPr lang="sv-SE" b="0" i="0" dirty="0">
                <a:solidFill>
                  <a:srgbClr val="000000"/>
                </a:solidFill>
                <a:effectLst/>
                <a:latin typeface="HelveticaNeue"/>
              </a:rPr>
            </a:br>
            <a:r>
              <a:rPr lang="sv-SE" b="1" i="1" dirty="0">
                <a:solidFill>
                  <a:srgbClr val="000000"/>
                </a:solidFill>
                <a:effectLst/>
                <a:latin typeface="inherit"/>
              </a:rPr>
              <a:t>“Machokulturen består inom byggbranschen”</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Sexuella trakasserier, härskartekniker och hård jargong; arbetsklimatet i byggbranschen har allvarliga brister, visar en rapport från branschföreningen Byggcheferna. Machokulturen är den viktigaste orsaken till att människor väljer bort eller ger upp en framtid i byggbranschen. </a:t>
            </a:r>
          </a:p>
          <a:p>
            <a:pPr algn="l" fontAlgn="base"/>
            <a:r>
              <a:rPr lang="sv-SE" b="0" i="0" dirty="0">
                <a:solidFill>
                  <a:srgbClr val="000000"/>
                </a:solidFill>
                <a:effectLst/>
                <a:latin typeface="HelveticaNeue"/>
              </a:rPr>
              <a:t>“En schysst företagskultur är en konkurrensfördel som gör det möjligt att behålla topptalanger och tjäna mer pengar”, säger Kajsa </a:t>
            </a:r>
            <a:r>
              <a:rPr lang="sv-SE" b="0" i="0" dirty="0" err="1">
                <a:solidFill>
                  <a:srgbClr val="000000"/>
                </a:solidFill>
                <a:effectLst/>
                <a:latin typeface="HelveticaNeue"/>
              </a:rPr>
              <a:t>Hessel</a:t>
            </a:r>
            <a:r>
              <a:rPr lang="sv-SE" b="0" i="0" dirty="0">
                <a:solidFill>
                  <a:srgbClr val="000000"/>
                </a:solidFill>
                <a:effectLst/>
                <a:latin typeface="HelveticaNeue"/>
              </a:rPr>
              <a:t>, ordförande i Byggcheferna, en branschförening inom Ledarna, i ett uttalande.</a:t>
            </a:r>
            <a:br>
              <a:rPr lang="sv-SE" b="0" i="0" dirty="0">
                <a:solidFill>
                  <a:srgbClr val="000000"/>
                </a:solidFill>
                <a:effectLst/>
                <a:latin typeface="HelveticaNeue"/>
              </a:rPr>
            </a:br>
            <a:r>
              <a:rPr lang="sv-SE" b="0" i="1" dirty="0">
                <a:solidFill>
                  <a:srgbClr val="000000"/>
                </a:solidFill>
                <a:effectLst/>
                <a:latin typeface="inherit"/>
              </a:rPr>
              <a:t>Källa: Byggcheferna</a:t>
            </a:r>
            <a:br>
              <a:rPr lang="sv-SE" b="0" i="0" dirty="0">
                <a:solidFill>
                  <a:srgbClr val="000000"/>
                </a:solidFill>
                <a:effectLst/>
                <a:latin typeface="HelveticaNeue"/>
              </a:rPr>
            </a:br>
            <a:endParaRPr lang="sv-SE" b="0" i="0" dirty="0">
              <a:solidFill>
                <a:srgbClr val="000000"/>
              </a:solidFill>
              <a:effectLst/>
              <a:latin typeface="HelveticaNeue"/>
            </a:endParaRPr>
          </a:p>
          <a:p>
            <a:pPr algn="l" fontAlgn="base"/>
            <a:r>
              <a:rPr lang="sv-SE" b="1" i="1" dirty="0">
                <a:solidFill>
                  <a:srgbClr val="000000"/>
                </a:solidFill>
                <a:effectLst/>
                <a:latin typeface="inherit"/>
              </a:rPr>
              <a:t>Källor:</a:t>
            </a:r>
            <a:r>
              <a:rPr lang="sv-SE" b="0" i="1" dirty="0">
                <a:solidFill>
                  <a:srgbClr val="000000"/>
                </a:solidFill>
                <a:effectLst/>
                <a:latin typeface="inherit"/>
              </a:rPr>
              <a:t> </a:t>
            </a:r>
            <a:br>
              <a:rPr lang="sv-SE" b="0" i="0" dirty="0">
                <a:solidFill>
                  <a:srgbClr val="000000"/>
                </a:solidFill>
                <a:effectLst/>
                <a:latin typeface="HelveticaNeue"/>
              </a:rPr>
            </a:br>
            <a:r>
              <a:rPr lang="sv-SE" b="0" i="1" dirty="0" err="1">
                <a:solidFill>
                  <a:srgbClr val="000000"/>
                </a:solidFill>
                <a:effectLst/>
                <a:latin typeface="inherit"/>
              </a:rPr>
              <a:t>How</a:t>
            </a:r>
            <a:r>
              <a:rPr lang="sv-SE" b="0" i="1" dirty="0">
                <a:solidFill>
                  <a:srgbClr val="000000"/>
                </a:solidFill>
                <a:effectLst/>
                <a:latin typeface="inherit"/>
              </a:rPr>
              <a:t> </a:t>
            </a:r>
            <a:r>
              <a:rPr lang="sv-SE" b="0" i="1" dirty="0" err="1">
                <a:solidFill>
                  <a:srgbClr val="000000"/>
                </a:solidFill>
                <a:effectLst/>
                <a:latin typeface="inherit"/>
              </a:rPr>
              <a:t>Diversity</a:t>
            </a:r>
            <a:r>
              <a:rPr lang="sv-SE" b="0" i="1" dirty="0">
                <a:solidFill>
                  <a:srgbClr val="000000"/>
                </a:solidFill>
                <a:effectLst/>
                <a:latin typeface="inherit"/>
              </a:rPr>
              <a:t> Makes Us </a:t>
            </a:r>
            <a:r>
              <a:rPr lang="sv-SE" b="0" i="1" dirty="0" err="1">
                <a:solidFill>
                  <a:srgbClr val="000000"/>
                </a:solidFill>
                <a:effectLst/>
                <a:latin typeface="inherit"/>
              </a:rPr>
              <a:t>Smarter</a:t>
            </a:r>
            <a:r>
              <a:rPr lang="sv-SE" b="0" i="1" dirty="0">
                <a:solidFill>
                  <a:srgbClr val="000000"/>
                </a:solidFill>
                <a:effectLst/>
                <a:latin typeface="inherit"/>
              </a:rPr>
              <a:t>, Katherine Phillips, </a:t>
            </a:r>
            <a:r>
              <a:rPr lang="sv-SE" b="0" i="1" dirty="0" err="1">
                <a:solidFill>
                  <a:srgbClr val="000000"/>
                </a:solidFill>
                <a:effectLst/>
                <a:latin typeface="inherit"/>
              </a:rPr>
              <a:t>Scientific</a:t>
            </a:r>
            <a:r>
              <a:rPr lang="sv-SE" b="0" i="1" dirty="0">
                <a:solidFill>
                  <a:srgbClr val="000000"/>
                </a:solidFill>
                <a:effectLst/>
                <a:latin typeface="inherit"/>
              </a:rPr>
              <a:t> </a:t>
            </a:r>
            <a:r>
              <a:rPr lang="sv-SE" b="0" i="1" dirty="0" err="1">
                <a:solidFill>
                  <a:srgbClr val="000000"/>
                </a:solidFill>
                <a:effectLst/>
                <a:latin typeface="inherit"/>
              </a:rPr>
              <a:t>American</a:t>
            </a:r>
            <a:br>
              <a:rPr lang="sv-SE" b="0" i="0" dirty="0">
                <a:solidFill>
                  <a:srgbClr val="000000"/>
                </a:solidFill>
                <a:effectLst/>
                <a:latin typeface="HelveticaNeue"/>
              </a:rPr>
            </a:br>
            <a:r>
              <a:rPr lang="sv-SE" b="0" i="1" dirty="0" err="1">
                <a:solidFill>
                  <a:srgbClr val="000000"/>
                </a:solidFill>
                <a:effectLst/>
                <a:latin typeface="inherit"/>
              </a:rPr>
              <a:t>Diversity</a:t>
            </a:r>
            <a:r>
              <a:rPr lang="sv-SE" b="0" i="1" dirty="0">
                <a:solidFill>
                  <a:srgbClr val="000000"/>
                </a:solidFill>
                <a:effectLst/>
                <a:latin typeface="inherit"/>
              </a:rPr>
              <a:t> </a:t>
            </a:r>
            <a:r>
              <a:rPr lang="sv-SE" b="0" i="1" dirty="0" err="1">
                <a:solidFill>
                  <a:srgbClr val="000000"/>
                </a:solidFill>
                <a:effectLst/>
                <a:latin typeface="inherit"/>
              </a:rPr>
              <a:t>Confirmed</a:t>
            </a:r>
            <a:r>
              <a:rPr lang="sv-SE" b="0" i="1" dirty="0">
                <a:solidFill>
                  <a:srgbClr val="000000"/>
                </a:solidFill>
                <a:effectLst/>
                <a:latin typeface="inherit"/>
              </a:rPr>
              <a:t> To </a:t>
            </a:r>
            <a:r>
              <a:rPr lang="sv-SE" b="0" i="1" dirty="0" err="1">
                <a:solidFill>
                  <a:srgbClr val="000000"/>
                </a:solidFill>
                <a:effectLst/>
                <a:latin typeface="inherit"/>
              </a:rPr>
              <a:t>Boost</a:t>
            </a:r>
            <a:r>
              <a:rPr lang="sv-SE" b="0" i="1" dirty="0">
                <a:solidFill>
                  <a:srgbClr val="000000"/>
                </a:solidFill>
                <a:effectLst/>
                <a:latin typeface="inherit"/>
              </a:rPr>
              <a:t> Innovation And </a:t>
            </a:r>
            <a:r>
              <a:rPr lang="sv-SE" b="0" i="1" dirty="0" err="1">
                <a:solidFill>
                  <a:srgbClr val="000000"/>
                </a:solidFill>
                <a:effectLst/>
                <a:latin typeface="inherit"/>
              </a:rPr>
              <a:t>Financial</a:t>
            </a:r>
            <a:r>
              <a:rPr lang="sv-SE" b="0" i="1" dirty="0">
                <a:solidFill>
                  <a:srgbClr val="000000"/>
                </a:solidFill>
                <a:effectLst/>
                <a:latin typeface="inherit"/>
              </a:rPr>
              <a:t> </a:t>
            </a:r>
            <a:r>
              <a:rPr lang="sv-SE" b="0" i="1" dirty="0" err="1">
                <a:solidFill>
                  <a:srgbClr val="000000"/>
                </a:solidFill>
                <a:effectLst/>
                <a:latin typeface="inherit"/>
              </a:rPr>
              <a:t>Results</a:t>
            </a:r>
            <a:r>
              <a:rPr lang="sv-SE" b="0" i="1" dirty="0">
                <a:solidFill>
                  <a:srgbClr val="000000"/>
                </a:solidFill>
                <a:effectLst/>
                <a:latin typeface="inherit"/>
              </a:rPr>
              <a:t>, Forbes</a:t>
            </a:r>
            <a:br>
              <a:rPr lang="sv-SE" b="0" i="0" dirty="0">
                <a:solidFill>
                  <a:srgbClr val="000000"/>
                </a:solidFill>
                <a:effectLst/>
                <a:latin typeface="HelveticaNeue"/>
              </a:rPr>
            </a:br>
            <a:r>
              <a:rPr lang="sv-SE" b="0" i="1" dirty="0" err="1">
                <a:solidFill>
                  <a:srgbClr val="000000"/>
                </a:solidFill>
                <a:effectLst/>
                <a:latin typeface="inherit"/>
              </a:rPr>
              <a:t>How</a:t>
            </a:r>
            <a:r>
              <a:rPr lang="sv-SE" b="0" i="1" dirty="0">
                <a:solidFill>
                  <a:srgbClr val="000000"/>
                </a:solidFill>
                <a:effectLst/>
                <a:latin typeface="inherit"/>
              </a:rPr>
              <a:t> </a:t>
            </a:r>
            <a:r>
              <a:rPr lang="sv-SE" b="0" i="1" dirty="0" err="1">
                <a:solidFill>
                  <a:srgbClr val="000000"/>
                </a:solidFill>
                <a:effectLst/>
                <a:latin typeface="inherit"/>
              </a:rPr>
              <a:t>Diversity</a:t>
            </a:r>
            <a:r>
              <a:rPr lang="sv-SE" b="0" i="1" dirty="0">
                <a:solidFill>
                  <a:srgbClr val="000000"/>
                </a:solidFill>
                <a:effectLst/>
                <a:latin typeface="inherit"/>
              </a:rPr>
              <a:t> </a:t>
            </a:r>
            <a:r>
              <a:rPr lang="sv-SE" b="0" i="1" dirty="0" err="1">
                <a:solidFill>
                  <a:srgbClr val="000000"/>
                </a:solidFill>
                <a:effectLst/>
                <a:latin typeface="inherit"/>
              </a:rPr>
              <a:t>Can</a:t>
            </a:r>
            <a:r>
              <a:rPr lang="sv-SE" b="0" i="1" dirty="0">
                <a:solidFill>
                  <a:srgbClr val="000000"/>
                </a:solidFill>
                <a:effectLst/>
                <a:latin typeface="inherit"/>
              </a:rPr>
              <a:t> Drive Innovation, Harvard Business Review</a:t>
            </a:r>
            <a:br>
              <a:rPr lang="sv-SE" b="0" i="0" dirty="0">
                <a:solidFill>
                  <a:srgbClr val="000000"/>
                </a:solidFill>
                <a:effectLst/>
                <a:latin typeface="HelveticaNeue"/>
              </a:rPr>
            </a:br>
            <a:r>
              <a:rPr lang="sv-SE" b="0" i="1" dirty="0">
                <a:solidFill>
                  <a:srgbClr val="000000"/>
                </a:solidFill>
                <a:effectLst/>
                <a:latin typeface="inherit"/>
              </a:rPr>
              <a:t>Rapport: </a:t>
            </a:r>
            <a:r>
              <a:rPr lang="sv-SE" b="0" i="1" dirty="0" err="1">
                <a:solidFill>
                  <a:srgbClr val="000000"/>
                </a:solidFill>
                <a:effectLst/>
                <a:latin typeface="inherit"/>
              </a:rPr>
              <a:t>Working</a:t>
            </a:r>
            <a:r>
              <a:rPr lang="sv-SE" b="0" i="1" dirty="0">
                <a:solidFill>
                  <a:srgbClr val="000000"/>
                </a:solidFill>
                <a:effectLst/>
                <a:latin typeface="inherit"/>
              </a:rPr>
              <a:t> for Change </a:t>
            </a:r>
            <a:r>
              <a:rPr lang="sv-SE" b="0" i="1" dirty="0" err="1">
                <a:solidFill>
                  <a:srgbClr val="000000"/>
                </a:solidFill>
                <a:effectLst/>
                <a:latin typeface="inherit"/>
              </a:rPr>
              <a:t>Matters</a:t>
            </a:r>
            <a:r>
              <a:rPr lang="sv-SE" b="0" i="1" dirty="0">
                <a:solidFill>
                  <a:srgbClr val="000000"/>
                </a:solidFill>
                <a:effectLst/>
                <a:latin typeface="inherit"/>
              </a:rPr>
              <a:t> Utbildning – Mångfaldscertifierad rekrytering</a:t>
            </a:r>
            <a:br>
              <a:rPr lang="sv-SE" b="0" i="0" dirty="0">
                <a:solidFill>
                  <a:srgbClr val="000000"/>
                </a:solidFill>
                <a:effectLst/>
                <a:latin typeface="HelveticaNeue"/>
              </a:rPr>
            </a:br>
            <a:r>
              <a:rPr lang="sv-SE" b="0" i="1" dirty="0">
                <a:solidFill>
                  <a:srgbClr val="000000"/>
                </a:solidFill>
                <a:effectLst/>
                <a:latin typeface="inherit"/>
              </a:rPr>
              <a:t>Rapport: Mångfald i näringslivet, Företagandet bland kvinnor, personer med utländsk bakgrund och unga 2004–2017, Tillväxtverket</a:t>
            </a:r>
            <a:br>
              <a:rPr lang="sv-SE" b="0" i="0" dirty="0">
                <a:solidFill>
                  <a:srgbClr val="000000"/>
                </a:solidFill>
                <a:effectLst/>
                <a:latin typeface="HelveticaNeue"/>
              </a:rPr>
            </a:br>
            <a:r>
              <a:rPr lang="sv-SE" b="0" i="1" dirty="0">
                <a:solidFill>
                  <a:srgbClr val="000000"/>
                </a:solidFill>
                <a:effectLst/>
                <a:latin typeface="inherit"/>
              </a:rPr>
              <a:t>Rapport: </a:t>
            </a:r>
            <a:r>
              <a:rPr lang="sv-SE" b="0" i="1" dirty="0" err="1">
                <a:solidFill>
                  <a:srgbClr val="000000"/>
                </a:solidFill>
                <a:effectLst/>
                <a:latin typeface="inherit"/>
              </a:rPr>
              <a:t>Antisvart</a:t>
            </a:r>
            <a:r>
              <a:rPr lang="sv-SE" b="0" i="1" dirty="0">
                <a:solidFill>
                  <a:srgbClr val="000000"/>
                </a:solidFill>
                <a:effectLst/>
                <a:latin typeface="inherit"/>
              </a:rPr>
              <a:t> rasism och diskriminering på arbetsmarknaden, Länsstyrelsen Stockholm</a:t>
            </a:r>
            <a:br>
              <a:rPr lang="sv-SE" b="0" i="0" dirty="0">
                <a:solidFill>
                  <a:srgbClr val="000000"/>
                </a:solidFill>
                <a:effectLst/>
                <a:latin typeface="HelveticaNeue"/>
              </a:rPr>
            </a:br>
            <a:r>
              <a:rPr lang="sv-SE" b="0" i="1" dirty="0">
                <a:solidFill>
                  <a:srgbClr val="000000"/>
                </a:solidFill>
                <a:effectLst/>
                <a:latin typeface="inherit"/>
              </a:rPr>
              <a:t>Tech lever grabbmyten, </a:t>
            </a:r>
            <a:r>
              <a:rPr lang="sv-SE" b="0" i="1" dirty="0" err="1">
                <a:solidFill>
                  <a:srgbClr val="000000"/>
                </a:solidFill>
                <a:effectLst/>
                <a:latin typeface="inherit"/>
              </a:rPr>
              <a:t>Allbright</a:t>
            </a:r>
            <a:r>
              <a:rPr lang="sv-SE" b="0" i="1" dirty="0">
                <a:solidFill>
                  <a:srgbClr val="000000"/>
                </a:solidFill>
                <a:effectLst/>
                <a:latin typeface="inherit"/>
              </a:rPr>
              <a:t> 2019</a:t>
            </a:r>
            <a:br>
              <a:rPr lang="sv-SE" b="0" i="0" dirty="0">
                <a:solidFill>
                  <a:srgbClr val="000000"/>
                </a:solidFill>
                <a:effectLst/>
                <a:latin typeface="HelveticaNeue"/>
              </a:rPr>
            </a:br>
            <a:r>
              <a:rPr lang="sv-SE" b="0" i="1" dirty="0">
                <a:solidFill>
                  <a:srgbClr val="000000"/>
                </a:solidFill>
                <a:effectLst/>
                <a:latin typeface="inherit"/>
              </a:rPr>
              <a:t>Fastighets först i mål, </a:t>
            </a:r>
            <a:r>
              <a:rPr lang="sv-SE" b="0" i="1" dirty="0" err="1">
                <a:solidFill>
                  <a:srgbClr val="000000"/>
                </a:solidFill>
                <a:effectLst/>
                <a:latin typeface="inherit"/>
              </a:rPr>
              <a:t>Allbright</a:t>
            </a:r>
            <a:r>
              <a:rPr lang="sv-SE" b="0" i="1" dirty="0">
                <a:solidFill>
                  <a:srgbClr val="000000"/>
                </a:solidFill>
                <a:effectLst/>
                <a:latin typeface="inherit"/>
              </a:rPr>
              <a:t> 2019</a:t>
            </a:r>
            <a:br>
              <a:rPr lang="sv-SE" b="0" i="0" dirty="0">
                <a:solidFill>
                  <a:srgbClr val="000000"/>
                </a:solidFill>
                <a:effectLst/>
                <a:latin typeface="HelveticaNeue"/>
              </a:rPr>
            </a:br>
            <a:r>
              <a:rPr lang="sv-SE" b="0" i="1" dirty="0">
                <a:solidFill>
                  <a:srgbClr val="000000"/>
                </a:solidFill>
                <a:effectLst/>
                <a:latin typeface="inherit"/>
              </a:rPr>
              <a:t>Vetenskapsmannen inte kvinna, Albright 2019</a:t>
            </a:r>
            <a:endParaRPr lang="sv-SE" b="0" i="0" dirty="0">
              <a:solidFill>
                <a:srgbClr val="000000"/>
              </a:solidFill>
              <a:effectLst/>
              <a:latin typeface="HelveticaNeue"/>
            </a:endParaRPr>
          </a:p>
          <a:p>
            <a:pPr algn="l" fontAlgn="base"/>
            <a:r>
              <a:rPr lang="sv-SE" b="1" i="1" dirty="0">
                <a:solidFill>
                  <a:srgbClr val="000000"/>
                </a:solidFill>
                <a:effectLst/>
                <a:latin typeface="inherit"/>
              </a:rPr>
              <a:t>Text:</a:t>
            </a:r>
            <a:r>
              <a:rPr lang="sv-SE" b="0" i="1" dirty="0">
                <a:solidFill>
                  <a:srgbClr val="000000"/>
                </a:solidFill>
                <a:effectLst/>
                <a:latin typeface="inherit"/>
              </a:rPr>
              <a:t> Magnus Trogen </a:t>
            </a:r>
            <a:r>
              <a:rPr lang="sv-SE" b="0" i="1" dirty="0" err="1">
                <a:solidFill>
                  <a:srgbClr val="000000"/>
                </a:solidFill>
                <a:effectLst/>
                <a:latin typeface="inherit"/>
              </a:rPr>
              <a:t>Pahlén</a:t>
            </a:r>
            <a:br>
              <a:rPr lang="sv-SE" b="0" i="0" dirty="0">
                <a:solidFill>
                  <a:srgbClr val="000000"/>
                </a:solidFill>
                <a:effectLst/>
                <a:latin typeface="HelveticaNeue"/>
              </a:rPr>
            </a:br>
            <a:r>
              <a:rPr lang="sv-SE" b="1" i="1" dirty="0">
                <a:solidFill>
                  <a:srgbClr val="000000"/>
                </a:solidFill>
                <a:effectLst/>
                <a:latin typeface="inherit"/>
              </a:rPr>
              <a:t>Research:</a:t>
            </a:r>
            <a:r>
              <a:rPr lang="sv-SE" b="0" i="1" dirty="0">
                <a:solidFill>
                  <a:srgbClr val="000000"/>
                </a:solidFill>
                <a:effectLst/>
                <a:latin typeface="inherit"/>
              </a:rPr>
              <a:t> Maria Rosa </a:t>
            </a:r>
            <a:r>
              <a:rPr lang="sv-SE" b="0" i="1" dirty="0" err="1">
                <a:solidFill>
                  <a:srgbClr val="000000"/>
                </a:solidFill>
                <a:effectLst/>
                <a:latin typeface="inherit"/>
              </a:rPr>
              <a:t>Rogg</a:t>
            </a:r>
            <a:br>
              <a:rPr lang="sv-SE" b="0" i="0" dirty="0">
                <a:solidFill>
                  <a:srgbClr val="000000"/>
                </a:solidFill>
                <a:effectLst/>
                <a:latin typeface="HelveticaNeue"/>
              </a:rPr>
            </a:br>
            <a:r>
              <a:rPr lang="sv-SE" b="0" i="1" dirty="0">
                <a:solidFill>
                  <a:srgbClr val="000000"/>
                </a:solidFill>
                <a:effectLst/>
                <a:latin typeface="inherit"/>
              </a:rPr>
              <a:t>Ikoner av </a:t>
            </a:r>
            <a:r>
              <a:rPr lang="sv-SE" b="0" i="1" u="none" strike="noStrike" dirty="0" err="1">
                <a:solidFill>
                  <a:srgbClr val="991938"/>
                </a:solidFill>
                <a:effectLst/>
                <a:latin typeface="inherit"/>
                <a:hlinkClick r:id="rId7"/>
              </a:rPr>
              <a:t>Freepik</a:t>
            </a:r>
            <a:r>
              <a:rPr lang="sv-SE" b="0" i="1" dirty="0">
                <a:solidFill>
                  <a:srgbClr val="000000"/>
                </a:solidFill>
                <a:effectLst/>
                <a:latin typeface="inherit"/>
              </a:rPr>
              <a:t> från </a:t>
            </a:r>
            <a:r>
              <a:rPr lang="sv-SE" b="0" i="1" u="none" strike="noStrike" dirty="0">
                <a:solidFill>
                  <a:srgbClr val="991938"/>
                </a:solidFill>
                <a:effectLst/>
                <a:latin typeface="inherit"/>
                <a:hlinkClick r:id="rId8"/>
              </a:rPr>
              <a:t>www.flaticon.local</a:t>
            </a:r>
            <a:endParaRPr lang="sv-SE" b="0" i="0" dirty="0">
              <a:solidFill>
                <a:srgbClr val="000000"/>
              </a:solidFill>
              <a:effectLst/>
              <a:latin typeface="HelveticaNeue"/>
            </a:endParaRPr>
          </a:p>
          <a:p>
            <a:pPr algn="l" fontAlgn="base"/>
            <a:r>
              <a:rPr lang="sv-SE" b="1" i="1" dirty="0">
                <a:solidFill>
                  <a:srgbClr val="000000"/>
                </a:solidFill>
                <a:effectLst/>
                <a:latin typeface="inherit"/>
              </a:rPr>
              <a:t>Texten har tagits fram av </a:t>
            </a:r>
            <a:r>
              <a:rPr lang="sv-SE" b="1" i="1" dirty="0" err="1">
                <a:solidFill>
                  <a:srgbClr val="000000"/>
                </a:solidFill>
                <a:effectLst/>
                <a:latin typeface="inherit"/>
              </a:rPr>
              <a:t>Openlab</a:t>
            </a:r>
            <a:r>
              <a:rPr lang="sv-SE" b="1" i="1" dirty="0">
                <a:solidFill>
                  <a:srgbClr val="000000"/>
                </a:solidFill>
                <a:effectLst/>
                <a:latin typeface="inherit"/>
              </a:rPr>
              <a:t> inom ramen för projektet </a:t>
            </a:r>
            <a:r>
              <a:rPr lang="sv-SE" b="0" i="1" u="none" strike="noStrike" dirty="0" err="1">
                <a:solidFill>
                  <a:srgbClr val="991938"/>
                </a:solidFill>
                <a:effectLst/>
                <a:latin typeface="inherit"/>
                <a:hlinkClick r:id="rId9"/>
              </a:rPr>
              <a:t>Frontrunners</a:t>
            </a:r>
            <a:r>
              <a:rPr lang="sv-SE" b="0" i="1" u="none" strike="noStrike" dirty="0">
                <a:solidFill>
                  <a:srgbClr val="991938"/>
                </a:solidFill>
                <a:effectLst/>
                <a:latin typeface="inherit"/>
                <a:hlinkClick r:id="rId9"/>
              </a:rPr>
              <a:t> for </a:t>
            </a:r>
            <a:r>
              <a:rPr lang="sv-SE" b="0" i="1" u="none" strike="noStrike" dirty="0" err="1">
                <a:solidFill>
                  <a:srgbClr val="991938"/>
                </a:solidFill>
                <a:effectLst/>
                <a:latin typeface="inherit"/>
                <a:hlinkClick r:id="rId9"/>
              </a:rPr>
              <a:t>Sustainable</a:t>
            </a:r>
            <a:r>
              <a:rPr lang="sv-SE" b="0" i="1" u="none" strike="noStrike" dirty="0">
                <a:solidFill>
                  <a:srgbClr val="991938"/>
                </a:solidFill>
                <a:effectLst/>
                <a:latin typeface="inherit"/>
                <a:hlinkClick r:id="rId9"/>
              </a:rPr>
              <a:t> Innovation</a:t>
            </a:r>
            <a:r>
              <a:rPr lang="sv-SE" b="0" i="0" dirty="0">
                <a:solidFill>
                  <a:srgbClr val="000000"/>
                </a:solidFill>
                <a:effectLst/>
                <a:latin typeface="HelveticaNeue"/>
              </a:rPr>
              <a:t>, </a:t>
            </a:r>
            <a:r>
              <a:rPr lang="sv-SE" b="1" i="1" dirty="0">
                <a:solidFill>
                  <a:srgbClr val="000000"/>
                </a:solidFill>
                <a:effectLst/>
                <a:latin typeface="inherit"/>
              </a:rPr>
              <a:t>med finansiering från EU.</a:t>
            </a:r>
            <a:endParaRPr lang="sv-SE" b="0" i="0" dirty="0">
              <a:solidFill>
                <a:srgbClr val="000000"/>
              </a:solidFill>
              <a:effectLst/>
              <a:latin typeface="HelveticaNeue"/>
            </a:endParaRPr>
          </a:p>
          <a:p>
            <a:endParaRPr lang="sv-SE" dirty="0"/>
          </a:p>
        </p:txBody>
      </p:sp>
      <p:sp>
        <p:nvSpPr>
          <p:cNvPr id="4" name="Platshållare för bildnummer 3"/>
          <p:cNvSpPr>
            <a:spLocks noGrp="1"/>
          </p:cNvSpPr>
          <p:nvPr>
            <p:ph type="sldNum" sz="quarter" idx="5"/>
          </p:nvPr>
        </p:nvSpPr>
        <p:spPr/>
        <p:txBody>
          <a:bodyPr/>
          <a:lstStyle/>
          <a:p>
            <a:fld id="{C5FFEA69-4613-4A80-918F-E4EE52797356}" type="slidenum">
              <a:rPr lang="sv-SE" smtClean="0"/>
              <a:t>18</a:t>
            </a:fld>
            <a:endParaRPr lang="sv-SE"/>
          </a:p>
        </p:txBody>
      </p:sp>
    </p:spTree>
    <p:extLst>
      <p:ext uri="{BB962C8B-B14F-4D97-AF65-F5344CB8AC3E}">
        <p14:creationId xmlns:p14="http://schemas.microsoft.com/office/powerpoint/2010/main" val="2065343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50"/>
              </a:spcAft>
            </a:pPr>
            <a:r>
              <a:rPr lang="sv-SE" sz="1800" b="1" kern="1200" dirty="0">
                <a:effectLst/>
                <a:latin typeface="Alright Sans Regular"/>
                <a:ea typeface="Alright Sans Regular"/>
                <a:cs typeface="Calibri" panose="020F0502020204030204" pitchFamily="34" charset="0"/>
              </a:rPr>
              <a:t>Ett annat sätt att skildra UUA och framför allt dess effekter är att utgå ifrån UUA triangeln och belysa den balans projektet strävar efter att UUA skall uppnå.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Likt ett labyrintspel med kula vill vi eftersträva balans mellan de tre olika hörnen Samhälle/samhällsnytta – Organisation/affärs- och verksamhetsnytta – Individ/rättighetsperspektivet</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Men det är det här vi vill nå – att hitta en balans… inte bli ett ensidigt rättighetsprojekt eller ett projekt som bara riktar in på lönsamhet.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Med balansen vill vi också bidra till ett perspektivskifte på svensk arbetsmarknad, att se kompetensen, att bredda rekryteringen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BALANSEN – SKÄRNINGSPUNKTEN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UUA handlar inte om ytterligare en pålaga på arbetsgivaren.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I grund och botten handlar det om ett annat sätt att tänka och ett annat sätt att arbeta.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4953896" rtl="0" eaLnBrk="1" fontAlgn="auto" latinLnBrk="0" hangingPunct="1">
              <a:lnSpc>
                <a:spcPct val="100000"/>
              </a:lnSpc>
              <a:spcBef>
                <a:spcPts val="0"/>
              </a:spcBef>
              <a:spcAft>
                <a:spcPts val="0"/>
              </a:spcAft>
              <a:buClrTx/>
              <a:buSzTx/>
              <a:buFontTx/>
              <a:buNone/>
              <a:tabLst/>
              <a:defRPr/>
            </a:pPr>
            <a:fld id="{43F284B0-0299-4192-AE06-EBC4552AE50E}" type="slidenum">
              <a:rPr kumimoji="0" lang="sv-SE" sz="6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53896" rtl="0" eaLnBrk="1" fontAlgn="auto" latinLnBrk="0" hangingPunct="1">
                <a:lnSpc>
                  <a:spcPct val="100000"/>
                </a:lnSpc>
                <a:spcBef>
                  <a:spcPts val="0"/>
                </a:spcBef>
                <a:spcAft>
                  <a:spcPts val="0"/>
                </a:spcAft>
                <a:buClrTx/>
                <a:buSzTx/>
                <a:buFontTx/>
                <a:buNone/>
                <a:tabLst/>
                <a:defRPr/>
              </a:pPr>
              <a:t>19</a:t>
            </a:fld>
            <a:endParaRPr kumimoji="0" lang="sv-SE" sz="6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132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b="1" i="0" u="none" strike="noStrike" cap="all" dirty="0">
                <a:solidFill>
                  <a:srgbClr val="FFFFFF"/>
                </a:solidFill>
                <a:effectLst/>
                <a:latin typeface="HelveticaNeueBlackCondensed"/>
                <a:hlinkClick r:id="rId3"/>
              </a:rPr>
              <a:t>OPENLAB</a:t>
            </a:r>
          </a:p>
          <a:p>
            <a:pPr algn="l" fontAlgn="base"/>
            <a:r>
              <a:rPr lang="sv-SE" b="1" i="0" cap="all" dirty="0">
                <a:solidFill>
                  <a:srgbClr val="000000"/>
                </a:solidFill>
                <a:effectLst/>
                <a:latin typeface="HelveticaNeueBlackCondensed"/>
              </a:rPr>
              <a:t>NEWS &amp; EVENTS</a:t>
            </a:r>
          </a:p>
          <a:p>
            <a:pPr algn="ctr" fontAlgn="base"/>
            <a:r>
              <a:rPr lang="sv-SE" b="1" i="0" cap="all" dirty="0">
                <a:solidFill>
                  <a:srgbClr val="000000"/>
                </a:solidFill>
                <a:effectLst/>
                <a:latin typeface="HelveticaNeue-CondensedBold"/>
              </a:rPr>
              <a:t>SÅ ÖKAR MÅNGFALDEN DIN LÖNSAMHET OCH INNOVATION</a:t>
            </a:r>
          </a:p>
          <a:p>
            <a:pPr algn="l" fontAlgn="base"/>
            <a:r>
              <a:rPr lang="sv-SE" b="1" i="0" dirty="0">
                <a:solidFill>
                  <a:srgbClr val="000000"/>
                </a:solidFill>
                <a:effectLst/>
                <a:latin typeface="inherit"/>
              </a:rPr>
              <a:t>Företag med ett aktivt mångfaldsarbete är lönsammare, mer innovativa och attraherar fler talanger. En mångfald inom organisationen ger dessutom bättre förståelse för olika kundbehov och en lättare tillgång till nya marknader. </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Dagens forskning är tydlig: företag med en inkluderande företagskultur som lyckas med sitt mångfaldsarbete når längre än sina konkurrenter. Bland de som visat detta finns Katherine W. Phillips, professor vid Columbia University, New York, och specialiserad inom organisationskultur och mångfald.</a:t>
            </a:r>
          </a:p>
          <a:p>
            <a:pPr algn="l" fontAlgn="base"/>
            <a:r>
              <a:rPr lang="sv-SE" b="1" i="0" dirty="0">
                <a:solidFill>
                  <a:srgbClr val="000000"/>
                </a:solidFill>
                <a:effectLst/>
                <a:latin typeface="inherit"/>
              </a:rPr>
              <a:t>Fler perspektiv leder till framgång</a:t>
            </a:r>
            <a:br>
              <a:rPr lang="sv-SE" b="0" i="0" dirty="0">
                <a:solidFill>
                  <a:srgbClr val="000000"/>
                </a:solidFill>
                <a:effectLst/>
                <a:latin typeface="HelveticaNeue"/>
              </a:rPr>
            </a:br>
            <a:r>
              <a:rPr lang="sv-SE" b="0" i="0" dirty="0">
                <a:solidFill>
                  <a:srgbClr val="000000"/>
                </a:solidFill>
                <a:effectLst/>
                <a:latin typeface="HelveticaNeue"/>
              </a:rPr>
              <a:t>I flera artiklar, bland annat i The Wall </a:t>
            </a:r>
            <a:r>
              <a:rPr lang="sv-SE" b="0" i="0" dirty="0" err="1">
                <a:solidFill>
                  <a:srgbClr val="000000"/>
                </a:solidFill>
                <a:effectLst/>
                <a:latin typeface="HelveticaNeue"/>
              </a:rPr>
              <a:t>Street</a:t>
            </a:r>
            <a:r>
              <a:rPr lang="sv-SE" b="0" i="0" dirty="0">
                <a:solidFill>
                  <a:srgbClr val="000000"/>
                </a:solidFill>
                <a:effectLst/>
                <a:latin typeface="HelveticaNeue"/>
              </a:rPr>
              <a:t> Journal, gör hon tydligt hur team och projektgrupper där medlemmarna bidrar med olika infallsvinklar är mer innovativa. Olikheterna tvingar personerna att försöka se varje uppgift ur flera perspektiv där den extra ansträngning och de bredare perspektiven leder till större framgång. </a:t>
            </a:r>
          </a:p>
          <a:p>
            <a:pPr algn="l" fontAlgn="base"/>
            <a:r>
              <a:rPr lang="sv-SE" b="0" i="0" dirty="0">
                <a:solidFill>
                  <a:srgbClr val="000000"/>
                </a:solidFill>
                <a:effectLst/>
                <a:latin typeface="HelveticaNeue"/>
              </a:rPr>
              <a:t>De bredare perspektiven är också en av förklaringarna till varför företag som strävar efter jämlikhet och anställda med olika etnicitet och social bakgrund också lyckas bättre än andra. Rapporten </a:t>
            </a:r>
            <a:r>
              <a:rPr lang="sv-SE" b="0" i="0" dirty="0" err="1">
                <a:solidFill>
                  <a:srgbClr val="000000"/>
                </a:solidFill>
                <a:effectLst/>
                <a:latin typeface="HelveticaNeue"/>
              </a:rPr>
              <a:t>Diversity</a:t>
            </a:r>
            <a:r>
              <a:rPr lang="sv-SE" b="0" i="0" dirty="0">
                <a:solidFill>
                  <a:srgbClr val="000000"/>
                </a:solidFill>
                <a:effectLst/>
                <a:latin typeface="HelveticaNeue"/>
              </a:rPr>
              <a:t> </a:t>
            </a:r>
            <a:r>
              <a:rPr lang="sv-SE" b="0" i="0" dirty="0" err="1">
                <a:solidFill>
                  <a:srgbClr val="000000"/>
                </a:solidFill>
                <a:effectLst/>
                <a:latin typeface="HelveticaNeue"/>
              </a:rPr>
              <a:t>Matters</a:t>
            </a:r>
            <a:r>
              <a:rPr lang="sv-SE" b="0" i="0" dirty="0">
                <a:solidFill>
                  <a:srgbClr val="000000"/>
                </a:solidFill>
                <a:effectLst/>
                <a:latin typeface="HelveticaNeue"/>
              </a:rPr>
              <a:t> från konsultfirman McKinsey visar hur  företag med en hög etnisk mångfald har större sannolikhet att nå vinst än genomsnittet. Dessutom ökar sannolikheten ytterligare hos de företag som har en balans mellan könen i ledningsgrupperna. </a:t>
            </a:r>
          </a:p>
          <a:p>
            <a:pPr algn="l" fontAlgn="base"/>
            <a:r>
              <a:rPr lang="sv-SE" b="0" i="0" dirty="0">
                <a:solidFill>
                  <a:srgbClr val="000000"/>
                </a:solidFill>
                <a:effectLst/>
                <a:latin typeface="HelveticaNeue"/>
              </a:rPr>
              <a:t>Studien </a:t>
            </a:r>
            <a:r>
              <a:rPr lang="sv-SE" b="0" i="0" dirty="0" err="1">
                <a:solidFill>
                  <a:srgbClr val="000000"/>
                </a:solidFill>
                <a:effectLst/>
                <a:latin typeface="HelveticaNeue"/>
              </a:rPr>
              <a:t>Diversity</a:t>
            </a:r>
            <a:r>
              <a:rPr lang="sv-SE" b="0" i="0" dirty="0">
                <a:solidFill>
                  <a:srgbClr val="000000"/>
                </a:solidFill>
                <a:effectLst/>
                <a:latin typeface="HelveticaNeue"/>
              </a:rPr>
              <a:t> and Innovation från Boston Consulting Group omfattar 1700 företag i åtta länder. Även denna visar att företag med en större mångfald i ledningen har en högre vinst än genomsnittet där de högre intäkterna kommer från innovation och en förmåga att ta sig an nya affärsområden. </a:t>
            </a:r>
          </a:p>
          <a:p>
            <a:pPr algn="l" fontAlgn="base"/>
            <a:r>
              <a:rPr lang="sv-SE" b="1" i="0" dirty="0">
                <a:solidFill>
                  <a:srgbClr val="000000"/>
                </a:solidFill>
                <a:effectLst/>
                <a:latin typeface="inherit"/>
              </a:rPr>
              <a:t>Enklare att rekrytera</a:t>
            </a:r>
            <a:br>
              <a:rPr lang="sv-SE" b="0" i="0" dirty="0">
                <a:solidFill>
                  <a:srgbClr val="000000"/>
                </a:solidFill>
                <a:effectLst/>
                <a:latin typeface="HelveticaNeue"/>
              </a:rPr>
            </a:br>
            <a:r>
              <a:rPr lang="sv-SE" b="0" i="0" dirty="0">
                <a:solidFill>
                  <a:srgbClr val="000000"/>
                </a:solidFill>
                <a:effectLst/>
                <a:latin typeface="HelveticaNeue"/>
              </a:rPr>
              <a:t>Inkluderande företag har även det lättare att rekrytera nya talanger. Det svenska undersökningsföretaget Universum genomför regelbundet en attitydundersökning bland Sveriges studenter. Undersökningen sammanfattas i en </a:t>
            </a:r>
            <a:r>
              <a:rPr lang="sv-SE" b="0" i="0" dirty="0" err="1">
                <a:solidFill>
                  <a:srgbClr val="000000"/>
                </a:solidFill>
                <a:effectLst/>
                <a:latin typeface="HelveticaNeue"/>
              </a:rPr>
              <a:t>en</a:t>
            </a:r>
            <a:r>
              <a:rPr lang="sv-SE" b="0" i="0" dirty="0">
                <a:solidFill>
                  <a:srgbClr val="000000"/>
                </a:solidFill>
                <a:effectLst/>
                <a:latin typeface="HelveticaNeue"/>
              </a:rPr>
              <a:t> rankinglista av landets mest populära arbetsplatser. Gemensamt för de som toppar listan är att de utmärkt sig som inkluderande arbetsplatser som aktivt arbetar för ökad mångfald. </a:t>
            </a:r>
          </a:p>
          <a:p>
            <a:pPr algn="l" fontAlgn="base"/>
            <a:r>
              <a:rPr lang="sv-SE" b="0" i="0" dirty="0">
                <a:solidFill>
                  <a:srgbClr val="000000"/>
                </a:solidFill>
                <a:effectLst/>
                <a:latin typeface="HelveticaNeue"/>
              </a:rPr>
              <a:t>Undersökningar som dessa gör att medvetenheten sprider sig om att jämställdhet, mångfald och inkludering leder till framgångsrika och lönsamma företag. Inte minst bland investerare som i dag visar ett större intresse än tidigare att satsa där kunskapen gör skillnad. </a:t>
            </a:r>
          </a:p>
          <a:p>
            <a:pPr algn="l" fontAlgn="base"/>
            <a:r>
              <a:rPr lang="sv-SE" b="0" i="0" dirty="0">
                <a:solidFill>
                  <a:srgbClr val="000000"/>
                </a:solidFill>
                <a:effectLst/>
                <a:latin typeface="HelveticaNeue"/>
              </a:rPr>
              <a:t>Men även om andelen jämställda börsbolag ökar så går det långsamt: år 2019 var den endast 24 procent. Bland små- och medelstora företag sker utvecklingen ännu långsammare. </a:t>
            </a:r>
          </a:p>
          <a:p>
            <a:pPr algn="l" fontAlgn="base"/>
            <a:r>
              <a:rPr lang="sv-SE" b="1" i="0" dirty="0">
                <a:solidFill>
                  <a:srgbClr val="000000"/>
                </a:solidFill>
                <a:effectLst/>
                <a:latin typeface="inherit"/>
              </a:rPr>
              <a:t>Fallgropar på vägen</a:t>
            </a:r>
            <a:br>
              <a:rPr lang="sv-SE" b="0" i="0" dirty="0">
                <a:solidFill>
                  <a:srgbClr val="000000"/>
                </a:solidFill>
                <a:effectLst/>
                <a:latin typeface="HelveticaNeue"/>
              </a:rPr>
            </a:br>
            <a:r>
              <a:rPr lang="sv-SE" b="0" i="0" dirty="0" err="1">
                <a:solidFill>
                  <a:srgbClr val="000000"/>
                </a:solidFill>
                <a:effectLst/>
                <a:latin typeface="HelveticaNeue"/>
              </a:rPr>
              <a:t>Vägen</a:t>
            </a:r>
            <a:r>
              <a:rPr lang="sv-SE" b="0" i="0" dirty="0">
                <a:solidFill>
                  <a:srgbClr val="000000"/>
                </a:solidFill>
                <a:effectLst/>
                <a:latin typeface="HelveticaNeue"/>
              </a:rPr>
              <a:t> till en mer inkluderande och jämställd arbetsplats är långtifrån självklar för de flesta. Här finns flera fallgropar, inte minst en kortsiktig syn på lönsamhet och tillväxt. </a:t>
            </a:r>
          </a:p>
          <a:p>
            <a:pPr algn="l" fontAlgn="base"/>
            <a:r>
              <a:rPr lang="sv-SE" b="0" i="0" dirty="0">
                <a:solidFill>
                  <a:srgbClr val="000000"/>
                </a:solidFill>
                <a:effectLst/>
                <a:latin typeface="HelveticaNeue"/>
              </a:rPr>
              <a:t>Arbetet för jämställdhet och mångfald måste genomsyra hela organisationen och ges en tydlig ledningen av personer på chefsposition. Först när de visar förståelse kan det leda till en verklig förändring. </a:t>
            </a:r>
          </a:p>
          <a:p>
            <a:pPr algn="l" fontAlgn="base"/>
            <a:r>
              <a:rPr lang="sv-SE" b="0" i="0" dirty="0">
                <a:solidFill>
                  <a:srgbClr val="000000"/>
                </a:solidFill>
                <a:effectLst/>
                <a:latin typeface="HelveticaNeue"/>
              </a:rPr>
              <a:t>Här gäller det också att inse att de flesta av oss är blinda för våra egna privilegier. Men genom att ständigt följa upp till exempel befordringar eller lön så är det lättare att se och förhindra att vissa grupper prioriteras över andra. </a:t>
            </a:r>
          </a:p>
          <a:p>
            <a:pPr algn="l" fontAlgn="base"/>
            <a:r>
              <a:rPr lang="sv-SE" b="0" i="0" dirty="0">
                <a:solidFill>
                  <a:srgbClr val="000000"/>
                </a:solidFill>
                <a:effectLst/>
                <a:latin typeface="HelveticaNeue"/>
              </a:rPr>
              <a:t>I dag finns en god tillgång till utbildning och stöd i mångfaldsarbetet, </a:t>
            </a:r>
            <a:r>
              <a:rPr lang="sv-SE" b="0" i="0" u="none" strike="noStrike" dirty="0">
                <a:solidFill>
                  <a:srgbClr val="991938"/>
                </a:solidFill>
                <a:effectLst/>
                <a:latin typeface="inherit"/>
                <a:hlinkClick r:id="rId4"/>
              </a:rPr>
              <a:t>läs mer i denna guide</a:t>
            </a:r>
            <a:r>
              <a:rPr lang="sv-SE" b="0" i="0" dirty="0">
                <a:solidFill>
                  <a:srgbClr val="000000"/>
                </a:solidFill>
                <a:effectLst/>
                <a:latin typeface="HelveticaNeue"/>
              </a:rPr>
              <a:t> som tagits fram av </a:t>
            </a:r>
            <a:r>
              <a:rPr lang="sv-SE" b="0" i="0" dirty="0" err="1">
                <a:solidFill>
                  <a:srgbClr val="000000"/>
                </a:solidFill>
                <a:effectLst/>
                <a:latin typeface="HelveticaNeue"/>
              </a:rPr>
              <a:t>Openlab</a:t>
            </a:r>
            <a:r>
              <a:rPr lang="sv-SE" b="0" i="0" dirty="0">
                <a:solidFill>
                  <a:srgbClr val="000000"/>
                </a:solidFill>
                <a:effectLst/>
                <a:latin typeface="HelveticaNeue"/>
              </a:rPr>
              <a:t> inom projektet </a:t>
            </a:r>
            <a:r>
              <a:rPr lang="sv-SE" b="0" i="0" dirty="0" err="1">
                <a:solidFill>
                  <a:srgbClr val="000000"/>
                </a:solidFill>
                <a:effectLst/>
                <a:latin typeface="HelveticaNeue"/>
              </a:rPr>
              <a:t>Frontrunners</a:t>
            </a:r>
            <a:r>
              <a:rPr lang="sv-SE" b="0" i="0" dirty="0">
                <a:solidFill>
                  <a:srgbClr val="000000"/>
                </a:solidFill>
                <a:effectLst/>
                <a:latin typeface="HelveticaNeue"/>
              </a:rPr>
              <a:t> for </a:t>
            </a:r>
            <a:r>
              <a:rPr lang="sv-SE" b="0" i="0" dirty="0" err="1">
                <a:solidFill>
                  <a:srgbClr val="000000"/>
                </a:solidFill>
                <a:effectLst/>
                <a:latin typeface="HelveticaNeue"/>
              </a:rPr>
              <a:t>Sustainable</a:t>
            </a:r>
            <a:r>
              <a:rPr lang="sv-SE" b="0" i="0" dirty="0">
                <a:solidFill>
                  <a:srgbClr val="000000"/>
                </a:solidFill>
                <a:effectLst/>
                <a:latin typeface="HelveticaNeue"/>
              </a:rPr>
              <a:t> Innovation.</a:t>
            </a:r>
          </a:p>
          <a:p>
            <a:pPr algn="l" fontAlgn="base"/>
            <a:r>
              <a:rPr lang="sv-SE" b="0" i="0" dirty="0">
                <a:solidFill>
                  <a:srgbClr val="000000"/>
                </a:solidFill>
                <a:effectLst/>
                <a:latin typeface="HelveticaNeue"/>
              </a:rPr>
              <a:t>Det finns flera exempel på de som utmärkt sig för ett målmedvetet och strategiskt arbete med jämställdhet. Ett av dem är fastighetsbranschen som i dag utropat sig till landets mest jämställda bransch. </a:t>
            </a:r>
          </a:p>
          <a:p>
            <a:pPr algn="l" fontAlgn="base"/>
            <a:r>
              <a:rPr lang="sv-SE" b="1" i="0" dirty="0">
                <a:solidFill>
                  <a:srgbClr val="000000"/>
                </a:solidFill>
                <a:effectLst/>
                <a:latin typeface="inherit"/>
              </a:rPr>
              <a:t>Läs de andra delarna i </a:t>
            </a:r>
            <a:r>
              <a:rPr lang="sv-SE" b="1" i="0" dirty="0" err="1">
                <a:solidFill>
                  <a:srgbClr val="000000"/>
                </a:solidFill>
                <a:effectLst/>
                <a:latin typeface="inherit"/>
              </a:rPr>
              <a:t>Openlabs</a:t>
            </a:r>
            <a:r>
              <a:rPr lang="sv-SE" b="1" i="0" dirty="0">
                <a:solidFill>
                  <a:srgbClr val="000000"/>
                </a:solidFill>
                <a:effectLst/>
                <a:latin typeface="inherit"/>
              </a:rPr>
              <a:t> artikelserie om mångfald och arbetsmarknad:</a:t>
            </a:r>
            <a:br>
              <a:rPr lang="sv-SE" b="0" i="0" dirty="0">
                <a:solidFill>
                  <a:srgbClr val="000000"/>
                </a:solidFill>
                <a:effectLst/>
                <a:latin typeface="HelveticaNeue"/>
              </a:rPr>
            </a:br>
            <a:r>
              <a:rPr lang="sv-SE" b="0" i="0" dirty="0">
                <a:solidFill>
                  <a:srgbClr val="000000"/>
                </a:solidFill>
                <a:effectLst/>
                <a:latin typeface="HelveticaNeue"/>
              </a:rPr>
              <a:t>Del 2, </a:t>
            </a:r>
            <a:r>
              <a:rPr lang="sv-SE" b="0" i="0" u="none" strike="noStrike" dirty="0">
                <a:solidFill>
                  <a:srgbClr val="991938"/>
                </a:solidFill>
                <a:effectLst/>
                <a:latin typeface="inherit"/>
                <a:hlinkClick r:id="rId5"/>
              </a:rPr>
              <a:t>Best </a:t>
            </a:r>
            <a:r>
              <a:rPr lang="sv-SE" b="0" i="0" u="none" strike="noStrike" dirty="0" err="1">
                <a:solidFill>
                  <a:srgbClr val="991938"/>
                </a:solidFill>
                <a:effectLst/>
                <a:latin typeface="inherit"/>
                <a:hlinkClick r:id="rId5"/>
              </a:rPr>
              <a:t>practice</a:t>
            </a:r>
            <a:r>
              <a:rPr lang="sv-SE" b="0" i="0" u="none" strike="noStrike" dirty="0">
                <a:solidFill>
                  <a:srgbClr val="991938"/>
                </a:solidFill>
                <a:effectLst/>
                <a:latin typeface="inherit"/>
                <a:hlinkClick r:id="rId5"/>
              </a:rPr>
              <a:t>-exempel för en större mångfald på arbetsmarknaden</a:t>
            </a:r>
            <a:r>
              <a:rPr lang="sv-SE" b="0" i="0" dirty="0">
                <a:solidFill>
                  <a:srgbClr val="000000"/>
                </a:solidFill>
                <a:effectLst/>
                <a:latin typeface="HelveticaNeue"/>
              </a:rPr>
              <a:t>.</a:t>
            </a:r>
            <a:br>
              <a:rPr lang="sv-SE" b="0" i="0" dirty="0">
                <a:solidFill>
                  <a:srgbClr val="000000"/>
                </a:solidFill>
                <a:effectLst/>
                <a:latin typeface="HelveticaNeue"/>
              </a:rPr>
            </a:br>
            <a:r>
              <a:rPr lang="sv-SE" b="0" i="0" dirty="0">
                <a:solidFill>
                  <a:srgbClr val="000000"/>
                </a:solidFill>
                <a:effectLst/>
                <a:latin typeface="HelveticaNeue"/>
              </a:rPr>
              <a:t>Del 3, </a:t>
            </a:r>
            <a:r>
              <a:rPr lang="sv-SE" b="0" i="0" u="none" strike="noStrike" dirty="0">
                <a:solidFill>
                  <a:srgbClr val="991938"/>
                </a:solidFill>
                <a:effectLst/>
                <a:latin typeface="inherit"/>
                <a:hlinkClick r:id="rId4"/>
              </a:rPr>
              <a:t>Här finns stöd för ditt eget </a:t>
            </a:r>
            <a:r>
              <a:rPr lang="sv-SE" b="0" i="0" u="none" strike="noStrike" dirty="0" err="1">
                <a:solidFill>
                  <a:srgbClr val="991938"/>
                </a:solidFill>
                <a:effectLst/>
                <a:latin typeface="inherit"/>
                <a:hlinkClick r:id="rId4"/>
              </a:rPr>
              <a:t>mångfaldsarbe</a:t>
            </a:r>
            <a:r>
              <a:rPr lang="sv-SE" b="0" i="0" dirty="0">
                <a:solidFill>
                  <a:srgbClr val="000000"/>
                </a:solidFill>
                <a:effectLst/>
                <a:latin typeface="HelveticaNeue"/>
              </a:rPr>
              <a:t>.</a:t>
            </a:r>
          </a:p>
          <a:p>
            <a:pPr algn="l" fontAlgn="base"/>
            <a:r>
              <a:rPr lang="sv-SE" b="1" i="0" dirty="0">
                <a:solidFill>
                  <a:srgbClr val="000000"/>
                </a:solidFill>
                <a:effectLst/>
                <a:latin typeface="inherit"/>
              </a:rPr>
              <a:t>EVENT OM MÅNGFALD OCH INKLUDERING PÅ ARBETET OCH ARBETSMARKNADEN</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Den 8 oktober arrangerar </a:t>
            </a:r>
            <a:r>
              <a:rPr lang="sv-SE" b="0" i="0" dirty="0" err="1">
                <a:solidFill>
                  <a:srgbClr val="000000"/>
                </a:solidFill>
                <a:effectLst/>
                <a:latin typeface="HelveticaNeue"/>
              </a:rPr>
              <a:t>Openlab</a:t>
            </a:r>
            <a:r>
              <a:rPr lang="sv-SE" b="0" i="0" dirty="0">
                <a:solidFill>
                  <a:srgbClr val="000000"/>
                </a:solidFill>
                <a:effectLst/>
                <a:latin typeface="HelveticaNeue"/>
              </a:rPr>
              <a:t> evenemanget </a:t>
            </a:r>
            <a:r>
              <a:rPr lang="sv-SE" b="0" i="1" u="none" strike="noStrike" dirty="0">
                <a:solidFill>
                  <a:srgbClr val="991938"/>
                </a:solidFill>
                <a:effectLst/>
                <a:latin typeface="inherit"/>
                <a:hlinkClick r:id="rId6"/>
              </a:rPr>
              <a:t>Diverse and </a:t>
            </a:r>
            <a:r>
              <a:rPr lang="sv-SE" b="0" i="1" u="none" strike="noStrike" dirty="0" err="1">
                <a:solidFill>
                  <a:srgbClr val="991938"/>
                </a:solidFill>
                <a:effectLst/>
                <a:latin typeface="inherit"/>
                <a:hlinkClick r:id="rId6"/>
              </a:rPr>
              <a:t>inclusive</a:t>
            </a:r>
            <a:r>
              <a:rPr lang="sv-SE" b="0" i="1" u="none" strike="noStrike" dirty="0">
                <a:solidFill>
                  <a:srgbClr val="991938"/>
                </a:solidFill>
                <a:effectLst/>
                <a:latin typeface="inherit"/>
                <a:hlinkClick r:id="rId6"/>
              </a:rPr>
              <a:t> </a:t>
            </a:r>
            <a:r>
              <a:rPr lang="sv-SE" b="0" i="1" u="none" strike="noStrike" dirty="0" err="1">
                <a:solidFill>
                  <a:srgbClr val="991938"/>
                </a:solidFill>
                <a:effectLst/>
                <a:latin typeface="inherit"/>
                <a:hlinkClick r:id="rId6"/>
              </a:rPr>
              <a:t>workplaces</a:t>
            </a:r>
            <a:r>
              <a:rPr lang="sv-SE" b="0" i="1" u="none" strike="noStrike" dirty="0">
                <a:solidFill>
                  <a:srgbClr val="991938"/>
                </a:solidFill>
                <a:effectLst/>
                <a:latin typeface="inherit"/>
                <a:hlinkClick r:id="rId6"/>
              </a:rPr>
              <a:t> – </a:t>
            </a:r>
            <a:r>
              <a:rPr lang="sv-SE" b="0" i="1" u="none" strike="noStrike" dirty="0" err="1">
                <a:solidFill>
                  <a:srgbClr val="991938"/>
                </a:solidFill>
                <a:effectLst/>
                <a:latin typeface="inherit"/>
                <a:hlinkClick r:id="rId6"/>
              </a:rPr>
              <a:t>Share</a:t>
            </a:r>
            <a:r>
              <a:rPr lang="sv-SE" b="0" i="1" u="none" strike="noStrike" dirty="0">
                <a:solidFill>
                  <a:srgbClr val="991938"/>
                </a:solidFill>
                <a:effectLst/>
                <a:latin typeface="inherit"/>
                <a:hlinkClick r:id="rId6"/>
              </a:rPr>
              <a:t> </a:t>
            </a:r>
            <a:r>
              <a:rPr lang="sv-SE" b="0" i="1" u="none" strike="noStrike" dirty="0" err="1">
                <a:solidFill>
                  <a:srgbClr val="991938"/>
                </a:solidFill>
                <a:effectLst/>
                <a:latin typeface="inherit"/>
                <a:hlinkClick r:id="rId6"/>
              </a:rPr>
              <a:t>mingle</a:t>
            </a:r>
            <a:r>
              <a:rPr lang="sv-SE" b="0" i="1" u="none" strike="noStrike" dirty="0">
                <a:solidFill>
                  <a:srgbClr val="991938"/>
                </a:solidFill>
                <a:effectLst/>
                <a:latin typeface="inherit"/>
                <a:hlinkClick r:id="rId6"/>
              </a:rPr>
              <a:t> and </a:t>
            </a:r>
            <a:r>
              <a:rPr lang="sv-SE" b="0" i="1" u="none" strike="noStrike" dirty="0" err="1">
                <a:solidFill>
                  <a:srgbClr val="991938"/>
                </a:solidFill>
                <a:effectLst/>
                <a:latin typeface="inherit"/>
                <a:hlinkClick r:id="rId6"/>
              </a:rPr>
              <a:t>inspire</a:t>
            </a:r>
            <a:r>
              <a:rPr lang="sv-SE" b="0" i="0" dirty="0">
                <a:solidFill>
                  <a:srgbClr val="000000"/>
                </a:solidFill>
                <a:effectLst/>
                <a:latin typeface="HelveticaNeue"/>
              </a:rPr>
              <a:t> där fem talare delar med sig av erfarenheter av att öka mångfald och inkludering på arbetsmarknaden och på arbetsplatser. Välkommen!</a:t>
            </a:r>
          </a:p>
          <a:p>
            <a:pPr algn="ctr" fontAlgn="base"/>
            <a:r>
              <a:rPr lang="sv-SE" b="0" i="0" u="none" strike="noStrike" dirty="0">
                <a:solidFill>
                  <a:srgbClr val="991938"/>
                </a:solidFill>
                <a:effectLst/>
                <a:latin typeface="inherit"/>
                <a:hlinkClick r:id="rId6"/>
              </a:rPr>
              <a:t>Anmäl dig till eventet!</a:t>
            </a:r>
            <a:endParaRPr lang="sv-SE" b="0" i="0" dirty="0">
              <a:solidFill>
                <a:srgbClr val="FFFFFF"/>
              </a:solidFill>
              <a:effectLst/>
              <a:latin typeface="HelveticaNeue"/>
            </a:endParaRPr>
          </a:p>
          <a:p>
            <a:pPr algn="l" fontAlgn="base"/>
            <a:r>
              <a:rPr lang="sv-SE" b="0" i="0" dirty="0">
                <a:solidFill>
                  <a:srgbClr val="000000"/>
                </a:solidFill>
                <a:effectLst/>
                <a:latin typeface="HelveticaNeue"/>
              </a:rPr>
              <a:t>FAKTARUTA 1</a:t>
            </a:r>
            <a:br>
              <a:rPr lang="sv-SE" b="0" i="0" dirty="0">
                <a:solidFill>
                  <a:srgbClr val="000000"/>
                </a:solidFill>
                <a:effectLst/>
                <a:latin typeface="HelveticaNeue"/>
              </a:rPr>
            </a:br>
            <a:r>
              <a:rPr lang="sv-SE" b="1" i="1" dirty="0">
                <a:solidFill>
                  <a:srgbClr val="000000"/>
                </a:solidFill>
                <a:effectLst/>
                <a:latin typeface="inherit"/>
              </a:rPr>
              <a:t>“Techbolagen brottas med sexuella trakasserier” </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Röster från den internationella </a:t>
            </a:r>
            <a:r>
              <a:rPr lang="sv-SE" b="0" i="0" dirty="0" err="1">
                <a:solidFill>
                  <a:srgbClr val="000000"/>
                </a:solidFill>
                <a:effectLst/>
                <a:latin typeface="HelveticaNeue"/>
              </a:rPr>
              <a:t>techbranschen</a:t>
            </a:r>
            <a:r>
              <a:rPr lang="sv-SE" b="0" i="0" dirty="0">
                <a:solidFill>
                  <a:srgbClr val="000000"/>
                </a:solidFill>
                <a:effectLst/>
                <a:latin typeface="HelveticaNeue"/>
              </a:rPr>
              <a:t> vittnar om en ovälkommen tillvaro för kvinnor och icke-vita. I rapporten “Tech lever grabbmyten” har </a:t>
            </a:r>
            <a:r>
              <a:rPr lang="sv-SE" b="0" i="0" dirty="0" err="1">
                <a:solidFill>
                  <a:srgbClr val="000000"/>
                </a:solidFill>
                <a:effectLst/>
                <a:latin typeface="HelveticaNeue"/>
              </a:rPr>
              <a:t>Allbright</a:t>
            </a:r>
            <a:r>
              <a:rPr lang="sv-SE" b="0" i="0" dirty="0">
                <a:solidFill>
                  <a:srgbClr val="000000"/>
                </a:solidFill>
                <a:effectLst/>
                <a:latin typeface="HelveticaNeue"/>
              </a:rPr>
              <a:t> kartlagt ett urval svenska </a:t>
            </a:r>
            <a:r>
              <a:rPr lang="sv-SE" b="0" i="0" dirty="0" err="1">
                <a:solidFill>
                  <a:srgbClr val="000000"/>
                </a:solidFill>
                <a:effectLst/>
                <a:latin typeface="HelveticaNeue"/>
              </a:rPr>
              <a:t>techbolag</a:t>
            </a:r>
            <a:r>
              <a:rPr lang="sv-SE" b="0" i="0" dirty="0">
                <a:solidFill>
                  <a:srgbClr val="000000"/>
                </a:solidFill>
                <a:effectLst/>
                <a:latin typeface="HelveticaNeue"/>
              </a:rPr>
              <a:t> och investmentbolag. Rapporten visar en ojämlik sektor där mångfaldsarbetet satts på undantag. Och trots att företagen ofta rekryterar internationellt upplever kvinnor och icke-vita det svårare att göra karriär på grund av sin identitet eller etniska bakgrund. </a:t>
            </a:r>
          </a:p>
          <a:p>
            <a:pPr algn="l" fontAlgn="base"/>
            <a:r>
              <a:rPr lang="sv-SE" b="0" i="0" dirty="0">
                <a:solidFill>
                  <a:srgbClr val="000000"/>
                </a:solidFill>
                <a:effectLst/>
                <a:latin typeface="HelveticaNeue"/>
              </a:rPr>
              <a:t>“Techbolagen sitter på stor makt att forma vårt samhälle. Att exkludera hela målgrupper är oacceptabelt – och rimmar illa med lovord om nytänkande och innovation” skriver Amanda </a:t>
            </a:r>
            <a:r>
              <a:rPr lang="sv-SE" b="0" i="0" dirty="0" err="1">
                <a:solidFill>
                  <a:srgbClr val="000000"/>
                </a:solidFill>
                <a:effectLst/>
                <a:latin typeface="HelveticaNeue"/>
              </a:rPr>
              <a:t>Lundeteg</a:t>
            </a:r>
            <a:r>
              <a:rPr lang="sv-SE" b="0" i="0" dirty="0">
                <a:solidFill>
                  <a:srgbClr val="000000"/>
                </a:solidFill>
                <a:effectLst/>
                <a:latin typeface="HelveticaNeue"/>
              </a:rPr>
              <a:t>, VD för </a:t>
            </a:r>
            <a:r>
              <a:rPr lang="sv-SE" b="0" i="0" dirty="0" err="1">
                <a:solidFill>
                  <a:srgbClr val="000000"/>
                </a:solidFill>
                <a:effectLst/>
                <a:latin typeface="HelveticaNeue"/>
              </a:rPr>
              <a:t>Allbright</a:t>
            </a:r>
            <a:r>
              <a:rPr lang="sv-SE" b="0" i="0" dirty="0">
                <a:solidFill>
                  <a:srgbClr val="000000"/>
                </a:solidFill>
                <a:effectLst/>
                <a:latin typeface="HelveticaNeue"/>
              </a:rPr>
              <a:t>.</a:t>
            </a:r>
            <a:br>
              <a:rPr lang="sv-SE" b="0" i="0" dirty="0">
                <a:solidFill>
                  <a:srgbClr val="000000"/>
                </a:solidFill>
                <a:effectLst/>
                <a:latin typeface="HelveticaNeue"/>
              </a:rPr>
            </a:br>
            <a:r>
              <a:rPr lang="sv-SE" b="0" i="1" dirty="0">
                <a:solidFill>
                  <a:srgbClr val="000000"/>
                </a:solidFill>
                <a:effectLst/>
                <a:latin typeface="inherit"/>
              </a:rPr>
              <a:t>Källa: </a:t>
            </a:r>
            <a:r>
              <a:rPr lang="sv-SE" b="0" i="1" dirty="0" err="1">
                <a:solidFill>
                  <a:srgbClr val="000000"/>
                </a:solidFill>
                <a:effectLst/>
                <a:latin typeface="inherit"/>
              </a:rPr>
              <a:t>Allbright</a:t>
            </a:r>
            <a:br>
              <a:rPr lang="sv-SE" b="0" i="0" dirty="0">
                <a:solidFill>
                  <a:srgbClr val="000000"/>
                </a:solidFill>
                <a:effectLst/>
                <a:latin typeface="HelveticaNeue"/>
              </a:rPr>
            </a:br>
            <a:endParaRPr lang="sv-SE" b="0" i="0" dirty="0">
              <a:solidFill>
                <a:srgbClr val="000000"/>
              </a:solidFill>
              <a:effectLst/>
              <a:latin typeface="HelveticaNeue"/>
            </a:endParaRPr>
          </a:p>
          <a:p>
            <a:pPr algn="l" fontAlgn="base"/>
            <a:r>
              <a:rPr lang="sv-SE" b="0" i="0" dirty="0">
                <a:solidFill>
                  <a:srgbClr val="000000"/>
                </a:solidFill>
                <a:effectLst/>
                <a:latin typeface="HelveticaNeue"/>
              </a:rPr>
              <a:t>FAKTARUTA 2</a:t>
            </a:r>
            <a:br>
              <a:rPr lang="sv-SE" b="0" i="0" dirty="0">
                <a:solidFill>
                  <a:srgbClr val="000000"/>
                </a:solidFill>
                <a:effectLst/>
                <a:latin typeface="HelveticaNeue"/>
              </a:rPr>
            </a:br>
            <a:r>
              <a:rPr lang="sv-SE" b="1" i="1" dirty="0">
                <a:solidFill>
                  <a:srgbClr val="000000"/>
                </a:solidFill>
                <a:effectLst/>
                <a:latin typeface="inherit"/>
              </a:rPr>
              <a:t>“Machokulturen består inom byggbranschen”</a:t>
            </a:r>
            <a:endParaRPr lang="sv-SE" b="0" i="0" dirty="0">
              <a:solidFill>
                <a:srgbClr val="000000"/>
              </a:solidFill>
              <a:effectLst/>
              <a:latin typeface="HelveticaNeue"/>
            </a:endParaRPr>
          </a:p>
          <a:p>
            <a:pPr algn="l" fontAlgn="base"/>
            <a:r>
              <a:rPr lang="sv-SE" b="0" i="0" dirty="0">
                <a:solidFill>
                  <a:srgbClr val="000000"/>
                </a:solidFill>
                <a:effectLst/>
                <a:latin typeface="HelveticaNeue"/>
              </a:rPr>
              <a:t>Sexuella trakasserier, härskartekniker och hård jargong; arbetsklimatet i byggbranschen har allvarliga brister, visar en rapport från branschföreningen Byggcheferna. Machokulturen är den viktigaste orsaken till att människor väljer bort eller ger upp en framtid i byggbranschen. </a:t>
            </a:r>
          </a:p>
          <a:p>
            <a:pPr algn="l" fontAlgn="base"/>
            <a:r>
              <a:rPr lang="sv-SE" b="0" i="0" dirty="0">
                <a:solidFill>
                  <a:srgbClr val="000000"/>
                </a:solidFill>
                <a:effectLst/>
                <a:latin typeface="HelveticaNeue"/>
              </a:rPr>
              <a:t>“En schysst företagskultur är en konkurrensfördel som gör det möjligt att behålla topptalanger och tjäna mer pengar”, säger Kajsa </a:t>
            </a:r>
            <a:r>
              <a:rPr lang="sv-SE" b="0" i="0" dirty="0" err="1">
                <a:solidFill>
                  <a:srgbClr val="000000"/>
                </a:solidFill>
                <a:effectLst/>
                <a:latin typeface="HelveticaNeue"/>
              </a:rPr>
              <a:t>Hessel</a:t>
            </a:r>
            <a:r>
              <a:rPr lang="sv-SE" b="0" i="0" dirty="0">
                <a:solidFill>
                  <a:srgbClr val="000000"/>
                </a:solidFill>
                <a:effectLst/>
                <a:latin typeface="HelveticaNeue"/>
              </a:rPr>
              <a:t>, ordförande i Byggcheferna, en branschförening inom Ledarna, i ett uttalande.</a:t>
            </a:r>
            <a:br>
              <a:rPr lang="sv-SE" b="0" i="0" dirty="0">
                <a:solidFill>
                  <a:srgbClr val="000000"/>
                </a:solidFill>
                <a:effectLst/>
                <a:latin typeface="HelveticaNeue"/>
              </a:rPr>
            </a:br>
            <a:r>
              <a:rPr lang="sv-SE" b="0" i="1" dirty="0">
                <a:solidFill>
                  <a:srgbClr val="000000"/>
                </a:solidFill>
                <a:effectLst/>
                <a:latin typeface="inherit"/>
              </a:rPr>
              <a:t>Källa: Byggcheferna</a:t>
            </a:r>
            <a:br>
              <a:rPr lang="sv-SE" b="0" i="0" dirty="0">
                <a:solidFill>
                  <a:srgbClr val="000000"/>
                </a:solidFill>
                <a:effectLst/>
                <a:latin typeface="HelveticaNeue"/>
              </a:rPr>
            </a:br>
            <a:endParaRPr lang="sv-SE" b="0" i="0" dirty="0">
              <a:solidFill>
                <a:srgbClr val="000000"/>
              </a:solidFill>
              <a:effectLst/>
              <a:latin typeface="HelveticaNeue"/>
            </a:endParaRPr>
          </a:p>
          <a:p>
            <a:pPr algn="l" fontAlgn="base"/>
            <a:r>
              <a:rPr lang="sv-SE" b="1" i="1" dirty="0">
                <a:solidFill>
                  <a:srgbClr val="000000"/>
                </a:solidFill>
                <a:effectLst/>
                <a:latin typeface="inherit"/>
              </a:rPr>
              <a:t>Källor:</a:t>
            </a:r>
            <a:r>
              <a:rPr lang="sv-SE" b="0" i="1" dirty="0">
                <a:solidFill>
                  <a:srgbClr val="000000"/>
                </a:solidFill>
                <a:effectLst/>
                <a:latin typeface="inherit"/>
              </a:rPr>
              <a:t> </a:t>
            </a:r>
            <a:br>
              <a:rPr lang="sv-SE" b="0" i="0" dirty="0">
                <a:solidFill>
                  <a:srgbClr val="000000"/>
                </a:solidFill>
                <a:effectLst/>
                <a:latin typeface="HelveticaNeue"/>
              </a:rPr>
            </a:br>
            <a:r>
              <a:rPr lang="sv-SE" b="0" i="1" dirty="0" err="1">
                <a:solidFill>
                  <a:srgbClr val="000000"/>
                </a:solidFill>
                <a:effectLst/>
                <a:latin typeface="inherit"/>
              </a:rPr>
              <a:t>How</a:t>
            </a:r>
            <a:r>
              <a:rPr lang="sv-SE" b="0" i="1" dirty="0">
                <a:solidFill>
                  <a:srgbClr val="000000"/>
                </a:solidFill>
                <a:effectLst/>
                <a:latin typeface="inherit"/>
              </a:rPr>
              <a:t> </a:t>
            </a:r>
            <a:r>
              <a:rPr lang="sv-SE" b="0" i="1" dirty="0" err="1">
                <a:solidFill>
                  <a:srgbClr val="000000"/>
                </a:solidFill>
                <a:effectLst/>
                <a:latin typeface="inherit"/>
              </a:rPr>
              <a:t>Diversity</a:t>
            </a:r>
            <a:r>
              <a:rPr lang="sv-SE" b="0" i="1" dirty="0">
                <a:solidFill>
                  <a:srgbClr val="000000"/>
                </a:solidFill>
                <a:effectLst/>
                <a:latin typeface="inherit"/>
              </a:rPr>
              <a:t> Makes Us </a:t>
            </a:r>
            <a:r>
              <a:rPr lang="sv-SE" b="0" i="1" dirty="0" err="1">
                <a:solidFill>
                  <a:srgbClr val="000000"/>
                </a:solidFill>
                <a:effectLst/>
                <a:latin typeface="inherit"/>
              </a:rPr>
              <a:t>Smarter</a:t>
            </a:r>
            <a:r>
              <a:rPr lang="sv-SE" b="0" i="1" dirty="0">
                <a:solidFill>
                  <a:srgbClr val="000000"/>
                </a:solidFill>
                <a:effectLst/>
                <a:latin typeface="inherit"/>
              </a:rPr>
              <a:t>, Katherine Phillips, </a:t>
            </a:r>
            <a:r>
              <a:rPr lang="sv-SE" b="0" i="1" dirty="0" err="1">
                <a:solidFill>
                  <a:srgbClr val="000000"/>
                </a:solidFill>
                <a:effectLst/>
                <a:latin typeface="inherit"/>
              </a:rPr>
              <a:t>Scientific</a:t>
            </a:r>
            <a:r>
              <a:rPr lang="sv-SE" b="0" i="1" dirty="0">
                <a:solidFill>
                  <a:srgbClr val="000000"/>
                </a:solidFill>
                <a:effectLst/>
                <a:latin typeface="inherit"/>
              </a:rPr>
              <a:t> </a:t>
            </a:r>
            <a:r>
              <a:rPr lang="sv-SE" b="0" i="1" dirty="0" err="1">
                <a:solidFill>
                  <a:srgbClr val="000000"/>
                </a:solidFill>
                <a:effectLst/>
                <a:latin typeface="inherit"/>
              </a:rPr>
              <a:t>American</a:t>
            </a:r>
            <a:br>
              <a:rPr lang="sv-SE" b="0" i="0" dirty="0">
                <a:solidFill>
                  <a:srgbClr val="000000"/>
                </a:solidFill>
                <a:effectLst/>
                <a:latin typeface="HelveticaNeue"/>
              </a:rPr>
            </a:br>
            <a:r>
              <a:rPr lang="sv-SE" b="0" i="1" dirty="0" err="1">
                <a:solidFill>
                  <a:srgbClr val="000000"/>
                </a:solidFill>
                <a:effectLst/>
                <a:latin typeface="inherit"/>
              </a:rPr>
              <a:t>Diversity</a:t>
            </a:r>
            <a:r>
              <a:rPr lang="sv-SE" b="0" i="1" dirty="0">
                <a:solidFill>
                  <a:srgbClr val="000000"/>
                </a:solidFill>
                <a:effectLst/>
                <a:latin typeface="inherit"/>
              </a:rPr>
              <a:t> </a:t>
            </a:r>
            <a:r>
              <a:rPr lang="sv-SE" b="0" i="1" dirty="0" err="1">
                <a:solidFill>
                  <a:srgbClr val="000000"/>
                </a:solidFill>
                <a:effectLst/>
                <a:latin typeface="inherit"/>
              </a:rPr>
              <a:t>Confirmed</a:t>
            </a:r>
            <a:r>
              <a:rPr lang="sv-SE" b="0" i="1" dirty="0">
                <a:solidFill>
                  <a:srgbClr val="000000"/>
                </a:solidFill>
                <a:effectLst/>
                <a:latin typeface="inherit"/>
              </a:rPr>
              <a:t> To </a:t>
            </a:r>
            <a:r>
              <a:rPr lang="sv-SE" b="0" i="1" dirty="0" err="1">
                <a:solidFill>
                  <a:srgbClr val="000000"/>
                </a:solidFill>
                <a:effectLst/>
                <a:latin typeface="inherit"/>
              </a:rPr>
              <a:t>Boost</a:t>
            </a:r>
            <a:r>
              <a:rPr lang="sv-SE" b="0" i="1" dirty="0">
                <a:solidFill>
                  <a:srgbClr val="000000"/>
                </a:solidFill>
                <a:effectLst/>
                <a:latin typeface="inherit"/>
              </a:rPr>
              <a:t> Innovation And </a:t>
            </a:r>
            <a:r>
              <a:rPr lang="sv-SE" b="0" i="1" dirty="0" err="1">
                <a:solidFill>
                  <a:srgbClr val="000000"/>
                </a:solidFill>
                <a:effectLst/>
                <a:latin typeface="inherit"/>
              </a:rPr>
              <a:t>Financial</a:t>
            </a:r>
            <a:r>
              <a:rPr lang="sv-SE" b="0" i="1" dirty="0">
                <a:solidFill>
                  <a:srgbClr val="000000"/>
                </a:solidFill>
                <a:effectLst/>
                <a:latin typeface="inherit"/>
              </a:rPr>
              <a:t> </a:t>
            </a:r>
            <a:r>
              <a:rPr lang="sv-SE" b="0" i="1" dirty="0" err="1">
                <a:solidFill>
                  <a:srgbClr val="000000"/>
                </a:solidFill>
                <a:effectLst/>
                <a:latin typeface="inherit"/>
              </a:rPr>
              <a:t>Results</a:t>
            </a:r>
            <a:r>
              <a:rPr lang="sv-SE" b="0" i="1" dirty="0">
                <a:solidFill>
                  <a:srgbClr val="000000"/>
                </a:solidFill>
                <a:effectLst/>
                <a:latin typeface="inherit"/>
              </a:rPr>
              <a:t>, Forbes</a:t>
            </a:r>
            <a:br>
              <a:rPr lang="sv-SE" b="0" i="0" dirty="0">
                <a:solidFill>
                  <a:srgbClr val="000000"/>
                </a:solidFill>
                <a:effectLst/>
                <a:latin typeface="HelveticaNeue"/>
              </a:rPr>
            </a:br>
            <a:r>
              <a:rPr lang="sv-SE" b="0" i="1" dirty="0" err="1">
                <a:solidFill>
                  <a:srgbClr val="000000"/>
                </a:solidFill>
                <a:effectLst/>
                <a:latin typeface="inherit"/>
              </a:rPr>
              <a:t>How</a:t>
            </a:r>
            <a:r>
              <a:rPr lang="sv-SE" b="0" i="1" dirty="0">
                <a:solidFill>
                  <a:srgbClr val="000000"/>
                </a:solidFill>
                <a:effectLst/>
                <a:latin typeface="inherit"/>
              </a:rPr>
              <a:t> </a:t>
            </a:r>
            <a:r>
              <a:rPr lang="sv-SE" b="0" i="1" dirty="0" err="1">
                <a:solidFill>
                  <a:srgbClr val="000000"/>
                </a:solidFill>
                <a:effectLst/>
                <a:latin typeface="inherit"/>
              </a:rPr>
              <a:t>Diversity</a:t>
            </a:r>
            <a:r>
              <a:rPr lang="sv-SE" b="0" i="1" dirty="0">
                <a:solidFill>
                  <a:srgbClr val="000000"/>
                </a:solidFill>
                <a:effectLst/>
                <a:latin typeface="inherit"/>
              </a:rPr>
              <a:t> </a:t>
            </a:r>
            <a:r>
              <a:rPr lang="sv-SE" b="0" i="1" dirty="0" err="1">
                <a:solidFill>
                  <a:srgbClr val="000000"/>
                </a:solidFill>
                <a:effectLst/>
                <a:latin typeface="inherit"/>
              </a:rPr>
              <a:t>Can</a:t>
            </a:r>
            <a:r>
              <a:rPr lang="sv-SE" b="0" i="1" dirty="0">
                <a:solidFill>
                  <a:srgbClr val="000000"/>
                </a:solidFill>
                <a:effectLst/>
                <a:latin typeface="inherit"/>
              </a:rPr>
              <a:t> Drive Innovation, Harvard Business Review</a:t>
            </a:r>
            <a:br>
              <a:rPr lang="sv-SE" b="0" i="0" dirty="0">
                <a:solidFill>
                  <a:srgbClr val="000000"/>
                </a:solidFill>
                <a:effectLst/>
                <a:latin typeface="HelveticaNeue"/>
              </a:rPr>
            </a:br>
            <a:r>
              <a:rPr lang="sv-SE" b="0" i="1" dirty="0">
                <a:solidFill>
                  <a:srgbClr val="000000"/>
                </a:solidFill>
                <a:effectLst/>
                <a:latin typeface="inherit"/>
              </a:rPr>
              <a:t>Rapport: </a:t>
            </a:r>
            <a:r>
              <a:rPr lang="sv-SE" b="0" i="1" dirty="0" err="1">
                <a:solidFill>
                  <a:srgbClr val="000000"/>
                </a:solidFill>
                <a:effectLst/>
                <a:latin typeface="inherit"/>
              </a:rPr>
              <a:t>Working</a:t>
            </a:r>
            <a:r>
              <a:rPr lang="sv-SE" b="0" i="1" dirty="0">
                <a:solidFill>
                  <a:srgbClr val="000000"/>
                </a:solidFill>
                <a:effectLst/>
                <a:latin typeface="inherit"/>
              </a:rPr>
              <a:t> for Change </a:t>
            </a:r>
            <a:r>
              <a:rPr lang="sv-SE" b="0" i="1" dirty="0" err="1">
                <a:solidFill>
                  <a:srgbClr val="000000"/>
                </a:solidFill>
                <a:effectLst/>
                <a:latin typeface="inherit"/>
              </a:rPr>
              <a:t>Matters</a:t>
            </a:r>
            <a:r>
              <a:rPr lang="sv-SE" b="0" i="1" dirty="0">
                <a:solidFill>
                  <a:srgbClr val="000000"/>
                </a:solidFill>
                <a:effectLst/>
                <a:latin typeface="inherit"/>
              </a:rPr>
              <a:t> Utbildning – Mångfaldscertifierad rekrytering</a:t>
            </a:r>
            <a:br>
              <a:rPr lang="sv-SE" b="0" i="0" dirty="0">
                <a:solidFill>
                  <a:srgbClr val="000000"/>
                </a:solidFill>
                <a:effectLst/>
                <a:latin typeface="HelveticaNeue"/>
              </a:rPr>
            </a:br>
            <a:r>
              <a:rPr lang="sv-SE" b="0" i="1" dirty="0">
                <a:solidFill>
                  <a:srgbClr val="000000"/>
                </a:solidFill>
                <a:effectLst/>
                <a:latin typeface="inherit"/>
              </a:rPr>
              <a:t>Rapport: Mångfald i näringslivet, Företagandet bland kvinnor, personer med utländsk bakgrund och unga 2004–2017, Tillväxtverket</a:t>
            </a:r>
            <a:br>
              <a:rPr lang="sv-SE" b="0" i="0" dirty="0">
                <a:solidFill>
                  <a:srgbClr val="000000"/>
                </a:solidFill>
                <a:effectLst/>
                <a:latin typeface="HelveticaNeue"/>
              </a:rPr>
            </a:br>
            <a:r>
              <a:rPr lang="sv-SE" b="0" i="1" dirty="0">
                <a:solidFill>
                  <a:srgbClr val="000000"/>
                </a:solidFill>
                <a:effectLst/>
                <a:latin typeface="inherit"/>
              </a:rPr>
              <a:t>Rapport: </a:t>
            </a:r>
            <a:r>
              <a:rPr lang="sv-SE" b="0" i="1" dirty="0" err="1">
                <a:solidFill>
                  <a:srgbClr val="000000"/>
                </a:solidFill>
                <a:effectLst/>
                <a:latin typeface="inherit"/>
              </a:rPr>
              <a:t>Antisvart</a:t>
            </a:r>
            <a:r>
              <a:rPr lang="sv-SE" b="0" i="1" dirty="0">
                <a:solidFill>
                  <a:srgbClr val="000000"/>
                </a:solidFill>
                <a:effectLst/>
                <a:latin typeface="inherit"/>
              </a:rPr>
              <a:t> rasism och diskriminering på arbetsmarknaden, Länsstyrelsen Stockholm</a:t>
            </a:r>
            <a:br>
              <a:rPr lang="sv-SE" b="0" i="0" dirty="0">
                <a:solidFill>
                  <a:srgbClr val="000000"/>
                </a:solidFill>
                <a:effectLst/>
                <a:latin typeface="HelveticaNeue"/>
              </a:rPr>
            </a:br>
            <a:r>
              <a:rPr lang="sv-SE" b="0" i="1" dirty="0">
                <a:solidFill>
                  <a:srgbClr val="000000"/>
                </a:solidFill>
                <a:effectLst/>
                <a:latin typeface="inherit"/>
              </a:rPr>
              <a:t>Tech lever grabbmyten, </a:t>
            </a:r>
            <a:r>
              <a:rPr lang="sv-SE" b="0" i="1" dirty="0" err="1">
                <a:solidFill>
                  <a:srgbClr val="000000"/>
                </a:solidFill>
                <a:effectLst/>
                <a:latin typeface="inherit"/>
              </a:rPr>
              <a:t>Allbright</a:t>
            </a:r>
            <a:r>
              <a:rPr lang="sv-SE" b="0" i="1" dirty="0">
                <a:solidFill>
                  <a:srgbClr val="000000"/>
                </a:solidFill>
                <a:effectLst/>
                <a:latin typeface="inherit"/>
              </a:rPr>
              <a:t> 2019</a:t>
            </a:r>
            <a:br>
              <a:rPr lang="sv-SE" b="0" i="0" dirty="0">
                <a:solidFill>
                  <a:srgbClr val="000000"/>
                </a:solidFill>
                <a:effectLst/>
                <a:latin typeface="HelveticaNeue"/>
              </a:rPr>
            </a:br>
            <a:r>
              <a:rPr lang="sv-SE" b="0" i="1" dirty="0">
                <a:solidFill>
                  <a:srgbClr val="000000"/>
                </a:solidFill>
                <a:effectLst/>
                <a:latin typeface="inherit"/>
              </a:rPr>
              <a:t>Fastighets först i mål, </a:t>
            </a:r>
            <a:r>
              <a:rPr lang="sv-SE" b="0" i="1" dirty="0" err="1">
                <a:solidFill>
                  <a:srgbClr val="000000"/>
                </a:solidFill>
                <a:effectLst/>
                <a:latin typeface="inherit"/>
              </a:rPr>
              <a:t>Allbright</a:t>
            </a:r>
            <a:r>
              <a:rPr lang="sv-SE" b="0" i="1" dirty="0">
                <a:solidFill>
                  <a:srgbClr val="000000"/>
                </a:solidFill>
                <a:effectLst/>
                <a:latin typeface="inherit"/>
              </a:rPr>
              <a:t> 2019</a:t>
            </a:r>
            <a:br>
              <a:rPr lang="sv-SE" b="0" i="0" dirty="0">
                <a:solidFill>
                  <a:srgbClr val="000000"/>
                </a:solidFill>
                <a:effectLst/>
                <a:latin typeface="HelveticaNeue"/>
              </a:rPr>
            </a:br>
            <a:r>
              <a:rPr lang="sv-SE" b="0" i="1" dirty="0">
                <a:solidFill>
                  <a:srgbClr val="000000"/>
                </a:solidFill>
                <a:effectLst/>
                <a:latin typeface="inherit"/>
              </a:rPr>
              <a:t>Vetenskapsmannen inte kvinna, Albright 2019</a:t>
            </a:r>
            <a:endParaRPr lang="sv-SE" b="0" i="0" dirty="0">
              <a:solidFill>
                <a:srgbClr val="000000"/>
              </a:solidFill>
              <a:effectLst/>
              <a:latin typeface="HelveticaNeue"/>
            </a:endParaRPr>
          </a:p>
          <a:p>
            <a:pPr algn="l" fontAlgn="base"/>
            <a:r>
              <a:rPr lang="sv-SE" b="1" i="1" dirty="0">
                <a:solidFill>
                  <a:srgbClr val="000000"/>
                </a:solidFill>
                <a:effectLst/>
                <a:latin typeface="inherit"/>
              </a:rPr>
              <a:t>Text:</a:t>
            </a:r>
            <a:r>
              <a:rPr lang="sv-SE" b="0" i="1" dirty="0">
                <a:solidFill>
                  <a:srgbClr val="000000"/>
                </a:solidFill>
                <a:effectLst/>
                <a:latin typeface="inherit"/>
              </a:rPr>
              <a:t> Magnus Trogen </a:t>
            </a:r>
            <a:r>
              <a:rPr lang="sv-SE" b="0" i="1" dirty="0" err="1">
                <a:solidFill>
                  <a:srgbClr val="000000"/>
                </a:solidFill>
                <a:effectLst/>
                <a:latin typeface="inherit"/>
              </a:rPr>
              <a:t>Pahlén</a:t>
            </a:r>
            <a:br>
              <a:rPr lang="sv-SE" b="0" i="0" dirty="0">
                <a:solidFill>
                  <a:srgbClr val="000000"/>
                </a:solidFill>
                <a:effectLst/>
                <a:latin typeface="HelveticaNeue"/>
              </a:rPr>
            </a:br>
            <a:r>
              <a:rPr lang="sv-SE" b="1" i="1" dirty="0">
                <a:solidFill>
                  <a:srgbClr val="000000"/>
                </a:solidFill>
                <a:effectLst/>
                <a:latin typeface="inherit"/>
              </a:rPr>
              <a:t>Research:</a:t>
            </a:r>
            <a:r>
              <a:rPr lang="sv-SE" b="0" i="1" dirty="0">
                <a:solidFill>
                  <a:srgbClr val="000000"/>
                </a:solidFill>
                <a:effectLst/>
                <a:latin typeface="inherit"/>
              </a:rPr>
              <a:t> Maria Rosa </a:t>
            </a:r>
            <a:r>
              <a:rPr lang="sv-SE" b="0" i="1" dirty="0" err="1">
                <a:solidFill>
                  <a:srgbClr val="000000"/>
                </a:solidFill>
                <a:effectLst/>
                <a:latin typeface="inherit"/>
              </a:rPr>
              <a:t>Rogg</a:t>
            </a:r>
            <a:br>
              <a:rPr lang="sv-SE" b="0" i="0" dirty="0">
                <a:solidFill>
                  <a:srgbClr val="000000"/>
                </a:solidFill>
                <a:effectLst/>
                <a:latin typeface="HelveticaNeue"/>
              </a:rPr>
            </a:br>
            <a:r>
              <a:rPr lang="sv-SE" b="0" i="1" dirty="0">
                <a:solidFill>
                  <a:srgbClr val="000000"/>
                </a:solidFill>
                <a:effectLst/>
                <a:latin typeface="inherit"/>
              </a:rPr>
              <a:t>Ikoner av </a:t>
            </a:r>
            <a:r>
              <a:rPr lang="sv-SE" b="0" i="1" u="none" strike="noStrike" dirty="0" err="1">
                <a:solidFill>
                  <a:srgbClr val="991938"/>
                </a:solidFill>
                <a:effectLst/>
                <a:latin typeface="inherit"/>
                <a:hlinkClick r:id="rId7"/>
              </a:rPr>
              <a:t>Freepik</a:t>
            </a:r>
            <a:r>
              <a:rPr lang="sv-SE" b="0" i="1" dirty="0">
                <a:solidFill>
                  <a:srgbClr val="000000"/>
                </a:solidFill>
                <a:effectLst/>
                <a:latin typeface="inherit"/>
              </a:rPr>
              <a:t> från </a:t>
            </a:r>
            <a:r>
              <a:rPr lang="sv-SE" b="0" i="1" u="none" strike="noStrike" dirty="0">
                <a:solidFill>
                  <a:srgbClr val="991938"/>
                </a:solidFill>
                <a:effectLst/>
                <a:latin typeface="inherit"/>
                <a:hlinkClick r:id="rId8"/>
              </a:rPr>
              <a:t>www.flaticon.local</a:t>
            </a:r>
            <a:endParaRPr lang="sv-SE" b="0" i="0" dirty="0">
              <a:solidFill>
                <a:srgbClr val="000000"/>
              </a:solidFill>
              <a:effectLst/>
              <a:latin typeface="HelveticaNeue"/>
            </a:endParaRPr>
          </a:p>
          <a:p>
            <a:pPr algn="l" fontAlgn="base"/>
            <a:r>
              <a:rPr lang="sv-SE" b="1" i="1" dirty="0">
                <a:solidFill>
                  <a:srgbClr val="000000"/>
                </a:solidFill>
                <a:effectLst/>
                <a:latin typeface="inherit"/>
              </a:rPr>
              <a:t>Texten har tagits fram av </a:t>
            </a:r>
            <a:r>
              <a:rPr lang="sv-SE" b="1" i="1" dirty="0" err="1">
                <a:solidFill>
                  <a:srgbClr val="000000"/>
                </a:solidFill>
                <a:effectLst/>
                <a:latin typeface="inherit"/>
              </a:rPr>
              <a:t>Openlab</a:t>
            </a:r>
            <a:r>
              <a:rPr lang="sv-SE" b="1" i="1" dirty="0">
                <a:solidFill>
                  <a:srgbClr val="000000"/>
                </a:solidFill>
                <a:effectLst/>
                <a:latin typeface="inherit"/>
              </a:rPr>
              <a:t> inom ramen för projektet </a:t>
            </a:r>
            <a:r>
              <a:rPr lang="sv-SE" b="0" i="1" u="none" strike="noStrike" dirty="0" err="1">
                <a:solidFill>
                  <a:srgbClr val="991938"/>
                </a:solidFill>
                <a:effectLst/>
                <a:latin typeface="inherit"/>
                <a:hlinkClick r:id="rId9"/>
              </a:rPr>
              <a:t>Frontrunners</a:t>
            </a:r>
            <a:r>
              <a:rPr lang="sv-SE" b="0" i="1" u="none" strike="noStrike" dirty="0">
                <a:solidFill>
                  <a:srgbClr val="991938"/>
                </a:solidFill>
                <a:effectLst/>
                <a:latin typeface="inherit"/>
                <a:hlinkClick r:id="rId9"/>
              </a:rPr>
              <a:t> for </a:t>
            </a:r>
            <a:r>
              <a:rPr lang="sv-SE" b="0" i="1" u="none" strike="noStrike" dirty="0" err="1">
                <a:solidFill>
                  <a:srgbClr val="991938"/>
                </a:solidFill>
                <a:effectLst/>
                <a:latin typeface="inherit"/>
                <a:hlinkClick r:id="rId9"/>
              </a:rPr>
              <a:t>Sustainable</a:t>
            </a:r>
            <a:r>
              <a:rPr lang="sv-SE" b="0" i="1" u="none" strike="noStrike" dirty="0">
                <a:solidFill>
                  <a:srgbClr val="991938"/>
                </a:solidFill>
                <a:effectLst/>
                <a:latin typeface="inherit"/>
                <a:hlinkClick r:id="rId9"/>
              </a:rPr>
              <a:t> Innovation</a:t>
            </a:r>
            <a:r>
              <a:rPr lang="sv-SE" b="0" i="0" dirty="0">
                <a:solidFill>
                  <a:srgbClr val="000000"/>
                </a:solidFill>
                <a:effectLst/>
                <a:latin typeface="HelveticaNeue"/>
              </a:rPr>
              <a:t>, </a:t>
            </a:r>
            <a:r>
              <a:rPr lang="sv-SE" b="1" i="1" dirty="0">
                <a:solidFill>
                  <a:srgbClr val="000000"/>
                </a:solidFill>
                <a:effectLst/>
                <a:latin typeface="inherit"/>
              </a:rPr>
              <a:t>med finansiering från EU.</a:t>
            </a:r>
            <a:endParaRPr lang="sv-SE" b="0" i="0" dirty="0">
              <a:solidFill>
                <a:srgbClr val="000000"/>
              </a:solidFill>
              <a:effectLst/>
              <a:latin typeface="HelveticaNeue"/>
            </a:endParaRPr>
          </a:p>
          <a:p>
            <a:endParaRPr lang="sv-SE" dirty="0"/>
          </a:p>
        </p:txBody>
      </p:sp>
      <p:sp>
        <p:nvSpPr>
          <p:cNvPr id="4" name="Platshållare för bildnummer 3"/>
          <p:cNvSpPr>
            <a:spLocks noGrp="1"/>
          </p:cNvSpPr>
          <p:nvPr>
            <p:ph type="sldNum" sz="quarter" idx="5"/>
          </p:nvPr>
        </p:nvSpPr>
        <p:spPr/>
        <p:txBody>
          <a:bodyPr/>
          <a:lstStyle/>
          <a:p>
            <a:fld id="{C5FFEA69-4613-4A80-918F-E4EE52797356}" type="slidenum">
              <a:rPr lang="sv-SE" smtClean="0"/>
              <a:t>20</a:t>
            </a:fld>
            <a:endParaRPr lang="sv-SE"/>
          </a:p>
        </p:txBody>
      </p:sp>
    </p:spTree>
    <p:extLst>
      <p:ext uri="{BB962C8B-B14F-4D97-AF65-F5344CB8AC3E}">
        <p14:creationId xmlns:p14="http://schemas.microsoft.com/office/powerpoint/2010/main" val="2587323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pPr>
              <a:lnSpc>
                <a:spcPts val="1200"/>
              </a:lnSpc>
              <a:spcAft>
                <a:spcPts val="850"/>
              </a:spcAft>
            </a:pPr>
            <a:r>
              <a:rPr lang="sv-SE" sz="1800" b="1" kern="1200" dirty="0">
                <a:effectLst/>
                <a:latin typeface="Alright Sans Regular"/>
                <a:ea typeface="Alright Sans Regular"/>
                <a:cs typeface="Calibri" panose="020F0502020204030204" pitchFamily="34" charset="0"/>
              </a:rPr>
              <a:t>Denna bild beskriver olika nyttoaspekterna i en solfjäder</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Olika organisationer har olika behov av att förtydliga de många nyttoaspekterna. För att stimulera organisationer att jobba med UUA och för att öka motivationen är det av stor vikt att lyfta fram olika nyttoaspekter med UUA</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Vi utgår ifrån denna bild då vi lägger ihop från FN till aktiva åtgärder. Det tidigare FN blocket kommer in på många ställen men framför allt policybeslut, Arbetsrättsliga krav, Arbetsmiljö, Rättviseskäl.</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Likabehandlingsperspektivet</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Policybeslut</a:t>
            </a:r>
            <a:r>
              <a:rPr lang="sv-SE" sz="1800" kern="1200" dirty="0">
                <a:effectLst/>
                <a:latin typeface="Alright Sans Regular"/>
                <a:ea typeface="Alright Sans Regular"/>
                <a:cs typeface="Calibri" panose="020F0502020204030204" pitchFamily="34" charset="0"/>
              </a:rPr>
              <a:t> – Anledningen till att man väljer att arbeta med likabehandling kan vara att det finns ett policybeslut eller liknande någonstans i organisationen. Om det är huvudorsaken till att inleda ett likabehandlingsarbete så finns dock risken att arbetet inte kommer att bli särskilt framgångsrikt. Var finns t.ex. hjärtat i detta arbete? Var finns den nödvändiga förståelsen till nyttan och vikten av frågan för verksamheten?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Arbetsrättsligt krav </a:t>
            </a:r>
            <a:r>
              <a:rPr lang="sv-SE" sz="1800" kern="1200" dirty="0">
                <a:effectLst/>
                <a:latin typeface="Alright Sans Regular"/>
                <a:ea typeface="Alright Sans Regular"/>
                <a:cs typeface="Calibri" panose="020F0502020204030204" pitchFamily="34" charset="0"/>
              </a:rPr>
              <a:t>– ja det är ett arbetsrättsligt krav. Men är det enda skälet till att man väljer att arbeta med frågan? Var finns hjärtat? Var finns hjärnan (förståelsen av vikten)? Risken är stor att man nöjer sig med en minsta möjliga nivå och ingenting mer.</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Bemanningsperspektiv</a:t>
            </a:r>
            <a:r>
              <a:rPr lang="sv-SE" sz="1800" kern="1200" dirty="0">
                <a:effectLst/>
                <a:latin typeface="Alright Sans Regular"/>
                <a:ea typeface="Alright Sans Regular"/>
                <a:cs typeface="Calibri" panose="020F0502020204030204" pitchFamily="34" charset="0"/>
              </a:rPr>
              <a:t> - kanske har ni insett att det är svårt att bemanna arbetsplatsen med rätt kompetens. Där fyller likabehandlingsarbetet och den därtill kopplade rekryteringsprocessen ett självklart steg.</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Rättviseskäl</a:t>
            </a:r>
            <a:r>
              <a:rPr lang="sv-SE" sz="1800" kern="1200" dirty="0">
                <a:effectLst/>
                <a:latin typeface="Alright Sans Regular"/>
                <a:ea typeface="Alright Sans Regular"/>
                <a:cs typeface="Calibri" panose="020F0502020204030204" pitchFamily="34" charset="0"/>
              </a:rPr>
              <a:t> – nämns ofta och det är en viktig anledning. Men rättvisa behöver kompletteras med nyttoaspekten för företaget annars blir det svårt att nå ända fram. Vi vet dock att organisationer där verksamheten ägnar sig åt att göra gott, åt </a:t>
            </a:r>
            <a:r>
              <a:rPr lang="sv-SE" sz="1800" kern="1200" dirty="0" err="1">
                <a:effectLst/>
                <a:latin typeface="Alright Sans Regular"/>
                <a:ea typeface="Alright Sans Regular"/>
                <a:cs typeface="Calibri" panose="020F0502020204030204" pitchFamily="34" charset="0"/>
              </a:rPr>
              <a:t>t.ex</a:t>
            </a:r>
            <a:r>
              <a:rPr lang="sv-SE" sz="1800" kern="1200" dirty="0">
                <a:effectLst/>
                <a:latin typeface="Alright Sans Regular"/>
                <a:ea typeface="Alright Sans Regular"/>
                <a:cs typeface="Calibri" panose="020F0502020204030204" pitchFamily="34" charset="0"/>
              </a:rPr>
              <a:t> CSR arbete, där det råder altruism där mår också medarbetarna bättre. </a:t>
            </a:r>
            <a:r>
              <a:rPr lang="sv-SE" sz="1800" b="1" kern="1200" dirty="0">
                <a:solidFill>
                  <a:srgbClr val="222222"/>
                </a:solidFill>
                <a:effectLst/>
                <a:latin typeface="Alright Sans Regular"/>
                <a:ea typeface="Alright Sans Regular"/>
                <a:cs typeface="Times New Roman" panose="02020603050405020304" pitchFamily="18" charset="0"/>
              </a:rPr>
              <a:t>ALTRUISM</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solidFill>
                  <a:srgbClr val="222222"/>
                </a:solidFill>
                <a:effectLst/>
                <a:latin typeface="Alright Sans Regular"/>
                <a:ea typeface="Alright Sans Regular"/>
                <a:cs typeface="Times New Roman" panose="02020603050405020304" pitchFamily="18" charset="0"/>
              </a:rPr>
              <a:t>Daniel E Martin forskar</a:t>
            </a:r>
            <a:r>
              <a:rPr lang="sv-SE" sz="1800" kern="1200" dirty="0">
                <a:solidFill>
                  <a:srgbClr val="222222"/>
                </a:solidFill>
                <a:effectLst/>
                <a:latin typeface="Calibri" panose="020F0502020204030204" pitchFamily="34" charset="0"/>
                <a:ea typeface="Alright Sans Regular"/>
                <a:cs typeface="Times New Roman" panose="02020603050405020304" pitchFamily="18" charset="0"/>
              </a:rPr>
              <a:t> </a:t>
            </a:r>
            <a:r>
              <a:rPr lang="sv-SE" sz="1800" kern="1200" dirty="0">
                <a:solidFill>
                  <a:srgbClr val="222222"/>
                </a:solidFill>
                <a:effectLst/>
                <a:latin typeface="Alright Sans Regular"/>
                <a:ea typeface="Alright Sans Regular"/>
                <a:cs typeface="Times New Roman" panose="02020603050405020304" pitchFamily="18" charset="0"/>
              </a:rPr>
              <a:t>om hur medk</a:t>
            </a:r>
            <a:r>
              <a:rPr lang="sv-SE" sz="1800" kern="1200" dirty="0">
                <a:solidFill>
                  <a:srgbClr val="222222"/>
                </a:solidFill>
                <a:effectLst/>
                <a:latin typeface="Alright Sans Regular"/>
                <a:ea typeface="Alright Sans Regular"/>
                <a:cs typeface="Alright Sans Regular"/>
              </a:rPr>
              <a:t>ä</a:t>
            </a:r>
            <a:r>
              <a:rPr lang="sv-SE" sz="1800" kern="1200" dirty="0">
                <a:solidFill>
                  <a:srgbClr val="222222"/>
                </a:solidFill>
                <a:effectLst/>
                <a:latin typeface="Alright Sans Regular"/>
                <a:ea typeface="Alright Sans Regular"/>
                <a:cs typeface="Times New Roman" panose="02020603050405020304" pitchFamily="18" charset="0"/>
              </a:rPr>
              <a:t>nsla kan g</a:t>
            </a:r>
            <a:r>
              <a:rPr lang="sv-SE" sz="1800" kern="1200" dirty="0">
                <a:solidFill>
                  <a:srgbClr val="222222"/>
                </a:solidFill>
                <a:effectLst/>
                <a:latin typeface="Alright Sans Regular"/>
                <a:ea typeface="Alright Sans Regular"/>
                <a:cs typeface="Alright Sans Regular"/>
              </a:rPr>
              <a:t>ö</a:t>
            </a:r>
            <a:r>
              <a:rPr lang="sv-SE" sz="1800" kern="1200" dirty="0">
                <a:solidFill>
                  <a:srgbClr val="222222"/>
                </a:solidFill>
                <a:effectLst/>
                <a:latin typeface="Alright Sans Regular"/>
                <a:ea typeface="Alright Sans Regular"/>
                <a:cs typeface="Times New Roman" panose="02020603050405020304" pitchFamily="18" charset="0"/>
              </a:rPr>
              <a:t>ra organisationer mer produktiva och v</a:t>
            </a:r>
            <a:r>
              <a:rPr lang="sv-SE" sz="1800" kern="1200" dirty="0">
                <a:solidFill>
                  <a:srgbClr val="222222"/>
                </a:solidFill>
                <a:effectLst/>
                <a:latin typeface="Alright Sans Regular"/>
                <a:ea typeface="Alright Sans Regular"/>
                <a:cs typeface="Alright Sans Regular"/>
              </a:rPr>
              <a:t>ä</a:t>
            </a:r>
            <a:r>
              <a:rPr lang="sv-SE" sz="1800" kern="1200" dirty="0">
                <a:solidFill>
                  <a:srgbClr val="222222"/>
                </a:solidFill>
                <a:effectLst/>
                <a:latin typeface="Alright Sans Regular"/>
                <a:ea typeface="Alright Sans Regular"/>
                <a:cs typeface="Times New Roman" panose="02020603050405020304" pitchFamily="18" charset="0"/>
              </a:rPr>
              <a:t>lfungerande.</a:t>
            </a:r>
            <a:r>
              <a:rPr lang="sv-SE" sz="1800" u="sng" kern="1200" dirty="0">
                <a:effectLst/>
                <a:latin typeface="Alright Sans Regular"/>
                <a:ea typeface="Alright Sans Regular"/>
                <a:cs typeface="Calibri" panose="020F0502020204030204" pitchFamily="34" charset="0"/>
              </a:rPr>
              <a:t> Daniel E. Martin (socialpsychology.org)</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Arbetsmiljö</a:t>
            </a:r>
            <a:r>
              <a:rPr lang="sv-SE" sz="1800" kern="1200" dirty="0">
                <a:effectLst/>
                <a:latin typeface="Alright Sans Regular"/>
                <a:ea typeface="Alright Sans Regular"/>
                <a:cs typeface="Calibri" panose="020F0502020204030204" pitchFamily="34" charset="0"/>
              </a:rPr>
              <a:t> – krav via lagstiftning och föreskrifter å ena sidan, vinsterna med att skapa god arbetsmiljö å andra sidan är ovärderligt! Systematiskt likabehandlingsarbete. Här kan vi även hänvisa till aktiva åtgärder enligt DO</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Kompetensförsörjning</a:t>
            </a:r>
            <a:r>
              <a:rPr lang="sv-SE" sz="1800" kern="1200" dirty="0">
                <a:effectLst/>
                <a:latin typeface="Alright Sans Regular"/>
                <a:ea typeface="Alright Sans Regular"/>
                <a:cs typeface="Calibri" panose="020F0502020204030204" pitchFamily="34" charset="0"/>
              </a:rPr>
              <a:t> – Om rekryteringsprocessen ska hjälpa er att hitta nya medarbetare så handlar en genomtänkt rekryteringsprocess ur ett likabehandlingsperspektiv också om att rätt kompetens anställs. Ställ er själva frågan – anställer vi verkligen idag de mest kompetenta eller ligger fördomar och föreställningar som ett hinder mellan oss och de sökande?</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Lönsamhet</a:t>
            </a:r>
            <a:r>
              <a:rPr lang="sv-SE" sz="1800" kern="1200" dirty="0">
                <a:effectLst/>
                <a:latin typeface="Alright Sans Regular"/>
                <a:ea typeface="Alright Sans Regular"/>
                <a:cs typeface="Calibri" panose="020F0502020204030204" pitchFamily="34" charset="0"/>
              </a:rPr>
              <a:t> – Lönsamhetsperspektivet dyker ofta upp. Och visst är det så men ska det vara det enda skälet till att arbeta med likabehandling? Vad händer om det visar sig att det inte var särskilt lönsamt? Mäter eller räknar vi på vad enfalden kostar idag å andra sidan?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Konkurrenskraft</a:t>
            </a:r>
            <a:r>
              <a:rPr lang="sv-SE" sz="1800" kern="1200" dirty="0">
                <a:effectLst/>
                <a:latin typeface="Alright Sans Regular"/>
                <a:ea typeface="Alright Sans Regular"/>
                <a:cs typeface="Calibri" panose="020F0502020204030204" pitchFamily="34" charset="0"/>
              </a:rPr>
              <a:t> – Lever ni i en värld av knivskarp konkurrens? Har ni då råd att rekrytera utifrån föreställningar eller är ni beroende av de skarpaste hjärnorna?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Alright Sans Regular"/>
                <a:cs typeface="Calibri" panose="020F0502020204030204" pitchFamily="34" charset="0"/>
              </a:rPr>
              <a:t>Attraktionskraft</a:t>
            </a:r>
            <a:r>
              <a:rPr lang="sv-SE" sz="1800" kern="1200" dirty="0">
                <a:effectLst/>
                <a:latin typeface="Alright Sans Regular"/>
                <a:ea typeface="Alright Sans Regular"/>
                <a:cs typeface="Calibri" panose="020F0502020204030204" pitchFamily="34" charset="0"/>
              </a:rPr>
              <a:t> – Vem vill söka sig till en arbetsplats som inte kantas av likabehandling? Däremot om ni blir kända för ert likabehandlingsarbete med mera så skickar det tydliga signaler om vilken attraktiv arbetsplats ni är. Det gör att folk söker till er och inte från er.</a:t>
            </a:r>
            <a:endParaRPr lang="sv-SE" sz="1800" dirty="0">
              <a:effectLst/>
              <a:latin typeface="Alright Sans Regular"/>
              <a:ea typeface="Alright Sans Regular"/>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1712734" rtl="0" eaLnBrk="1" fontAlgn="auto" latinLnBrk="0" hangingPunct="1">
              <a:lnSpc>
                <a:spcPct val="100000"/>
              </a:lnSpc>
              <a:spcBef>
                <a:spcPts val="0"/>
              </a:spcBef>
              <a:spcAft>
                <a:spcPts val="0"/>
              </a:spcAft>
              <a:buClrTx/>
              <a:buSzTx/>
              <a:buFontTx/>
              <a:buNone/>
              <a:tabLst/>
              <a:defRPr/>
            </a:pPr>
            <a:fld id="{B1C3B1D8-918A-413E-96A9-893AF6820986}" type="slidenum">
              <a:rPr kumimoji="0" lang="sv-SE"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12734" rtl="0" eaLnBrk="1" fontAlgn="auto" latinLnBrk="0" hangingPunct="1">
                <a:lnSpc>
                  <a:spcPct val="100000"/>
                </a:lnSpc>
                <a:spcBef>
                  <a:spcPts val="0"/>
                </a:spcBef>
                <a:spcAft>
                  <a:spcPts val="0"/>
                </a:spcAft>
                <a:buClrTx/>
                <a:buSzTx/>
                <a:buFontTx/>
                <a:buNone/>
                <a:tabLst/>
                <a:defRPr/>
              </a:pPr>
              <a:t>21</a:t>
            </a:fld>
            <a:endParaRPr kumimoji="0" lang="sv-SE"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434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50"/>
              </a:spcAft>
            </a:pPr>
            <a:r>
              <a:rPr lang="sv-SE" sz="1800" kern="1200" dirty="0">
                <a:effectLst/>
                <a:latin typeface="Alright Sans Regular"/>
                <a:ea typeface="Alright Sans Regular"/>
                <a:cs typeface="Calibri" panose="020F0502020204030204" pitchFamily="34" charset="0"/>
              </a:rPr>
              <a:t>En UUA arbetsplats passar alla individer och leder i mindre utsträckning till ohälsa.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En arbetsmiljöangelägenhet då den psykiska ohälsan är arbetslivets största orsak till sjukfrånvaro idag.</a:t>
            </a:r>
          </a:p>
          <a:p>
            <a:pPr>
              <a:lnSpc>
                <a:spcPts val="1200"/>
              </a:lnSpc>
              <a:spcAft>
                <a:spcPts val="850"/>
              </a:spcAft>
            </a:pPr>
            <a:endParaRPr lang="sv-SE" sz="1800" kern="1200" dirty="0">
              <a:effectLst/>
              <a:latin typeface="Alright Sans Regular"/>
              <a:ea typeface="Alright Sans Regular"/>
              <a:cs typeface="Calibri" panose="020F0502020204030204" pitchFamily="34"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Söderhamn: Antal nettodagar med sjuk/</a:t>
            </a:r>
            <a:r>
              <a:rPr lang="sv-SE" sz="1800" kern="1200" dirty="0" err="1">
                <a:effectLst/>
                <a:latin typeface="Alright Sans Regular"/>
                <a:ea typeface="Alright Sans Regular"/>
                <a:cs typeface="Calibri" panose="020F0502020204030204" pitchFamily="34" charset="0"/>
              </a:rPr>
              <a:t>rehabersättning</a:t>
            </a:r>
            <a:r>
              <a:rPr lang="sv-SE" sz="1800" kern="1200" dirty="0">
                <a:effectLst/>
                <a:latin typeface="Alright Sans Regular"/>
                <a:ea typeface="Alright Sans Regular"/>
                <a:cs typeface="Calibri" panose="020F0502020204030204" pitchFamily="34" charset="0"/>
              </a:rPr>
              <a:t> 2015. Ett mått på antalet heltidsarbeten som dessa sjukdagar motsvarar i kommunen. 2117 anställda</a:t>
            </a:r>
          </a:p>
          <a:p>
            <a:pPr>
              <a:lnSpc>
                <a:spcPts val="1200"/>
              </a:lnSpc>
              <a:spcAft>
                <a:spcPts val="850"/>
              </a:spcAft>
            </a:pPr>
            <a:r>
              <a:rPr lang="sv-SE" sz="1800" kern="1200" dirty="0">
                <a:effectLst/>
                <a:latin typeface="Alright Sans Regular"/>
                <a:ea typeface="Alright Sans Regular"/>
                <a:cs typeface="Calibri" panose="020F0502020204030204" pitchFamily="34" charset="0"/>
              </a:rPr>
              <a:t>2)Ekonomiskt värde producerat under 2015 som gick förlorat i miljoner kronor 2015</a:t>
            </a:r>
          </a:p>
          <a:p>
            <a:pPr>
              <a:lnSpc>
                <a:spcPts val="1200"/>
              </a:lnSpc>
              <a:spcAft>
                <a:spcPts val="850"/>
              </a:spcAft>
            </a:pPr>
            <a:r>
              <a:rPr lang="sv-SE" sz="1800" kern="1200" dirty="0">
                <a:effectLst/>
                <a:latin typeface="Alright Sans Regular"/>
                <a:ea typeface="Alright Sans Regular"/>
                <a:cs typeface="Calibri" panose="020F0502020204030204" pitchFamily="34" charset="0"/>
              </a:rPr>
              <a:t>3)Samhällsvinst som skulle kunna vara möjligt</a:t>
            </a:r>
          </a:p>
          <a:p>
            <a:pPr>
              <a:lnSpc>
                <a:spcPts val="1200"/>
              </a:lnSpc>
              <a:spcAft>
                <a:spcPts val="850"/>
              </a:spcAft>
            </a:pPr>
            <a:endParaRPr lang="sv-SE" sz="1800" kern="1200" dirty="0">
              <a:effectLst/>
              <a:latin typeface="Alright Sans Regular"/>
              <a:ea typeface="Alright Sans Regular"/>
              <a:cs typeface="Calibri" panose="020F0502020204030204" pitchFamily="34"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Har vi ett hållbart arbetsliv?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För oss i arbetet med UUA är personer som lever med psykisk ohälsa viktiga. Människor som är stora vinnare av UUA.</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Det som är bra för de här individerna är självklart också bra för andra.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Denna bild visar på hur angeläget detta är utifrån ekonomiska termer. Vi menar:</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En UUA-arbetsplats: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Calibri" panose="020F0502020204030204" pitchFamily="34" charset="0"/>
              </a:rPr>
              <a:t>- är utformad för personer med psykisk ohälsa, </a:t>
            </a:r>
            <a:br>
              <a:rPr lang="sv-SE" sz="1800" kern="1200" dirty="0">
                <a:effectLst/>
                <a:latin typeface="Alright Sans Regular"/>
                <a:ea typeface="Alright Sans Regular"/>
                <a:cs typeface="Calibri" panose="020F0502020204030204" pitchFamily="34" charset="0"/>
              </a:rPr>
            </a:br>
            <a:r>
              <a:rPr lang="sv-SE" sz="1800" kern="1200" dirty="0">
                <a:effectLst/>
                <a:latin typeface="Alright Sans Regular"/>
                <a:ea typeface="Alright Sans Regular"/>
                <a:cs typeface="Calibri" panose="020F0502020204030204" pitchFamily="34" charset="0"/>
              </a:rPr>
              <a:t>- skapar inte psykisk ohälsa, </a:t>
            </a:r>
            <a:br>
              <a:rPr lang="sv-SE" sz="1800" kern="1200" dirty="0">
                <a:effectLst/>
                <a:latin typeface="Alright Sans Regular"/>
                <a:ea typeface="Alright Sans Regular"/>
                <a:cs typeface="Calibri" panose="020F0502020204030204" pitchFamily="34" charset="0"/>
              </a:rPr>
            </a:br>
            <a:r>
              <a:rPr lang="sv-SE" sz="1800" kern="1200" dirty="0">
                <a:effectLst/>
                <a:latin typeface="Alright Sans Regular"/>
                <a:ea typeface="Alright Sans Regular"/>
                <a:cs typeface="Calibri" panose="020F0502020204030204" pitchFamily="34" charset="0"/>
              </a:rPr>
              <a:t>- tar emot individer som kommer åter i arbete efter sjukfrånvaro</a:t>
            </a:r>
            <a:br>
              <a:rPr lang="sv-SE" sz="1800" kern="1200" dirty="0">
                <a:effectLst/>
                <a:latin typeface="Alright Sans Regular"/>
                <a:ea typeface="Alright Sans Regular"/>
                <a:cs typeface="Calibri" panose="020F0502020204030204" pitchFamily="34" charset="0"/>
              </a:rPr>
            </a:br>
            <a:r>
              <a:rPr lang="sv-SE" sz="1800" kern="1200" dirty="0">
                <a:effectLst/>
                <a:latin typeface="Alright Sans Regular"/>
                <a:ea typeface="Alright Sans Regular"/>
                <a:cs typeface="Calibri" panose="020F0502020204030204" pitchFamily="34" charset="0"/>
              </a:rPr>
              <a:t>- underlättar för individer som under en period drabbas av ohälsa och som är kvar på jobbet.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2020-11-13: Sverige förlorar 65 miljarder på sjukskrivningar</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65 miljarder kronor. Det är kostnaden för vad Sverige förlorar på sjukskrivningar i år, enligt vår nya rapport. Coronapandemin förväntas driva på utvecklingen av den psykiska ohälsan och skjuta kostnaderna i höjden ytterligare. Genom att sätta in förebyggande åtgärder som minskar risken för ohälsa skulle samhället spara drygt 21 miljarder kronor.</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För fjärde året i rad har vi på Skandia undersökt vad längre sjukskrivningar kostar samhället. När den första rapporten släpptes 2017 låg kostnaden för sjukskrivningar i Sverige på 59 miljarder år (enligt data från 2015). Kostnaderna har sedan ökat med närmare sex miljarder kronor. Den totala samhällsförlusten för Sverige kopplat till sjukskrivningar uppgår nu till närmare 65 miljarder kronor till och med första veckan i september i år. </a:t>
            </a:r>
            <a:r>
              <a:rPr lang="sv-SE" sz="1800" kern="1200" dirty="0">
                <a:solidFill>
                  <a:srgbClr val="000000"/>
                </a:solidFill>
                <a:effectLst/>
                <a:latin typeface="Calibri" panose="020F0502020204030204" pitchFamily="34" charset="0"/>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a:t>
            </a:r>
            <a:r>
              <a:rPr lang="sv-SE" sz="1800" kern="1200" dirty="0">
                <a:solidFill>
                  <a:srgbClr val="000000"/>
                </a:solidFill>
                <a:effectLst/>
                <a:latin typeface="Calibri" panose="020F0502020204030204" pitchFamily="34" charset="0"/>
                <a:ea typeface="Alright Sans Regular"/>
                <a:cs typeface="Times New Roman" panose="02020603050405020304" pitchFamily="18" charset="0"/>
              </a:rPr>
              <a:t> </a:t>
            </a:r>
            <a:r>
              <a:rPr lang="sv-SE" sz="1800" kern="1200" dirty="0">
                <a:solidFill>
                  <a:srgbClr val="000000"/>
                </a:solidFill>
                <a:effectLst/>
                <a:latin typeface="Alright Sans Regular"/>
                <a:ea typeface="Alright Sans Regular"/>
                <a:cs typeface="Calibri" panose="020F0502020204030204" pitchFamily="34" charset="0"/>
              </a:rPr>
              <a:t>Det </a:t>
            </a:r>
            <a:r>
              <a:rPr lang="sv-SE" sz="1800" kern="1200" dirty="0">
                <a:solidFill>
                  <a:srgbClr val="000000"/>
                </a:solidFill>
                <a:effectLst/>
                <a:latin typeface="Alright Sans Regular"/>
                <a:ea typeface="Alright Sans Regular"/>
                <a:cs typeface="Alright Sans Regular"/>
              </a:rPr>
              <a:t>ä</a:t>
            </a:r>
            <a:r>
              <a:rPr lang="sv-SE" sz="1800" kern="1200" dirty="0">
                <a:solidFill>
                  <a:srgbClr val="000000"/>
                </a:solidFill>
                <a:effectLst/>
                <a:latin typeface="Alright Sans Regular"/>
                <a:ea typeface="Alright Sans Regular"/>
                <a:cs typeface="Calibri" panose="020F0502020204030204" pitchFamily="34" charset="0"/>
              </a:rPr>
              <a:t>r orov</a:t>
            </a:r>
            <a:r>
              <a:rPr lang="sv-SE" sz="1800" kern="1200" dirty="0">
                <a:solidFill>
                  <a:srgbClr val="000000"/>
                </a:solidFill>
                <a:effectLst/>
                <a:latin typeface="Alright Sans Regular"/>
                <a:ea typeface="Alright Sans Regular"/>
                <a:cs typeface="Alright Sans Regular"/>
              </a:rPr>
              <a:t>ä</a:t>
            </a:r>
            <a:r>
              <a:rPr lang="sv-SE" sz="1800" kern="1200" dirty="0">
                <a:solidFill>
                  <a:srgbClr val="000000"/>
                </a:solidFill>
                <a:effectLst/>
                <a:latin typeface="Alright Sans Regular"/>
                <a:ea typeface="Alright Sans Regular"/>
                <a:cs typeface="Calibri" panose="020F0502020204030204" pitchFamily="34" charset="0"/>
              </a:rPr>
              <a:t>ckande att kostnaderna f</a:t>
            </a:r>
            <a:r>
              <a:rPr lang="sv-SE" sz="1800" kern="1200" dirty="0">
                <a:solidFill>
                  <a:srgbClr val="000000"/>
                </a:solidFill>
                <a:effectLst/>
                <a:latin typeface="Alright Sans Regular"/>
                <a:ea typeface="Alright Sans Regular"/>
                <a:cs typeface="Alright Sans Regular"/>
              </a:rPr>
              <a:t>ö</a:t>
            </a:r>
            <a:r>
              <a:rPr lang="sv-SE" sz="1800" kern="1200" dirty="0">
                <a:solidFill>
                  <a:srgbClr val="000000"/>
                </a:solidFill>
                <a:effectLst/>
                <a:latin typeface="Alright Sans Regular"/>
                <a:ea typeface="Alright Sans Regular"/>
                <a:cs typeface="Calibri" panose="020F0502020204030204" pitchFamily="34" charset="0"/>
              </a:rPr>
              <a:t>r sjukskrivningar st</a:t>
            </a:r>
            <a:r>
              <a:rPr lang="sv-SE" sz="1800" kern="1200" dirty="0">
                <a:solidFill>
                  <a:srgbClr val="000000"/>
                </a:solidFill>
                <a:effectLst/>
                <a:latin typeface="Alright Sans Regular"/>
                <a:ea typeface="Alright Sans Regular"/>
                <a:cs typeface="Alright Sans Regular"/>
              </a:rPr>
              <a:t>ä</a:t>
            </a:r>
            <a:r>
              <a:rPr lang="sv-SE" sz="1800" kern="1200" dirty="0">
                <a:solidFill>
                  <a:srgbClr val="000000"/>
                </a:solidFill>
                <a:effectLst/>
                <a:latin typeface="Alright Sans Regular"/>
                <a:ea typeface="Alright Sans Regular"/>
                <a:cs typeface="Calibri" panose="020F0502020204030204" pitchFamily="34" charset="0"/>
              </a:rPr>
              <a:t>ndigt ökar för varje år. Ofta sätts hjälp in för sent vilket ökar samhällskostnaderna samtidigt som de sjuka får lida ännu mer. Fokus behöver istället flyttas till förebyggande och rehabiliterande insatser för att få bukt med problemet, säger vår hälsostrateg Kristina Hagström.</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b="1" kern="1200" dirty="0">
                <a:solidFill>
                  <a:srgbClr val="000000"/>
                </a:solidFill>
                <a:effectLst/>
                <a:latin typeface="Alright Sans Regular"/>
                <a:ea typeface="Alright Sans Regular"/>
                <a:cs typeface="Calibri" panose="020F0502020204030204" pitchFamily="34" charset="0"/>
              </a:rPr>
              <a:t>Topp 5 länen som kan göra störst samhällsvinst, Störst samhällsvinst av att minska sjukskrivningarna med 1/3</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Stockholms län</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5 102 miljoner kronor</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Västra Götalands län</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4 235 miljoner kronor</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Skåne län</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2 480 miljoner kronor</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Östergötlands län</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852 miljoner kronor</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Jönköpings län</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828 miljoner kronor</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solidFill>
                  <a:srgbClr val="000000"/>
                </a:solidFill>
                <a:effectLst/>
                <a:latin typeface="Alright Sans Regular"/>
                <a:ea typeface="Alright Sans Regular"/>
                <a:cs typeface="Calibri" panose="020F0502020204030204" pitchFamily="34" charset="0"/>
              </a:rPr>
              <a:t>Källa: </a:t>
            </a:r>
            <a:r>
              <a:rPr lang="sv-SE" sz="1800" u="sng" kern="1200" dirty="0">
                <a:solidFill>
                  <a:srgbClr val="0563C1"/>
                </a:solidFill>
                <a:effectLst/>
                <a:latin typeface="Alright Sans Regular"/>
                <a:ea typeface="Alright Sans Regular"/>
                <a:cs typeface="Calibri" panose="020F0502020204030204" pitchFamily="34" charset="0"/>
                <a:hlinkClick r:id="rId3"/>
              </a:rPr>
              <a:t>https://www.skandia.se/om-oss/nyheter/nyhetsarkiv/2020/sverige-forlorar-65-miljarder-pa-sjukskrivningar/</a:t>
            </a:r>
            <a:r>
              <a:rPr lang="sv-SE" sz="1800" kern="1200" dirty="0">
                <a:solidFill>
                  <a:srgbClr val="000000"/>
                </a:solidFill>
                <a:effectLst/>
                <a:latin typeface="Alright Sans Regular"/>
                <a:ea typeface="Alright Sans Regular"/>
                <a:cs typeface="Calibri" panose="020F0502020204030204" pitchFamily="34" charset="0"/>
              </a:rPr>
              <a:t>   </a:t>
            </a:r>
            <a:endParaRPr lang="sv-SE" sz="1800" dirty="0">
              <a:effectLst/>
              <a:latin typeface="Alright Sans Regular"/>
              <a:ea typeface="Alright Sans Regular"/>
              <a:cs typeface="Times New Roman" panose="02020603050405020304" pitchFamily="18" charset="0"/>
            </a:endParaRPr>
          </a:p>
          <a:p>
            <a:pPr>
              <a:lnSpc>
                <a:spcPct val="150000"/>
              </a:lnSpc>
              <a:spcAft>
                <a:spcPts val="850"/>
              </a:spcAft>
            </a:pPr>
            <a:r>
              <a:rPr lang="sv-SE" sz="1800" dirty="0">
                <a:effectLst/>
                <a:latin typeface="Alright Sans Regular"/>
                <a:ea typeface="Alright Sans Regular"/>
                <a:cs typeface="Times New Roman" panose="02020603050405020304" pitchFamily="18" charset="0"/>
              </a:rPr>
              <a:t> </a:t>
            </a:r>
          </a:p>
          <a:p>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C437E-2C80-44FF-A034-2BC89A1CB5B2}" type="slidenum">
              <a:rPr kumimoji="0" lang="sv-SE"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967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pPr>
              <a:lnSpc>
                <a:spcPts val="1200"/>
              </a:lnSpc>
              <a:spcAft>
                <a:spcPts val="850"/>
              </a:spcAft>
            </a:pPr>
            <a:r>
              <a:rPr lang="sv-SE" sz="1800" b="1" kern="1200" dirty="0">
                <a:effectLst/>
                <a:latin typeface="Alright Sans Regular"/>
                <a:ea typeface="Times New Roman" panose="02020603050405020304" pitchFamily="18" charset="0"/>
                <a:cs typeface="Alright Sans Regular"/>
              </a:rPr>
              <a:t>Faktorer som är viktiga för resultatet finns beskrivet i 2018 års rapport.  (dessa faktorer är viktiga för alla organisationer för att lyckas med sin innovation och lönsamhet)</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Rapporten visar slutligen på fyra viktiga lärdomar som vi också kan dra nytta av:</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1. Det måste finnas en tydlig vision.</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Yttersta ledningen måste säkerställa kontakten ända ned till fösta linjens chefer.</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2. Sambandet mellan mångfald och tillväxt för ökad lönsamhet.</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3. Tillväxt genom kreativitet.</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Initiativrika organisationer ökar och skapar tillväxt.</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Inkludering av olikheter leder till ökad lönsamhet.</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4. Lokalkännedom</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Framgångsrika initiativ för att nå ökad mångfald kopplas samman med målgruppsanpassning och kunskaper om den egna regionens förutsättningar.</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Aspekten kön ger utslag i den ranking som gjorts. Här ligger företag i Australien, Storbritannien och USA i topp på lönsamhetsskalan. Mer än 70% av de granskade företagen finns där. Dock påpekar rapportens författare att det finns väldigt mycket mer att göra just utifrån könsaspekten.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Aspekten etnicitet/kulturell bakgrund ger också det tydliga utslag. Här återfinner vi främst företag baserade i Sydafrika och Singapore. De företagen med mångfald presterar mångfalt bättre än andra företag i samma region.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De som tydligt arbetar med mångfald driver upp lönsamheten. Kopplingen anses vara att dessa företag lättare kan attrahera kompetens, de är bättre på att nå sina målgrupper/kunder, deras anställda har i jämförelser högre nöjdhet och förmågan att fatta beslut är högre.</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McKinseyrapporten visar på vinster med mångfald och en ökad jämställdhet, framförallt i ledande positioner. Det är där det börjar.</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Att sätta igång ett lokalt arbete med att undersöka de egna förutsättningarna är ingen liten grej. Men det har stor påverkan på lönsamheten – i det här fallet samhällsnyttan. Vi är övertygade om att fördelarna med en ökad mångfald av människor och olikheter överväger nackdelarna. Motsatsen skulle vara enfald, ökad segregation och minskad lönsamhet. Det finns ingen samhällsnytta i det.</a:t>
            </a:r>
            <a:endParaRPr lang="sv-SE" sz="1800" dirty="0">
              <a:effectLst/>
              <a:latin typeface="Alright Sans Regular"/>
              <a:ea typeface="Alright Sans Regular"/>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1712734" rtl="0" eaLnBrk="1" fontAlgn="auto" latinLnBrk="0" hangingPunct="1">
              <a:lnSpc>
                <a:spcPct val="100000"/>
              </a:lnSpc>
              <a:spcBef>
                <a:spcPts val="0"/>
              </a:spcBef>
              <a:spcAft>
                <a:spcPts val="0"/>
              </a:spcAft>
              <a:buClrTx/>
              <a:buSzTx/>
              <a:buFontTx/>
              <a:buNone/>
              <a:tabLst/>
              <a:defRPr/>
            </a:pPr>
            <a:fld id="{27FC437E-2C80-44FF-A034-2BC89A1CB5B2}" type="slidenum">
              <a:rPr kumimoji="0" lang="sv-SE"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12734" rtl="0" eaLnBrk="1" fontAlgn="auto" latinLnBrk="0" hangingPunct="1">
                <a:lnSpc>
                  <a:spcPct val="100000"/>
                </a:lnSpc>
                <a:spcBef>
                  <a:spcPts val="0"/>
                </a:spcBef>
                <a:spcAft>
                  <a:spcPts val="0"/>
                </a:spcAft>
                <a:buClrTx/>
                <a:buSzTx/>
                <a:buFontTx/>
                <a:buNone/>
                <a:tabLst/>
                <a:defRPr/>
              </a:pPr>
              <a:t>23</a:t>
            </a:fld>
            <a:endParaRPr kumimoji="0" lang="sv-SE"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06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50"/>
              </a:spcAft>
            </a:pP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solidFill>
                  <a:srgbClr val="000000"/>
                </a:solidFill>
                <a:effectLst/>
                <a:latin typeface="Alright Sans Regular"/>
                <a:ea typeface="Times New Roman" panose="02020603050405020304" pitchFamily="18" charset="0"/>
                <a:cs typeface="Calibri" panose="020F0502020204030204" pitchFamily="34" charset="0"/>
              </a:rPr>
              <a:t> </a:t>
            </a:r>
            <a:endParaRPr lang="sv-SE" dirty="0"/>
          </a:p>
        </p:txBody>
      </p:sp>
      <p:sp>
        <p:nvSpPr>
          <p:cNvPr id="4" name="Platshållare för bildnummer 3"/>
          <p:cNvSpPr>
            <a:spLocks noGrp="1"/>
          </p:cNvSpPr>
          <p:nvPr>
            <p:ph type="sldNum" sz="quarter" idx="5"/>
          </p:nvPr>
        </p:nvSpPr>
        <p:spPr/>
        <p:txBody>
          <a:bodyPr/>
          <a:lstStyle/>
          <a:p>
            <a:fld id="{8E221CA3-E14B-43DB-A493-9C0614056A9D}" type="slidenum">
              <a:rPr lang="sv-SE" smtClean="0"/>
              <a:t>3</a:t>
            </a:fld>
            <a:endParaRPr lang="sv-SE"/>
          </a:p>
        </p:txBody>
      </p:sp>
    </p:spTree>
    <p:extLst>
      <p:ext uri="{BB962C8B-B14F-4D97-AF65-F5344CB8AC3E}">
        <p14:creationId xmlns:p14="http://schemas.microsoft.com/office/powerpoint/2010/main" val="7498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GÖRA RÄTT FRÅN BÖRJAN.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 </a:t>
            </a:r>
            <a:r>
              <a:rPr lang="sv-SE" sz="1800" kern="1200" dirty="0">
                <a:effectLst/>
                <a:latin typeface="Alright Sans Regular"/>
                <a:ea typeface="Times New Roman" panose="02020603050405020304" pitchFamily="18" charset="0"/>
                <a:cs typeface="Arial" panose="020B0604020202020204" pitchFamily="34" charset="0"/>
              </a:rPr>
              <a:t>Genom universell utformning av arbetsplatser tar en redan från början hänsyn till de olikheter som finns representerade i vårt samhälle.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Det innebär en helhetssyn som innefattar </a:t>
            </a:r>
            <a:r>
              <a:rPr lang="sv-SE" sz="1800" b="1" kern="1200" dirty="0">
                <a:effectLst/>
                <a:latin typeface="Alright Sans Regular"/>
                <a:ea typeface="Times New Roman" panose="02020603050405020304" pitchFamily="18" charset="0"/>
                <a:cs typeface="Arial" panose="020B0604020202020204" pitchFamily="34" charset="0"/>
              </a:rPr>
              <a:t>mer än traditionell "handikappanpassning</a:t>
            </a:r>
            <a:r>
              <a:rPr lang="sv-SE" sz="1800" kern="1200" dirty="0">
                <a:effectLst/>
                <a:latin typeface="Alright Sans Regular"/>
                <a:ea typeface="Times New Roman" panose="02020603050405020304" pitchFamily="18" charset="0"/>
                <a:cs typeface="Arial" panose="020B0604020202020204" pitchFamily="34" charset="0"/>
              </a:rPr>
              <a:t>", som ofta är stigmatiserande, eller enskilda integrationsåtgärder – anpassningar och åtgärder som kommer som påbyggnad på en redan etablerad struktur.</a:t>
            </a:r>
            <a:endParaRPr lang="sv-SE" sz="1800" b="0" kern="1200" dirty="0">
              <a:effectLst/>
              <a:latin typeface="Alright Sans Regular"/>
              <a:ea typeface="Times New Roman" panose="02020603050405020304" pitchFamily="18" charset="0"/>
              <a:cs typeface="Times New Roman" panose="02020603050405020304" pitchFamily="18" charset="0"/>
            </a:endParaRPr>
          </a:p>
          <a:p>
            <a:pPr>
              <a:lnSpc>
                <a:spcPts val="1200"/>
              </a:lnSpc>
              <a:spcAft>
                <a:spcPts val="850"/>
              </a:spcAft>
            </a:pPr>
            <a:endParaRPr lang="sv-SE" sz="1800" b="0" kern="1200" dirty="0">
              <a:effectLst/>
              <a:latin typeface="Alright Sans Regular"/>
              <a:ea typeface="Times New Roman" panose="02020603050405020304" pitchFamily="18" charset="0"/>
              <a:cs typeface="Times New Roman" panose="02020603050405020304" pitchFamily="18" charset="0"/>
            </a:endParaRPr>
          </a:p>
          <a:p>
            <a:pPr>
              <a:lnSpc>
                <a:spcPts val="1200"/>
              </a:lnSpc>
              <a:spcAft>
                <a:spcPts val="850"/>
              </a:spcAft>
            </a:pPr>
            <a:r>
              <a:rPr lang="sv-SE" sz="1800" b="1" kern="1200" dirty="0">
                <a:effectLst/>
                <a:latin typeface="Alright Sans Regular"/>
                <a:ea typeface="Times New Roman" panose="02020603050405020304" pitchFamily="18" charset="0"/>
                <a:cs typeface="Arial" panose="020B0604020202020204" pitchFamily="34" charset="0"/>
              </a:rPr>
              <a:t>Passar olika – passar alla</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i="1" kern="1200" dirty="0">
                <a:effectLst/>
                <a:latin typeface="Alright Sans Regular"/>
                <a:ea typeface="Times New Roman" panose="02020603050405020304" pitchFamily="18" charset="0"/>
                <a:cs typeface="Arial" panose="020B060402020202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i="1" kern="1200" dirty="0">
                <a:effectLst/>
                <a:latin typeface="Alright Sans Regular"/>
                <a:ea typeface="Times New Roman" panose="02020603050405020304" pitchFamily="18" charset="0"/>
                <a:cs typeface="Arial" panose="020B0604020202020204" pitchFamily="34" charset="0"/>
              </a:rPr>
              <a:t>Liknelse</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i="1" kern="1200" dirty="0">
                <a:effectLst/>
                <a:latin typeface="Alright Sans Regular"/>
                <a:ea typeface="Times New Roman" panose="02020603050405020304" pitchFamily="18" charset="0"/>
                <a:cs typeface="Arial" panose="020B0604020202020204" pitchFamily="34" charset="0"/>
              </a:rPr>
              <a:t>Det som passar olika passar oftast alla bättre. </a:t>
            </a:r>
            <a:r>
              <a:rPr lang="sv-SE" sz="1800" i="1" kern="1200" dirty="0" err="1">
                <a:effectLst/>
                <a:latin typeface="Alright Sans Regular"/>
                <a:ea typeface="Times New Roman" panose="02020603050405020304" pitchFamily="18" charset="0"/>
                <a:cs typeface="Arial" panose="020B0604020202020204" pitchFamily="34" charset="0"/>
              </a:rPr>
              <a:t>Jmfr</a:t>
            </a:r>
            <a:r>
              <a:rPr lang="sv-SE" sz="1800" i="1" kern="1200" dirty="0">
                <a:effectLst/>
                <a:latin typeface="Alright Sans Regular"/>
                <a:ea typeface="Times New Roman" panose="02020603050405020304" pitchFamily="18" charset="0"/>
                <a:cs typeface="Arial" panose="020B0604020202020204" pitchFamily="34" charset="0"/>
              </a:rPr>
              <a:t> kost för diabetiker. På 70-talet var det bara diabetiker som inte skulle äta socker. Alla icke diabetiker kunde äta socker bara dom borstade tänderna. Nu säger vi att om alla åt som en diabetiker får rådet att äta skulle vi alla vara friskare.</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Times New Roman" panose="02020603050405020304" pitchFamily="18" charset="0"/>
                <a:cs typeface="Alright Sans Regular"/>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i="1" kern="1200" dirty="0">
                <a:effectLst/>
                <a:latin typeface="Alright Sans Regular"/>
                <a:ea typeface="Times New Roman" panose="02020603050405020304" pitchFamily="18" charset="0"/>
                <a:cs typeface="Alright Sans Regular"/>
              </a:rPr>
              <a:t>En bruksanvisning som är utformad för att passa individer med kognitiva funktionsnedsättningar skulle passa alla andra individer bra</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lright Sans Regular"/>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Konventionen utgår från grundläggande principer som jämlikhet och icke-diskriminering.</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sv-SE" sz="1800" kern="1200" dirty="0">
                <a:effectLst/>
                <a:latin typeface="Alright Sans Regular"/>
                <a:ea typeface="Times New Roman" panose="02020603050405020304" pitchFamily="18" charset="0"/>
                <a:cs typeface="Arial" panose="020B0604020202020204" pitchFamily="34" charset="0"/>
              </a:rPr>
              <a:t>Tillg</a:t>
            </a:r>
            <a:r>
              <a:rPr lang="sv-SE" sz="1800" kern="1200" dirty="0">
                <a:effectLst/>
                <a:latin typeface="Alright Sans Regular"/>
                <a:ea typeface="Times New Roman" panose="02020603050405020304" pitchFamily="18" charset="0"/>
                <a:cs typeface="Alright Sans Regular"/>
              </a:rPr>
              <a:t>ä</a:t>
            </a:r>
            <a:r>
              <a:rPr lang="sv-SE" sz="1800" kern="1200" dirty="0">
                <a:effectLst/>
                <a:latin typeface="Alright Sans Regular"/>
                <a:ea typeface="Times New Roman" panose="02020603050405020304" pitchFamily="18" charset="0"/>
                <a:cs typeface="Arial" panose="020B0604020202020204" pitchFamily="34" charset="0"/>
              </a:rPr>
              <a:t>nglighet </a:t>
            </a:r>
            <a:r>
              <a:rPr lang="sv-SE" sz="1800" kern="1200" dirty="0">
                <a:effectLst/>
                <a:latin typeface="Alright Sans Regular"/>
                <a:ea typeface="Times New Roman" panose="02020603050405020304" pitchFamily="18" charset="0"/>
                <a:cs typeface="Alright Sans Regular"/>
              </a:rPr>
              <a:t>ä</a:t>
            </a:r>
            <a:r>
              <a:rPr lang="sv-SE" sz="1800" kern="1200" dirty="0">
                <a:effectLst/>
                <a:latin typeface="Alright Sans Regular"/>
                <a:ea typeface="Times New Roman" panose="02020603050405020304" pitchFamily="18" charset="0"/>
                <a:cs typeface="Arial" panose="020B0604020202020204" pitchFamily="34" charset="0"/>
              </a:rPr>
              <a:t>r en allm</a:t>
            </a:r>
            <a:r>
              <a:rPr lang="sv-SE" sz="1800" kern="1200" dirty="0">
                <a:effectLst/>
                <a:latin typeface="Alright Sans Regular"/>
                <a:ea typeface="Times New Roman" panose="02020603050405020304" pitchFamily="18" charset="0"/>
                <a:cs typeface="Alright Sans Regular"/>
              </a:rPr>
              <a:t>ä</a:t>
            </a:r>
            <a:r>
              <a:rPr lang="sv-SE" sz="1800" kern="1200" dirty="0">
                <a:effectLst/>
                <a:latin typeface="Alright Sans Regular"/>
                <a:ea typeface="Times New Roman" panose="02020603050405020304" pitchFamily="18" charset="0"/>
                <a:cs typeface="Arial" panose="020B0604020202020204" pitchFamily="34" charset="0"/>
              </a:rPr>
              <a:t>n princip i konventionen, b</a:t>
            </a:r>
            <a:r>
              <a:rPr lang="sv-SE" sz="1800" kern="1200" dirty="0">
                <a:effectLst/>
                <a:latin typeface="Alright Sans Regular"/>
                <a:ea typeface="Times New Roman" panose="02020603050405020304" pitchFamily="18" charset="0"/>
                <a:cs typeface="Alright Sans Regular"/>
              </a:rPr>
              <a:t>å</a:t>
            </a:r>
            <a:r>
              <a:rPr lang="sv-SE" sz="1800" kern="1200" dirty="0">
                <a:effectLst/>
                <a:latin typeface="Alright Sans Regular"/>
                <a:ea typeface="Times New Roman" panose="02020603050405020304" pitchFamily="18" charset="0"/>
                <a:cs typeface="Arial" panose="020B0604020202020204" pitchFamily="34" charset="0"/>
              </a:rPr>
              <a:t>de n</a:t>
            </a:r>
            <a:r>
              <a:rPr lang="sv-SE" sz="1800" kern="1200" dirty="0">
                <a:effectLst/>
                <a:latin typeface="Alright Sans Regular"/>
                <a:ea typeface="Times New Roman" panose="02020603050405020304" pitchFamily="18" charset="0"/>
                <a:cs typeface="Alright Sans Regular"/>
              </a:rPr>
              <a:t>ä</a:t>
            </a:r>
            <a:r>
              <a:rPr lang="sv-SE" sz="1800" kern="1200" dirty="0">
                <a:effectLst/>
                <a:latin typeface="Alright Sans Regular"/>
                <a:ea typeface="Times New Roman" panose="02020603050405020304" pitchFamily="18" charset="0"/>
                <a:cs typeface="Arial" panose="020B0604020202020204" pitchFamily="34" charset="0"/>
              </a:rPr>
              <a:t>r det g</a:t>
            </a:r>
            <a:r>
              <a:rPr lang="sv-SE" sz="1800" kern="1200" dirty="0">
                <a:effectLst/>
                <a:latin typeface="Alright Sans Regular"/>
                <a:ea typeface="Times New Roman" panose="02020603050405020304" pitchFamily="18" charset="0"/>
                <a:cs typeface="Alright Sans Regular"/>
              </a:rPr>
              <a:t>ä</a:t>
            </a:r>
            <a:r>
              <a:rPr lang="sv-SE" sz="1800" kern="1200" dirty="0">
                <a:effectLst/>
                <a:latin typeface="Alright Sans Regular"/>
                <a:ea typeface="Times New Roman" panose="02020603050405020304" pitchFamily="18" charset="0"/>
                <a:cs typeface="Arial" panose="020B0604020202020204" pitchFamily="34" charset="0"/>
              </a:rPr>
              <a:t>ller den fysiska milj</a:t>
            </a:r>
            <a:r>
              <a:rPr lang="sv-SE" sz="1800" kern="1200" dirty="0">
                <a:effectLst/>
                <a:latin typeface="Alright Sans Regular"/>
                <a:ea typeface="Times New Roman" panose="02020603050405020304" pitchFamily="18" charset="0"/>
                <a:cs typeface="Alright Sans Regular"/>
              </a:rPr>
              <a:t>ö</a:t>
            </a:r>
            <a:r>
              <a:rPr lang="sv-SE" sz="1800" kern="1200" dirty="0">
                <a:effectLst/>
                <a:latin typeface="Alright Sans Regular"/>
                <a:ea typeface="Times New Roman" panose="02020603050405020304" pitchFamily="18" charset="0"/>
                <a:cs typeface="Arial" panose="020B0604020202020204" pitchFamily="34" charset="0"/>
              </a:rPr>
              <a:t>n och</a:t>
            </a: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sv-SE" sz="1800" kern="1200" dirty="0">
                <a:effectLst/>
                <a:latin typeface="Alright Sans Regular"/>
                <a:ea typeface="Times New Roman" panose="02020603050405020304" pitchFamily="18" charset="0"/>
                <a:cs typeface="Arial" panose="020B0604020202020204" pitchFamily="34" charset="0"/>
              </a:rPr>
              <a:t>information och kommunikation. Alla lagar och all offentlig verksamhet i Sverige ska följa konventionens artiklar. Konventionen gäller i Sverige sedan 2009.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Mer bakgrundsinformation: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Times New Roman" panose="02020603050405020304" pitchFamily="18" charset="0"/>
                <a:cs typeface="Arial" panose="020B060402020202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Times New Roman" panose="02020603050405020304" pitchFamily="18" charset="0"/>
                <a:cs typeface="Arial" panose="020B0604020202020204" pitchFamily="34" charset="0"/>
              </a:rPr>
              <a:t>Frågan vad som gäller för privata företag och deras skyldighet..?</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Det finns ett långt och ett kort svar.</a:t>
            </a:r>
            <a:endParaRPr lang="sv-SE" sz="1800" dirty="0">
              <a:effectLst/>
              <a:latin typeface="Alright Sans Regular"/>
              <a:ea typeface="Alright Sans Regular"/>
              <a:cs typeface="Times New Roman" panose="02020603050405020304" pitchFamily="18" charset="0"/>
            </a:endParaRPr>
          </a:p>
          <a:p>
            <a:pPr marL="342900" lvl="0" indent="-342900">
              <a:lnSpc>
                <a:spcPts val="1200"/>
              </a:lnSpc>
              <a:spcAft>
                <a:spcPts val="850"/>
              </a:spcAft>
              <a:buFont typeface="Arial" panose="020B0604020202020204" pitchFamily="34" charset="0"/>
              <a:buChar char="*"/>
            </a:pPr>
            <a:r>
              <a:rPr lang="sv-SE" sz="1800" b="1" kern="1200" dirty="0">
                <a:effectLst/>
                <a:latin typeface="Alright Sans Regular"/>
                <a:ea typeface="Times New Roman" panose="02020603050405020304" pitchFamily="18" charset="0"/>
                <a:cs typeface="Arial" panose="020B0604020202020204" pitchFamily="34" charset="0"/>
              </a:rPr>
              <a:t>Skyldigheterna för privata företag (och alla andra, t.ex. myndigheter) styrs av </a:t>
            </a:r>
            <a:r>
              <a:rPr lang="sv-SE" sz="1800" b="1" u="sng" kern="1200" dirty="0">
                <a:effectLst/>
                <a:latin typeface="Alright Sans Regular"/>
                <a:ea typeface="Times New Roman" panose="02020603050405020304" pitchFamily="18" charset="0"/>
                <a:cs typeface="Arial" panose="020B0604020202020204" pitchFamily="34" charset="0"/>
              </a:rPr>
              <a:t>den svenska lagstiftningen.</a:t>
            </a:r>
            <a:endParaRPr lang="sv-SE" sz="1800" dirty="0">
              <a:effectLst/>
              <a:latin typeface="Alright Sans Regular"/>
              <a:ea typeface="Alright Sans Regular"/>
              <a:cs typeface="Times New Roman" panose="02020603050405020304" pitchFamily="18" charset="0"/>
            </a:endParaRPr>
          </a:p>
          <a:p>
            <a:pPr marL="270510">
              <a:lnSpc>
                <a:spcPts val="1200"/>
              </a:lnSpc>
              <a:spcAft>
                <a:spcPts val="850"/>
              </a:spcAft>
            </a:pPr>
            <a:r>
              <a:rPr lang="sv-SE" sz="1800" u="sng" kern="1200" dirty="0">
                <a:effectLst/>
                <a:latin typeface="Alright Sans Regular"/>
                <a:ea typeface="Times New Roman" panose="02020603050405020304" pitchFamily="18" charset="0"/>
                <a:cs typeface="Arial" panose="020B0604020202020204" pitchFamily="34" charset="0"/>
              </a:rPr>
              <a:t>Funktionsrättskonventionen är inte omsatt i svensk lag</a:t>
            </a:r>
            <a:r>
              <a:rPr lang="sv-SE" sz="1800" kern="1200" dirty="0">
                <a:effectLst/>
                <a:latin typeface="Alright Sans Regular"/>
                <a:ea typeface="Times New Roman" panose="02020603050405020304" pitchFamily="18" charset="0"/>
                <a:cs typeface="Arial" panose="020B0604020202020204" pitchFamily="34" charset="0"/>
              </a:rPr>
              <a:t>, såsom Barnkonventionen, </a:t>
            </a:r>
            <a:r>
              <a:rPr lang="sv-SE" sz="1800" u="sng" kern="1200" dirty="0">
                <a:effectLst/>
                <a:latin typeface="Alright Sans Regular"/>
                <a:ea typeface="Times New Roman" panose="02020603050405020304" pitchFamily="18" charset="0"/>
                <a:cs typeface="Arial" panose="020B0604020202020204" pitchFamily="34" charset="0"/>
              </a:rPr>
              <a:t>däremot ska svensk lag uttolkas i enlighet med konventionen </a:t>
            </a:r>
            <a:r>
              <a:rPr lang="sv-SE" sz="1800" kern="1200" dirty="0">
                <a:effectLst/>
                <a:latin typeface="Alright Sans Regular"/>
                <a:ea typeface="Times New Roman" panose="02020603050405020304" pitchFamily="18" charset="0"/>
                <a:cs typeface="Arial" panose="020B0604020202020204" pitchFamily="34" charset="0"/>
              </a:rPr>
              <a:t>(s.k. ”konventionskonform tolkning”).</a:t>
            </a:r>
            <a:endParaRPr lang="sv-SE" sz="1800" dirty="0">
              <a:effectLst/>
              <a:latin typeface="Alright Sans Regular"/>
              <a:ea typeface="Alright Sans Regular"/>
              <a:cs typeface="Times New Roman" panose="02020603050405020304" pitchFamily="18" charset="0"/>
            </a:endParaRPr>
          </a:p>
          <a:p>
            <a:pPr marL="270510">
              <a:lnSpc>
                <a:spcPts val="1200"/>
              </a:lnSpc>
              <a:spcAft>
                <a:spcPts val="850"/>
              </a:spcAft>
            </a:pP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marL="342900" lvl="0" indent="-342900">
              <a:lnSpc>
                <a:spcPts val="1200"/>
              </a:lnSpc>
              <a:spcAft>
                <a:spcPts val="850"/>
              </a:spcAft>
              <a:buFont typeface="Arial" panose="020B0604020202020204" pitchFamily="34" charset="0"/>
              <a:buChar char="*"/>
            </a:pPr>
            <a:r>
              <a:rPr lang="sv-SE" sz="1800" b="1" kern="1200" dirty="0">
                <a:effectLst/>
                <a:latin typeface="Alright Sans Regular"/>
                <a:ea typeface="Times New Roman" panose="02020603050405020304" pitchFamily="18" charset="0"/>
                <a:cs typeface="Arial" panose="020B0604020202020204" pitchFamily="34" charset="0"/>
              </a:rPr>
              <a:t>Olika svenska lagar påverkar privata företags skyldigheter i frågor som är knutna till universell utformning, framförallt kring tillgänglighet.</a:t>
            </a:r>
            <a:br>
              <a:rPr lang="sv-SE" sz="1800" b="1" kern="1200" dirty="0">
                <a:effectLst/>
                <a:latin typeface="Alright Sans Regular"/>
                <a:ea typeface="Times New Roman" panose="02020603050405020304" pitchFamily="18" charset="0"/>
                <a:cs typeface="Arial" panose="020B0604020202020204" pitchFamily="34" charset="0"/>
              </a:rPr>
            </a:br>
            <a:r>
              <a:rPr lang="sv-SE" sz="1800" kern="1200" dirty="0">
                <a:effectLst/>
                <a:latin typeface="Alright Sans Regular"/>
                <a:ea typeface="Times New Roman" panose="02020603050405020304" pitchFamily="18" charset="0"/>
                <a:cs typeface="Arial" panose="020B0604020202020204" pitchFamily="34" charset="0"/>
              </a:rPr>
              <a:t>T.ex. ställer plan- och bygglagen en del tillgänglighetskrav, likaså finns tillgänglighetskrav inom annan lagstiftning som reglerar t.ex. webb, massmedier, audiovisuella tjänster, kollektivtrafik mm.</a:t>
            </a:r>
            <a:endParaRPr lang="sv-SE" sz="1800" dirty="0">
              <a:effectLst/>
              <a:latin typeface="Alright Sans Regular"/>
              <a:ea typeface="Alright Sans Regular"/>
              <a:cs typeface="Times New Roman" panose="02020603050405020304" pitchFamily="18" charset="0"/>
            </a:endParaRPr>
          </a:p>
          <a:p>
            <a:pPr marL="270510">
              <a:lnSpc>
                <a:spcPts val="1200"/>
              </a:lnSpc>
              <a:spcAft>
                <a:spcPts val="850"/>
              </a:spcAft>
            </a:pPr>
            <a:r>
              <a:rPr lang="sv-SE"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marL="342900" lvl="0" indent="-342900">
              <a:lnSpc>
                <a:spcPts val="1200"/>
              </a:lnSpc>
              <a:spcAft>
                <a:spcPts val="850"/>
              </a:spcAft>
              <a:buFont typeface="Arial" panose="020B0604020202020204" pitchFamily="34" charset="0"/>
              <a:buChar char="*"/>
            </a:pPr>
            <a:r>
              <a:rPr lang="sv-SE" sz="1800" kern="1200" dirty="0">
                <a:effectLst/>
                <a:latin typeface="Alright Sans Regular"/>
                <a:ea typeface="Times New Roman" panose="02020603050405020304" pitchFamily="18" charset="0"/>
                <a:cs typeface="Arial" panose="020B0604020202020204" pitchFamily="34" charset="0"/>
              </a:rPr>
              <a:t>Den svenska diskrimineringslagen omfattar funktionsnedsättning som diskrimineringsgrund och sedan ett antal år är också bristande tillgänglighet en form av diskriminering.</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Times New Roman" panose="02020603050405020304" pitchFamily="18" charset="0"/>
                <a:cs typeface="Arial" panose="020B060402020202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b="1" kern="1200" dirty="0">
                <a:effectLst/>
                <a:latin typeface="Alright Sans Regular"/>
                <a:ea typeface="Times New Roman" panose="02020603050405020304" pitchFamily="18" charset="0"/>
                <a:cs typeface="Arial" panose="020B0604020202020204" pitchFamily="34" charset="0"/>
              </a:rPr>
              <a:t>Bortsett från de juridiska skyldigheterna, så kan Universell utformning också ha en annan, positiv betydelse för privata företag.</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Det handlar då om fördelarna med att nå bredare kundgrupper, få en bredare rekrytering men också som motor för innovation. Produkter och tjänster som utformas efter principen om universell utformning har stor potential att bli marknadsledande om de inte är dyrare eller håller sämre kvalitet än konkurrerande produkter/tjänster.</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Påbyggnad:</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Times New Roman" panose="02020603050405020304" pitchFamily="18" charset="0"/>
                <a:cs typeface="Arial" panose="020B0604020202020204" pitchFamily="34" charset="0"/>
              </a:rPr>
              <a:t>Privata företag med färre än tio anställda var från början undantagna från kraven om bristande tillgänglighet i diskrimineringslagen, men det undantaget är borttaget. Lagen är däremot inte särskilt tydlig i den här frågan, i princip måste ett företag medvetet underlåta att vidta skäliga åtgärder för att undanröja hinder för att kunna fällas för diskriminering. Bedömningen av ”skälighet” tar hänsyn till en rad faktorer, bl.a. företagets ekonomiska resurser.</a:t>
            </a:r>
            <a:endParaRPr lang="sv-SE" sz="1800" dirty="0">
              <a:effectLst/>
              <a:latin typeface="Alright Sans Regular"/>
              <a:ea typeface="Alright Sans Regular"/>
              <a:cs typeface="Times New Roman" panose="02020603050405020304" pitchFamily="18" charset="0"/>
            </a:endParaRPr>
          </a:p>
          <a:p>
            <a:pPr>
              <a:lnSpc>
                <a:spcPts val="2258"/>
              </a:lnSpc>
            </a:pPr>
            <a:endParaRPr lang="sv-SE" sz="1800" dirty="0">
              <a:latin typeface="Alright Sans Regular"/>
              <a:ea typeface="Alright Sans Regular"/>
              <a:cs typeface="Times New Roman" panose="02020603050405020304" pitchFamily="18" charset="0"/>
            </a:endParaRPr>
          </a:p>
        </p:txBody>
      </p:sp>
      <p:sp>
        <p:nvSpPr>
          <p:cNvPr id="4" name="Platshållare för bildnummer 3"/>
          <p:cNvSpPr>
            <a:spLocks noGrp="1"/>
          </p:cNvSpPr>
          <p:nvPr>
            <p:ph type="sldNum" sz="quarter" idx="10"/>
          </p:nvPr>
        </p:nvSpPr>
        <p:spPr/>
        <p:txBody>
          <a:bodyPr/>
          <a:lstStyle/>
          <a:p>
            <a:pPr marL="0" marR="0" lvl="0" indent="0" algn="r" defTabSz="1720822" rtl="0" eaLnBrk="1" fontAlgn="auto" latinLnBrk="0" hangingPunct="1">
              <a:lnSpc>
                <a:spcPct val="100000"/>
              </a:lnSpc>
              <a:spcBef>
                <a:spcPts val="0"/>
              </a:spcBef>
              <a:spcAft>
                <a:spcPts val="0"/>
              </a:spcAft>
              <a:buClrTx/>
              <a:buSzTx/>
              <a:buFontTx/>
              <a:buNone/>
              <a:tabLst/>
              <a:defRPr/>
            </a:pPr>
            <a:fld id="{B1C3B1D8-918A-413E-96A9-893AF6820986}" type="slidenum">
              <a:rPr kumimoji="0" lang="sv-SE" sz="2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20822" rtl="0" eaLnBrk="1" fontAlgn="auto" latinLnBrk="0" hangingPunct="1">
                <a:lnSpc>
                  <a:spcPct val="100000"/>
                </a:lnSpc>
                <a:spcBef>
                  <a:spcPts val="0"/>
                </a:spcBef>
                <a:spcAft>
                  <a:spcPts val="0"/>
                </a:spcAft>
                <a:buClrTx/>
                <a:buSzTx/>
                <a:buFontTx/>
                <a:buNone/>
                <a:tabLst/>
                <a:defRPr/>
              </a:pPr>
              <a:t>4</a:t>
            </a:fld>
            <a:endParaRPr kumimoji="0" lang="sv-SE"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42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(ADHD Film)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Vi närmar oss UUA utifrån 5 olika delar av arbetsmiljön. Ingen av dom kan existera utan den andra så vi ser det som en helhet. Vår UUA modell kan beskrivas som en ballong där alla delar är behöver vara uppblåsta för att ballongen skall lyfta.</a:t>
            </a:r>
          </a:p>
          <a:p>
            <a:pPr algn="l"/>
            <a:r>
              <a:rPr lang="sv-SE" b="1" dirty="0"/>
              <a:t>Ett arbetsliv som ser alla delar inom arbetslivet som en helhet. Alla delar hör samman rekrytering, social arbetsmiljön, organisation och ledning, den fysiska platsen och den digitala arbetsmiljön. Universell utformning av arbetsplatser handlar om samspelet mellan den fysiska och sociala arbetsmiljön, rekrytering och kompetensförsörjning och organisation och ledarskap och digitalisering/digital arbetsmiljö och hur alla dessa områden kan samverka och stärka varandra. </a:t>
            </a:r>
          </a:p>
          <a:p>
            <a:r>
              <a:rPr lang="sv-SE" dirty="0"/>
              <a:t> </a:t>
            </a:r>
          </a:p>
          <a:p>
            <a:r>
              <a:rPr lang="sv-SE" b="1" dirty="0"/>
              <a:t>Att ha ett arbete är en hälsofrämjande faktor och hur arbetsplatsen är utformad har stor betydelse för hälsan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Den ständiga frågan är: Vem arbetar inte här idag, men imorgon? Finns det individer som skulle kunna arbeta här men är exkluderade av orsaker som inte har med deras kompetens och kunskap om arbetsuppgifter utan om andra attribut. För vems och vilkas skull är det viktigt att arbeta med universell utformning av arbetsplatsen? Jo, både för dem som idag finns på arbetsplatsen och dem som inte gör det. Att få vara delaktig i arbetslivet och ha en meningsfull vardag är viktigt för att känna en delaktighet i vårt samhälle..</a:t>
            </a:r>
          </a:p>
          <a:p>
            <a:r>
              <a:rPr lang="sv-SE" dirty="0"/>
              <a:t>  </a:t>
            </a:r>
          </a:p>
          <a:p>
            <a:r>
              <a:rPr lang="sv-SE" dirty="0"/>
              <a:t>https://www.youtube.com/watch?v=HAXVb5yjiFU </a:t>
            </a:r>
          </a:p>
          <a:p>
            <a:r>
              <a:rPr lang="sv-SE" dirty="0"/>
              <a:t> (ADHD)</a:t>
            </a:r>
          </a:p>
          <a:p>
            <a:r>
              <a:rPr lang="sv-SE" dirty="0"/>
              <a:t> </a:t>
            </a:r>
          </a:p>
          <a:p>
            <a:r>
              <a:rPr lang="sv-SE" dirty="0"/>
              <a:t>Den universellt utformade arbetsplatsen tar redan från början hänsyn till och utformas efter de olikheter som finns representerade i vårt samhälle. Det innebär en helhetssyn där exempelvis handikappanpassning eller särskilda integrationsåtgärder inte betraktas som en påbyggnad på en redan etablerad struktur. (ingen miljö är/beskrivs som normal)</a:t>
            </a:r>
          </a:p>
          <a:p>
            <a:r>
              <a:rPr lang="sv-SE" dirty="0"/>
              <a:t> </a:t>
            </a:r>
          </a:p>
          <a:p>
            <a:r>
              <a:rPr lang="sv-SE" dirty="0"/>
              <a:t>Att tänka till i början är bästa sättet att uppnå en universellt utformad arbetsplats. </a:t>
            </a:r>
          </a:p>
          <a:p>
            <a:r>
              <a:rPr lang="sv-SE" dirty="0"/>
              <a:t>Att ställa sig ”utanför” våra vanligaste behov och tänka nytt.​</a:t>
            </a:r>
          </a:p>
          <a:p>
            <a:r>
              <a:rPr lang="sv-SE" dirty="0"/>
              <a:t>Våga utmana Era egna tankar!</a:t>
            </a:r>
          </a:p>
          <a:p>
            <a:r>
              <a:rPr lang="sv-SE" dirty="0"/>
              <a:t> </a:t>
            </a:r>
          </a:p>
          <a:p>
            <a:r>
              <a:rPr lang="sv-SE" dirty="0"/>
              <a:t>…för att öka och stärka insikten om vad universellt utformade arbetsplatser är, och varför våra organisationer bör jobba med detta </a:t>
            </a:r>
            <a:r>
              <a:rPr lang="sv-SE" dirty="0" err="1"/>
              <a:t>mindset</a:t>
            </a:r>
            <a:r>
              <a:rPr lang="sv-SE" dirty="0"/>
              <a:t>, Hur organisatoriska förutsättningar kan förbättras och påbörja ett förändringsarbete mot UUA - universell utformning av arbetsplatser.</a:t>
            </a:r>
          </a:p>
          <a:p>
            <a:r>
              <a:rPr lang="sv-SE" dirty="0"/>
              <a:t> </a:t>
            </a:r>
          </a:p>
          <a:p>
            <a:r>
              <a:rPr lang="sv-SE" dirty="0"/>
              <a:t>Här hänger det samman.</a:t>
            </a:r>
          </a:p>
          <a:p>
            <a:r>
              <a:rPr lang="sv-SE" dirty="0"/>
              <a:t> </a:t>
            </a:r>
          </a:p>
          <a:p>
            <a:r>
              <a:rPr lang="sv-SE" dirty="0"/>
              <a:t>Som ett stadigt roder är digitaliseringen.</a:t>
            </a:r>
          </a:p>
          <a:p>
            <a:r>
              <a:rPr lang="sv-SE" dirty="0"/>
              <a:t> </a:t>
            </a:r>
          </a:p>
          <a:p>
            <a:r>
              <a:rPr lang="sv-SE" dirty="0"/>
              <a:t> </a:t>
            </a:r>
          </a:p>
          <a:p>
            <a:endParaRPr lang="sv-SE" dirty="0"/>
          </a:p>
        </p:txBody>
      </p:sp>
      <p:sp>
        <p:nvSpPr>
          <p:cNvPr id="4" name="Platshållare för bildnummer 3"/>
          <p:cNvSpPr>
            <a:spLocks noGrp="1"/>
          </p:cNvSpPr>
          <p:nvPr>
            <p:ph type="sldNum" sz="quarter" idx="5"/>
          </p:nvPr>
        </p:nvSpPr>
        <p:spPr/>
        <p:txBody>
          <a:bodyPr/>
          <a:lstStyle/>
          <a:p>
            <a:fld id="{2040857F-D750-4154-B5FA-D6DBF0A48552}" type="slidenum">
              <a:rPr lang="sv-SE" smtClean="0"/>
              <a:t>5</a:t>
            </a:fld>
            <a:endParaRPr lang="sv-SE"/>
          </a:p>
        </p:txBody>
      </p:sp>
    </p:spTree>
    <p:extLst>
      <p:ext uri="{BB962C8B-B14F-4D97-AF65-F5344CB8AC3E}">
        <p14:creationId xmlns:p14="http://schemas.microsoft.com/office/powerpoint/2010/main" val="1601361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cs typeface="Calibri"/>
              </a:rPr>
              <a:t>CSR = </a:t>
            </a:r>
            <a:r>
              <a:rPr lang="sv-SE" b="0" dirty="0" err="1">
                <a:cs typeface="Calibri"/>
              </a:rPr>
              <a:t>corporate</a:t>
            </a:r>
            <a:r>
              <a:rPr lang="sv-SE" b="0" dirty="0">
                <a:cs typeface="Calibri"/>
              </a:rPr>
              <a:t> social </a:t>
            </a:r>
            <a:r>
              <a:rPr lang="sv-SE" b="0" dirty="0" err="1">
                <a:cs typeface="Calibri"/>
              </a:rPr>
              <a:t>responsibility</a:t>
            </a:r>
            <a:r>
              <a:rPr lang="sv-SE" b="0" dirty="0">
                <a:cs typeface="Calibri"/>
              </a:rPr>
              <a:t> = </a:t>
            </a:r>
            <a:r>
              <a:rPr lang="sv-SE" b="0" dirty="0" err="1">
                <a:cs typeface="Calibri"/>
              </a:rPr>
              <a:t>Hållbarhetfrågor</a:t>
            </a:r>
            <a:endParaRPr lang="sv-SE" b="0" dirty="0">
              <a:cs typeface="Calibri"/>
            </a:endParaRPr>
          </a:p>
        </p:txBody>
      </p:sp>
      <p:sp>
        <p:nvSpPr>
          <p:cNvPr id="4" name="Platshållare för bildnummer 3"/>
          <p:cNvSpPr>
            <a:spLocks noGrp="1"/>
          </p:cNvSpPr>
          <p:nvPr>
            <p:ph type="sldNum" sz="quarter" idx="5"/>
          </p:nvPr>
        </p:nvSpPr>
        <p:spPr/>
        <p:txBody>
          <a:bodyPr/>
          <a:lstStyle/>
          <a:p>
            <a:fld id="{C5FFEA69-4613-4A80-918F-E4EE52797356}" type="slidenum">
              <a:rPr lang="sv-SE" smtClean="0"/>
              <a:t>6</a:t>
            </a:fld>
            <a:endParaRPr lang="sv-SE"/>
          </a:p>
        </p:txBody>
      </p:sp>
    </p:spTree>
    <p:extLst>
      <p:ext uri="{BB962C8B-B14F-4D97-AF65-F5344CB8AC3E}">
        <p14:creationId xmlns:p14="http://schemas.microsoft.com/office/powerpoint/2010/main" val="306446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141913" y="4195763"/>
            <a:ext cx="20137438" cy="11328400"/>
          </a:xfrm>
        </p:spPr>
      </p:sp>
      <p:sp>
        <p:nvSpPr>
          <p:cNvPr id="3" name="Platshållare för anteckningar 2"/>
          <p:cNvSpPr>
            <a:spLocks noGrp="1"/>
          </p:cNvSpPr>
          <p:nvPr>
            <p:ph type="body" idx="1"/>
          </p:nvPr>
        </p:nvSpPr>
        <p:spPr/>
        <p:txBody>
          <a:bodyPr/>
          <a:lstStyle/>
          <a:p>
            <a:pPr algn="l"/>
            <a:r>
              <a:rPr lang="sv-SE" sz="1800" dirty="0">
                <a:solidFill>
                  <a:srgbClr val="DEDEDE"/>
                </a:solidFill>
                <a:latin typeface="FrutigerLTStd-Roman"/>
              </a:rPr>
              <a:t>Med dessa tankar kan vi konstatera att vi byggt vårt arbetsliv på en för smal bas</a:t>
            </a: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Vi ser en normalfördelningskurva – befolkningsgenomsnittet.</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Bilden är från P-O Hedvall på </a:t>
            </a:r>
            <a:r>
              <a:rPr lang="sv-SE" sz="1800" kern="1200" dirty="0" err="1">
                <a:effectLst/>
                <a:latin typeface="Alright Sans Regular"/>
                <a:ea typeface="Alright Sans Regular"/>
                <a:cs typeface="Times New Roman" panose="02020603050405020304" pitchFamily="18" charset="0"/>
              </a:rPr>
              <a:t>Cerec</a:t>
            </a:r>
            <a:r>
              <a:rPr lang="sv-SE" sz="1800" kern="1200" dirty="0">
                <a:effectLst/>
                <a:latin typeface="Alright Sans Regular"/>
                <a:ea typeface="Alright Sans Regular"/>
                <a:cs typeface="Times New Roman" panose="02020603050405020304" pitchFamily="18" charset="0"/>
              </a:rPr>
              <a:t> i Lund och utgår ifrån att vårt samhälle och vårt arbetsliv är byggt framför allt för de som representerar den stora skaran. Det vill säga de som befinner sig i mitten av normalfördelningskurvan, avseende funktion. Den stora massan som i många avseenden liknar varandra.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UUA innebär att vi flyttar gränserna så att fler människor omfattas både vad gäller samhället och arbetslivet. Främst fokus på våra arbetsplatser.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Vi har inte råd att stänga allt fler människor ute från arbete och arbetsmarknad.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en-US"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en-US" sz="1800" kern="1200" dirty="0">
                <a:effectLst/>
                <a:latin typeface="Alright Sans Regular"/>
                <a:ea typeface="Alright Sans Regular"/>
                <a:cs typeface="Times New Roman" panose="02020603050405020304" pitchFamily="18" charset="0"/>
              </a:rPr>
              <a:t>"If we understand what the extremes are, the middle will take care </a:t>
            </a:r>
            <a:r>
              <a:rPr lang="sv-SE" sz="1800" kern="1200" dirty="0" err="1">
                <a:effectLst/>
                <a:latin typeface="Alright Sans Regular"/>
                <a:ea typeface="Alright Sans Regular"/>
                <a:cs typeface="Times New Roman" panose="02020603050405020304" pitchFamily="18" charset="0"/>
              </a:rPr>
              <a:t>of</a:t>
            </a:r>
            <a:r>
              <a:rPr lang="sv-SE" sz="1800" kern="1200" dirty="0">
                <a:effectLst/>
                <a:latin typeface="Alright Sans Regular"/>
                <a:ea typeface="Alright Sans Regular"/>
                <a:cs typeface="Times New Roman" panose="02020603050405020304" pitchFamily="18" charset="0"/>
              </a:rPr>
              <a:t> </a:t>
            </a:r>
            <a:r>
              <a:rPr lang="sv-SE" sz="1800" kern="1200" dirty="0" err="1">
                <a:effectLst/>
                <a:latin typeface="Alright Sans Regular"/>
                <a:ea typeface="Alright Sans Regular"/>
                <a:cs typeface="Times New Roman" panose="02020603050405020304" pitchFamily="18" charset="0"/>
              </a:rPr>
              <a:t>itself</a:t>
            </a:r>
            <a:r>
              <a:rPr lang="sv-SE" sz="1800" kern="1200" dirty="0">
                <a:effectLst/>
                <a:latin typeface="Alright Sans Regular"/>
                <a:ea typeface="Alright Sans Regular"/>
                <a:cs typeface="Times New Roman" panose="02020603050405020304" pitchFamily="18" charset="0"/>
              </a:rPr>
              <a:t>" (Dan Formosa, PhD, Smart Design, från dokumentären </a:t>
            </a:r>
            <a:r>
              <a:rPr lang="sv-SE" sz="1800" kern="1200" dirty="0" err="1">
                <a:effectLst/>
                <a:latin typeface="Alright Sans Regular"/>
                <a:ea typeface="Alright Sans Regular"/>
                <a:cs typeface="Times New Roman" panose="02020603050405020304" pitchFamily="18" charset="0"/>
              </a:rPr>
              <a:t>Objectified</a:t>
            </a:r>
            <a:r>
              <a:rPr lang="sv-SE"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I marginalerna, bland ”Extreme </a:t>
            </a:r>
            <a:r>
              <a:rPr lang="sv-SE" sz="1800" kern="1200" dirty="0" err="1">
                <a:effectLst/>
                <a:latin typeface="Alright Sans Regular"/>
                <a:ea typeface="Alright Sans Regular"/>
                <a:cs typeface="Times New Roman" panose="02020603050405020304" pitchFamily="18" charset="0"/>
              </a:rPr>
              <a:t>users</a:t>
            </a:r>
            <a:r>
              <a:rPr lang="sv-SE" sz="1800" kern="1200" dirty="0">
                <a:effectLst/>
                <a:latin typeface="Alright Sans Regular"/>
                <a:ea typeface="Alright Sans Regular"/>
                <a:cs typeface="Times New Roman" panose="02020603050405020304" pitchFamily="18" charset="0"/>
              </a:rPr>
              <a:t>” och ”Extreme scenarios”, finns mycket information, inspiration och innovation.</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a:lnSpc>
                <a:spcPct val="115000"/>
              </a:lnSpc>
              <a:spcAft>
                <a:spcPts val="850"/>
              </a:spcAft>
            </a:pPr>
            <a:r>
              <a:rPr lang="sv-SE" sz="1800" kern="1200" dirty="0">
                <a:effectLst/>
                <a:latin typeface="Alright Sans Regular"/>
                <a:ea typeface="Alright Sans Regular"/>
                <a:cs typeface="Times New Roman" panose="02020603050405020304" pitchFamily="18" charset="0"/>
              </a:rPr>
              <a:t>Om vi tillvaratar ytterlighetsanvändarna, de som finns i marginalen, får vi ett samhälle och arbetsliv som passar bättre för alla. </a:t>
            </a:r>
            <a:endParaRPr lang="sv-SE" sz="1800" dirty="0">
              <a:effectLst/>
              <a:latin typeface="Alright Sans Regular"/>
              <a:ea typeface="Alright Sans Regular"/>
              <a:cs typeface="Times New Roman" panose="02020603050405020304" pitchFamily="18" charset="0"/>
            </a:endParaRPr>
          </a:p>
          <a:p>
            <a:pPr>
              <a:lnSpc>
                <a:spcPts val="1200"/>
              </a:lnSpc>
              <a:spcAft>
                <a:spcPts val="850"/>
              </a:spcAft>
            </a:pPr>
            <a:r>
              <a:rPr lang="sv-SE" sz="1800" kern="1200" dirty="0">
                <a:effectLst/>
                <a:latin typeface="Alright Sans Regular"/>
                <a:ea typeface="Alright Sans Regular"/>
                <a:cs typeface="Times New Roman" panose="02020603050405020304" pitchFamily="18" charset="0"/>
              </a:rPr>
              <a:t> </a:t>
            </a:r>
            <a:endParaRPr lang="sv-SE" sz="1800" dirty="0">
              <a:effectLst/>
              <a:latin typeface="Alright Sans Regular"/>
              <a:ea typeface="Alright Sans Regular"/>
              <a:cs typeface="Times New Roman" panose="02020603050405020304" pitchFamily="18" charset="0"/>
            </a:endParaRPr>
          </a:p>
          <a:p>
            <a:pPr marL="0" marR="0" lvl="0" indent="0" algn="l" defTabSz="914400" rtl="0" eaLnBrk="1" fontAlgn="auto" latinLnBrk="0" hangingPunct="1">
              <a:lnSpc>
                <a:spcPts val="1200"/>
              </a:lnSpc>
              <a:spcBef>
                <a:spcPts val="0"/>
              </a:spcBef>
              <a:spcAft>
                <a:spcPts val="850"/>
              </a:spcAft>
              <a:buClrTx/>
              <a:buSzTx/>
              <a:buFontTx/>
              <a:buNone/>
              <a:tabLst/>
              <a:defRPr/>
            </a:pPr>
            <a:r>
              <a:rPr lang="sv-SE" sz="1800" kern="1200" dirty="0">
                <a:effectLst/>
                <a:latin typeface="Alright Sans Regular"/>
                <a:ea typeface="Alright Sans Regular"/>
                <a:cs typeface="Times New Roman" panose="02020603050405020304" pitchFamily="18" charset="0"/>
              </a:rPr>
              <a:t> </a:t>
            </a:r>
            <a:r>
              <a:rPr lang="sv-SE" sz="1800" dirty="0">
                <a:solidFill>
                  <a:srgbClr val="DEDEDE"/>
                </a:solidFill>
                <a:latin typeface="FrutigerLTStd-Roman"/>
              </a:rPr>
              <a:t>och precis som vi tidigare nämnde vet vi att det som är nödvändigt för några – blir bättre och till god nytta för alla. Som ett exempel kan vi nämna att om vi lägger upp information som ska passa individer som har svårigheter att ta till sig information kommer informationen fungera bättre för alla. </a:t>
            </a:r>
          </a:p>
          <a:p>
            <a:pPr>
              <a:lnSpc>
                <a:spcPts val="1200"/>
              </a:lnSpc>
              <a:spcAft>
                <a:spcPts val="850"/>
              </a:spcAft>
            </a:pPr>
            <a:endParaRPr lang="sv-SE" sz="1800" dirty="0">
              <a:effectLst/>
              <a:latin typeface="Alright Sans Regular"/>
              <a:ea typeface="Alright Sans Regular"/>
              <a:cs typeface="Times New Roman" panose="02020603050405020304" pitchFamily="18" charset="0"/>
            </a:endParaRPr>
          </a:p>
          <a:p>
            <a:pPr algn="l"/>
            <a:endParaRPr lang="sv-SE" sz="1800" dirty="0">
              <a:solidFill>
                <a:srgbClr val="DEDEDE"/>
              </a:solidFill>
              <a:latin typeface="FrutigerLTStd-Roman"/>
            </a:endParaRPr>
          </a:p>
        </p:txBody>
      </p:sp>
      <p:sp>
        <p:nvSpPr>
          <p:cNvPr id="4" name="Platshållare för bildnummer 3"/>
          <p:cNvSpPr>
            <a:spLocks noGrp="1"/>
          </p:cNvSpPr>
          <p:nvPr>
            <p:ph type="sldNum" sz="quarter" idx="5"/>
          </p:nvPr>
        </p:nvSpPr>
        <p:spPr/>
        <p:txBody>
          <a:bodyPr/>
          <a:lstStyle/>
          <a:p>
            <a:fld id="{C5FFEA69-4613-4A80-918F-E4EE52797356}" type="slidenum">
              <a:rPr lang="sv-SE" smtClean="0"/>
              <a:t>7</a:t>
            </a:fld>
            <a:endParaRPr lang="sv-SE"/>
          </a:p>
        </p:txBody>
      </p:sp>
    </p:spTree>
    <p:extLst>
      <p:ext uri="{BB962C8B-B14F-4D97-AF65-F5344CB8AC3E}">
        <p14:creationId xmlns:p14="http://schemas.microsoft.com/office/powerpoint/2010/main" val="407957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E221CA3-E14B-43DB-A493-9C0614056A9D}" type="slidenum">
              <a:rPr lang="sv-SE" smtClean="0"/>
              <a:t>10</a:t>
            </a:fld>
            <a:endParaRPr lang="sv-SE"/>
          </a:p>
        </p:txBody>
      </p:sp>
    </p:spTree>
    <p:extLst>
      <p:ext uri="{BB962C8B-B14F-4D97-AF65-F5344CB8AC3E}">
        <p14:creationId xmlns:p14="http://schemas.microsoft.com/office/powerpoint/2010/main" val="676962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dirty="0">
              <a:effectLst/>
              <a:latin typeface="Calibri" panose="020F0502020204030204" pitchFamily="34" charset="0"/>
              <a:ea typeface="Calibri" panose="020F0502020204030204" pitchFamily="34" charset="0"/>
              <a:cs typeface="Calibri" panose="020F0502020204030204" pitchFamily="34"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D</a:t>
            </a:r>
            <a:r>
              <a:rPr lang="sv-SE" sz="1200" dirty="0">
                <a:effectLst/>
                <a:latin typeface="Calibri" panose="020F0502020204030204" pitchFamily="34" charset="0"/>
                <a:ea typeface="Times New Roman" panose="02020603050405020304" pitchFamily="18" charset="0"/>
                <a:cs typeface="Calibri" panose="020F0502020204030204" pitchFamily="34" charset="0"/>
              </a:rPr>
              <a:t>et är vetenskapligt belagt att heterogena grupper – där inte alla är stöpta i samma form, där vi är olika - är bättre på att lösa problem, fattar bättre beslut och får högre innovationskraft.</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Times New Roman" panose="02020603050405020304" pitchFamily="18" charset="0"/>
                <a:cs typeface="Calibri" panose="020F0502020204030204" pitchFamily="34" charset="0"/>
              </a:rPr>
              <a:t> </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Calibri" panose="020F0502020204030204" pitchFamily="34" charset="0"/>
                <a:cs typeface="Calibri" panose="020F0502020204030204" pitchFamily="34" charset="0"/>
              </a:rPr>
              <a:t>I en allt komplexare värld behöver alla verksamheter vara utformade för alla som har den rätta kompetensen. Och dessa människor är väldigt olika. Så lösningarna måste se olika ut utifrån våra olika förutsättningar. Det finns inte en lösning som funkar för alla. Arbetsplatser måste ha många olika lösningar som funkar för alla. Det som är nödvändigt för vissa är bra för många.</a:t>
            </a:r>
            <a:endParaRPr lang="sv-SE" sz="1200" dirty="0">
              <a:effectLst/>
              <a:latin typeface="Calibri" panose="020F0502020204030204" pitchFamily="34" charset="0"/>
              <a:ea typeface="Calibri" panose="020F0502020204030204" pitchFamily="34" charset="0"/>
            </a:endParaRPr>
          </a:p>
          <a:p>
            <a:endParaRPr lang="sv-SE" dirty="0"/>
          </a:p>
        </p:txBody>
      </p:sp>
      <p:sp>
        <p:nvSpPr>
          <p:cNvPr id="4" name="Platshållare för bildnummer 3"/>
          <p:cNvSpPr>
            <a:spLocks noGrp="1"/>
          </p:cNvSpPr>
          <p:nvPr>
            <p:ph type="sldNum" sz="quarter" idx="5"/>
          </p:nvPr>
        </p:nvSpPr>
        <p:spPr/>
        <p:txBody>
          <a:bodyPr/>
          <a:lstStyle/>
          <a:p>
            <a:fld id="{8E221CA3-E14B-43DB-A493-9C0614056A9D}" type="slidenum">
              <a:rPr lang="sv-SE" smtClean="0"/>
              <a:t>11</a:t>
            </a:fld>
            <a:endParaRPr lang="sv-SE"/>
          </a:p>
        </p:txBody>
      </p:sp>
    </p:spTree>
    <p:extLst>
      <p:ext uri="{BB962C8B-B14F-4D97-AF65-F5344CB8AC3E}">
        <p14:creationId xmlns:p14="http://schemas.microsoft.com/office/powerpoint/2010/main" val="237163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err="1">
                <a:effectLst/>
                <a:latin typeface="Alright Sans Regular"/>
                <a:ea typeface="Times New Roman" panose="02020603050405020304" pitchFamily="18" charset="0"/>
                <a:cs typeface="Alright Sans Regular"/>
              </a:rPr>
              <a:t>PeO</a:t>
            </a:r>
            <a:r>
              <a:rPr lang="sv-SE" sz="2400" kern="1200" dirty="0">
                <a:effectLst/>
                <a:latin typeface="Alright Sans Regular"/>
                <a:ea typeface="Times New Roman" panose="02020603050405020304" pitchFamily="18" charset="0"/>
                <a:cs typeface="Alright Sans Regular"/>
              </a:rPr>
              <a:t> Hedvall har som vi sagt tidigare forskat på tillgänglighet. Han har introducerat följande principer för universell utformning</a:t>
            </a:r>
            <a:br>
              <a:rPr lang="sv-SE" sz="2400" kern="1200" dirty="0">
                <a:effectLst/>
                <a:latin typeface="Alright Sans Regular"/>
                <a:ea typeface="Times New Roman" panose="02020603050405020304" pitchFamily="18" charset="0"/>
                <a:cs typeface="Alright Sans Regular"/>
              </a:rPr>
            </a:br>
            <a:r>
              <a:rPr lang="sv-SE" sz="2400" i="1" kern="1200" dirty="0">
                <a:effectLst/>
                <a:latin typeface="Alright Sans Regular"/>
                <a:ea typeface="Times New Roman" panose="02020603050405020304" pitchFamily="18" charset="0"/>
                <a:cs typeface="Alright Sans Regular"/>
              </a:rPr>
              <a:t>(ursprunget kommer från Center för Universal Design, North Carolina State University)</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Många lösningar är utformade efter den norm som råder i samhället. Dessa lösningar fungerar bra för en begränsad grupp, samtidigt som de utgör hinder för andra. Inom universell utformning är utgångspunkten istället att människor är olika med olika behov och förutsättningar.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Genom att utgå från mångfalden i samhället kan vi skapa lösningar som fungerar för fler.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Att arbeta med principen om universell utformning handlar om att skapa lösningar som fungerar för så många som möjligt redan från början. Då inkluderar vi fler och slipper göra anpassningar i efterhand. Vad kan det innebära för ert arbete?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Bilden nedanför beskriver sju principer för universell design – eller det som många gånger beskrivs som utgångspunkten för universell utformning av arbetsplatser.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Ibland står behov mot varandra. Istället för att prata om kompromisser bör vi prata om optimering… (Trottoarer som fasas ut = rullstol kontra blindkäpp)</a:t>
            </a:r>
          </a:p>
          <a:p>
            <a:pPr>
              <a:lnSpc>
                <a:spcPts val="1200"/>
              </a:lnSpc>
              <a:spcAft>
                <a:spcPts val="850"/>
              </a:spcAft>
            </a:pPr>
            <a:endParaRPr lang="sv-SE" sz="2400" dirty="0">
              <a:effectLst/>
              <a:latin typeface="Alright Sans Regular"/>
              <a:ea typeface="Alright Sans Regular"/>
              <a:cs typeface="Times New Roman" panose="02020603050405020304" pitchFamily="18" charset="0"/>
            </a:endParaRPr>
          </a:p>
          <a:p>
            <a:pPr algn="l" rtl="0" fontAlgn="base"/>
            <a:r>
              <a:rPr lang="sv-SE" sz="1800" b="0" i="0" dirty="0">
                <a:solidFill>
                  <a:srgbClr val="000000"/>
                </a:solidFill>
                <a:effectLst/>
                <a:latin typeface="Alright Sans Regular" panose="02000000000000000000" pitchFamily="50" charset="0"/>
              </a:rPr>
              <a:t>1)- Automatisk dörröppnare – öppnar sig för alla oberoende av om man sitter i rulle eller går själv </a:t>
            </a:r>
            <a:endParaRPr lang="sv-SE" sz="36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 Entréer som inte särbehandlar människor </a:t>
            </a:r>
            <a:endParaRPr lang="sv-SE" sz="3600" b="0" i="0" dirty="0">
              <a:solidFill>
                <a:srgbClr val="000000"/>
              </a:solidFill>
              <a:effectLst/>
              <a:latin typeface="Segoe UI" panose="020B0502040204020203" pitchFamily="34" charset="0"/>
            </a:endParaRPr>
          </a:p>
          <a:p>
            <a:pPr marL="285750" indent="-285750" algn="l" rtl="0" fontAlgn="base">
              <a:buFontTx/>
              <a:buChar char="-"/>
            </a:pPr>
            <a:r>
              <a:rPr lang="sv-SE" sz="1800" b="0" i="0" dirty="0">
                <a:solidFill>
                  <a:srgbClr val="000000"/>
                </a:solidFill>
                <a:effectLst/>
                <a:latin typeface="Alright Sans Regular" panose="02000000000000000000" pitchFamily="50" charset="0"/>
              </a:rPr>
              <a:t>Kompetensbaserad rekrytering   </a:t>
            </a:r>
          </a:p>
          <a:p>
            <a:pPr marL="571500" indent="-571500" algn="l" rtl="0" fontAlgn="base">
              <a:buFontTx/>
              <a:buChar char="-"/>
            </a:pPr>
            <a:endParaRPr lang="sv-SE" sz="1800" b="0" i="0" dirty="0">
              <a:solidFill>
                <a:srgbClr val="000000"/>
              </a:solidFill>
              <a:effectLst/>
              <a:latin typeface="Alright Sans Regular" panose="02000000000000000000" pitchFamily="50" charset="0"/>
            </a:endParaRPr>
          </a:p>
          <a:p>
            <a:pPr algn="l" rtl="0" fontAlgn="base"/>
            <a:r>
              <a:rPr lang="sv-SE" sz="1800" b="0" i="0" dirty="0">
                <a:solidFill>
                  <a:srgbClr val="000000"/>
                </a:solidFill>
                <a:effectLst/>
                <a:latin typeface="Alright Sans Regular" panose="02000000000000000000" pitchFamily="50" charset="0"/>
              </a:rPr>
              <a:t>2) Saxar för vänster- och högerhänta </a:t>
            </a:r>
            <a:endParaRPr lang="sv-SE" sz="4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Höj och sänkbara bord </a:t>
            </a:r>
          </a:p>
          <a:p>
            <a:pPr algn="l" rtl="0" fontAlgn="base">
              <a:buFont typeface="Arial" panose="020B0604020202020204" pitchFamily="34" charset="0"/>
              <a:buChar char="•"/>
            </a:pPr>
            <a:r>
              <a:rPr lang="sv-SE" sz="1800" b="0" i="0" dirty="0" err="1">
                <a:solidFill>
                  <a:srgbClr val="000000"/>
                </a:solidFill>
                <a:effectLst/>
                <a:latin typeface="Alright Sans Regular" panose="02000000000000000000" pitchFamily="50" charset="0"/>
              </a:rPr>
              <a:t>Personalaktivteter</a:t>
            </a:r>
            <a:r>
              <a:rPr lang="sv-SE" sz="1800" b="0" i="0" dirty="0">
                <a:solidFill>
                  <a:srgbClr val="000000"/>
                </a:solidFill>
                <a:effectLst/>
                <a:latin typeface="Alright Sans Regular" panose="02000000000000000000" pitchFamily="50" charset="0"/>
              </a:rPr>
              <a:t> </a:t>
            </a:r>
          </a:p>
          <a:p>
            <a:pPr marL="0" indent="0" algn="l" rtl="0" fontAlgn="base">
              <a:buFontTx/>
              <a:buNone/>
            </a:pPr>
            <a:endParaRPr lang="sv-SE" sz="3600" b="0" i="0" dirty="0">
              <a:solidFill>
                <a:srgbClr val="000000"/>
              </a:solidFill>
              <a:effectLst/>
              <a:latin typeface="Segoe UI" panose="020B0502040204020203" pitchFamily="34" charset="0"/>
            </a:endParaRPr>
          </a:p>
          <a:p>
            <a:pPr algn="l" rtl="0" fontAlgn="base"/>
            <a:r>
              <a:rPr lang="sv-SE" sz="3600" b="0" i="0" dirty="0">
                <a:solidFill>
                  <a:srgbClr val="000000"/>
                </a:solidFill>
                <a:effectLst/>
                <a:latin typeface="Segoe UI" panose="020B0502040204020203" pitchFamily="34" charset="0"/>
              </a:rPr>
              <a:t>3)</a:t>
            </a:r>
            <a:r>
              <a:rPr lang="sv-SE" sz="1800" b="1" i="0" dirty="0">
                <a:solidFill>
                  <a:srgbClr val="000000"/>
                </a:solidFill>
                <a:effectLst/>
                <a:latin typeface="Alright Sans Regular" panose="02000000000000000000" pitchFamily="50" charset="0"/>
              </a:rPr>
              <a:t> 3. Enkel och intuitiv användning</a:t>
            </a:r>
            <a:r>
              <a:rPr lang="sv-SE" sz="1800" b="0" i="0" dirty="0">
                <a:solidFill>
                  <a:srgbClr val="000000"/>
                </a:solidFill>
                <a:effectLst/>
                <a:latin typeface="Alright Sans Regular" panose="02000000000000000000" pitchFamily="50" charset="0"/>
              </a:rPr>
              <a:t>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Användningen ska vara lätt att förstå, oberoende av användarens erfarenhet, kunskap, språkförmåga eller nuvarande koncentrationsnivå. </a:t>
            </a:r>
            <a:endParaRPr lang="sv-SE" sz="4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Monteringsanvisning utan text ( IKEA) </a:t>
            </a: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Ordlista </a:t>
            </a: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Ta bort hinder och gör det enkelt, system som lirar med varandra, inga krångliga lösenord etc. </a:t>
            </a:r>
          </a:p>
          <a:p>
            <a:pPr algn="l" rtl="0" fontAlgn="base"/>
            <a:r>
              <a:rPr lang="sv-SE" sz="1800" b="0" i="0" dirty="0">
                <a:solidFill>
                  <a:srgbClr val="000000"/>
                </a:solidFill>
                <a:effectLst/>
                <a:latin typeface="Calibri" panose="020F0502020204030204" pitchFamily="34" charset="0"/>
              </a:rPr>
              <a:t>  </a:t>
            </a:r>
            <a:endParaRPr lang="sv-SE" sz="4800" b="0" i="0" dirty="0">
              <a:solidFill>
                <a:srgbClr val="000000"/>
              </a:solidFill>
              <a:effectLst/>
              <a:latin typeface="Segoe UI" panose="020B0502040204020203" pitchFamily="34" charset="0"/>
            </a:endParaRPr>
          </a:p>
          <a:p>
            <a:pPr algn="l" rtl="0" fontAlgn="base"/>
            <a:r>
              <a:rPr lang="sv-SE" sz="1800" b="1" i="0" dirty="0">
                <a:solidFill>
                  <a:srgbClr val="000000"/>
                </a:solidFill>
                <a:effectLst/>
                <a:latin typeface="Alright Sans Regular" panose="02000000000000000000" pitchFamily="50" charset="0"/>
              </a:rPr>
              <a:t>4. Uppfattbar information</a:t>
            </a:r>
            <a:r>
              <a:rPr lang="sv-SE" sz="1800" b="0" i="0" dirty="0">
                <a:solidFill>
                  <a:srgbClr val="000000"/>
                </a:solidFill>
                <a:effectLst/>
                <a:latin typeface="Alright Sans Regular" panose="02000000000000000000" pitchFamily="50" charset="0"/>
              </a:rPr>
              <a:t>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Designen kommunicerar nödvändig information till användaren på ett effektivt sätt, oberoende av omgivande förhållanden eller användarens sinnesförmågor.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 Termostat med gradering i relief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 Hissinformation </a:t>
            </a:r>
            <a:endParaRPr lang="sv-SE" sz="4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Utrop med ljud och text på bussar </a:t>
            </a: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Video, text, bilder </a:t>
            </a:r>
          </a:p>
          <a:p>
            <a:pPr algn="l" rtl="0" fontAlgn="base"/>
            <a:r>
              <a:rPr lang="sv-SE" sz="1800" b="0" i="0" dirty="0">
                <a:solidFill>
                  <a:srgbClr val="000000"/>
                </a:solidFill>
                <a:effectLst/>
                <a:latin typeface="Calibri" panose="020F0502020204030204" pitchFamily="34" charset="0"/>
              </a:rPr>
              <a:t>  </a:t>
            </a:r>
            <a:endParaRPr lang="sv-SE" sz="4800" b="0" i="0" dirty="0">
              <a:solidFill>
                <a:srgbClr val="000000"/>
              </a:solidFill>
              <a:effectLst/>
              <a:latin typeface="Segoe UI" panose="020B0502040204020203" pitchFamily="34" charset="0"/>
            </a:endParaRPr>
          </a:p>
          <a:p>
            <a:pPr algn="l" rtl="0" fontAlgn="base"/>
            <a:r>
              <a:rPr lang="sv-SE" sz="1800" b="1" i="0" dirty="0">
                <a:solidFill>
                  <a:srgbClr val="000000"/>
                </a:solidFill>
                <a:effectLst/>
                <a:latin typeface="Alright Sans Regular" panose="02000000000000000000" pitchFamily="50" charset="0"/>
              </a:rPr>
              <a:t>5. Tolerans för misstag</a:t>
            </a:r>
            <a:r>
              <a:rPr lang="sv-SE" sz="1800" b="0" i="0" dirty="0">
                <a:solidFill>
                  <a:srgbClr val="000000"/>
                </a:solidFill>
                <a:effectLst/>
                <a:latin typeface="Alright Sans Regular" panose="02000000000000000000" pitchFamily="50" charset="0"/>
              </a:rPr>
              <a:t>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Designen minimerar risker och allvarliga konsekvenser av misstag eller oavsiktliga handlingar. </a:t>
            </a:r>
            <a:endParaRPr lang="sv-SE" sz="4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Ångra-funktionen </a:t>
            </a: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Tillåtande, våga prata om missförstånd </a:t>
            </a:r>
          </a:p>
          <a:p>
            <a:pPr algn="l" rtl="0" fontAlgn="base"/>
            <a:r>
              <a:rPr lang="sv-SE" sz="1800" b="0" i="0" dirty="0">
                <a:solidFill>
                  <a:srgbClr val="000000"/>
                </a:solidFill>
                <a:effectLst/>
                <a:latin typeface="Calibri" panose="020F0502020204030204" pitchFamily="34" charset="0"/>
              </a:rPr>
              <a:t>  </a:t>
            </a:r>
            <a:endParaRPr lang="sv-SE" sz="4800" b="0" i="0" dirty="0">
              <a:solidFill>
                <a:srgbClr val="000000"/>
              </a:solidFill>
              <a:effectLst/>
              <a:latin typeface="Segoe UI" panose="020B0502040204020203" pitchFamily="34" charset="0"/>
            </a:endParaRPr>
          </a:p>
          <a:p>
            <a:pPr algn="l" rtl="0" fontAlgn="base"/>
            <a:r>
              <a:rPr lang="sv-SE" sz="1800" b="1" i="0" dirty="0">
                <a:solidFill>
                  <a:srgbClr val="000000"/>
                </a:solidFill>
                <a:effectLst/>
                <a:latin typeface="Alright Sans Regular" panose="02000000000000000000" pitchFamily="50" charset="0"/>
              </a:rPr>
              <a:t>6. Låg fysisk ansträngning</a:t>
            </a:r>
            <a:r>
              <a:rPr lang="sv-SE" sz="1800" b="0" i="0" dirty="0">
                <a:solidFill>
                  <a:srgbClr val="000000"/>
                </a:solidFill>
                <a:effectLst/>
                <a:latin typeface="Alright Sans Regular" panose="02000000000000000000" pitchFamily="50" charset="0"/>
              </a:rPr>
              <a:t>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Designen kan användas effektivt och bekvämt med minimal uttröttning.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 Dörrhandtag med tryck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Alright Sans Regular" panose="02000000000000000000" pitchFamily="50" charset="0"/>
              </a:rPr>
              <a:t>- Medicinburken för reumatikern </a:t>
            </a:r>
            <a:endParaRPr lang="sv-SE" sz="48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  </a:t>
            </a:r>
            <a:endParaRPr lang="sv-SE" sz="4800" b="0" i="0" dirty="0">
              <a:solidFill>
                <a:srgbClr val="000000"/>
              </a:solidFill>
              <a:effectLst/>
              <a:latin typeface="Segoe UI" panose="020B0502040204020203" pitchFamily="34" charset="0"/>
            </a:endParaRPr>
          </a:p>
          <a:p>
            <a:pPr algn="l" rtl="0" fontAlgn="base"/>
            <a:r>
              <a:rPr lang="sv-SE" sz="1800" b="1" i="0" dirty="0">
                <a:solidFill>
                  <a:srgbClr val="000000"/>
                </a:solidFill>
                <a:effectLst/>
                <a:latin typeface="Alright Sans Regular" panose="02000000000000000000" pitchFamily="50" charset="0"/>
              </a:rPr>
              <a:t>7. Storlek och utrymme för åtkomst och användning</a:t>
            </a:r>
            <a:r>
              <a:rPr lang="sv-SE" sz="1800" b="0" i="0" dirty="0">
                <a:solidFill>
                  <a:srgbClr val="000000"/>
                </a:solidFill>
                <a:effectLst/>
                <a:latin typeface="Alright Sans Regular" panose="02000000000000000000" pitchFamily="50" charset="0"/>
              </a:rPr>
              <a:t> </a:t>
            </a:r>
            <a:endParaRPr lang="sv-SE" sz="4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bred passage genom tågspärr (barnvagn, rulle) </a:t>
            </a: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Kom ihåg kognitiva funktionsnedsättningar </a:t>
            </a:r>
          </a:p>
          <a:p>
            <a:pPr algn="l" rtl="0" fontAlgn="base">
              <a:buFont typeface="Arial" panose="020B0604020202020204" pitchFamily="34" charset="0"/>
              <a:buChar char="•"/>
            </a:pPr>
            <a:r>
              <a:rPr lang="sv-SE" sz="1800" b="0" i="0" dirty="0">
                <a:solidFill>
                  <a:srgbClr val="000000"/>
                </a:solidFill>
                <a:effectLst/>
                <a:latin typeface="Alright Sans Regular" panose="02000000000000000000" pitchFamily="50" charset="0"/>
              </a:rPr>
              <a:t>Socialt utrymme </a:t>
            </a:r>
          </a:p>
          <a:p>
            <a:pPr algn="l" rtl="0" fontAlgn="base"/>
            <a:r>
              <a:rPr lang="sv-SE" sz="1800" b="0" i="0" dirty="0">
                <a:solidFill>
                  <a:srgbClr val="000000"/>
                </a:solidFill>
                <a:effectLst/>
                <a:latin typeface="Alright Sans Regular" panose="02000000000000000000" pitchFamily="50" charset="0"/>
              </a:rPr>
              <a:t> </a:t>
            </a:r>
            <a:endParaRPr lang="sv-SE" sz="4800" b="0" i="0" dirty="0">
              <a:solidFill>
                <a:srgbClr val="000000"/>
              </a:solidFill>
              <a:effectLst/>
              <a:latin typeface="Segoe UI" panose="020B0502040204020203" pitchFamily="34" charset="0"/>
            </a:endParaRPr>
          </a:p>
          <a:p>
            <a:pPr marL="0" indent="0" algn="l" rtl="0" fontAlgn="base">
              <a:buFontTx/>
              <a:buNone/>
            </a:pPr>
            <a:r>
              <a:rPr lang="sv-SE" sz="1800" b="0" i="0" dirty="0">
                <a:solidFill>
                  <a:srgbClr val="000000"/>
                </a:solidFill>
                <a:effectLst/>
                <a:latin typeface="Alright Sans Regular" panose="02000000000000000000" pitchFamily="50" charset="0"/>
              </a:rPr>
              <a:t>Utgångspunkten för universell utformning är att alla människor är olika. Utgångpunkten för universell utformning är inte heller de sju principerna, det är ett sätt att möta dem. En mångfald av människor behöver en mångfald av lösningar.  </a:t>
            </a:r>
            <a:endParaRPr lang="sv-SE" sz="3600" b="0" i="0" dirty="0">
              <a:solidFill>
                <a:srgbClr val="000000"/>
              </a:solidFill>
              <a:effectLst/>
              <a:latin typeface="Segoe UI" panose="020B0502040204020203" pitchFamily="34" charset="0"/>
            </a:endParaRPr>
          </a:p>
          <a:p>
            <a:pPr>
              <a:lnSpc>
                <a:spcPts val="1200"/>
              </a:lnSpc>
              <a:spcAft>
                <a:spcPts val="850"/>
              </a:spcAft>
            </a:pPr>
            <a:endParaRPr lang="sv-SE" sz="2400" kern="1200" dirty="0">
              <a:effectLst/>
              <a:latin typeface="Alright Sans Regular"/>
              <a:ea typeface="Times New Roman" panose="02020603050405020304" pitchFamily="18" charset="0"/>
              <a:cs typeface="Alright Sans Regular"/>
            </a:endParaRPr>
          </a:p>
          <a:p>
            <a:pPr>
              <a:lnSpc>
                <a:spcPts val="1200"/>
              </a:lnSpc>
              <a:spcAft>
                <a:spcPts val="850"/>
              </a:spcAft>
            </a:pPr>
            <a:endParaRPr lang="sv-SE" sz="2400" kern="1200" dirty="0">
              <a:effectLst/>
              <a:latin typeface="Alright Sans Regular"/>
              <a:ea typeface="Times New Roman" panose="02020603050405020304" pitchFamily="18" charset="0"/>
              <a:cs typeface="Alright Sans Regular"/>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b="1" kern="1200" dirty="0">
                <a:effectLst/>
                <a:latin typeface="Alright Sans Regular"/>
                <a:ea typeface="Times New Roman" panose="02020603050405020304" pitchFamily="18" charset="0"/>
                <a:cs typeface="Alright Sans Regular"/>
              </a:rPr>
              <a:t>TRYCK FRAM</a:t>
            </a:r>
            <a:r>
              <a:rPr lang="sv-SE" sz="2400" kern="1200" dirty="0">
                <a:effectLst/>
                <a:latin typeface="Alright Sans Regular"/>
                <a:ea typeface="Times New Roman" panose="02020603050405020304" pitchFamily="18" charset="0"/>
                <a:cs typeface="Alright Sans Regular"/>
              </a:rPr>
              <a:t> Hur bygger vi in våra värderingar i tidsandan?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Räcker det med dessa sju principer?</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En åttonde princip = kultur, värderingar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En nionde princip = motivation, glädje, livskvalitet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En del av perspektivskiftet är att få in de 7 (9) perspektiven från början, punkt 0. Från individ till kultur, från särlösning till inkluderande.</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Detta med inkludering, är det till något redan existerande? Eller till något nytt som vi inte känner än?</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1200"/>
              </a:lnSpc>
              <a:spcAft>
                <a:spcPts val="850"/>
              </a:spcAft>
            </a:pPr>
            <a:r>
              <a:rPr lang="sv-SE" sz="2400" kern="1200" dirty="0">
                <a:effectLst/>
                <a:latin typeface="Alright Sans Regular"/>
                <a:ea typeface="Times New Roman" panose="02020603050405020304" pitchFamily="18" charset="0"/>
                <a:cs typeface="Alright Sans Regular"/>
              </a:rPr>
              <a:t> </a:t>
            </a:r>
            <a:endParaRPr lang="sv-SE" sz="2400" dirty="0">
              <a:effectLst/>
              <a:latin typeface="Alright Sans Regular"/>
              <a:ea typeface="Alright Sans Regular"/>
              <a:cs typeface="Times New Roman" panose="02020603050405020304" pitchFamily="18" charset="0"/>
            </a:endParaRPr>
          </a:p>
          <a:p>
            <a:pPr>
              <a:lnSpc>
                <a:spcPts val="2257"/>
              </a:lnSpc>
            </a:pPr>
            <a:endParaRPr lang="sv-SE" sz="2300" dirty="0">
              <a:latin typeface="Alright Sans Regular"/>
              <a:ea typeface="Alright Sans Regular"/>
              <a:cs typeface="Times New Roman" panose="02020603050405020304" pitchFamily="18" charset="0"/>
            </a:endParaRPr>
          </a:p>
        </p:txBody>
      </p:sp>
      <p:sp>
        <p:nvSpPr>
          <p:cNvPr id="4" name="Platshållare för bildnummer 3"/>
          <p:cNvSpPr>
            <a:spLocks noGrp="1"/>
          </p:cNvSpPr>
          <p:nvPr>
            <p:ph type="sldNum" sz="quarter" idx="10"/>
          </p:nvPr>
        </p:nvSpPr>
        <p:spPr/>
        <p:txBody>
          <a:bodyPr/>
          <a:lstStyle/>
          <a:p>
            <a:pPr defTabSz="1720613">
              <a:defRPr/>
            </a:pPr>
            <a:fld id="{B1C3B1D8-918A-413E-96A9-893AF6820986}" type="slidenum">
              <a:rPr lang="sv-SE">
                <a:solidFill>
                  <a:prstClr val="black"/>
                </a:solidFill>
                <a:latin typeface="Calibri" panose="020F0502020204030204"/>
              </a:rPr>
              <a:pPr defTabSz="1720613">
                <a:defRPr/>
              </a:pPr>
              <a:t>12</a:t>
            </a:fld>
            <a:endParaRPr lang="sv-SE">
              <a:solidFill>
                <a:prstClr val="black"/>
              </a:solidFill>
              <a:latin typeface="Calibri" panose="020F0502020204030204"/>
            </a:endParaRPr>
          </a:p>
        </p:txBody>
      </p:sp>
    </p:spTree>
    <p:extLst>
      <p:ext uri="{BB962C8B-B14F-4D97-AF65-F5344CB8AC3E}">
        <p14:creationId xmlns:p14="http://schemas.microsoft.com/office/powerpoint/2010/main" val="830618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pic>
        <p:nvPicPr>
          <p:cNvPr id="10" name="Bild 9">
            <a:extLst>
              <a:ext uri="{FF2B5EF4-FFF2-40B4-BE49-F238E27FC236}">
                <a16:creationId xmlns:a16="http://schemas.microsoft.com/office/drawing/2014/main" id="{C82186F2-C315-471B-AC2D-BCD1B3A7AB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58094" y="2563162"/>
            <a:ext cx="3069853" cy="1731437"/>
          </a:xfrm>
          <a:prstGeom prst="rect">
            <a:avLst/>
          </a:prstGeom>
        </p:spPr>
      </p:pic>
    </p:spTree>
    <p:extLst>
      <p:ext uri="{BB962C8B-B14F-4D97-AF65-F5344CB8AC3E}">
        <p14:creationId xmlns:p14="http://schemas.microsoft.com/office/powerpoint/2010/main" val="181766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9371" y="2111592"/>
            <a:ext cx="6906687" cy="1325563"/>
          </a:xfrm>
        </p:spPr>
        <p:txBody>
          <a:bodyPr/>
          <a:lstStyle>
            <a:lvl1pPr>
              <a:defRPr/>
            </a:lvl1pPr>
          </a:lstStyle>
          <a:p>
            <a:r>
              <a:rPr lang="sv-SE" dirty="0"/>
              <a:t>Rubrik</a:t>
            </a:r>
            <a:endParaRPr lang="en-US" dirty="0"/>
          </a:p>
        </p:txBody>
      </p:sp>
      <p:sp>
        <p:nvSpPr>
          <p:cNvPr id="3" name="Content Placeholder 2"/>
          <p:cNvSpPr>
            <a:spLocks noGrp="1"/>
          </p:cNvSpPr>
          <p:nvPr>
            <p:ph idx="1"/>
          </p:nvPr>
        </p:nvSpPr>
        <p:spPr>
          <a:xfrm>
            <a:off x="1149371" y="3917950"/>
            <a:ext cx="6890681" cy="22590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6" name="Platshållare för text 7">
            <a:extLst>
              <a:ext uri="{FF2B5EF4-FFF2-40B4-BE49-F238E27FC236}">
                <a16:creationId xmlns:a16="http://schemas.microsoft.com/office/drawing/2014/main" id="{DE939696-F055-4501-BC02-A9CE68BA49D0}"/>
              </a:ext>
            </a:extLst>
          </p:cNvPr>
          <p:cNvSpPr>
            <a:spLocks noGrp="1"/>
          </p:cNvSpPr>
          <p:nvPr>
            <p:ph type="body" sz="quarter" idx="10" hasCustomPrompt="1"/>
          </p:nvPr>
        </p:nvSpPr>
        <p:spPr>
          <a:xfrm>
            <a:off x="444645" y="421005"/>
            <a:ext cx="3088683" cy="344864"/>
          </a:xfrm>
        </p:spPr>
        <p:txBody>
          <a:bodyPr/>
          <a:lstStyle>
            <a:lvl1pPr marL="0" indent="0">
              <a:buNone/>
              <a:defRPr b="1" cap="all" baseline="0">
                <a:latin typeface="+mj-lt"/>
              </a:defRPr>
            </a:lvl1pPr>
          </a:lstStyle>
          <a:p>
            <a:pPr marL="0" marR="0" lvl="0" indent="0" algn="l" defTabSz="914355" rtl="0" eaLnBrk="1" fontAlgn="auto" latinLnBrk="0" hangingPunct="1">
              <a:lnSpc>
                <a:spcPts val="2000"/>
              </a:lnSpc>
              <a:spcBef>
                <a:spcPts val="0"/>
              </a:spcBef>
              <a:spcAft>
                <a:spcPts val="0"/>
              </a:spcAft>
              <a:buClrTx/>
              <a:buSzTx/>
              <a:buFont typeface="Arial" panose="020B0604020202020204" pitchFamily="34" charset="0"/>
              <a:buNone/>
              <a:tabLst/>
              <a:defRPr/>
            </a:pPr>
            <a:r>
              <a:rPr lang="sv-SE" dirty="0"/>
              <a:t>Innehåll</a:t>
            </a:r>
          </a:p>
        </p:txBody>
      </p:sp>
    </p:spTree>
    <p:extLst>
      <p:ext uri="{BB962C8B-B14F-4D97-AF65-F5344CB8AC3E}">
        <p14:creationId xmlns:p14="http://schemas.microsoft.com/office/powerpoint/2010/main" val="314962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9370" y="2383857"/>
            <a:ext cx="9582686" cy="2239514"/>
          </a:xfrm>
        </p:spPr>
        <p:txBody>
          <a:bodyPr anchor="ctr"/>
          <a:lstStyle>
            <a:lvl1pPr>
              <a:defRPr>
                <a:solidFill>
                  <a:srgbClr val="437E48"/>
                </a:solidFill>
              </a:defRPr>
            </a:lvl1pPr>
          </a:lstStyle>
          <a:p>
            <a:r>
              <a:rPr lang="sv-SE" dirty="0"/>
              <a:t>Rubrik</a:t>
            </a:r>
            <a:endParaRPr lang="en-US" dirty="0"/>
          </a:p>
        </p:txBody>
      </p:sp>
      <p:sp>
        <p:nvSpPr>
          <p:cNvPr id="6" name="Platshållare för text 7">
            <a:extLst>
              <a:ext uri="{FF2B5EF4-FFF2-40B4-BE49-F238E27FC236}">
                <a16:creationId xmlns:a16="http://schemas.microsoft.com/office/drawing/2014/main" id="{AA873F41-6C0A-436A-917C-94089A799177}"/>
              </a:ext>
            </a:extLst>
          </p:cNvPr>
          <p:cNvSpPr>
            <a:spLocks noGrp="1"/>
          </p:cNvSpPr>
          <p:nvPr>
            <p:ph type="body" sz="quarter" idx="10" hasCustomPrompt="1"/>
          </p:nvPr>
        </p:nvSpPr>
        <p:spPr>
          <a:xfrm>
            <a:off x="444645" y="421005"/>
            <a:ext cx="3088683" cy="344864"/>
          </a:xfrm>
        </p:spPr>
        <p:txBody>
          <a:bodyPr/>
          <a:lstStyle>
            <a:lvl1pPr marL="0" indent="0">
              <a:buNone/>
              <a:defRPr b="1" cap="all" baseline="0">
                <a:latin typeface="+mj-lt"/>
              </a:defRPr>
            </a:lvl1pPr>
          </a:lstStyle>
          <a:p>
            <a:pPr marL="0" marR="0" lvl="0" indent="0" algn="l" defTabSz="914355" rtl="0" eaLnBrk="1" fontAlgn="auto" latinLnBrk="0" hangingPunct="1">
              <a:lnSpc>
                <a:spcPts val="2000"/>
              </a:lnSpc>
              <a:spcBef>
                <a:spcPts val="0"/>
              </a:spcBef>
              <a:spcAft>
                <a:spcPts val="0"/>
              </a:spcAft>
              <a:buClrTx/>
              <a:buSzTx/>
              <a:buFont typeface="Arial" panose="020B0604020202020204" pitchFamily="34" charset="0"/>
              <a:buNone/>
              <a:tabLst/>
              <a:defRPr/>
            </a:pPr>
            <a:r>
              <a:rPr lang="sv-SE" dirty="0"/>
              <a:t>Innehåll</a:t>
            </a:r>
          </a:p>
        </p:txBody>
      </p:sp>
    </p:spTree>
    <p:extLst>
      <p:ext uri="{BB962C8B-B14F-4D97-AF65-F5344CB8AC3E}">
        <p14:creationId xmlns:p14="http://schemas.microsoft.com/office/powerpoint/2010/main" val="225597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Rubrik och innehåll">
    <p:spTree>
      <p:nvGrpSpPr>
        <p:cNvPr id="1" name=""/>
        <p:cNvGrpSpPr/>
        <p:nvPr/>
      </p:nvGrpSpPr>
      <p:grpSpPr>
        <a:xfrm>
          <a:off x="0" y="0"/>
          <a:ext cx="0" cy="0"/>
          <a:chOff x="0" y="0"/>
          <a:chExt cx="0" cy="0"/>
        </a:xfrm>
      </p:grpSpPr>
      <p:sp>
        <p:nvSpPr>
          <p:cNvPr id="6" name="Platshållare för text 7">
            <a:extLst>
              <a:ext uri="{FF2B5EF4-FFF2-40B4-BE49-F238E27FC236}">
                <a16:creationId xmlns:a16="http://schemas.microsoft.com/office/drawing/2014/main" id="{AA873F41-6C0A-436A-917C-94089A799177}"/>
              </a:ext>
            </a:extLst>
          </p:cNvPr>
          <p:cNvSpPr>
            <a:spLocks noGrp="1"/>
          </p:cNvSpPr>
          <p:nvPr>
            <p:ph type="body" sz="quarter" idx="10" hasCustomPrompt="1"/>
          </p:nvPr>
        </p:nvSpPr>
        <p:spPr>
          <a:xfrm>
            <a:off x="444645" y="421005"/>
            <a:ext cx="3088683" cy="344864"/>
          </a:xfrm>
        </p:spPr>
        <p:txBody>
          <a:bodyPr/>
          <a:lstStyle>
            <a:lvl1pPr marL="0" indent="0">
              <a:buNone/>
              <a:defRPr b="1" cap="all" baseline="0">
                <a:latin typeface="+mj-lt"/>
              </a:defRPr>
            </a:lvl1pPr>
          </a:lstStyle>
          <a:p>
            <a:pPr marL="0" marR="0" lvl="0" indent="0" algn="l" defTabSz="914355" rtl="0" eaLnBrk="1" fontAlgn="auto" latinLnBrk="0" hangingPunct="1">
              <a:lnSpc>
                <a:spcPts val="2000"/>
              </a:lnSpc>
              <a:spcBef>
                <a:spcPts val="0"/>
              </a:spcBef>
              <a:spcAft>
                <a:spcPts val="0"/>
              </a:spcAft>
              <a:buClrTx/>
              <a:buSzTx/>
              <a:buFont typeface="Arial" panose="020B0604020202020204" pitchFamily="34" charset="0"/>
              <a:buNone/>
              <a:tabLst/>
              <a:defRPr/>
            </a:pPr>
            <a:r>
              <a:rPr lang="sv-SE" dirty="0"/>
              <a:t>Innehåll</a:t>
            </a:r>
          </a:p>
        </p:txBody>
      </p:sp>
    </p:spTree>
    <p:extLst>
      <p:ext uri="{BB962C8B-B14F-4D97-AF65-F5344CB8AC3E}">
        <p14:creationId xmlns:p14="http://schemas.microsoft.com/office/powerpoint/2010/main" val="26371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7415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8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8954AD-6CBA-4080-8DCC-2FE67B8AC85F}" type="slidenum">
              <a:rPr lang="sv-SE" smtClean="0"/>
              <a:t>‹#›</a:t>
            </a:fld>
            <a:endParaRPr lang="sv-SE"/>
          </a:p>
        </p:txBody>
      </p:sp>
    </p:spTree>
    <p:extLst>
      <p:ext uri="{BB962C8B-B14F-4D97-AF65-F5344CB8AC3E}">
        <p14:creationId xmlns:p14="http://schemas.microsoft.com/office/powerpoint/2010/main" val="809371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om bildsida utan logotyp">
    <p:spTree>
      <p:nvGrpSpPr>
        <p:cNvPr id="1" name=""/>
        <p:cNvGrpSpPr/>
        <p:nvPr/>
      </p:nvGrpSpPr>
      <p:grpSpPr>
        <a:xfrm>
          <a:off x="0" y="0"/>
          <a:ext cx="0" cy="0"/>
          <a:chOff x="0" y="0"/>
          <a:chExt cx="0" cy="0"/>
        </a:xfrm>
      </p:grpSpPr>
      <p:sp>
        <p:nvSpPr>
          <p:cNvPr id="4" name="Platshållare för bild 3"/>
          <p:cNvSpPr>
            <a:spLocks noGrp="1" noChangeAspect="1"/>
          </p:cNvSpPr>
          <p:nvPr>
            <p:ph type="pic" sz="quarter" idx="11" hasCustomPrompt="1"/>
          </p:nvPr>
        </p:nvSpPr>
        <p:spPr>
          <a:xfrm>
            <a:off x="143339" y="116631"/>
            <a:ext cx="11904728" cy="6624000"/>
          </a:xfrm>
        </p:spPr>
        <p:txBody>
          <a:bodyPr anchor="ctr" anchorCtr="0"/>
          <a:lstStyle>
            <a:lvl1pPr algn="ctr">
              <a:buNone/>
              <a:defRPr/>
            </a:lvl1pPr>
          </a:lstStyle>
          <a:p>
            <a:r>
              <a:rPr lang="sv-SE"/>
              <a:t>Klicka för att infoga en bild</a:t>
            </a:r>
          </a:p>
        </p:txBody>
      </p:sp>
    </p:spTree>
    <p:extLst>
      <p:ext uri="{BB962C8B-B14F-4D97-AF65-F5344CB8AC3E}">
        <p14:creationId xmlns:p14="http://schemas.microsoft.com/office/powerpoint/2010/main" val="28603125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Rubrikbild">
    <p:bg>
      <p:bgPr>
        <a:solidFill>
          <a:srgbClr val="16161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4107" y="1389489"/>
            <a:ext cx="9144000" cy="2387600"/>
          </a:xfrm>
        </p:spPr>
        <p:txBody>
          <a:bodyPr anchor="b"/>
          <a:lstStyle>
            <a:lvl1pPr algn="l">
              <a:lnSpc>
                <a:spcPct val="100000"/>
              </a:lnSpc>
              <a:defRPr sz="5000">
                <a:solidFill>
                  <a:srgbClr val="FCF7ED"/>
                </a:solidFill>
              </a:defRPr>
            </a:lvl1pPr>
          </a:lstStyle>
          <a:p>
            <a:r>
              <a:rPr lang="sv-SE" dirty="0"/>
              <a:t>Presentationstitel</a:t>
            </a:r>
            <a:endParaRPr lang="en-US" dirty="0"/>
          </a:p>
        </p:txBody>
      </p:sp>
      <p:sp>
        <p:nvSpPr>
          <p:cNvPr id="3" name="Subtitle 2"/>
          <p:cNvSpPr>
            <a:spLocks noGrp="1"/>
          </p:cNvSpPr>
          <p:nvPr>
            <p:ph type="subTitle" idx="1" hasCustomPrompt="1"/>
          </p:nvPr>
        </p:nvSpPr>
        <p:spPr>
          <a:xfrm>
            <a:off x="1154107" y="3920534"/>
            <a:ext cx="9144000" cy="1655762"/>
          </a:xfrm>
        </p:spPr>
        <p:txBody>
          <a:bodyPr/>
          <a:lstStyle>
            <a:lvl1pPr marL="0" indent="0" algn="l">
              <a:lnSpc>
                <a:spcPts val="1800"/>
              </a:lnSpc>
              <a:buNone/>
              <a:defRPr sz="1200">
                <a:solidFill>
                  <a:srgbClr val="FCF7ED"/>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sv-SE" dirty="0"/>
              <a:t>Underrubrik för t ex författarnamn, datum osv.</a:t>
            </a:r>
            <a:endParaRPr lang="en-US" dirty="0"/>
          </a:p>
        </p:txBody>
      </p:sp>
      <p:grpSp>
        <p:nvGrpSpPr>
          <p:cNvPr id="12" name="Grupp 11">
            <a:extLst>
              <a:ext uri="{FF2B5EF4-FFF2-40B4-BE49-F238E27FC236}">
                <a16:creationId xmlns:a16="http://schemas.microsoft.com/office/drawing/2014/main" id="{ECEE19A2-EEB6-4DA1-BBC8-83DA0A3D2195}"/>
              </a:ext>
            </a:extLst>
          </p:cNvPr>
          <p:cNvGrpSpPr/>
          <p:nvPr userDrawn="1"/>
        </p:nvGrpSpPr>
        <p:grpSpPr>
          <a:xfrm>
            <a:off x="11290638" y="5865459"/>
            <a:ext cx="452722" cy="545804"/>
            <a:chOff x="22579805" y="11730918"/>
            <a:chExt cx="905386" cy="1091607"/>
          </a:xfrm>
        </p:grpSpPr>
        <p:sp>
          <p:nvSpPr>
            <p:cNvPr id="8" name="Frihandsfigur: Form 7">
              <a:extLst>
                <a:ext uri="{FF2B5EF4-FFF2-40B4-BE49-F238E27FC236}">
                  <a16:creationId xmlns:a16="http://schemas.microsoft.com/office/drawing/2014/main" id="{9D2A78D8-11FD-4635-9B1B-58F9CB81EF91}"/>
                </a:ext>
              </a:extLst>
            </p:cNvPr>
            <p:cNvSpPr/>
            <p:nvPr/>
          </p:nvSpPr>
          <p:spPr>
            <a:xfrm>
              <a:off x="22579805" y="11751685"/>
              <a:ext cx="412919" cy="511954"/>
            </a:xfrm>
            <a:custGeom>
              <a:avLst/>
              <a:gdLst>
                <a:gd name="connsiteX0" fmla="*/ 206046 w 412919"/>
                <a:gd name="connsiteY0" fmla="*/ 511319 h 511954"/>
                <a:gd name="connsiteX1" fmla="*/ -224 w 412919"/>
                <a:gd name="connsiteY1" fmla="*/ 305048 h 511954"/>
                <a:gd name="connsiteX2" fmla="*/ -224 w 412919"/>
                <a:gd name="connsiteY2" fmla="*/ -636 h 511954"/>
                <a:gd name="connsiteX3" fmla="*/ 95404 w 412919"/>
                <a:gd name="connsiteY3" fmla="*/ -636 h 511954"/>
                <a:gd name="connsiteX4" fmla="*/ 95404 w 412919"/>
                <a:gd name="connsiteY4" fmla="*/ 305048 h 511954"/>
                <a:gd name="connsiteX5" fmla="*/ 210235 w 412919"/>
                <a:gd name="connsiteY5" fmla="*/ 412384 h 511954"/>
                <a:gd name="connsiteX6" fmla="*/ 317571 w 412919"/>
                <a:gd name="connsiteY6" fmla="*/ 305048 h 511954"/>
                <a:gd name="connsiteX7" fmla="*/ 317571 w 412919"/>
                <a:gd name="connsiteY7" fmla="*/ -636 h 511954"/>
                <a:gd name="connsiteX8" fmla="*/ 412695 w 412919"/>
                <a:gd name="connsiteY8" fmla="*/ -636 h 511954"/>
                <a:gd name="connsiteX9" fmla="*/ 412695 w 412919"/>
                <a:gd name="connsiteY9" fmla="*/ 305048 h 511954"/>
                <a:gd name="connsiteX10" fmla="*/ 206551 w 412919"/>
                <a:gd name="connsiteY10" fmla="*/ 511319 h 5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19" h="511954">
                  <a:moveTo>
                    <a:pt x="206046" y="511319"/>
                  </a:moveTo>
                  <a:cubicBezTo>
                    <a:pt x="92150" y="511256"/>
                    <a:pt x="-149" y="418945"/>
                    <a:pt x="-224" y="305048"/>
                  </a:cubicBezTo>
                  <a:lnTo>
                    <a:pt x="-224" y="-636"/>
                  </a:lnTo>
                  <a:lnTo>
                    <a:pt x="95404" y="-636"/>
                  </a:lnTo>
                  <a:lnTo>
                    <a:pt x="95404" y="305048"/>
                  </a:lnTo>
                  <a:cubicBezTo>
                    <a:pt x="97473" y="366400"/>
                    <a:pt x="148883" y="414453"/>
                    <a:pt x="210235" y="412384"/>
                  </a:cubicBezTo>
                  <a:cubicBezTo>
                    <a:pt x="268684" y="410416"/>
                    <a:pt x="315603" y="363498"/>
                    <a:pt x="317571" y="305048"/>
                  </a:cubicBezTo>
                  <a:lnTo>
                    <a:pt x="317571" y="-636"/>
                  </a:lnTo>
                  <a:lnTo>
                    <a:pt x="412695" y="-636"/>
                  </a:lnTo>
                  <a:lnTo>
                    <a:pt x="412695" y="305048"/>
                  </a:lnTo>
                  <a:cubicBezTo>
                    <a:pt x="412619" y="418894"/>
                    <a:pt x="320397" y="511180"/>
                    <a:pt x="206551" y="511319"/>
                  </a:cubicBezTo>
                </a:path>
              </a:pathLst>
            </a:custGeom>
            <a:solidFill>
              <a:srgbClr val="FCF8EF"/>
            </a:solidFill>
            <a:ln w="12568" cap="flat">
              <a:noFill/>
              <a:prstDash val="solid"/>
              <a:miter/>
            </a:ln>
          </p:spPr>
          <p:txBody>
            <a:bodyPr rtlCol="0" anchor="ctr"/>
            <a:lstStyle/>
            <a:p>
              <a:endParaRPr lang="sv-SE" sz="900"/>
            </a:p>
          </p:txBody>
        </p:sp>
        <p:sp>
          <p:nvSpPr>
            <p:cNvPr id="9" name="Frihandsfigur: Form 8">
              <a:extLst>
                <a:ext uri="{FF2B5EF4-FFF2-40B4-BE49-F238E27FC236}">
                  <a16:creationId xmlns:a16="http://schemas.microsoft.com/office/drawing/2014/main" id="{67FC960D-6491-44DB-A778-07DB4E14143C}"/>
                </a:ext>
              </a:extLst>
            </p:cNvPr>
            <p:cNvSpPr/>
            <p:nvPr/>
          </p:nvSpPr>
          <p:spPr>
            <a:xfrm>
              <a:off x="22579805" y="12310571"/>
              <a:ext cx="412919" cy="511954"/>
            </a:xfrm>
            <a:custGeom>
              <a:avLst/>
              <a:gdLst>
                <a:gd name="connsiteX0" fmla="*/ 206046 w 412919"/>
                <a:gd name="connsiteY0" fmla="*/ 510688 h 511954"/>
                <a:gd name="connsiteX1" fmla="*/ -224 w 412919"/>
                <a:gd name="connsiteY1" fmla="*/ 304544 h 511954"/>
                <a:gd name="connsiteX2" fmla="*/ -224 w 412919"/>
                <a:gd name="connsiteY2" fmla="*/ -636 h 511954"/>
                <a:gd name="connsiteX3" fmla="*/ 95404 w 412919"/>
                <a:gd name="connsiteY3" fmla="*/ -636 h 511954"/>
                <a:gd name="connsiteX4" fmla="*/ 95404 w 412919"/>
                <a:gd name="connsiteY4" fmla="*/ 305174 h 511954"/>
                <a:gd name="connsiteX5" fmla="*/ 210235 w 412919"/>
                <a:gd name="connsiteY5" fmla="*/ 412511 h 511954"/>
                <a:gd name="connsiteX6" fmla="*/ 317571 w 412919"/>
                <a:gd name="connsiteY6" fmla="*/ 305174 h 511954"/>
                <a:gd name="connsiteX7" fmla="*/ 317571 w 412919"/>
                <a:gd name="connsiteY7" fmla="*/ -636 h 511954"/>
                <a:gd name="connsiteX8" fmla="*/ 412695 w 412919"/>
                <a:gd name="connsiteY8" fmla="*/ -636 h 511954"/>
                <a:gd name="connsiteX9" fmla="*/ 412695 w 412919"/>
                <a:gd name="connsiteY9" fmla="*/ 305174 h 511954"/>
                <a:gd name="connsiteX10" fmla="*/ 206551 w 412919"/>
                <a:gd name="connsiteY10" fmla="*/ 511319 h 5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19" h="511954">
                  <a:moveTo>
                    <a:pt x="206046" y="510688"/>
                  </a:moveTo>
                  <a:cubicBezTo>
                    <a:pt x="92200" y="510625"/>
                    <a:pt x="-86" y="418390"/>
                    <a:pt x="-224" y="304544"/>
                  </a:cubicBezTo>
                  <a:lnTo>
                    <a:pt x="-224" y="-636"/>
                  </a:lnTo>
                  <a:lnTo>
                    <a:pt x="95404" y="-636"/>
                  </a:lnTo>
                  <a:lnTo>
                    <a:pt x="95404" y="305174"/>
                  </a:lnTo>
                  <a:cubicBezTo>
                    <a:pt x="97473" y="366526"/>
                    <a:pt x="148883" y="414580"/>
                    <a:pt x="210235" y="412511"/>
                  </a:cubicBezTo>
                  <a:cubicBezTo>
                    <a:pt x="268684" y="410543"/>
                    <a:pt x="315603" y="363624"/>
                    <a:pt x="317571" y="305174"/>
                  </a:cubicBezTo>
                  <a:lnTo>
                    <a:pt x="317571" y="-636"/>
                  </a:lnTo>
                  <a:lnTo>
                    <a:pt x="412695" y="-636"/>
                  </a:lnTo>
                  <a:lnTo>
                    <a:pt x="412695" y="305174"/>
                  </a:lnTo>
                  <a:cubicBezTo>
                    <a:pt x="412556" y="418970"/>
                    <a:pt x="320346" y="511180"/>
                    <a:pt x="206551" y="511319"/>
                  </a:cubicBezTo>
                </a:path>
              </a:pathLst>
            </a:custGeom>
            <a:solidFill>
              <a:srgbClr val="FCF8EF"/>
            </a:solidFill>
            <a:ln w="12568" cap="flat">
              <a:noFill/>
              <a:prstDash val="solid"/>
              <a:miter/>
            </a:ln>
          </p:spPr>
          <p:txBody>
            <a:bodyPr rtlCol="0" anchor="ctr"/>
            <a:lstStyle/>
            <a:p>
              <a:endParaRPr lang="sv-SE" sz="900"/>
            </a:p>
          </p:txBody>
        </p:sp>
        <p:sp>
          <p:nvSpPr>
            <p:cNvPr id="10" name="Frihandsfigur: Form 9">
              <a:extLst>
                <a:ext uri="{FF2B5EF4-FFF2-40B4-BE49-F238E27FC236}">
                  <a16:creationId xmlns:a16="http://schemas.microsoft.com/office/drawing/2014/main" id="{265601CD-2C22-44CB-AB3F-1078FBC0FB44}"/>
                </a:ext>
              </a:extLst>
            </p:cNvPr>
            <p:cNvSpPr/>
            <p:nvPr/>
          </p:nvSpPr>
          <p:spPr>
            <a:xfrm>
              <a:off x="23072646" y="12228389"/>
              <a:ext cx="412545" cy="589846"/>
            </a:xfrm>
            <a:custGeom>
              <a:avLst/>
              <a:gdLst>
                <a:gd name="connsiteX0" fmla="*/ 412255 w 412545"/>
                <a:gd name="connsiteY0" fmla="*/ 589211 h 589846"/>
                <a:gd name="connsiteX1" fmla="*/ 317131 w 412545"/>
                <a:gd name="connsiteY1" fmla="*/ 589211 h 589846"/>
                <a:gd name="connsiteX2" fmla="*/ 317131 w 412545"/>
                <a:gd name="connsiteY2" fmla="*/ 210733 h 589846"/>
                <a:gd name="connsiteX3" fmla="*/ 206110 w 412545"/>
                <a:gd name="connsiteY3" fmla="*/ 99713 h 589846"/>
                <a:gd name="connsiteX4" fmla="*/ 95090 w 412545"/>
                <a:gd name="connsiteY4" fmla="*/ 210733 h 589846"/>
                <a:gd name="connsiteX5" fmla="*/ 95090 w 412545"/>
                <a:gd name="connsiteY5" fmla="*/ 589211 h 589846"/>
                <a:gd name="connsiteX6" fmla="*/ -160 w 412545"/>
                <a:gd name="connsiteY6" fmla="*/ 589211 h 589846"/>
                <a:gd name="connsiteX7" fmla="*/ -160 w 412545"/>
                <a:gd name="connsiteY7" fmla="*/ 210733 h 589846"/>
                <a:gd name="connsiteX8" fmla="*/ 200950 w 412545"/>
                <a:gd name="connsiteY8" fmla="*/ -571 h 589846"/>
                <a:gd name="connsiteX9" fmla="*/ 412255 w 412545"/>
                <a:gd name="connsiteY9" fmla="*/ 200527 h 589846"/>
                <a:gd name="connsiteX10" fmla="*/ 412255 w 412545"/>
                <a:gd name="connsiteY10" fmla="*/ 210733 h 58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545" h="589846">
                  <a:moveTo>
                    <a:pt x="412255" y="589211"/>
                  </a:moveTo>
                  <a:lnTo>
                    <a:pt x="317131" y="589211"/>
                  </a:lnTo>
                  <a:lnTo>
                    <a:pt x="317131" y="210733"/>
                  </a:lnTo>
                  <a:cubicBezTo>
                    <a:pt x="317131" y="149420"/>
                    <a:pt x="267424" y="99713"/>
                    <a:pt x="206110" y="99713"/>
                  </a:cubicBezTo>
                  <a:cubicBezTo>
                    <a:pt x="144797" y="99713"/>
                    <a:pt x="95090" y="149420"/>
                    <a:pt x="95090" y="210733"/>
                  </a:cubicBezTo>
                  <a:lnTo>
                    <a:pt x="95090" y="589211"/>
                  </a:lnTo>
                  <a:lnTo>
                    <a:pt x="-160" y="589211"/>
                  </a:lnTo>
                  <a:lnTo>
                    <a:pt x="-160" y="210733"/>
                  </a:lnTo>
                  <a:cubicBezTo>
                    <a:pt x="-2974" y="96849"/>
                    <a:pt x="87066" y="2242"/>
                    <a:pt x="200950" y="-571"/>
                  </a:cubicBezTo>
                  <a:cubicBezTo>
                    <a:pt x="314835" y="-3397"/>
                    <a:pt x="409441" y="86643"/>
                    <a:pt x="412255" y="200527"/>
                  </a:cubicBezTo>
                  <a:cubicBezTo>
                    <a:pt x="412343" y="203933"/>
                    <a:pt x="412343" y="207326"/>
                    <a:pt x="412255" y="210733"/>
                  </a:cubicBezTo>
                  <a:close/>
                </a:path>
              </a:pathLst>
            </a:custGeom>
            <a:solidFill>
              <a:srgbClr val="FCF8EF"/>
            </a:solidFill>
            <a:ln w="12568" cap="flat">
              <a:noFill/>
              <a:prstDash val="solid"/>
              <a:miter/>
            </a:ln>
          </p:spPr>
          <p:txBody>
            <a:bodyPr rtlCol="0" anchor="ctr"/>
            <a:lstStyle/>
            <a:p>
              <a:endParaRPr lang="sv-SE" sz="900"/>
            </a:p>
          </p:txBody>
        </p:sp>
        <p:sp>
          <p:nvSpPr>
            <p:cNvPr id="11" name="Frihandsfigur: Form 10">
              <a:extLst>
                <a:ext uri="{FF2B5EF4-FFF2-40B4-BE49-F238E27FC236}">
                  <a16:creationId xmlns:a16="http://schemas.microsoft.com/office/drawing/2014/main" id="{2811938F-558B-4554-BFEF-CBD1443EECE2}"/>
                </a:ext>
              </a:extLst>
            </p:cNvPr>
            <p:cNvSpPr/>
            <p:nvPr/>
          </p:nvSpPr>
          <p:spPr>
            <a:xfrm>
              <a:off x="23072710" y="11730918"/>
              <a:ext cx="412414" cy="704802"/>
            </a:xfrm>
            <a:custGeom>
              <a:avLst/>
              <a:gdLst>
                <a:gd name="connsiteX0" fmla="*/ 412190 w 412414"/>
                <a:gd name="connsiteY0" fmla="*/ 704167 h 704802"/>
                <a:gd name="connsiteX1" fmla="*/ 317067 w 412414"/>
                <a:gd name="connsiteY1" fmla="*/ 704167 h 704802"/>
                <a:gd name="connsiteX2" fmla="*/ 317067 w 412414"/>
                <a:gd name="connsiteY2" fmla="*/ 200539 h 704802"/>
                <a:gd name="connsiteX3" fmla="*/ 206046 w 412414"/>
                <a:gd name="connsiteY3" fmla="*/ 89519 h 704802"/>
                <a:gd name="connsiteX4" fmla="*/ 95026 w 412414"/>
                <a:gd name="connsiteY4" fmla="*/ 200539 h 704802"/>
                <a:gd name="connsiteX5" fmla="*/ 95026 w 412414"/>
                <a:gd name="connsiteY5" fmla="*/ 704040 h 704802"/>
                <a:gd name="connsiteX6" fmla="*/ -224 w 412414"/>
                <a:gd name="connsiteY6" fmla="*/ 704040 h 704802"/>
                <a:gd name="connsiteX7" fmla="*/ -224 w 412414"/>
                <a:gd name="connsiteY7" fmla="*/ 200539 h 704802"/>
                <a:gd name="connsiteX8" fmla="*/ 211080 w 412414"/>
                <a:gd name="connsiteY8" fmla="*/ -571 h 704802"/>
                <a:gd name="connsiteX9" fmla="*/ 412190 w 412414"/>
                <a:gd name="connsiteY9" fmla="*/ 200539 h 70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414" h="704802">
                  <a:moveTo>
                    <a:pt x="412190" y="704167"/>
                  </a:moveTo>
                  <a:lnTo>
                    <a:pt x="317067" y="704167"/>
                  </a:lnTo>
                  <a:lnTo>
                    <a:pt x="317067" y="200539"/>
                  </a:lnTo>
                  <a:cubicBezTo>
                    <a:pt x="317067" y="139226"/>
                    <a:pt x="267360" y="89519"/>
                    <a:pt x="206046" y="89519"/>
                  </a:cubicBezTo>
                  <a:cubicBezTo>
                    <a:pt x="144733" y="89519"/>
                    <a:pt x="95026" y="139226"/>
                    <a:pt x="95026" y="200539"/>
                  </a:cubicBezTo>
                  <a:lnTo>
                    <a:pt x="95026" y="704040"/>
                  </a:lnTo>
                  <a:lnTo>
                    <a:pt x="-224" y="704040"/>
                  </a:lnTo>
                  <a:lnTo>
                    <a:pt x="-224" y="200539"/>
                  </a:lnTo>
                  <a:cubicBezTo>
                    <a:pt x="2589" y="86655"/>
                    <a:pt x="97196" y="-3385"/>
                    <a:pt x="211080" y="-571"/>
                  </a:cubicBezTo>
                  <a:cubicBezTo>
                    <a:pt x="321002" y="2154"/>
                    <a:pt x="409465" y="90616"/>
                    <a:pt x="412190" y="200539"/>
                  </a:cubicBezTo>
                  <a:close/>
                </a:path>
              </a:pathLst>
            </a:custGeom>
            <a:solidFill>
              <a:srgbClr val="FCF8EF"/>
            </a:solidFill>
            <a:ln w="12568" cap="flat">
              <a:noFill/>
              <a:prstDash val="solid"/>
              <a:miter/>
            </a:ln>
          </p:spPr>
          <p:txBody>
            <a:bodyPr rtlCol="0" anchor="ctr"/>
            <a:lstStyle/>
            <a:p>
              <a:endParaRPr lang="sv-SE" sz="900"/>
            </a:p>
          </p:txBody>
        </p:sp>
      </p:grpSp>
    </p:spTree>
    <p:extLst>
      <p:ext uri="{BB962C8B-B14F-4D97-AF65-F5344CB8AC3E}">
        <p14:creationId xmlns:p14="http://schemas.microsoft.com/office/powerpoint/2010/main" val="408330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Rubrikbild">
    <p:bg>
      <p:bgPr>
        <a:solidFill>
          <a:srgbClr val="16161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4107" y="3020602"/>
            <a:ext cx="2889037" cy="756487"/>
          </a:xfrm>
        </p:spPr>
        <p:txBody>
          <a:bodyPr anchor="b"/>
          <a:lstStyle>
            <a:lvl1pPr algn="l">
              <a:lnSpc>
                <a:spcPct val="100000"/>
              </a:lnSpc>
              <a:defRPr sz="5000" spc="-200" baseline="0">
                <a:solidFill>
                  <a:srgbClr val="FCF7ED"/>
                </a:solidFill>
              </a:defRPr>
            </a:lvl1pPr>
          </a:lstStyle>
          <a:p>
            <a:r>
              <a:rPr lang="sv-SE" dirty="0"/>
              <a:t>Agenda</a:t>
            </a:r>
            <a:endParaRPr lang="en-US" dirty="0"/>
          </a:p>
        </p:txBody>
      </p:sp>
      <p:sp>
        <p:nvSpPr>
          <p:cNvPr id="3" name="Subtitle 2"/>
          <p:cNvSpPr>
            <a:spLocks noGrp="1"/>
          </p:cNvSpPr>
          <p:nvPr>
            <p:ph type="subTitle" idx="1" hasCustomPrompt="1"/>
          </p:nvPr>
        </p:nvSpPr>
        <p:spPr>
          <a:xfrm>
            <a:off x="6019253" y="3108876"/>
            <a:ext cx="4620330" cy="3209731"/>
          </a:xfrm>
        </p:spPr>
        <p:txBody>
          <a:bodyPr/>
          <a:lstStyle>
            <a:lvl1pPr marL="0" indent="0" algn="l">
              <a:lnSpc>
                <a:spcPts val="2000"/>
              </a:lnSpc>
              <a:buNone/>
              <a:defRPr sz="1400">
                <a:solidFill>
                  <a:srgbClr val="FCF7ED"/>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sv-SE" dirty="0"/>
              <a:t>Text</a:t>
            </a:r>
            <a:endParaRPr lang="en-US" dirty="0"/>
          </a:p>
        </p:txBody>
      </p:sp>
      <p:grpSp>
        <p:nvGrpSpPr>
          <p:cNvPr id="12" name="Grupp 11">
            <a:extLst>
              <a:ext uri="{FF2B5EF4-FFF2-40B4-BE49-F238E27FC236}">
                <a16:creationId xmlns:a16="http://schemas.microsoft.com/office/drawing/2014/main" id="{ECEE19A2-EEB6-4DA1-BBC8-83DA0A3D2195}"/>
              </a:ext>
            </a:extLst>
          </p:cNvPr>
          <p:cNvGrpSpPr/>
          <p:nvPr userDrawn="1"/>
        </p:nvGrpSpPr>
        <p:grpSpPr>
          <a:xfrm>
            <a:off x="11290638" y="5865459"/>
            <a:ext cx="452722" cy="545804"/>
            <a:chOff x="22579805" y="11730918"/>
            <a:chExt cx="905386" cy="1091607"/>
          </a:xfrm>
        </p:grpSpPr>
        <p:sp>
          <p:nvSpPr>
            <p:cNvPr id="8" name="Frihandsfigur: Form 7">
              <a:extLst>
                <a:ext uri="{FF2B5EF4-FFF2-40B4-BE49-F238E27FC236}">
                  <a16:creationId xmlns:a16="http://schemas.microsoft.com/office/drawing/2014/main" id="{9D2A78D8-11FD-4635-9B1B-58F9CB81EF91}"/>
                </a:ext>
              </a:extLst>
            </p:cNvPr>
            <p:cNvSpPr/>
            <p:nvPr/>
          </p:nvSpPr>
          <p:spPr>
            <a:xfrm>
              <a:off x="22579805" y="11751685"/>
              <a:ext cx="412919" cy="511954"/>
            </a:xfrm>
            <a:custGeom>
              <a:avLst/>
              <a:gdLst>
                <a:gd name="connsiteX0" fmla="*/ 206046 w 412919"/>
                <a:gd name="connsiteY0" fmla="*/ 511319 h 511954"/>
                <a:gd name="connsiteX1" fmla="*/ -224 w 412919"/>
                <a:gd name="connsiteY1" fmla="*/ 305048 h 511954"/>
                <a:gd name="connsiteX2" fmla="*/ -224 w 412919"/>
                <a:gd name="connsiteY2" fmla="*/ -636 h 511954"/>
                <a:gd name="connsiteX3" fmla="*/ 95404 w 412919"/>
                <a:gd name="connsiteY3" fmla="*/ -636 h 511954"/>
                <a:gd name="connsiteX4" fmla="*/ 95404 w 412919"/>
                <a:gd name="connsiteY4" fmla="*/ 305048 h 511954"/>
                <a:gd name="connsiteX5" fmla="*/ 210235 w 412919"/>
                <a:gd name="connsiteY5" fmla="*/ 412384 h 511954"/>
                <a:gd name="connsiteX6" fmla="*/ 317571 w 412919"/>
                <a:gd name="connsiteY6" fmla="*/ 305048 h 511954"/>
                <a:gd name="connsiteX7" fmla="*/ 317571 w 412919"/>
                <a:gd name="connsiteY7" fmla="*/ -636 h 511954"/>
                <a:gd name="connsiteX8" fmla="*/ 412695 w 412919"/>
                <a:gd name="connsiteY8" fmla="*/ -636 h 511954"/>
                <a:gd name="connsiteX9" fmla="*/ 412695 w 412919"/>
                <a:gd name="connsiteY9" fmla="*/ 305048 h 511954"/>
                <a:gd name="connsiteX10" fmla="*/ 206551 w 412919"/>
                <a:gd name="connsiteY10" fmla="*/ 511319 h 5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19" h="511954">
                  <a:moveTo>
                    <a:pt x="206046" y="511319"/>
                  </a:moveTo>
                  <a:cubicBezTo>
                    <a:pt x="92150" y="511256"/>
                    <a:pt x="-149" y="418945"/>
                    <a:pt x="-224" y="305048"/>
                  </a:cubicBezTo>
                  <a:lnTo>
                    <a:pt x="-224" y="-636"/>
                  </a:lnTo>
                  <a:lnTo>
                    <a:pt x="95404" y="-636"/>
                  </a:lnTo>
                  <a:lnTo>
                    <a:pt x="95404" y="305048"/>
                  </a:lnTo>
                  <a:cubicBezTo>
                    <a:pt x="97473" y="366400"/>
                    <a:pt x="148883" y="414453"/>
                    <a:pt x="210235" y="412384"/>
                  </a:cubicBezTo>
                  <a:cubicBezTo>
                    <a:pt x="268684" y="410416"/>
                    <a:pt x="315603" y="363498"/>
                    <a:pt x="317571" y="305048"/>
                  </a:cubicBezTo>
                  <a:lnTo>
                    <a:pt x="317571" y="-636"/>
                  </a:lnTo>
                  <a:lnTo>
                    <a:pt x="412695" y="-636"/>
                  </a:lnTo>
                  <a:lnTo>
                    <a:pt x="412695" y="305048"/>
                  </a:lnTo>
                  <a:cubicBezTo>
                    <a:pt x="412619" y="418894"/>
                    <a:pt x="320397" y="511180"/>
                    <a:pt x="206551" y="511319"/>
                  </a:cubicBezTo>
                </a:path>
              </a:pathLst>
            </a:custGeom>
            <a:solidFill>
              <a:srgbClr val="FCF8EF"/>
            </a:solidFill>
            <a:ln w="12568" cap="flat">
              <a:noFill/>
              <a:prstDash val="solid"/>
              <a:miter/>
            </a:ln>
          </p:spPr>
          <p:txBody>
            <a:bodyPr rtlCol="0" anchor="ctr"/>
            <a:lstStyle/>
            <a:p>
              <a:endParaRPr lang="sv-SE" sz="900"/>
            </a:p>
          </p:txBody>
        </p:sp>
        <p:sp>
          <p:nvSpPr>
            <p:cNvPr id="9" name="Frihandsfigur: Form 8">
              <a:extLst>
                <a:ext uri="{FF2B5EF4-FFF2-40B4-BE49-F238E27FC236}">
                  <a16:creationId xmlns:a16="http://schemas.microsoft.com/office/drawing/2014/main" id="{67FC960D-6491-44DB-A778-07DB4E14143C}"/>
                </a:ext>
              </a:extLst>
            </p:cNvPr>
            <p:cNvSpPr/>
            <p:nvPr/>
          </p:nvSpPr>
          <p:spPr>
            <a:xfrm>
              <a:off x="22579805" y="12310571"/>
              <a:ext cx="412919" cy="511954"/>
            </a:xfrm>
            <a:custGeom>
              <a:avLst/>
              <a:gdLst>
                <a:gd name="connsiteX0" fmla="*/ 206046 w 412919"/>
                <a:gd name="connsiteY0" fmla="*/ 510688 h 511954"/>
                <a:gd name="connsiteX1" fmla="*/ -224 w 412919"/>
                <a:gd name="connsiteY1" fmla="*/ 304544 h 511954"/>
                <a:gd name="connsiteX2" fmla="*/ -224 w 412919"/>
                <a:gd name="connsiteY2" fmla="*/ -636 h 511954"/>
                <a:gd name="connsiteX3" fmla="*/ 95404 w 412919"/>
                <a:gd name="connsiteY3" fmla="*/ -636 h 511954"/>
                <a:gd name="connsiteX4" fmla="*/ 95404 w 412919"/>
                <a:gd name="connsiteY4" fmla="*/ 305174 h 511954"/>
                <a:gd name="connsiteX5" fmla="*/ 210235 w 412919"/>
                <a:gd name="connsiteY5" fmla="*/ 412511 h 511954"/>
                <a:gd name="connsiteX6" fmla="*/ 317571 w 412919"/>
                <a:gd name="connsiteY6" fmla="*/ 305174 h 511954"/>
                <a:gd name="connsiteX7" fmla="*/ 317571 w 412919"/>
                <a:gd name="connsiteY7" fmla="*/ -636 h 511954"/>
                <a:gd name="connsiteX8" fmla="*/ 412695 w 412919"/>
                <a:gd name="connsiteY8" fmla="*/ -636 h 511954"/>
                <a:gd name="connsiteX9" fmla="*/ 412695 w 412919"/>
                <a:gd name="connsiteY9" fmla="*/ 305174 h 511954"/>
                <a:gd name="connsiteX10" fmla="*/ 206551 w 412919"/>
                <a:gd name="connsiteY10" fmla="*/ 511319 h 5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19" h="511954">
                  <a:moveTo>
                    <a:pt x="206046" y="510688"/>
                  </a:moveTo>
                  <a:cubicBezTo>
                    <a:pt x="92200" y="510625"/>
                    <a:pt x="-86" y="418390"/>
                    <a:pt x="-224" y="304544"/>
                  </a:cubicBezTo>
                  <a:lnTo>
                    <a:pt x="-224" y="-636"/>
                  </a:lnTo>
                  <a:lnTo>
                    <a:pt x="95404" y="-636"/>
                  </a:lnTo>
                  <a:lnTo>
                    <a:pt x="95404" y="305174"/>
                  </a:lnTo>
                  <a:cubicBezTo>
                    <a:pt x="97473" y="366526"/>
                    <a:pt x="148883" y="414580"/>
                    <a:pt x="210235" y="412511"/>
                  </a:cubicBezTo>
                  <a:cubicBezTo>
                    <a:pt x="268684" y="410543"/>
                    <a:pt x="315603" y="363624"/>
                    <a:pt x="317571" y="305174"/>
                  </a:cubicBezTo>
                  <a:lnTo>
                    <a:pt x="317571" y="-636"/>
                  </a:lnTo>
                  <a:lnTo>
                    <a:pt x="412695" y="-636"/>
                  </a:lnTo>
                  <a:lnTo>
                    <a:pt x="412695" y="305174"/>
                  </a:lnTo>
                  <a:cubicBezTo>
                    <a:pt x="412556" y="418970"/>
                    <a:pt x="320346" y="511180"/>
                    <a:pt x="206551" y="511319"/>
                  </a:cubicBezTo>
                </a:path>
              </a:pathLst>
            </a:custGeom>
            <a:solidFill>
              <a:srgbClr val="FCF8EF"/>
            </a:solidFill>
            <a:ln w="12568" cap="flat">
              <a:noFill/>
              <a:prstDash val="solid"/>
              <a:miter/>
            </a:ln>
          </p:spPr>
          <p:txBody>
            <a:bodyPr rtlCol="0" anchor="ctr"/>
            <a:lstStyle/>
            <a:p>
              <a:endParaRPr lang="sv-SE" sz="900"/>
            </a:p>
          </p:txBody>
        </p:sp>
        <p:sp>
          <p:nvSpPr>
            <p:cNvPr id="10" name="Frihandsfigur: Form 9">
              <a:extLst>
                <a:ext uri="{FF2B5EF4-FFF2-40B4-BE49-F238E27FC236}">
                  <a16:creationId xmlns:a16="http://schemas.microsoft.com/office/drawing/2014/main" id="{265601CD-2C22-44CB-AB3F-1078FBC0FB44}"/>
                </a:ext>
              </a:extLst>
            </p:cNvPr>
            <p:cNvSpPr/>
            <p:nvPr/>
          </p:nvSpPr>
          <p:spPr>
            <a:xfrm>
              <a:off x="23072646" y="12228389"/>
              <a:ext cx="412545" cy="589846"/>
            </a:xfrm>
            <a:custGeom>
              <a:avLst/>
              <a:gdLst>
                <a:gd name="connsiteX0" fmla="*/ 412255 w 412545"/>
                <a:gd name="connsiteY0" fmla="*/ 589211 h 589846"/>
                <a:gd name="connsiteX1" fmla="*/ 317131 w 412545"/>
                <a:gd name="connsiteY1" fmla="*/ 589211 h 589846"/>
                <a:gd name="connsiteX2" fmla="*/ 317131 w 412545"/>
                <a:gd name="connsiteY2" fmla="*/ 210733 h 589846"/>
                <a:gd name="connsiteX3" fmla="*/ 206110 w 412545"/>
                <a:gd name="connsiteY3" fmla="*/ 99713 h 589846"/>
                <a:gd name="connsiteX4" fmla="*/ 95090 w 412545"/>
                <a:gd name="connsiteY4" fmla="*/ 210733 h 589846"/>
                <a:gd name="connsiteX5" fmla="*/ 95090 w 412545"/>
                <a:gd name="connsiteY5" fmla="*/ 589211 h 589846"/>
                <a:gd name="connsiteX6" fmla="*/ -160 w 412545"/>
                <a:gd name="connsiteY6" fmla="*/ 589211 h 589846"/>
                <a:gd name="connsiteX7" fmla="*/ -160 w 412545"/>
                <a:gd name="connsiteY7" fmla="*/ 210733 h 589846"/>
                <a:gd name="connsiteX8" fmla="*/ 200950 w 412545"/>
                <a:gd name="connsiteY8" fmla="*/ -571 h 589846"/>
                <a:gd name="connsiteX9" fmla="*/ 412255 w 412545"/>
                <a:gd name="connsiteY9" fmla="*/ 200527 h 589846"/>
                <a:gd name="connsiteX10" fmla="*/ 412255 w 412545"/>
                <a:gd name="connsiteY10" fmla="*/ 210733 h 58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545" h="589846">
                  <a:moveTo>
                    <a:pt x="412255" y="589211"/>
                  </a:moveTo>
                  <a:lnTo>
                    <a:pt x="317131" y="589211"/>
                  </a:lnTo>
                  <a:lnTo>
                    <a:pt x="317131" y="210733"/>
                  </a:lnTo>
                  <a:cubicBezTo>
                    <a:pt x="317131" y="149420"/>
                    <a:pt x="267424" y="99713"/>
                    <a:pt x="206110" y="99713"/>
                  </a:cubicBezTo>
                  <a:cubicBezTo>
                    <a:pt x="144797" y="99713"/>
                    <a:pt x="95090" y="149420"/>
                    <a:pt x="95090" y="210733"/>
                  </a:cubicBezTo>
                  <a:lnTo>
                    <a:pt x="95090" y="589211"/>
                  </a:lnTo>
                  <a:lnTo>
                    <a:pt x="-160" y="589211"/>
                  </a:lnTo>
                  <a:lnTo>
                    <a:pt x="-160" y="210733"/>
                  </a:lnTo>
                  <a:cubicBezTo>
                    <a:pt x="-2974" y="96849"/>
                    <a:pt x="87066" y="2242"/>
                    <a:pt x="200950" y="-571"/>
                  </a:cubicBezTo>
                  <a:cubicBezTo>
                    <a:pt x="314835" y="-3397"/>
                    <a:pt x="409441" y="86643"/>
                    <a:pt x="412255" y="200527"/>
                  </a:cubicBezTo>
                  <a:cubicBezTo>
                    <a:pt x="412343" y="203933"/>
                    <a:pt x="412343" y="207326"/>
                    <a:pt x="412255" y="210733"/>
                  </a:cubicBezTo>
                  <a:close/>
                </a:path>
              </a:pathLst>
            </a:custGeom>
            <a:solidFill>
              <a:srgbClr val="FCF8EF"/>
            </a:solidFill>
            <a:ln w="12568" cap="flat">
              <a:noFill/>
              <a:prstDash val="solid"/>
              <a:miter/>
            </a:ln>
          </p:spPr>
          <p:txBody>
            <a:bodyPr rtlCol="0" anchor="ctr"/>
            <a:lstStyle/>
            <a:p>
              <a:endParaRPr lang="sv-SE" sz="900"/>
            </a:p>
          </p:txBody>
        </p:sp>
        <p:sp>
          <p:nvSpPr>
            <p:cNvPr id="11" name="Frihandsfigur: Form 10">
              <a:extLst>
                <a:ext uri="{FF2B5EF4-FFF2-40B4-BE49-F238E27FC236}">
                  <a16:creationId xmlns:a16="http://schemas.microsoft.com/office/drawing/2014/main" id="{2811938F-558B-4554-BFEF-CBD1443EECE2}"/>
                </a:ext>
              </a:extLst>
            </p:cNvPr>
            <p:cNvSpPr/>
            <p:nvPr/>
          </p:nvSpPr>
          <p:spPr>
            <a:xfrm>
              <a:off x="23072710" y="11730918"/>
              <a:ext cx="412414" cy="704802"/>
            </a:xfrm>
            <a:custGeom>
              <a:avLst/>
              <a:gdLst>
                <a:gd name="connsiteX0" fmla="*/ 412190 w 412414"/>
                <a:gd name="connsiteY0" fmla="*/ 704167 h 704802"/>
                <a:gd name="connsiteX1" fmla="*/ 317067 w 412414"/>
                <a:gd name="connsiteY1" fmla="*/ 704167 h 704802"/>
                <a:gd name="connsiteX2" fmla="*/ 317067 w 412414"/>
                <a:gd name="connsiteY2" fmla="*/ 200539 h 704802"/>
                <a:gd name="connsiteX3" fmla="*/ 206046 w 412414"/>
                <a:gd name="connsiteY3" fmla="*/ 89519 h 704802"/>
                <a:gd name="connsiteX4" fmla="*/ 95026 w 412414"/>
                <a:gd name="connsiteY4" fmla="*/ 200539 h 704802"/>
                <a:gd name="connsiteX5" fmla="*/ 95026 w 412414"/>
                <a:gd name="connsiteY5" fmla="*/ 704040 h 704802"/>
                <a:gd name="connsiteX6" fmla="*/ -224 w 412414"/>
                <a:gd name="connsiteY6" fmla="*/ 704040 h 704802"/>
                <a:gd name="connsiteX7" fmla="*/ -224 w 412414"/>
                <a:gd name="connsiteY7" fmla="*/ 200539 h 704802"/>
                <a:gd name="connsiteX8" fmla="*/ 211080 w 412414"/>
                <a:gd name="connsiteY8" fmla="*/ -571 h 704802"/>
                <a:gd name="connsiteX9" fmla="*/ 412190 w 412414"/>
                <a:gd name="connsiteY9" fmla="*/ 200539 h 70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414" h="704802">
                  <a:moveTo>
                    <a:pt x="412190" y="704167"/>
                  </a:moveTo>
                  <a:lnTo>
                    <a:pt x="317067" y="704167"/>
                  </a:lnTo>
                  <a:lnTo>
                    <a:pt x="317067" y="200539"/>
                  </a:lnTo>
                  <a:cubicBezTo>
                    <a:pt x="317067" y="139226"/>
                    <a:pt x="267360" y="89519"/>
                    <a:pt x="206046" y="89519"/>
                  </a:cubicBezTo>
                  <a:cubicBezTo>
                    <a:pt x="144733" y="89519"/>
                    <a:pt x="95026" y="139226"/>
                    <a:pt x="95026" y="200539"/>
                  </a:cubicBezTo>
                  <a:lnTo>
                    <a:pt x="95026" y="704040"/>
                  </a:lnTo>
                  <a:lnTo>
                    <a:pt x="-224" y="704040"/>
                  </a:lnTo>
                  <a:lnTo>
                    <a:pt x="-224" y="200539"/>
                  </a:lnTo>
                  <a:cubicBezTo>
                    <a:pt x="2589" y="86655"/>
                    <a:pt x="97196" y="-3385"/>
                    <a:pt x="211080" y="-571"/>
                  </a:cubicBezTo>
                  <a:cubicBezTo>
                    <a:pt x="321002" y="2154"/>
                    <a:pt x="409465" y="90616"/>
                    <a:pt x="412190" y="200539"/>
                  </a:cubicBezTo>
                  <a:close/>
                </a:path>
              </a:pathLst>
            </a:custGeom>
            <a:solidFill>
              <a:srgbClr val="FCF8EF"/>
            </a:solidFill>
            <a:ln w="12568" cap="flat">
              <a:noFill/>
              <a:prstDash val="solid"/>
              <a:miter/>
            </a:ln>
          </p:spPr>
          <p:txBody>
            <a:bodyPr rtlCol="0" anchor="ctr"/>
            <a:lstStyle/>
            <a:p>
              <a:endParaRPr lang="sv-SE" sz="900"/>
            </a:p>
          </p:txBody>
        </p:sp>
      </p:grpSp>
    </p:spTree>
    <p:extLst>
      <p:ext uri="{BB962C8B-B14F-4D97-AF65-F5344CB8AC3E}">
        <p14:creationId xmlns:p14="http://schemas.microsoft.com/office/powerpoint/2010/main" val="30113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9" name="Frihandsfigur: Form 8">
            <a:extLst>
              <a:ext uri="{FF2B5EF4-FFF2-40B4-BE49-F238E27FC236}">
                <a16:creationId xmlns:a16="http://schemas.microsoft.com/office/drawing/2014/main" id="{08578880-3253-4BD7-B044-0388ACCAEFFF}"/>
              </a:ext>
            </a:extLst>
          </p:cNvPr>
          <p:cNvSpPr/>
          <p:nvPr/>
        </p:nvSpPr>
        <p:spPr>
          <a:xfrm>
            <a:off x="0" y="0"/>
            <a:ext cx="3257610" cy="6858000"/>
          </a:xfrm>
          <a:custGeom>
            <a:avLst/>
            <a:gdLst>
              <a:gd name="connsiteX0" fmla="*/ 0 w 6607380"/>
              <a:gd name="connsiteY0" fmla="*/ 0 h 10292316"/>
              <a:gd name="connsiteX1" fmla="*/ 6607381 w 6607380"/>
              <a:gd name="connsiteY1" fmla="*/ 0 h 10292316"/>
              <a:gd name="connsiteX2" fmla="*/ 6607381 w 6607380"/>
              <a:gd name="connsiteY2" fmla="*/ 10292316 h 10292316"/>
              <a:gd name="connsiteX3" fmla="*/ 0 w 6607380"/>
              <a:gd name="connsiteY3" fmla="*/ 10292316 h 10292316"/>
            </a:gdLst>
            <a:ahLst/>
            <a:cxnLst>
              <a:cxn ang="0">
                <a:pos x="connsiteX0" y="connsiteY0"/>
              </a:cxn>
              <a:cxn ang="0">
                <a:pos x="connsiteX1" y="connsiteY1"/>
              </a:cxn>
              <a:cxn ang="0">
                <a:pos x="connsiteX2" y="connsiteY2"/>
              </a:cxn>
              <a:cxn ang="0">
                <a:pos x="connsiteX3" y="connsiteY3"/>
              </a:cxn>
            </a:cxnLst>
            <a:rect l="l" t="t" r="r" b="b"/>
            <a:pathLst>
              <a:path w="6607380" h="10292316">
                <a:moveTo>
                  <a:pt x="0" y="0"/>
                </a:moveTo>
                <a:lnTo>
                  <a:pt x="6607381" y="0"/>
                </a:lnTo>
                <a:lnTo>
                  <a:pt x="6607381" y="10292316"/>
                </a:lnTo>
                <a:lnTo>
                  <a:pt x="0" y="10292316"/>
                </a:lnTo>
                <a:close/>
              </a:path>
            </a:pathLst>
          </a:custGeom>
          <a:solidFill>
            <a:srgbClr val="151515"/>
          </a:solidFill>
          <a:ln w="9529" cap="flat">
            <a:noFill/>
            <a:prstDash val="solid"/>
            <a:miter/>
          </a:ln>
        </p:spPr>
        <p:txBody>
          <a:bodyPr rtlCol="0" anchor="ctr"/>
          <a:lstStyle/>
          <a:p>
            <a:endParaRPr lang="sv-SE" sz="900"/>
          </a:p>
        </p:txBody>
      </p:sp>
      <p:sp>
        <p:nvSpPr>
          <p:cNvPr id="11" name="Frihandsfigur: Form 10">
            <a:extLst>
              <a:ext uri="{FF2B5EF4-FFF2-40B4-BE49-F238E27FC236}">
                <a16:creationId xmlns:a16="http://schemas.microsoft.com/office/drawing/2014/main" id="{E9D59B41-BA06-485E-9661-C254D138732C}"/>
              </a:ext>
            </a:extLst>
          </p:cNvPr>
          <p:cNvSpPr/>
          <p:nvPr/>
        </p:nvSpPr>
        <p:spPr>
          <a:xfrm>
            <a:off x="2550682" y="0"/>
            <a:ext cx="5655043" cy="6857999"/>
          </a:xfrm>
          <a:custGeom>
            <a:avLst/>
            <a:gdLst>
              <a:gd name="connsiteX0" fmla="*/ 8487278 w 8486396"/>
              <a:gd name="connsiteY0" fmla="*/ 5144892 h 10292314"/>
              <a:gd name="connsiteX1" fmla="*/ 8338897 w 8486396"/>
              <a:gd name="connsiteY1" fmla="*/ 6376539 h 10292314"/>
              <a:gd name="connsiteX2" fmla="*/ 8330321 w 8486396"/>
              <a:gd name="connsiteY2" fmla="*/ 6411037 h 10292314"/>
              <a:gd name="connsiteX3" fmla="*/ 8317074 w 8486396"/>
              <a:gd name="connsiteY3" fmla="*/ 6462690 h 10292314"/>
              <a:gd name="connsiteX4" fmla="*/ 8311356 w 8486396"/>
              <a:gd name="connsiteY4" fmla="*/ 6483655 h 10292314"/>
              <a:gd name="connsiteX5" fmla="*/ 8288198 w 8486396"/>
              <a:gd name="connsiteY5" fmla="*/ 6567137 h 10292314"/>
              <a:gd name="connsiteX6" fmla="*/ 8280574 w 8486396"/>
              <a:gd name="connsiteY6" fmla="*/ 6593440 h 10292314"/>
              <a:gd name="connsiteX7" fmla="*/ 7866118 w 8486396"/>
              <a:gd name="connsiteY7" fmla="*/ 7597894 h 10292314"/>
              <a:gd name="connsiteX8" fmla="*/ 7826474 w 8486396"/>
              <a:gd name="connsiteY8" fmla="*/ 7669368 h 10292314"/>
              <a:gd name="connsiteX9" fmla="*/ 7768055 w 8486396"/>
              <a:gd name="connsiteY9" fmla="*/ 7770291 h 10292314"/>
              <a:gd name="connsiteX10" fmla="*/ 7756143 w 8486396"/>
              <a:gd name="connsiteY10" fmla="*/ 7790112 h 10292314"/>
              <a:gd name="connsiteX11" fmla="*/ 7494832 w 8486396"/>
              <a:gd name="connsiteY11" fmla="*/ 8183412 h 10292314"/>
              <a:gd name="connsiteX12" fmla="*/ 7466242 w 8486396"/>
              <a:gd name="connsiteY12" fmla="*/ 8222295 h 10292314"/>
              <a:gd name="connsiteX13" fmla="*/ 7359793 w 8486396"/>
              <a:gd name="connsiteY13" fmla="*/ 8359811 h 10292314"/>
              <a:gd name="connsiteX14" fmla="*/ 7335301 w 8486396"/>
              <a:gd name="connsiteY14" fmla="*/ 8390115 h 10292314"/>
              <a:gd name="connsiteX15" fmla="*/ 3341216 w 8486396"/>
              <a:gd name="connsiteY15" fmla="*/ 10291048 h 10292314"/>
              <a:gd name="connsiteX16" fmla="*/ 978 w 8486396"/>
              <a:gd name="connsiteY16" fmla="*/ 10291048 h 10292314"/>
              <a:gd name="connsiteX17" fmla="*/ 978 w 8486396"/>
              <a:gd name="connsiteY17" fmla="*/ -1266 h 10292314"/>
              <a:gd name="connsiteX18" fmla="*/ 3341216 w 8486396"/>
              <a:gd name="connsiteY18" fmla="*/ -1266 h 10292314"/>
              <a:gd name="connsiteX19" fmla="*/ 8391312 w 8486396"/>
              <a:gd name="connsiteY19" fmla="*/ 4150445 h 10292314"/>
              <a:gd name="connsiteX20" fmla="*/ 8414565 w 8486396"/>
              <a:gd name="connsiteY20" fmla="*/ 4277478 h 10292314"/>
              <a:gd name="connsiteX21" fmla="*/ 8487374 w 8486396"/>
              <a:gd name="connsiteY21" fmla="*/ 5144701 h 1029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86396" h="10292314">
                <a:moveTo>
                  <a:pt x="8487278" y="5144892"/>
                </a:moveTo>
                <a:cubicBezTo>
                  <a:pt x="8487594" y="5559918"/>
                  <a:pt x="8437773" y="5973462"/>
                  <a:pt x="8338897" y="6376539"/>
                </a:cubicBezTo>
                <a:cubicBezTo>
                  <a:pt x="8336134" y="6388070"/>
                  <a:pt x="8333275" y="6399506"/>
                  <a:pt x="8330321" y="6411037"/>
                </a:cubicBezTo>
                <a:cubicBezTo>
                  <a:pt x="8326032" y="6428287"/>
                  <a:pt x="8321553" y="6445535"/>
                  <a:pt x="8317074" y="6462690"/>
                </a:cubicBezTo>
                <a:lnTo>
                  <a:pt x="8311356" y="6483655"/>
                </a:lnTo>
                <a:cubicBezTo>
                  <a:pt x="8303923" y="6511610"/>
                  <a:pt x="8296203" y="6539438"/>
                  <a:pt x="8288198" y="6567137"/>
                </a:cubicBezTo>
                <a:cubicBezTo>
                  <a:pt x="8285721" y="6575905"/>
                  <a:pt x="8283147" y="6584672"/>
                  <a:pt x="8280574" y="6593440"/>
                </a:cubicBezTo>
                <a:cubicBezTo>
                  <a:pt x="8178497" y="6942030"/>
                  <a:pt x="8039560" y="7278750"/>
                  <a:pt x="7866118" y="7597894"/>
                </a:cubicBezTo>
                <a:cubicBezTo>
                  <a:pt x="7853157" y="7621814"/>
                  <a:pt x="7839911" y="7645544"/>
                  <a:pt x="7826474" y="7669368"/>
                </a:cubicBezTo>
                <a:cubicBezTo>
                  <a:pt x="7807414" y="7703296"/>
                  <a:pt x="7787941" y="7736936"/>
                  <a:pt x="7768055" y="7770291"/>
                </a:cubicBezTo>
                <a:cubicBezTo>
                  <a:pt x="7764243" y="7776866"/>
                  <a:pt x="7760241" y="7783537"/>
                  <a:pt x="7756143" y="7790112"/>
                </a:cubicBezTo>
                <a:cubicBezTo>
                  <a:pt x="7675138" y="7925311"/>
                  <a:pt x="7588035" y="8056410"/>
                  <a:pt x="7494832" y="8183412"/>
                </a:cubicBezTo>
                <a:cubicBezTo>
                  <a:pt x="7485302" y="8196469"/>
                  <a:pt x="7475772" y="8209428"/>
                  <a:pt x="7466242" y="8222295"/>
                </a:cubicBezTo>
                <a:cubicBezTo>
                  <a:pt x="7431554" y="8268800"/>
                  <a:pt x="7396070" y="8314639"/>
                  <a:pt x="7359793" y="8359811"/>
                </a:cubicBezTo>
                <a:cubicBezTo>
                  <a:pt x="7351693" y="8369913"/>
                  <a:pt x="7343592" y="8380015"/>
                  <a:pt x="7335301" y="8390115"/>
                </a:cubicBezTo>
                <a:cubicBezTo>
                  <a:pt x="6391839" y="9550097"/>
                  <a:pt x="4952821" y="10291048"/>
                  <a:pt x="3341216" y="10291048"/>
                </a:cubicBezTo>
                <a:lnTo>
                  <a:pt x="978" y="10291048"/>
                </a:lnTo>
                <a:lnTo>
                  <a:pt x="978" y="-1266"/>
                </a:lnTo>
                <a:lnTo>
                  <a:pt x="3341216" y="-1266"/>
                </a:lnTo>
                <a:cubicBezTo>
                  <a:pt x="5843201" y="-1266"/>
                  <a:pt x="7928062" y="1784164"/>
                  <a:pt x="8391312" y="4150445"/>
                </a:cubicBezTo>
                <a:cubicBezTo>
                  <a:pt x="8399635" y="4192566"/>
                  <a:pt x="8407386" y="4234911"/>
                  <a:pt x="8414565" y="4277478"/>
                </a:cubicBezTo>
                <a:cubicBezTo>
                  <a:pt x="8463103" y="4564001"/>
                  <a:pt x="8487459" y="4854097"/>
                  <a:pt x="8487374" y="5144701"/>
                </a:cubicBezTo>
              </a:path>
            </a:pathLst>
          </a:custGeom>
          <a:solidFill>
            <a:srgbClr val="151515"/>
          </a:solidFill>
          <a:ln w="9529" cap="flat">
            <a:noFill/>
            <a:prstDash val="solid"/>
            <a:miter/>
          </a:ln>
        </p:spPr>
        <p:txBody>
          <a:bodyPr rtlCol="0" anchor="ctr"/>
          <a:lstStyle/>
          <a:p>
            <a:endParaRPr lang="sv-SE" sz="900"/>
          </a:p>
        </p:txBody>
      </p:sp>
      <p:sp>
        <p:nvSpPr>
          <p:cNvPr id="2" name="Title 1"/>
          <p:cNvSpPr>
            <a:spLocks noGrp="1"/>
          </p:cNvSpPr>
          <p:nvPr userDrawn="1">
            <p:ph type="ctrTitle" hasCustomPrompt="1"/>
          </p:nvPr>
        </p:nvSpPr>
        <p:spPr>
          <a:xfrm>
            <a:off x="1138694" y="2835667"/>
            <a:ext cx="6176982" cy="1249649"/>
          </a:xfrm>
        </p:spPr>
        <p:txBody>
          <a:bodyPr anchor="ctr"/>
          <a:lstStyle>
            <a:lvl1pPr algn="l">
              <a:lnSpc>
                <a:spcPct val="100000"/>
              </a:lnSpc>
              <a:defRPr sz="5000" cap="all" spc="-25" baseline="0">
                <a:solidFill>
                  <a:srgbClr val="FCF8EF"/>
                </a:solidFill>
              </a:defRPr>
            </a:lvl1pPr>
          </a:lstStyle>
          <a:p>
            <a:r>
              <a:rPr lang="sv-SE" dirty="0"/>
              <a:t>Kapitelsida</a:t>
            </a:r>
            <a:endParaRPr lang="en-US" dirty="0"/>
          </a:p>
        </p:txBody>
      </p:sp>
    </p:spTree>
    <p:extLst>
      <p:ext uri="{BB962C8B-B14F-4D97-AF65-F5344CB8AC3E}">
        <p14:creationId xmlns:p14="http://schemas.microsoft.com/office/powerpoint/2010/main" val="74467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9371" y="1453794"/>
            <a:ext cx="5480461" cy="2306995"/>
          </a:xfrm>
        </p:spPr>
        <p:txBody>
          <a:bodyPr/>
          <a:lstStyle>
            <a:lvl1pPr>
              <a:defRPr/>
            </a:lvl1pPr>
          </a:lstStyle>
          <a:p>
            <a:r>
              <a:rPr lang="sv-SE" dirty="0"/>
              <a:t>Rubrik</a:t>
            </a:r>
            <a:endParaRPr lang="en-US" dirty="0"/>
          </a:p>
        </p:txBody>
      </p:sp>
      <p:sp>
        <p:nvSpPr>
          <p:cNvPr id="8" name="Platshållare för text 7">
            <a:extLst>
              <a:ext uri="{FF2B5EF4-FFF2-40B4-BE49-F238E27FC236}">
                <a16:creationId xmlns:a16="http://schemas.microsoft.com/office/drawing/2014/main" id="{726E4855-7F9D-49CD-9393-17952D7F31F9}"/>
              </a:ext>
            </a:extLst>
          </p:cNvPr>
          <p:cNvSpPr>
            <a:spLocks noGrp="1"/>
          </p:cNvSpPr>
          <p:nvPr>
            <p:ph type="body" sz="quarter" idx="10" hasCustomPrompt="1"/>
          </p:nvPr>
        </p:nvSpPr>
        <p:spPr>
          <a:xfrm>
            <a:off x="444645" y="421005"/>
            <a:ext cx="3088683" cy="344864"/>
          </a:xfrm>
        </p:spPr>
        <p:txBody>
          <a:bodyPr/>
          <a:lstStyle>
            <a:lvl1pPr marL="0" indent="0">
              <a:buNone/>
              <a:defRPr b="1" cap="all" baseline="0">
                <a:latin typeface="+mj-lt"/>
              </a:defRPr>
            </a:lvl1pPr>
          </a:lstStyle>
          <a:p>
            <a:pPr lvl="0"/>
            <a:r>
              <a:rPr lang="sv-SE" dirty="0"/>
              <a:t>Innehåll</a:t>
            </a:r>
          </a:p>
        </p:txBody>
      </p:sp>
      <p:sp>
        <p:nvSpPr>
          <p:cNvPr id="12" name="Platshållare för text 11">
            <a:extLst>
              <a:ext uri="{FF2B5EF4-FFF2-40B4-BE49-F238E27FC236}">
                <a16:creationId xmlns:a16="http://schemas.microsoft.com/office/drawing/2014/main" id="{CEE1051A-7F1A-4755-B6F6-C3F4CCE632A8}"/>
              </a:ext>
            </a:extLst>
          </p:cNvPr>
          <p:cNvSpPr>
            <a:spLocks noGrp="1"/>
          </p:cNvSpPr>
          <p:nvPr>
            <p:ph type="body" sz="quarter" idx="11"/>
          </p:nvPr>
        </p:nvSpPr>
        <p:spPr>
          <a:xfrm>
            <a:off x="1145831" y="3914720"/>
            <a:ext cx="5476437" cy="175180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 13">
            <a:extLst>
              <a:ext uri="{FF2B5EF4-FFF2-40B4-BE49-F238E27FC236}">
                <a16:creationId xmlns:a16="http://schemas.microsoft.com/office/drawing/2014/main" id="{8A57378F-C5AD-48CC-B89C-624460DC7973}"/>
              </a:ext>
            </a:extLst>
          </p:cNvPr>
          <p:cNvSpPr>
            <a:spLocks noGrp="1"/>
          </p:cNvSpPr>
          <p:nvPr>
            <p:ph type="pic" sz="quarter" idx="12"/>
          </p:nvPr>
        </p:nvSpPr>
        <p:spPr>
          <a:xfrm>
            <a:off x="6957380" y="333874"/>
            <a:ext cx="2872328" cy="5989933"/>
          </a:xfrm>
          <a:custGeom>
            <a:avLst/>
            <a:gdLst>
              <a:gd name="connsiteX0" fmla="*/ 0 w 5702300"/>
              <a:gd name="connsiteY0" fmla="*/ 0 h 11990388"/>
              <a:gd name="connsiteX1" fmla="*/ 5702300 w 5702300"/>
              <a:gd name="connsiteY1" fmla="*/ 0 h 11990388"/>
              <a:gd name="connsiteX2" fmla="*/ 5702300 w 5702300"/>
              <a:gd name="connsiteY2" fmla="*/ 11990388 h 11990388"/>
              <a:gd name="connsiteX3" fmla="*/ 0 w 5702300"/>
              <a:gd name="connsiteY3" fmla="*/ 11990388 h 11990388"/>
              <a:gd name="connsiteX4" fmla="*/ 0 w 5702300"/>
              <a:gd name="connsiteY4" fmla="*/ 0 h 11990388"/>
              <a:gd name="connsiteX0" fmla="*/ 0 w 5702300"/>
              <a:gd name="connsiteY0" fmla="*/ 0 h 11990388"/>
              <a:gd name="connsiteX1" fmla="*/ 2825161 w 5702300"/>
              <a:gd name="connsiteY1" fmla="*/ 321 h 11990388"/>
              <a:gd name="connsiteX2" fmla="*/ 5702300 w 5702300"/>
              <a:gd name="connsiteY2" fmla="*/ 0 h 11990388"/>
              <a:gd name="connsiteX3" fmla="*/ 5702300 w 5702300"/>
              <a:gd name="connsiteY3" fmla="*/ 11990388 h 11990388"/>
              <a:gd name="connsiteX4" fmla="*/ 0 w 5702300"/>
              <a:gd name="connsiteY4" fmla="*/ 11990388 h 11990388"/>
              <a:gd name="connsiteX5" fmla="*/ 0 w 5702300"/>
              <a:gd name="connsiteY5" fmla="*/ 0 h 11990388"/>
              <a:gd name="connsiteX0" fmla="*/ 232 w 5702532"/>
              <a:gd name="connsiteY0" fmla="*/ 0 h 11990388"/>
              <a:gd name="connsiteX1" fmla="*/ 2825393 w 5702532"/>
              <a:gd name="connsiteY1" fmla="*/ 321 h 11990388"/>
              <a:gd name="connsiteX2" fmla="*/ 5702532 w 5702532"/>
              <a:gd name="connsiteY2" fmla="*/ 0 h 11990388"/>
              <a:gd name="connsiteX3" fmla="*/ 5702532 w 5702532"/>
              <a:gd name="connsiteY3" fmla="*/ 11990388 h 11990388"/>
              <a:gd name="connsiteX4" fmla="*/ 232 w 5702532"/>
              <a:gd name="connsiteY4" fmla="*/ 11990388 h 11990388"/>
              <a:gd name="connsiteX5" fmla="*/ 0 w 5702532"/>
              <a:gd name="connsiteY5" fmla="*/ 3185310 h 11990388"/>
              <a:gd name="connsiteX6" fmla="*/ 232 w 5702532"/>
              <a:gd name="connsiteY6" fmla="*/ 0 h 11990388"/>
              <a:gd name="connsiteX0" fmla="*/ 232 w 5702532"/>
              <a:gd name="connsiteY0" fmla="*/ 0 h 11990388"/>
              <a:gd name="connsiteX1" fmla="*/ 2825393 w 5702532"/>
              <a:gd name="connsiteY1" fmla="*/ 321 h 11990388"/>
              <a:gd name="connsiteX2" fmla="*/ 5702532 w 5702532"/>
              <a:gd name="connsiteY2" fmla="*/ 0 h 11990388"/>
              <a:gd name="connsiteX3" fmla="*/ 5702157 w 5702532"/>
              <a:gd name="connsiteY3" fmla="*/ 2949004 h 11990388"/>
              <a:gd name="connsiteX4" fmla="*/ 5702532 w 5702532"/>
              <a:gd name="connsiteY4" fmla="*/ 11990388 h 11990388"/>
              <a:gd name="connsiteX5" fmla="*/ 232 w 5702532"/>
              <a:gd name="connsiteY5" fmla="*/ 11990388 h 11990388"/>
              <a:gd name="connsiteX6" fmla="*/ 0 w 5702532"/>
              <a:gd name="connsiteY6" fmla="*/ 3185310 h 11990388"/>
              <a:gd name="connsiteX7" fmla="*/ 232 w 5702532"/>
              <a:gd name="connsiteY7" fmla="*/ 0 h 11990388"/>
              <a:gd name="connsiteX0" fmla="*/ 0 w 5702532"/>
              <a:gd name="connsiteY0" fmla="*/ 3185310 h 11990388"/>
              <a:gd name="connsiteX1" fmla="*/ 2825393 w 5702532"/>
              <a:gd name="connsiteY1" fmla="*/ 321 h 11990388"/>
              <a:gd name="connsiteX2" fmla="*/ 5702532 w 5702532"/>
              <a:gd name="connsiteY2" fmla="*/ 0 h 11990388"/>
              <a:gd name="connsiteX3" fmla="*/ 5702157 w 5702532"/>
              <a:gd name="connsiteY3" fmla="*/ 2949004 h 11990388"/>
              <a:gd name="connsiteX4" fmla="*/ 5702532 w 5702532"/>
              <a:gd name="connsiteY4" fmla="*/ 11990388 h 11990388"/>
              <a:gd name="connsiteX5" fmla="*/ 232 w 5702532"/>
              <a:gd name="connsiteY5" fmla="*/ 11990388 h 11990388"/>
              <a:gd name="connsiteX6" fmla="*/ 0 w 5702532"/>
              <a:gd name="connsiteY6" fmla="*/ 3185310 h 11990388"/>
              <a:gd name="connsiteX0" fmla="*/ 0 w 5702532"/>
              <a:gd name="connsiteY0" fmla="*/ 3184989 h 11990067"/>
              <a:gd name="connsiteX1" fmla="*/ 2825393 w 5702532"/>
              <a:gd name="connsiteY1" fmla="*/ 0 h 11990067"/>
              <a:gd name="connsiteX2" fmla="*/ 5702157 w 5702532"/>
              <a:gd name="connsiteY2" fmla="*/ 2948683 h 11990067"/>
              <a:gd name="connsiteX3" fmla="*/ 5702532 w 5702532"/>
              <a:gd name="connsiteY3" fmla="*/ 11990067 h 11990067"/>
              <a:gd name="connsiteX4" fmla="*/ 232 w 5702532"/>
              <a:gd name="connsiteY4" fmla="*/ 11990067 h 11990067"/>
              <a:gd name="connsiteX5" fmla="*/ 0 w 5702532"/>
              <a:gd name="connsiteY5" fmla="*/ 3184989 h 11990067"/>
              <a:gd name="connsiteX0" fmla="*/ 0 w 5702532"/>
              <a:gd name="connsiteY0" fmla="*/ 3184989 h 11990067"/>
              <a:gd name="connsiteX1" fmla="*/ 2825393 w 5702532"/>
              <a:gd name="connsiteY1" fmla="*/ 0 h 11990067"/>
              <a:gd name="connsiteX2" fmla="*/ 5702157 w 5702532"/>
              <a:gd name="connsiteY2" fmla="*/ 2948683 h 11990067"/>
              <a:gd name="connsiteX3" fmla="*/ 5702532 w 5702532"/>
              <a:gd name="connsiteY3" fmla="*/ 11990067 h 11990067"/>
              <a:gd name="connsiteX4" fmla="*/ 232 w 5702532"/>
              <a:gd name="connsiteY4" fmla="*/ 11990067 h 11990067"/>
              <a:gd name="connsiteX5" fmla="*/ 0 w 5702532"/>
              <a:gd name="connsiteY5" fmla="*/ 3184989 h 11990067"/>
              <a:gd name="connsiteX0" fmla="*/ 0 w 5702532"/>
              <a:gd name="connsiteY0" fmla="*/ 3184989 h 11990067"/>
              <a:gd name="connsiteX1" fmla="*/ 2825393 w 5702532"/>
              <a:gd name="connsiteY1" fmla="*/ 0 h 11990067"/>
              <a:gd name="connsiteX2" fmla="*/ 5702157 w 5702532"/>
              <a:gd name="connsiteY2" fmla="*/ 2948683 h 11990067"/>
              <a:gd name="connsiteX3" fmla="*/ 5702532 w 5702532"/>
              <a:gd name="connsiteY3" fmla="*/ 11990067 h 11990067"/>
              <a:gd name="connsiteX4" fmla="*/ 232 w 5702532"/>
              <a:gd name="connsiteY4" fmla="*/ 11990067 h 11990067"/>
              <a:gd name="connsiteX5" fmla="*/ 0 w 5702532"/>
              <a:gd name="connsiteY5" fmla="*/ 3184989 h 11990067"/>
              <a:gd name="connsiteX0" fmla="*/ 14976 w 5717508"/>
              <a:gd name="connsiteY0" fmla="*/ 3184989 h 11990067"/>
              <a:gd name="connsiteX1" fmla="*/ 2840369 w 5717508"/>
              <a:gd name="connsiteY1" fmla="*/ 0 h 11990067"/>
              <a:gd name="connsiteX2" fmla="*/ 5717133 w 5717508"/>
              <a:gd name="connsiteY2" fmla="*/ 2948683 h 11990067"/>
              <a:gd name="connsiteX3" fmla="*/ 5717508 w 5717508"/>
              <a:gd name="connsiteY3" fmla="*/ 11990067 h 11990067"/>
              <a:gd name="connsiteX4" fmla="*/ 15208 w 5717508"/>
              <a:gd name="connsiteY4" fmla="*/ 11990067 h 11990067"/>
              <a:gd name="connsiteX5" fmla="*/ 14976 w 5717508"/>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5049 h 11990127"/>
              <a:gd name="connsiteX1" fmla="*/ 2838097 w 5715236"/>
              <a:gd name="connsiteY1" fmla="*/ 60 h 11990127"/>
              <a:gd name="connsiteX2" fmla="*/ 5714861 w 5715236"/>
              <a:gd name="connsiteY2" fmla="*/ 2948743 h 11990127"/>
              <a:gd name="connsiteX3" fmla="*/ 5715236 w 5715236"/>
              <a:gd name="connsiteY3" fmla="*/ 11990127 h 11990127"/>
              <a:gd name="connsiteX4" fmla="*/ 12936 w 5715236"/>
              <a:gd name="connsiteY4" fmla="*/ 11990127 h 11990127"/>
              <a:gd name="connsiteX5" fmla="*/ 12704 w 5715236"/>
              <a:gd name="connsiteY5" fmla="*/ 3185049 h 11990127"/>
              <a:gd name="connsiteX0" fmla="*/ 12704 w 5715236"/>
              <a:gd name="connsiteY0" fmla="*/ 3185049 h 11990127"/>
              <a:gd name="connsiteX1" fmla="*/ 2838097 w 5715236"/>
              <a:gd name="connsiteY1" fmla="*/ 60 h 11990127"/>
              <a:gd name="connsiteX2" fmla="*/ 5714861 w 5715236"/>
              <a:gd name="connsiteY2" fmla="*/ 2948743 h 11990127"/>
              <a:gd name="connsiteX3" fmla="*/ 5715236 w 5715236"/>
              <a:gd name="connsiteY3" fmla="*/ 11990127 h 11990127"/>
              <a:gd name="connsiteX4" fmla="*/ 12936 w 5715236"/>
              <a:gd name="connsiteY4" fmla="*/ 11990127 h 11990127"/>
              <a:gd name="connsiteX5" fmla="*/ 12704 w 5715236"/>
              <a:gd name="connsiteY5" fmla="*/ 3185049 h 11990127"/>
              <a:gd name="connsiteX0" fmla="*/ 12838 w 5715370"/>
              <a:gd name="connsiteY0" fmla="*/ 3174776 h 11979854"/>
              <a:gd name="connsiteX1" fmla="*/ 2827957 w 5715370"/>
              <a:gd name="connsiteY1" fmla="*/ 61 h 11979854"/>
              <a:gd name="connsiteX2" fmla="*/ 5714995 w 5715370"/>
              <a:gd name="connsiteY2" fmla="*/ 2938470 h 11979854"/>
              <a:gd name="connsiteX3" fmla="*/ 5715370 w 5715370"/>
              <a:gd name="connsiteY3" fmla="*/ 11979854 h 11979854"/>
              <a:gd name="connsiteX4" fmla="*/ 13070 w 5715370"/>
              <a:gd name="connsiteY4" fmla="*/ 11979854 h 11979854"/>
              <a:gd name="connsiteX5" fmla="*/ 12838 w 5715370"/>
              <a:gd name="connsiteY5" fmla="*/ 3174776 h 11979854"/>
              <a:gd name="connsiteX0" fmla="*/ 12838 w 5718667"/>
              <a:gd name="connsiteY0" fmla="*/ 3174788 h 11979866"/>
              <a:gd name="connsiteX1" fmla="*/ 2827957 w 5718667"/>
              <a:gd name="connsiteY1" fmla="*/ 73 h 11979866"/>
              <a:gd name="connsiteX2" fmla="*/ 5714995 w 5718667"/>
              <a:gd name="connsiteY2" fmla="*/ 2938482 h 11979866"/>
              <a:gd name="connsiteX3" fmla="*/ 5715370 w 5718667"/>
              <a:gd name="connsiteY3" fmla="*/ 11979866 h 11979866"/>
              <a:gd name="connsiteX4" fmla="*/ 13070 w 5718667"/>
              <a:gd name="connsiteY4" fmla="*/ 11979866 h 11979866"/>
              <a:gd name="connsiteX5" fmla="*/ 12838 w 5718667"/>
              <a:gd name="connsiteY5" fmla="*/ 3174788 h 11979866"/>
              <a:gd name="connsiteX0" fmla="*/ 12838 w 5718667"/>
              <a:gd name="connsiteY0" fmla="*/ 3174788 h 11979866"/>
              <a:gd name="connsiteX1" fmla="*/ 2827957 w 5718667"/>
              <a:gd name="connsiteY1" fmla="*/ 73 h 11979866"/>
              <a:gd name="connsiteX2" fmla="*/ 5714995 w 5718667"/>
              <a:gd name="connsiteY2" fmla="*/ 2938482 h 11979866"/>
              <a:gd name="connsiteX3" fmla="*/ 5715370 w 5718667"/>
              <a:gd name="connsiteY3" fmla="*/ 11979866 h 11979866"/>
              <a:gd name="connsiteX4" fmla="*/ 13070 w 5718667"/>
              <a:gd name="connsiteY4" fmla="*/ 11979866 h 11979866"/>
              <a:gd name="connsiteX5" fmla="*/ 12838 w 5718667"/>
              <a:gd name="connsiteY5" fmla="*/ 3174788 h 11979866"/>
              <a:gd name="connsiteX0" fmla="*/ 11857 w 5717686"/>
              <a:gd name="connsiteY0" fmla="*/ 3174788 h 11979866"/>
              <a:gd name="connsiteX1" fmla="*/ 2826976 w 5717686"/>
              <a:gd name="connsiteY1" fmla="*/ 73 h 11979866"/>
              <a:gd name="connsiteX2" fmla="*/ 5714014 w 5717686"/>
              <a:gd name="connsiteY2" fmla="*/ 2938482 h 11979866"/>
              <a:gd name="connsiteX3" fmla="*/ 5714389 w 5717686"/>
              <a:gd name="connsiteY3" fmla="*/ 11979866 h 11979866"/>
              <a:gd name="connsiteX4" fmla="*/ 12089 w 5717686"/>
              <a:gd name="connsiteY4" fmla="*/ 11979866 h 11979866"/>
              <a:gd name="connsiteX5" fmla="*/ 11857 w 5717686"/>
              <a:gd name="connsiteY5" fmla="*/ 3174788 h 11979866"/>
              <a:gd name="connsiteX0" fmla="*/ 7 w 5705836"/>
              <a:gd name="connsiteY0" fmla="*/ 3174788 h 11979866"/>
              <a:gd name="connsiteX1" fmla="*/ 2815126 w 5705836"/>
              <a:gd name="connsiteY1" fmla="*/ 73 h 11979866"/>
              <a:gd name="connsiteX2" fmla="*/ 5702164 w 5705836"/>
              <a:gd name="connsiteY2" fmla="*/ 2938482 h 11979866"/>
              <a:gd name="connsiteX3" fmla="*/ 5702539 w 5705836"/>
              <a:gd name="connsiteY3" fmla="*/ 11979866 h 11979866"/>
              <a:gd name="connsiteX4" fmla="*/ 239 w 5705836"/>
              <a:gd name="connsiteY4" fmla="*/ 11979866 h 11979866"/>
              <a:gd name="connsiteX5" fmla="*/ 7 w 5705836"/>
              <a:gd name="connsiteY5" fmla="*/ 3174788 h 119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5836" h="11979866">
                <a:moveTo>
                  <a:pt x="7" y="3174788"/>
                </a:moveTo>
                <a:cubicBezTo>
                  <a:pt x="-2571" y="1607958"/>
                  <a:pt x="733996" y="37798"/>
                  <a:pt x="2815126" y="73"/>
                </a:cubicBezTo>
                <a:cubicBezTo>
                  <a:pt x="4883656" y="-13626"/>
                  <a:pt x="5770658" y="1893943"/>
                  <a:pt x="5702164" y="2938482"/>
                </a:cubicBezTo>
                <a:lnTo>
                  <a:pt x="5702539" y="11979866"/>
                </a:lnTo>
                <a:lnTo>
                  <a:pt x="239" y="11979866"/>
                </a:lnTo>
                <a:cubicBezTo>
                  <a:pt x="162" y="9044840"/>
                  <a:pt x="84" y="6109814"/>
                  <a:pt x="7" y="3174788"/>
                </a:cubicBezTo>
                <a:close/>
              </a:path>
            </a:pathLst>
          </a:custGeom>
          <a:solidFill>
            <a:srgbClr val="151515"/>
          </a:solidFill>
          <a:ln>
            <a:noFill/>
          </a:ln>
        </p:spPr>
        <p:txBody>
          <a:bodyPr tIns="1584000"/>
          <a:lstStyle>
            <a:lvl1pPr marL="0" indent="0" algn="ctr">
              <a:buNone/>
              <a:defRPr>
                <a:solidFill>
                  <a:schemeClr val="bg1"/>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177126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488" y="1453794"/>
            <a:ext cx="5480461" cy="2306995"/>
          </a:xfrm>
        </p:spPr>
        <p:txBody>
          <a:bodyPr/>
          <a:lstStyle>
            <a:lvl1pPr>
              <a:defRPr/>
            </a:lvl1pPr>
          </a:lstStyle>
          <a:p>
            <a:r>
              <a:rPr lang="sv-SE" dirty="0"/>
              <a:t>Rubrik</a:t>
            </a:r>
            <a:endParaRPr lang="en-US" dirty="0"/>
          </a:p>
        </p:txBody>
      </p:sp>
      <p:sp>
        <p:nvSpPr>
          <p:cNvPr id="8" name="Platshållare för text 7">
            <a:extLst>
              <a:ext uri="{FF2B5EF4-FFF2-40B4-BE49-F238E27FC236}">
                <a16:creationId xmlns:a16="http://schemas.microsoft.com/office/drawing/2014/main" id="{726E4855-7F9D-49CD-9393-17952D7F31F9}"/>
              </a:ext>
            </a:extLst>
          </p:cNvPr>
          <p:cNvSpPr>
            <a:spLocks noGrp="1"/>
          </p:cNvSpPr>
          <p:nvPr>
            <p:ph type="body" sz="quarter" idx="10" hasCustomPrompt="1"/>
          </p:nvPr>
        </p:nvSpPr>
        <p:spPr>
          <a:xfrm>
            <a:off x="444645" y="421005"/>
            <a:ext cx="1050342" cy="344864"/>
          </a:xfrm>
        </p:spPr>
        <p:txBody>
          <a:bodyPr/>
          <a:lstStyle>
            <a:lvl1pPr marL="0" indent="0">
              <a:buNone/>
              <a:defRPr b="1" cap="all" baseline="0">
                <a:latin typeface="+mj-lt"/>
              </a:defRPr>
            </a:lvl1pPr>
          </a:lstStyle>
          <a:p>
            <a:pPr marL="0" marR="0" lvl="0" indent="0" algn="l" defTabSz="914355" rtl="0" eaLnBrk="1" fontAlgn="auto" latinLnBrk="0" hangingPunct="1">
              <a:lnSpc>
                <a:spcPts val="2000"/>
              </a:lnSpc>
              <a:spcBef>
                <a:spcPts val="0"/>
              </a:spcBef>
              <a:spcAft>
                <a:spcPts val="0"/>
              </a:spcAft>
              <a:buClrTx/>
              <a:buSzTx/>
              <a:buFont typeface="Arial" panose="020B0604020202020204" pitchFamily="34" charset="0"/>
              <a:buNone/>
              <a:tabLst/>
              <a:defRPr/>
            </a:pPr>
            <a:r>
              <a:rPr lang="sv-SE" dirty="0"/>
              <a:t>Innehåll</a:t>
            </a:r>
          </a:p>
          <a:p>
            <a:pPr lvl="0"/>
            <a:endParaRPr lang="sv-SE" dirty="0"/>
          </a:p>
        </p:txBody>
      </p:sp>
      <p:sp>
        <p:nvSpPr>
          <p:cNvPr id="12" name="Platshållare för text 11">
            <a:extLst>
              <a:ext uri="{FF2B5EF4-FFF2-40B4-BE49-F238E27FC236}">
                <a16:creationId xmlns:a16="http://schemas.microsoft.com/office/drawing/2014/main" id="{CEE1051A-7F1A-4755-B6F6-C3F4CCE632A8}"/>
              </a:ext>
            </a:extLst>
          </p:cNvPr>
          <p:cNvSpPr>
            <a:spLocks noGrp="1"/>
          </p:cNvSpPr>
          <p:nvPr>
            <p:ph type="body" sz="quarter" idx="11"/>
          </p:nvPr>
        </p:nvSpPr>
        <p:spPr>
          <a:xfrm>
            <a:off x="5075949" y="3914720"/>
            <a:ext cx="5476437" cy="175180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 13">
            <a:extLst>
              <a:ext uri="{FF2B5EF4-FFF2-40B4-BE49-F238E27FC236}">
                <a16:creationId xmlns:a16="http://schemas.microsoft.com/office/drawing/2014/main" id="{8A57378F-C5AD-48CC-B89C-624460DC7973}"/>
              </a:ext>
            </a:extLst>
          </p:cNvPr>
          <p:cNvSpPr>
            <a:spLocks noGrp="1"/>
          </p:cNvSpPr>
          <p:nvPr>
            <p:ph type="pic" sz="quarter" idx="12"/>
          </p:nvPr>
        </p:nvSpPr>
        <p:spPr>
          <a:xfrm>
            <a:off x="1136691" y="333874"/>
            <a:ext cx="2872328" cy="5989933"/>
          </a:xfrm>
          <a:custGeom>
            <a:avLst/>
            <a:gdLst>
              <a:gd name="connsiteX0" fmla="*/ 0 w 5702300"/>
              <a:gd name="connsiteY0" fmla="*/ 0 h 11990388"/>
              <a:gd name="connsiteX1" fmla="*/ 5702300 w 5702300"/>
              <a:gd name="connsiteY1" fmla="*/ 0 h 11990388"/>
              <a:gd name="connsiteX2" fmla="*/ 5702300 w 5702300"/>
              <a:gd name="connsiteY2" fmla="*/ 11990388 h 11990388"/>
              <a:gd name="connsiteX3" fmla="*/ 0 w 5702300"/>
              <a:gd name="connsiteY3" fmla="*/ 11990388 h 11990388"/>
              <a:gd name="connsiteX4" fmla="*/ 0 w 5702300"/>
              <a:gd name="connsiteY4" fmla="*/ 0 h 11990388"/>
              <a:gd name="connsiteX0" fmla="*/ 0 w 5702300"/>
              <a:gd name="connsiteY0" fmla="*/ 0 h 11990388"/>
              <a:gd name="connsiteX1" fmla="*/ 2825161 w 5702300"/>
              <a:gd name="connsiteY1" fmla="*/ 321 h 11990388"/>
              <a:gd name="connsiteX2" fmla="*/ 5702300 w 5702300"/>
              <a:gd name="connsiteY2" fmla="*/ 0 h 11990388"/>
              <a:gd name="connsiteX3" fmla="*/ 5702300 w 5702300"/>
              <a:gd name="connsiteY3" fmla="*/ 11990388 h 11990388"/>
              <a:gd name="connsiteX4" fmla="*/ 0 w 5702300"/>
              <a:gd name="connsiteY4" fmla="*/ 11990388 h 11990388"/>
              <a:gd name="connsiteX5" fmla="*/ 0 w 5702300"/>
              <a:gd name="connsiteY5" fmla="*/ 0 h 11990388"/>
              <a:gd name="connsiteX0" fmla="*/ 232 w 5702532"/>
              <a:gd name="connsiteY0" fmla="*/ 0 h 11990388"/>
              <a:gd name="connsiteX1" fmla="*/ 2825393 w 5702532"/>
              <a:gd name="connsiteY1" fmla="*/ 321 h 11990388"/>
              <a:gd name="connsiteX2" fmla="*/ 5702532 w 5702532"/>
              <a:gd name="connsiteY2" fmla="*/ 0 h 11990388"/>
              <a:gd name="connsiteX3" fmla="*/ 5702532 w 5702532"/>
              <a:gd name="connsiteY3" fmla="*/ 11990388 h 11990388"/>
              <a:gd name="connsiteX4" fmla="*/ 232 w 5702532"/>
              <a:gd name="connsiteY4" fmla="*/ 11990388 h 11990388"/>
              <a:gd name="connsiteX5" fmla="*/ 0 w 5702532"/>
              <a:gd name="connsiteY5" fmla="*/ 3185310 h 11990388"/>
              <a:gd name="connsiteX6" fmla="*/ 232 w 5702532"/>
              <a:gd name="connsiteY6" fmla="*/ 0 h 11990388"/>
              <a:gd name="connsiteX0" fmla="*/ 232 w 5702532"/>
              <a:gd name="connsiteY0" fmla="*/ 0 h 11990388"/>
              <a:gd name="connsiteX1" fmla="*/ 2825393 w 5702532"/>
              <a:gd name="connsiteY1" fmla="*/ 321 h 11990388"/>
              <a:gd name="connsiteX2" fmla="*/ 5702532 w 5702532"/>
              <a:gd name="connsiteY2" fmla="*/ 0 h 11990388"/>
              <a:gd name="connsiteX3" fmla="*/ 5702157 w 5702532"/>
              <a:gd name="connsiteY3" fmla="*/ 2949004 h 11990388"/>
              <a:gd name="connsiteX4" fmla="*/ 5702532 w 5702532"/>
              <a:gd name="connsiteY4" fmla="*/ 11990388 h 11990388"/>
              <a:gd name="connsiteX5" fmla="*/ 232 w 5702532"/>
              <a:gd name="connsiteY5" fmla="*/ 11990388 h 11990388"/>
              <a:gd name="connsiteX6" fmla="*/ 0 w 5702532"/>
              <a:gd name="connsiteY6" fmla="*/ 3185310 h 11990388"/>
              <a:gd name="connsiteX7" fmla="*/ 232 w 5702532"/>
              <a:gd name="connsiteY7" fmla="*/ 0 h 11990388"/>
              <a:gd name="connsiteX0" fmla="*/ 0 w 5702532"/>
              <a:gd name="connsiteY0" fmla="*/ 3185310 h 11990388"/>
              <a:gd name="connsiteX1" fmla="*/ 2825393 w 5702532"/>
              <a:gd name="connsiteY1" fmla="*/ 321 h 11990388"/>
              <a:gd name="connsiteX2" fmla="*/ 5702532 w 5702532"/>
              <a:gd name="connsiteY2" fmla="*/ 0 h 11990388"/>
              <a:gd name="connsiteX3" fmla="*/ 5702157 w 5702532"/>
              <a:gd name="connsiteY3" fmla="*/ 2949004 h 11990388"/>
              <a:gd name="connsiteX4" fmla="*/ 5702532 w 5702532"/>
              <a:gd name="connsiteY4" fmla="*/ 11990388 h 11990388"/>
              <a:gd name="connsiteX5" fmla="*/ 232 w 5702532"/>
              <a:gd name="connsiteY5" fmla="*/ 11990388 h 11990388"/>
              <a:gd name="connsiteX6" fmla="*/ 0 w 5702532"/>
              <a:gd name="connsiteY6" fmla="*/ 3185310 h 11990388"/>
              <a:gd name="connsiteX0" fmla="*/ 0 w 5702532"/>
              <a:gd name="connsiteY0" fmla="*/ 3184989 h 11990067"/>
              <a:gd name="connsiteX1" fmla="*/ 2825393 w 5702532"/>
              <a:gd name="connsiteY1" fmla="*/ 0 h 11990067"/>
              <a:gd name="connsiteX2" fmla="*/ 5702157 w 5702532"/>
              <a:gd name="connsiteY2" fmla="*/ 2948683 h 11990067"/>
              <a:gd name="connsiteX3" fmla="*/ 5702532 w 5702532"/>
              <a:gd name="connsiteY3" fmla="*/ 11990067 h 11990067"/>
              <a:gd name="connsiteX4" fmla="*/ 232 w 5702532"/>
              <a:gd name="connsiteY4" fmla="*/ 11990067 h 11990067"/>
              <a:gd name="connsiteX5" fmla="*/ 0 w 5702532"/>
              <a:gd name="connsiteY5" fmla="*/ 3184989 h 11990067"/>
              <a:gd name="connsiteX0" fmla="*/ 0 w 5702532"/>
              <a:gd name="connsiteY0" fmla="*/ 3184989 h 11990067"/>
              <a:gd name="connsiteX1" fmla="*/ 2825393 w 5702532"/>
              <a:gd name="connsiteY1" fmla="*/ 0 h 11990067"/>
              <a:gd name="connsiteX2" fmla="*/ 5702157 w 5702532"/>
              <a:gd name="connsiteY2" fmla="*/ 2948683 h 11990067"/>
              <a:gd name="connsiteX3" fmla="*/ 5702532 w 5702532"/>
              <a:gd name="connsiteY3" fmla="*/ 11990067 h 11990067"/>
              <a:gd name="connsiteX4" fmla="*/ 232 w 5702532"/>
              <a:gd name="connsiteY4" fmla="*/ 11990067 h 11990067"/>
              <a:gd name="connsiteX5" fmla="*/ 0 w 5702532"/>
              <a:gd name="connsiteY5" fmla="*/ 3184989 h 11990067"/>
              <a:gd name="connsiteX0" fmla="*/ 0 w 5702532"/>
              <a:gd name="connsiteY0" fmla="*/ 3184989 h 11990067"/>
              <a:gd name="connsiteX1" fmla="*/ 2825393 w 5702532"/>
              <a:gd name="connsiteY1" fmla="*/ 0 h 11990067"/>
              <a:gd name="connsiteX2" fmla="*/ 5702157 w 5702532"/>
              <a:gd name="connsiteY2" fmla="*/ 2948683 h 11990067"/>
              <a:gd name="connsiteX3" fmla="*/ 5702532 w 5702532"/>
              <a:gd name="connsiteY3" fmla="*/ 11990067 h 11990067"/>
              <a:gd name="connsiteX4" fmla="*/ 232 w 5702532"/>
              <a:gd name="connsiteY4" fmla="*/ 11990067 h 11990067"/>
              <a:gd name="connsiteX5" fmla="*/ 0 w 5702532"/>
              <a:gd name="connsiteY5" fmla="*/ 3184989 h 11990067"/>
              <a:gd name="connsiteX0" fmla="*/ 14976 w 5717508"/>
              <a:gd name="connsiteY0" fmla="*/ 3184989 h 11990067"/>
              <a:gd name="connsiteX1" fmla="*/ 2840369 w 5717508"/>
              <a:gd name="connsiteY1" fmla="*/ 0 h 11990067"/>
              <a:gd name="connsiteX2" fmla="*/ 5717133 w 5717508"/>
              <a:gd name="connsiteY2" fmla="*/ 2948683 h 11990067"/>
              <a:gd name="connsiteX3" fmla="*/ 5717508 w 5717508"/>
              <a:gd name="connsiteY3" fmla="*/ 11990067 h 11990067"/>
              <a:gd name="connsiteX4" fmla="*/ 15208 w 5717508"/>
              <a:gd name="connsiteY4" fmla="*/ 11990067 h 11990067"/>
              <a:gd name="connsiteX5" fmla="*/ 14976 w 5717508"/>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4989 h 11990067"/>
              <a:gd name="connsiteX1" fmla="*/ 2838097 w 5715236"/>
              <a:gd name="connsiteY1" fmla="*/ 0 h 11990067"/>
              <a:gd name="connsiteX2" fmla="*/ 5714861 w 5715236"/>
              <a:gd name="connsiteY2" fmla="*/ 2948683 h 11990067"/>
              <a:gd name="connsiteX3" fmla="*/ 5715236 w 5715236"/>
              <a:gd name="connsiteY3" fmla="*/ 11990067 h 11990067"/>
              <a:gd name="connsiteX4" fmla="*/ 12936 w 5715236"/>
              <a:gd name="connsiteY4" fmla="*/ 11990067 h 11990067"/>
              <a:gd name="connsiteX5" fmla="*/ 12704 w 5715236"/>
              <a:gd name="connsiteY5" fmla="*/ 3184989 h 11990067"/>
              <a:gd name="connsiteX0" fmla="*/ 12704 w 5715236"/>
              <a:gd name="connsiteY0" fmla="*/ 3185049 h 11990127"/>
              <a:gd name="connsiteX1" fmla="*/ 2838097 w 5715236"/>
              <a:gd name="connsiteY1" fmla="*/ 60 h 11990127"/>
              <a:gd name="connsiteX2" fmla="*/ 5714861 w 5715236"/>
              <a:gd name="connsiteY2" fmla="*/ 2948743 h 11990127"/>
              <a:gd name="connsiteX3" fmla="*/ 5715236 w 5715236"/>
              <a:gd name="connsiteY3" fmla="*/ 11990127 h 11990127"/>
              <a:gd name="connsiteX4" fmla="*/ 12936 w 5715236"/>
              <a:gd name="connsiteY4" fmla="*/ 11990127 h 11990127"/>
              <a:gd name="connsiteX5" fmla="*/ 12704 w 5715236"/>
              <a:gd name="connsiteY5" fmla="*/ 3185049 h 11990127"/>
              <a:gd name="connsiteX0" fmla="*/ 12704 w 5715236"/>
              <a:gd name="connsiteY0" fmla="*/ 3185049 h 11990127"/>
              <a:gd name="connsiteX1" fmla="*/ 2838097 w 5715236"/>
              <a:gd name="connsiteY1" fmla="*/ 60 h 11990127"/>
              <a:gd name="connsiteX2" fmla="*/ 5714861 w 5715236"/>
              <a:gd name="connsiteY2" fmla="*/ 2948743 h 11990127"/>
              <a:gd name="connsiteX3" fmla="*/ 5715236 w 5715236"/>
              <a:gd name="connsiteY3" fmla="*/ 11990127 h 11990127"/>
              <a:gd name="connsiteX4" fmla="*/ 12936 w 5715236"/>
              <a:gd name="connsiteY4" fmla="*/ 11990127 h 11990127"/>
              <a:gd name="connsiteX5" fmla="*/ 12704 w 5715236"/>
              <a:gd name="connsiteY5" fmla="*/ 3185049 h 11990127"/>
              <a:gd name="connsiteX0" fmla="*/ 12838 w 5715370"/>
              <a:gd name="connsiteY0" fmla="*/ 3174776 h 11979854"/>
              <a:gd name="connsiteX1" fmla="*/ 2827957 w 5715370"/>
              <a:gd name="connsiteY1" fmla="*/ 61 h 11979854"/>
              <a:gd name="connsiteX2" fmla="*/ 5714995 w 5715370"/>
              <a:gd name="connsiteY2" fmla="*/ 2938470 h 11979854"/>
              <a:gd name="connsiteX3" fmla="*/ 5715370 w 5715370"/>
              <a:gd name="connsiteY3" fmla="*/ 11979854 h 11979854"/>
              <a:gd name="connsiteX4" fmla="*/ 13070 w 5715370"/>
              <a:gd name="connsiteY4" fmla="*/ 11979854 h 11979854"/>
              <a:gd name="connsiteX5" fmla="*/ 12838 w 5715370"/>
              <a:gd name="connsiteY5" fmla="*/ 3174776 h 11979854"/>
              <a:gd name="connsiteX0" fmla="*/ 12838 w 5718667"/>
              <a:gd name="connsiteY0" fmla="*/ 3174788 h 11979866"/>
              <a:gd name="connsiteX1" fmla="*/ 2827957 w 5718667"/>
              <a:gd name="connsiteY1" fmla="*/ 73 h 11979866"/>
              <a:gd name="connsiteX2" fmla="*/ 5714995 w 5718667"/>
              <a:gd name="connsiteY2" fmla="*/ 2938482 h 11979866"/>
              <a:gd name="connsiteX3" fmla="*/ 5715370 w 5718667"/>
              <a:gd name="connsiteY3" fmla="*/ 11979866 h 11979866"/>
              <a:gd name="connsiteX4" fmla="*/ 13070 w 5718667"/>
              <a:gd name="connsiteY4" fmla="*/ 11979866 h 11979866"/>
              <a:gd name="connsiteX5" fmla="*/ 12838 w 5718667"/>
              <a:gd name="connsiteY5" fmla="*/ 3174788 h 11979866"/>
              <a:gd name="connsiteX0" fmla="*/ 12838 w 5718667"/>
              <a:gd name="connsiteY0" fmla="*/ 3174788 h 11979866"/>
              <a:gd name="connsiteX1" fmla="*/ 2827957 w 5718667"/>
              <a:gd name="connsiteY1" fmla="*/ 73 h 11979866"/>
              <a:gd name="connsiteX2" fmla="*/ 5714995 w 5718667"/>
              <a:gd name="connsiteY2" fmla="*/ 2938482 h 11979866"/>
              <a:gd name="connsiteX3" fmla="*/ 5715370 w 5718667"/>
              <a:gd name="connsiteY3" fmla="*/ 11979866 h 11979866"/>
              <a:gd name="connsiteX4" fmla="*/ 13070 w 5718667"/>
              <a:gd name="connsiteY4" fmla="*/ 11979866 h 11979866"/>
              <a:gd name="connsiteX5" fmla="*/ 12838 w 5718667"/>
              <a:gd name="connsiteY5" fmla="*/ 3174788 h 11979866"/>
              <a:gd name="connsiteX0" fmla="*/ 11857 w 5717686"/>
              <a:gd name="connsiteY0" fmla="*/ 3174788 h 11979866"/>
              <a:gd name="connsiteX1" fmla="*/ 2826976 w 5717686"/>
              <a:gd name="connsiteY1" fmla="*/ 73 h 11979866"/>
              <a:gd name="connsiteX2" fmla="*/ 5714014 w 5717686"/>
              <a:gd name="connsiteY2" fmla="*/ 2938482 h 11979866"/>
              <a:gd name="connsiteX3" fmla="*/ 5714389 w 5717686"/>
              <a:gd name="connsiteY3" fmla="*/ 11979866 h 11979866"/>
              <a:gd name="connsiteX4" fmla="*/ 12089 w 5717686"/>
              <a:gd name="connsiteY4" fmla="*/ 11979866 h 11979866"/>
              <a:gd name="connsiteX5" fmla="*/ 11857 w 5717686"/>
              <a:gd name="connsiteY5" fmla="*/ 3174788 h 11979866"/>
              <a:gd name="connsiteX0" fmla="*/ 7 w 5705836"/>
              <a:gd name="connsiteY0" fmla="*/ 3174788 h 11979866"/>
              <a:gd name="connsiteX1" fmla="*/ 2815126 w 5705836"/>
              <a:gd name="connsiteY1" fmla="*/ 73 h 11979866"/>
              <a:gd name="connsiteX2" fmla="*/ 5702164 w 5705836"/>
              <a:gd name="connsiteY2" fmla="*/ 2938482 h 11979866"/>
              <a:gd name="connsiteX3" fmla="*/ 5702539 w 5705836"/>
              <a:gd name="connsiteY3" fmla="*/ 11979866 h 11979866"/>
              <a:gd name="connsiteX4" fmla="*/ 239 w 5705836"/>
              <a:gd name="connsiteY4" fmla="*/ 11979866 h 11979866"/>
              <a:gd name="connsiteX5" fmla="*/ 7 w 5705836"/>
              <a:gd name="connsiteY5" fmla="*/ 3174788 h 119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5836" h="11979866">
                <a:moveTo>
                  <a:pt x="7" y="3174788"/>
                </a:moveTo>
                <a:cubicBezTo>
                  <a:pt x="-2571" y="1607958"/>
                  <a:pt x="733996" y="37798"/>
                  <a:pt x="2815126" y="73"/>
                </a:cubicBezTo>
                <a:cubicBezTo>
                  <a:pt x="4883656" y="-13626"/>
                  <a:pt x="5770658" y="1893943"/>
                  <a:pt x="5702164" y="2938482"/>
                </a:cubicBezTo>
                <a:lnTo>
                  <a:pt x="5702539" y="11979866"/>
                </a:lnTo>
                <a:lnTo>
                  <a:pt x="239" y="11979866"/>
                </a:lnTo>
                <a:cubicBezTo>
                  <a:pt x="162" y="9044840"/>
                  <a:pt x="84" y="6109814"/>
                  <a:pt x="7" y="3174788"/>
                </a:cubicBezTo>
                <a:close/>
              </a:path>
            </a:pathLst>
          </a:custGeom>
          <a:solidFill>
            <a:srgbClr val="151515"/>
          </a:solidFill>
          <a:ln>
            <a:noFill/>
          </a:ln>
        </p:spPr>
        <p:txBody>
          <a:bodyPr tIns="1584000"/>
          <a:lstStyle>
            <a:lvl1pPr marL="0" indent="0" algn="ctr">
              <a:buNone/>
              <a:defRPr>
                <a:solidFill>
                  <a:schemeClr val="bg1"/>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272200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941318-A7B4-4A98-B0DC-A5DFE06C4926}"/>
              </a:ext>
            </a:extLst>
          </p:cNvPr>
          <p:cNvSpPr>
            <a:spLocks noGrp="1"/>
          </p:cNvSpPr>
          <p:nvPr>
            <p:ph type="pic" sz="quarter" idx="12"/>
          </p:nvPr>
        </p:nvSpPr>
        <p:spPr>
          <a:xfrm>
            <a:off x="6026449" y="1276350"/>
            <a:ext cx="6165551" cy="4287948"/>
          </a:xfrm>
          <a:custGeom>
            <a:avLst/>
            <a:gdLst>
              <a:gd name="connsiteX0" fmla="*/ 4049371 w 12330299"/>
              <a:gd name="connsiteY0" fmla="*/ 0 h 8575896"/>
              <a:gd name="connsiteX1" fmla="*/ 12330299 w 12330299"/>
              <a:gd name="connsiteY1" fmla="*/ 0 h 8575896"/>
              <a:gd name="connsiteX2" fmla="*/ 12330299 w 12330299"/>
              <a:gd name="connsiteY2" fmla="*/ 8575896 h 8575896"/>
              <a:gd name="connsiteX3" fmla="*/ 4291551 w 12330299"/>
              <a:gd name="connsiteY3" fmla="*/ 8575896 h 8575896"/>
              <a:gd name="connsiteX4" fmla="*/ 0 w 12330299"/>
              <a:gd name="connsiteY4" fmla="*/ 4284344 h 8575896"/>
              <a:gd name="connsiteX5" fmla="*/ 3852796 w 12330299"/>
              <a:gd name="connsiteY5" fmla="*/ 14949 h 857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299" h="8575896">
                <a:moveTo>
                  <a:pt x="4049371" y="0"/>
                </a:moveTo>
                <a:lnTo>
                  <a:pt x="12330299" y="0"/>
                </a:lnTo>
                <a:lnTo>
                  <a:pt x="12330299" y="8575896"/>
                </a:lnTo>
                <a:lnTo>
                  <a:pt x="4291551" y="8575896"/>
                </a:lnTo>
                <a:cubicBezTo>
                  <a:pt x="1921453" y="8575896"/>
                  <a:pt x="0" y="6654571"/>
                  <a:pt x="0" y="4284344"/>
                </a:cubicBezTo>
                <a:cubicBezTo>
                  <a:pt x="0" y="2062258"/>
                  <a:pt x="1688888" y="234712"/>
                  <a:pt x="3852796" y="14949"/>
                </a:cubicBezTo>
                <a:close/>
              </a:path>
            </a:pathLst>
          </a:custGeom>
          <a:solidFill>
            <a:srgbClr val="151515"/>
          </a:solidFill>
        </p:spPr>
        <p:txBody>
          <a:bodyPr wrap="square" tIns="1368000">
            <a:noAutofit/>
          </a:bodyPr>
          <a:lstStyle>
            <a:lvl1pPr marL="0" indent="0" algn="ctr">
              <a:buNone/>
              <a:defRPr>
                <a:solidFill>
                  <a:schemeClr val="bg1"/>
                </a:solidFill>
              </a:defRPr>
            </a:lvl1pPr>
          </a:lstStyle>
          <a:p>
            <a:r>
              <a:rPr lang="sv-SE"/>
              <a:t>Klicka på ikonen för att lägga till en bild</a:t>
            </a:r>
            <a:endParaRPr lang="en-US" dirty="0"/>
          </a:p>
        </p:txBody>
      </p:sp>
      <p:sp>
        <p:nvSpPr>
          <p:cNvPr id="2" name="Title 1"/>
          <p:cNvSpPr>
            <a:spLocks noGrp="1"/>
          </p:cNvSpPr>
          <p:nvPr>
            <p:ph type="title" hasCustomPrompt="1"/>
          </p:nvPr>
        </p:nvSpPr>
        <p:spPr>
          <a:xfrm>
            <a:off x="1149371" y="1453794"/>
            <a:ext cx="4662870" cy="2306995"/>
          </a:xfrm>
        </p:spPr>
        <p:txBody>
          <a:bodyPr/>
          <a:lstStyle>
            <a:lvl1pPr>
              <a:defRPr/>
            </a:lvl1pPr>
          </a:lstStyle>
          <a:p>
            <a:r>
              <a:rPr lang="sv-SE" dirty="0"/>
              <a:t>Rubrik</a:t>
            </a:r>
            <a:endParaRPr lang="en-US" dirty="0"/>
          </a:p>
        </p:txBody>
      </p:sp>
      <p:sp>
        <p:nvSpPr>
          <p:cNvPr id="8" name="Platshållare för text 7">
            <a:extLst>
              <a:ext uri="{FF2B5EF4-FFF2-40B4-BE49-F238E27FC236}">
                <a16:creationId xmlns:a16="http://schemas.microsoft.com/office/drawing/2014/main" id="{726E4855-7F9D-49CD-9393-17952D7F31F9}"/>
              </a:ext>
            </a:extLst>
          </p:cNvPr>
          <p:cNvSpPr>
            <a:spLocks noGrp="1"/>
          </p:cNvSpPr>
          <p:nvPr>
            <p:ph type="body" sz="quarter" idx="10" hasCustomPrompt="1"/>
          </p:nvPr>
        </p:nvSpPr>
        <p:spPr>
          <a:xfrm>
            <a:off x="444645" y="421005"/>
            <a:ext cx="3088683" cy="344864"/>
          </a:xfrm>
        </p:spPr>
        <p:txBody>
          <a:bodyPr/>
          <a:lstStyle>
            <a:lvl1pPr marL="0" indent="0">
              <a:buNone/>
              <a:defRPr b="1" cap="all" baseline="0">
                <a:latin typeface="+mj-lt"/>
              </a:defRPr>
            </a:lvl1pPr>
          </a:lstStyle>
          <a:p>
            <a:pPr marL="0" marR="0" lvl="0" indent="0" algn="l" defTabSz="914355" rtl="0" eaLnBrk="1" fontAlgn="auto" latinLnBrk="0" hangingPunct="1">
              <a:lnSpc>
                <a:spcPts val="2000"/>
              </a:lnSpc>
              <a:spcBef>
                <a:spcPts val="0"/>
              </a:spcBef>
              <a:spcAft>
                <a:spcPts val="0"/>
              </a:spcAft>
              <a:buClrTx/>
              <a:buSzTx/>
              <a:buFont typeface="Arial" panose="020B0604020202020204" pitchFamily="34" charset="0"/>
              <a:buNone/>
              <a:tabLst/>
              <a:defRPr/>
            </a:pPr>
            <a:r>
              <a:rPr lang="sv-SE" dirty="0"/>
              <a:t>Innehåll</a:t>
            </a:r>
          </a:p>
        </p:txBody>
      </p:sp>
      <p:sp>
        <p:nvSpPr>
          <p:cNvPr id="12" name="Platshållare för text 11">
            <a:extLst>
              <a:ext uri="{FF2B5EF4-FFF2-40B4-BE49-F238E27FC236}">
                <a16:creationId xmlns:a16="http://schemas.microsoft.com/office/drawing/2014/main" id="{CEE1051A-7F1A-4755-B6F6-C3F4CCE632A8}"/>
              </a:ext>
            </a:extLst>
          </p:cNvPr>
          <p:cNvSpPr>
            <a:spLocks noGrp="1"/>
          </p:cNvSpPr>
          <p:nvPr>
            <p:ph type="body" sz="quarter" idx="11"/>
          </p:nvPr>
        </p:nvSpPr>
        <p:spPr>
          <a:xfrm>
            <a:off x="1145831" y="3914720"/>
            <a:ext cx="4659446" cy="175180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2054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ubrik och innehåll">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C79DEBAE-801E-48E5-9A97-D366801B84C0}"/>
              </a:ext>
            </a:extLst>
          </p:cNvPr>
          <p:cNvSpPr>
            <a:spLocks noGrp="1"/>
          </p:cNvSpPr>
          <p:nvPr>
            <p:ph type="pic" sz="quarter" idx="12"/>
          </p:nvPr>
        </p:nvSpPr>
        <p:spPr>
          <a:xfrm>
            <a:off x="4890560" y="0"/>
            <a:ext cx="7301440" cy="6857687"/>
          </a:xfrm>
          <a:custGeom>
            <a:avLst/>
            <a:gdLst>
              <a:gd name="connsiteX0" fmla="*/ 5220534 w 14601929"/>
              <a:gd name="connsiteY0" fmla="*/ 0 h 13715374"/>
              <a:gd name="connsiteX1" fmla="*/ 14601929 w 14601929"/>
              <a:gd name="connsiteY1" fmla="*/ 0 h 13715374"/>
              <a:gd name="connsiteX2" fmla="*/ 14601929 w 14601929"/>
              <a:gd name="connsiteY2" fmla="*/ 13715374 h 13715374"/>
              <a:gd name="connsiteX3" fmla="*/ 5220534 w 14601929"/>
              <a:gd name="connsiteY3" fmla="*/ 13715374 h 13715374"/>
              <a:gd name="connsiteX4" fmla="*/ 5220534 w 14601929"/>
              <a:gd name="connsiteY4" fmla="*/ 10474255 h 13715374"/>
              <a:gd name="connsiteX5" fmla="*/ 8662273 w 14601929"/>
              <a:gd name="connsiteY5" fmla="*/ 10474256 h 13715374"/>
              <a:gd name="connsiteX6" fmla="*/ 10459285 w 14601929"/>
              <a:gd name="connsiteY6" fmla="*/ 8677245 h 13715374"/>
              <a:gd name="connsiteX7" fmla="*/ 8662273 w 14601929"/>
              <a:gd name="connsiteY7" fmla="*/ 6880235 h 13715374"/>
              <a:gd name="connsiteX8" fmla="*/ 1797010 w 14601929"/>
              <a:gd name="connsiteY8" fmla="*/ 6880235 h 13715374"/>
              <a:gd name="connsiteX9" fmla="*/ 0 w 14601929"/>
              <a:gd name="connsiteY9" fmla="*/ 5083223 h 13715374"/>
              <a:gd name="connsiteX10" fmla="*/ 1797010 w 14601929"/>
              <a:gd name="connsiteY10" fmla="*/ 3286213 h 13715374"/>
              <a:gd name="connsiteX11" fmla="*/ 5220534 w 14601929"/>
              <a:gd name="connsiteY11" fmla="*/ 3286213 h 13715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01929" h="13715374">
                <a:moveTo>
                  <a:pt x="5220534" y="0"/>
                </a:moveTo>
                <a:lnTo>
                  <a:pt x="14601929" y="0"/>
                </a:lnTo>
                <a:lnTo>
                  <a:pt x="14601929" y="13715374"/>
                </a:lnTo>
                <a:lnTo>
                  <a:pt x="5220534" y="13715374"/>
                </a:lnTo>
                <a:lnTo>
                  <a:pt x="5220534" y="10474255"/>
                </a:lnTo>
                <a:lnTo>
                  <a:pt x="8662273" y="10474256"/>
                </a:lnTo>
                <a:cubicBezTo>
                  <a:pt x="9654737" y="10474256"/>
                  <a:pt x="10459285" y="9669706"/>
                  <a:pt x="10459285" y="8677245"/>
                </a:cubicBezTo>
                <a:cubicBezTo>
                  <a:pt x="10459285" y="7684782"/>
                  <a:pt x="9654737" y="6880235"/>
                  <a:pt x="8662273" y="6880235"/>
                </a:cubicBezTo>
                <a:lnTo>
                  <a:pt x="1797010" y="6880235"/>
                </a:lnTo>
                <a:cubicBezTo>
                  <a:pt x="804576" y="6880168"/>
                  <a:pt x="65" y="6075659"/>
                  <a:pt x="0" y="5083223"/>
                </a:cubicBezTo>
                <a:cubicBezTo>
                  <a:pt x="0" y="4090762"/>
                  <a:pt x="804549" y="3286213"/>
                  <a:pt x="1797010" y="3286213"/>
                </a:cubicBezTo>
                <a:lnTo>
                  <a:pt x="5220534" y="3286213"/>
                </a:lnTo>
                <a:close/>
              </a:path>
            </a:pathLst>
          </a:custGeom>
          <a:solidFill>
            <a:schemeClr val="tx1"/>
          </a:solidFill>
        </p:spPr>
        <p:txBody>
          <a:bodyPr wrap="square" lIns="7056000" tIns="1548000">
            <a:noAutofit/>
          </a:bodyPr>
          <a:lstStyle>
            <a:lvl1pPr marL="0" indent="0">
              <a:buNone/>
              <a:defRPr>
                <a:solidFill>
                  <a:schemeClr val="bg1"/>
                </a:solidFill>
              </a:defRPr>
            </a:lvl1pPr>
          </a:lstStyle>
          <a:p>
            <a:r>
              <a:rPr lang="sv-SE"/>
              <a:t>Klicka på ikonen för att lägga till en bild</a:t>
            </a:r>
            <a:endParaRPr lang="en-US" dirty="0"/>
          </a:p>
        </p:txBody>
      </p:sp>
      <p:sp>
        <p:nvSpPr>
          <p:cNvPr id="2" name="Title 1"/>
          <p:cNvSpPr>
            <a:spLocks noGrp="1"/>
          </p:cNvSpPr>
          <p:nvPr userDrawn="1">
            <p:ph type="title" hasCustomPrompt="1"/>
          </p:nvPr>
        </p:nvSpPr>
        <p:spPr>
          <a:xfrm>
            <a:off x="1149371" y="1453794"/>
            <a:ext cx="4662870" cy="2306995"/>
          </a:xfrm>
        </p:spPr>
        <p:txBody>
          <a:bodyPr/>
          <a:lstStyle>
            <a:lvl1pPr>
              <a:defRPr/>
            </a:lvl1pPr>
          </a:lstStyle>
          <a:p>
            <a:r>
              <a:rPr lang="sv-SE" dirty="0"/>
              <a:t>Rubrik</a:t>
            </a:r>
            <a:endParaRPr lang="en-US" dirty="0"/>
          </a:p>
        </p:txBody>
      </p:sp>
      <p:sp>
        <p:nvSpPr>
          <p:cNvPr id="8" name="Platshållare för text 7">
            <a:extLst>
              <a:ext uri="{FF2B5EF4-FFF2-40B4-BE49-F238E27FC236}">
                <a16:creationId xmlns:a16="http://schemas.microsoft.com/office/drawing/2014/main" id="{726E4855-7F9D-49CD-9393-17952D7F31F9}"/>
              </a:ext>
            </a:extLst>
          </p:cNvPr>
          <p:cNvSpPr>
            <a:spLocks noGrp="1"/>
          </p:cNvSpPr>
          <p:nvPr userDrawn="1">
            <p:ph type="body" sz="quarter" idx="10" hasCustomPrompt="1"/>
          </p:nvPr>
        </p:nvSpPr>
        <p:spPr>
          <a:xfrm>
            <a:off x="444645" y="421005"/>
            <a:ext cx="3088683" cy="344864"/>
          </a:xfrm>
        </p:spPr>
        <p:txBody>
          <a:bodyPr/>
          <a:lstStyle>
            <a:lvl1pPr marL="0" indent="0">
              <a:buNone/>
              <a:defRPr b="1" cap="all" baseline="0">
                <a:latin typeface="+mj-lt"/>
              </a:defRPr>
            </a:lvl1pPr>
          </a:lstStyle>
          <a:p>
            <a:pPr marL="0" marR="0" lvl="0" indent="0" algn="l" defTabSz="914355" rtl="0" eaLnBrk="1" fontAlgn="auto" latinLnBrk="0" hangingPunct="1">
              <a:lnSpc>
                <a:spcPts val="2000"/>
              </a:lnSpc>
              <a:spcBef>
                <a:spcPts val="0"/>
              </a:spcBef>
              <a:spcAft>
                <a:spcPts val="0"/>
              </a:spcAft>
              <a:buClrTx/>
              <a:buSzTx/>
              <a:buFont typeface="Arial" panose="020B0604020202020204" pitchFamily="34" charset="0"/>
              <a:buNone/>
              <a:tabLst/>
              <a:defRPr/>
            </a:pPr>
            <a:r>
              <a:rPr lang="sv-SE" dirty="0"/>
              <a:t>Innehåll</a:t>
            </a:r>
          </a:p>
        </p:txBody>
      </p:sp>
      <p:sp>
        <p:nvSpPr>
          <p:cNvPr id="12" name="Platshållare för text 11">
            <a:extLst>
              <a:ext uri="{FF2B5EF4-FFF2-40B4-BE49-F238E27FC236}">
                <a16:creationId xmlns:a16="http://schemas.microsoft.com/office/drawing/2014/main" id="{CEE1051A-7F1A-4755-B6F6-C3F4CCE632A8}"/>
              </a:ext>
            </a:extLst>
          </p:cNvPr>
          <p:cNvSpPr>
            <a:spLocks noGrp="1"/>
          </p:cNvSpPr>
          <p:nvPr userDrawn="1">
            <p:ph type="body" sz="quarter" idx="11"/>
          </p:nvPr>
        </p:nvSpPr>
        <p:spPr>
          <a:xfrm>
            <a:off x="1145831" y="3914720"/>
            <a:ext cx="4659446" cy="175180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1" name="Grupp 10">
            <a:extLst>
              <a:ext uri="{FF2B5EF4-FFF2-40B4-BE49-F238E27FC236}">
                <a16:creationId xmlns:a16="http://schemas.microsoft.com/office/drawing/2014/main" id="{53C7A206-F070-4EBF-B363-08E1C934A0FB}"/>
              </a:ext>
            </a:extLst>
          </p:cNvPr>
          <p:cNvGrpSpPr/>
          <p:nvPr userDrawn="1"/>
        </p:nvGrpSpPr>
        <p:grpSpPr>
          <a:xfrm>
            <a:off x="11290638" y="5865459"/>
            <a:ext cx="452722" cy="545804"/>
            <a:chOff x="22579805" y="11730918"/>
            <a:chExt cx="905386" cy="1091607"/>
          </a:xfrm>
        </p:grpSpPr>
        <p:sp>
          <p:nvSpPr>
            <p:cNvPr id="13" name="Frihandsfigur: Form 12">
              <a:extLst>
                <a:ext uri="{FF2B5EF4-FFF2-40B4-BE49-F238E27FC236}">
                  <a16:creationId xmlns:a16="http://schemas.microsoft.com/office/drawing/2014/main" id="{21EA939F-FC4A-4FD2-830B-6E8C05B635DC}"/>
                </a:ext>
              </a:extLst>
            </p:cNvPr>
            <p:cNvSpPr/>
            <p:nvPr/>
          </p:nvSpPr>
          <p:spPr>
            <a:xfrm>
              <a:off x="22579805" y="11751685"/>
              <a:ext cx="412919" cy="511954"/>
            </a:xfrm>
            <a:custGeom>
              <a:avLst/>
              <a:gdLst>
                <a:gd name="connsiteX0" fmla="*/ 206046 w 412919"/>
                <a:gd name="connsiteY0" fmla="*/ 511319 h 511954"/>
                <a:gd name="connsiteX1" fmla="*/ -224 w 412919"/>
                <a:gd name="connsiteY1" fmla="*/ 305048 h 511954"/>
                <a:gd name="connsiteX2" fmla="*/ -224 w 412919"/>
                <a:gd name="connsiteY2" fmla="*/ -636 h 511954"/>
                <a:gd name="connsiteX3" fmla="*/ 95404 w 412919"/>
                <a:gd name="connsiteY3" fmla="*/ -636 h 511954"/>
                <a:gd name="connsiteX4" fmla="*/ 95404 w 412919"/>
                <a:gd name="connsiteY4" fmla="*/ 305048 h 511954"/>
                <a:gd name="connsiteX5" fmla="*/ 210235 w 412919"/>
                <a:gd name="connsiteY5" fmla="*/ 412384 h 511954"/>
                <a:gd name="connsiteX6" fmla="*/ 317571 w 412919"/>
                <a:gd name="connsiteY6" fmla="*/ 305048 h 511954"/>
                <a:gd name="connsiteX7" fmla="*/ 317571 w 412919"/>
                <a:gd name="connsiteY7" fmla="*/ -636 h 511954"/>
                <a:gd name="connsiteX8" fmla="*/ 412695 w 412919"/>
                <a:gd name="connsiteY8" fmla="*/ -636 h 511954"/>
                <a:gd name="connsiteX9" fmla="*/ 412695 w 412919"/>
                <a:gd name="connsiteY9" fmla="*/ 305048 h 511954"/>
                <a:gd name="connsiteX10" fmla="*/ 206551 w 412919"/>
                <a:gd name="connsiteY10" fmla="*/ 511319 h 5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19" h="511954">
                  <a:moveTo>
                    <a:pt x="206046" y="511319"/>
                  </a:moveTo>
                  <a:cubicBezTo>
                    <a:pt x="92150" y="511256"/>
                    <a:pt x="-149" y="418945"/>
                    <a:pt x="-224" y="305048"/>
                  </a:cubicBezTo>
                  <a:lnTo>
                    <a:pt x="-224" y="-636"/>
                  </a:lnTo>
                  <a:lnTo>
                    <a:pt x="95404" y="-636"/>
                  </a:lnTo>
                  <a:lnTo>
                    <a:pt x="95404" y="305048"/>
                  </a:lnTo>
                  <a:cubicBezTo>
                    <a:pt x="97473" y="366400"/>
                    <a:pt x="148883" y="414453"/>
                    <a:pt x="210235" y="412384"/>
                  </a:cubicBezTo>
                  <a:cubicBezTo>
                    <a:pt x="268684" y="410416"/>
                    <a:pt x="315603" y="363498"/>
                    <a:pt x="317571" y="305048"/>
                  </a:cubicBezTo>
                  <a:lnTo>
                    <a:pt x="317571" y="-636"/>
                  </a:lnTo>
                  <a:lnTo>
                    <a:pt x="412695" y="-636"/>
                  </a:lnTo>
                  <a:lnTo>
                    <a:pt x="412695" y="305048"/>
                  </a:lnTo>
                  <a:cubicBezTo>
                    <a:pt x="412619" y="418894"/>
                    <a:pt x="320397" y="511180"/>
                    <a:pt x="206551" y="511319"/>
                  </a:cubicBezTo>
                </a:path>
              </a:pathLst>
            </a:custGeom>
            <a:solidFill>
              <a:srgbClr val="FCF8EF"/>
            </a:solidFill>
            <a:ln w="12568" cap="flat">
              <a:noFill/>
              <a:prstDash val="solid"/>
              <a:miter/>
            </a:ln>
          </p:spPr>
          <p:txBody>
            <a:bodyPr rtlCol="0" anchor="ctr"/>
            <a:lstStyle/>
            <a:p>
              <a:endParaRPr lang="sv-SE" sz="900"/>
            </a:p>
          </p:txBody>
        </p:sp>
        <p:sp>
          <p:nvSpPr>
            <p:cNvPr id="14" name="Frihandsfigur: Form 13">
              <a:extLst>
                <a:ext uri="{FF2B5EF4-FFF2-40B4-BE49-F238E27FC236}">
                  <a16:creationId xmlns:a16="http://schemas.microsoft.com/office/drawing/2014/main" id="{4B17BA8B-9DF9-450E-BDEF-FCD2280F7C1B}"/>
                </a:ext>
              </a:extLst>
            </p:cNvPr>
            <p:cNvSpPr/>
            <p:nvPr/>
          </p:nvSpPr>
          <p:spPr>
            <a:xfrm>
              <a:off x="22579805" y="12310571"/>
              <a:ext cx="412919" cy="511954"/>
            </a:xfrm>
            <a:custGeom>
              <a:avLst/>
              <a:gdLst>
                <a:gd name="connsiteX0" fmla="*/ 206046 w 412919"/>
                <a:gd name="connsiteY0" fmla="*/ 510688 h 511954"/>
                <a:gd name="connsiteX1" fmla="*/ -224 w 412919"/>
                <a:gd name="connsiteY1" fmla="*/ 304544 h 511954"/>
                <a:gd name="connsiteX2" fmla="*/ -224 w 412919"/>
                <a:gd name="connsiteY2" fmla="*/ -636 h 511954"/>
                <a:gd name="connsiteX3" fmla="*/ 95404 w 412919"/>
                <a:gd name="connsiteY3" fmla="*/ -636 h 511954"/>
                <a:gd name="connsiteX4" fmla="*/ 95404 w 412919"/>
                <a:gd name="connsiteY4" fmla="*/ 305174 h 511954"/>
                <a:gd name="connsiteX5" fmla="*/ 210235 w 412919"/>
                <a:gd name="connsiteY5" fmla="*/ 412511 h 511954"/>
                <a:gd name="connsiteX6" fmla="*/ 317571 w 412919"/>
                <a:gd name="connsiteY6" fmla="*/ 305174 h 511954"/>
                <a:gd name="connsiteX7" fmla="*/ 317571 w 412919"/>
                <a:gd name="connsiteY7" fmla="*/ -636 h 511954"/>
                <a:gd name="connsiteX8" fmla="*/ 412695 w 412919"/>
                <a:gd name="connsiteY8" fmla="*/ -636 h 511954"/>
                <a:gd name="connsiteX9" fmla="*/ 412695 w 412919"/>
                <a:gd name="connsiteY9" fmla="*/ 305174 h 511954"/>
                <a:gd name="connsiteX10" fmla="*/ 206551 w 412919"/>
                <a:gd name="connsiteY10" fmla="*/ 511319 h 5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919" h="511954">
                  <a:moveTo>
                    <a:pt x="206046" y="510688"/>
                  </a:moveTo>
                  <a:cubicBezTo>
                    <a:pt x="92200" y="510625"/>
                    <a:pt x="-86" y="418390"/>
                    <a:pt x="-224" y="304544"/>
                  </a:cubicBezTo>
                  <a:lnTo>
                    <a:pt x="-224" y="-636"/>
                  </a:lnTo>
                  <a:lnTo>
                    <a:pt x="95404" y="-636"/>
                  </a:lnTo>
                  <a:lnTo>
                    <a:pt x="95404" y="305174"/>
                  </a:lnTo>
                  <a:cubicBezTo>
                    <a:pt x="97473" y="366526"/>
                    <a:pt x="148883" y="414580"/>
                    <a:pt x="210235" y="412511"/>
                  </a:cubicBezTo>
                  <a:cubicBezTo>
                    <a:pt x="268684" y="410543"/>
                    <a:pt x="315603" y="363624"/>
                    <a:pt x="317571" y="305174"/>
                  </a:cubicBezTo>
                  <a:lnTo>
                    <a:pt x="317571" y="-636"/>
                  </a:lnTo>
                  <a:lnTo>
                    <a:pt x="412695" y="-636"/>
                  </a:lnTo>
                  <a:lnTo>
                    <a:pt x="412695" y="305174"/>
                  </a:lnTo>
                  <a:cubicBezTo>
                    <a:pt x="412556" y="418970"/>
                    <a:pt x="320346" y="511180"/>
                    <a:pt x="206551" y="511319"/>
                  </a:cubicBezTo>
                </a:path>
              </a:pathLst>
            </a:custGeom>
            <a:solidFill>
              <a:srgbClr val="FCF8EF"/>
            </a:solidFill>
            <a:ln w="12568" cap="flat">
              <a:noFill/>
              <a:prstDash val="solid"/>
              <a:miter/>
            </a:ln>
          </p:spPr>
          <p:txBody>
            <a:bodyPr rtlCol="0" anchor="ctr"/>
            <a:lstStyle/>
            <a:p>
              <a:endParaRPr lang="sv-SE" sz="900"/>
            </a:p>
          </p:txBody>
        </p:sp>
        <p:sp>
          <p:nvSpPr>
            <p:cNvPr id="15" name="Frihandsfigur: Form 14">
              <a:extLst>
                <a:ext uri="{FF2B5EF4-FFF2-40B4-BE49-F238E27FC236}">
                  <a16:creationId xmlns:a16="http://schemas.microsoft.com/office/drawing/2014/main" id="{D18B0429-AE64-40D4-BF54-68220CB49B2F}"/>
                </a:ext>
              </a:extLst>
            </p:cNvPr>
            <p:cNvSpPr/>
            <p:nvPr/>
          </p:nvSpPr>
          <p:spPr>
            <a:xfrm>
              <a:off x="23072646" y="12228389"/>
              <a:ext cx="412545" cy="589846"/>
            </a:xfrm>
            <a:custGeom>
              <a:avLst/>
              <a:gdLst>
                <a:gd name="connsiteX0" fmla="*/ 412255 w 412545"/>
                <a:gd name="connsiteY0" fmla="*/ 589211 h 589846"/>
                <a:gd name="connsiteX1" fmla="*/ 317131 w 412545"/>
                <a:gd name="connsiteY1" fmla="*/ 589211 h 589846"/>
                <a:gd name="connsiteX2" fmla="*/ 317131 w 412545"/>
                <a:gd name="connsiteY2" fmla="*/ 210733 h 589846"/>
                <a:gd name="connsiteX3" fmla="*/ 206110 w 412545"/>
                <a:gd name="connsiteY3" fmla="*/ 99713 h 589846"/>
                <a:gd name="connsiteX4" fmla="*/ 95090 w 412545"/>
                <a:gd name="connsiteY4" fmla="*/ 210733 h 589846"/>
                <a:gd name="connsiteX5" fmla="*/ 95090 w 412545"/>
                <a:gd name="connsiteY5" fmla="*/ 589211 h 589846"/>
                <a:gd name="connsiteX6" fmla="*/ -160 w 412545"/>
                <a:gd name="connsiteY6" fmla="*/ 589211 h 589846"/>
                <a:gd name="connsiteX7" fmla="*/ -160 w 412545"/>
                <a:gd name="connsiteY7" fmla="*/ 210733 h 589846"/>
                <a:gd name="connsiteX8" fmla="*/ 200950 w 412545"/>
                <a:gd name="connsiteY8" fmla="*/ -571 h 589846"/>
                <a:gd name="connsiteX9" fmla="*/ 412255 w 412545"/>
                <a:gd name="connsiteY9" fmla="*/ 200527 h 589846"/>
                <a:gd name="connsiteX10" fmla="*/ 412255 w 412545"/>
                <a:gd name="connsiteY10" fmla="*/ 210733 h 58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545" h="589846">
                  <a:moveTo>
                    <a:pt x="412255" y="589211"/>
                  </a:moveTo>
                  <a:lnTo>
                    <a:pt x="317131" y="589211"/>
                  </a:lnTo>
                  <a:lnTo>
                    <a:pt x="317131" y="210733"/>
                  </a:lnTo>
                  <a:cubicBezTo>
                    <a:pt x="317131" y="149420"/>
                    <a:pt x="267424" y="99713"/>
                    <a:pt x="206110" y="99713"/>
                  </a:cubicBezTo>
                  <a:cubicBezTo>
                    <a:pt x="144797" y="99713"/>
                    <a:pt x="95090" y="149420"/>
                    <a:pt x="95090" y="210733"/>
                  </a:cubicBezTo>
                  <a:lnTo>
                    <a:pt x="95090" y="589211"/>
                  </a:lnTo>
                  <a:lnTo>
                    <a:pt x="-160" y="589211"/>
                  </a:lnTo>
                  <a:lnTo>
                    <a:pt x="-160" y="210733"/>
                  </a:lnTo>
                  <a:cubicBezTo>
                    <a:pt x="-2974" y="96849"/>
                    <a:pt x="87066" y="2242"/>
                    <a:pt x="200950" y="-571"/>
                  </a:cubicBezTo>
                  <a:cubicBezTo>
                    <a:pt x="314835" y="-3397"/>
                    <a:pt x="409441" y="86643"/>
                    <a:pt x="412255" y="200527"/>
                  </a:cubicBezTo>
                  <a:cubicBezTo>
                    <a:pt x="412343" y="203933"/>
                    <a:pt x="412343" y="207326"/>
                    <a:pt x="412255" y="210733"/>
                  </a:cubicBezTo>
                  <a:close/>
                </a:path>
              </a:pathLst>
            </a:custGeom>
            <a:solidFill>
              <a:srgbClr val="FCF8EF"/>
            </a:solidFill>
            <a:ln w="12568" cap="flat">
              <a:noFill/>
              <a:prstDash val="solid"/>
              <a:miter/>
            </a:ln>
          </p:spPr>
          <p:txBody>
            <a:bodyPr rtlCol="0" anchor="ctr"/>
            <a:lstStyle/>
            <a:p>
              <a:endParaRPr lang="sv-SE" sz="900"/>
            </a:p>
          </p:txBody>
        </p:sp>
        <p:sp>
          <p:nvSpPr>
            <p:cNvPr id="16" name="Frihandsfigur: Form 15">
              <a:extLst>
                <a:ext uri="{FF2B5EF4-FFF2-40B4-BE49-F238E27FC236}">
                  <a16:creationId xmlns:a16="http://schemas.microsoft.com/office/drawing/2014/main" id="{52FD76CA-9BD8-4CB1-B1E2-861534E5446C}"/>
                </a:ext>
              </a:extLst>
            </p:cNvPr>
            <p:cNvSpPr/>
            <p:nvPr/>
          </p:nvSpPr>
          <p:spPr>
            <a:xfrm>
              <a:off x="23072710" y="11730918"/>
              <a:ext cx="412414" cy="704802"/>
            </a:xfrm>
            <a:custGeom>
              <a:avLst/>
              <a:gdLst>
                <a:gd name="connsiteX0" fmla="*/ 412190 w 412414"/>
                <a:gd name="connsiteY0" fmla="*/ 704167 h 704802"/>
                <a:gd name="connsiteX1" fmla="*/ 317067 w 412414"/>
                <a:gd name="connsiteY1" fmla="*/ 704167 h 704802"/>
                <a:gd name="connsiteX2" fmla="*/ 317067 w 412414"/>
                <a:gd name="connsiteY2" fmla="*/ 200539 h 704802"/>
                <a:gd name="connsiteX3" fmla="*/ 206046 w 412414"/>
                <a:gd name="connsiteY3" fmla="*/ 89519 h 704802"/>
                <a:gd name="connsiteX4" fmla="*/ 95026 w 412414"/>
                <a:gd name="connsiteY4" fmla="*/ 200539 h 704802"/>
                <a:gd name="connsiteX5" fmla="*/ 95026 w 412414"/>
                <a:gd name="connsiteY5" fmla="*/ 704040 h 704802"/>
                <a:gd name="connsiteX6" fmla="*/ -224 w 412414"/>
                <a:gd name="connsiteY6" fmla="*/ 704040 h 704802"/>
                <a:gd name="connsiteX7" fmla="*/ -224 w 412414"/>
                <a:gd name="connsiteY7" fmla="*/ 200539 h 704802"/>
                <a:gd name="connsiteX8" fmla="*/ 211080 w 412414"/>
                <a:gd name="connsiteY8" fmla="*/ -571 h 704802"/>
                <a:gd name="connsiteX9" fmla="*/ 412190 w 412414"/>
                <a:gd name="connsiteY9" fmla="*/ 200539 h 70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414" h="704802">
                  <a:moveTo>
                    <a:pt x="412190" y="704167"/>
                  </a:moveTo>
                  <a:lnTo>
                    <a:pt x="317067" y="704167"/>
                  </a:lnTo>
                  <a:lnTo>
                    <a:pt x="317067" y="200539"/>
                  </a:lnTo>
                  <a:cubicBezTo>
                    <a:pt x="317067" y="139226"/>
                    <a:pt x="267360" y="89519"/>
                    <a:pt x="206046" y="89519"/>
                  </a:cubicBezTo>
                  <a:cubicBezTo>
                    <a:pt x="144733" y="89519"/>
                    <a:pt x="95026" y="139226"/>
                    <a:pt x="95026" y="200539"/>
                  </a:cubicBezTo>
                  <a:lnTo>
                    <a:pt x="95026" y="704040"/>
                  </a:lnTo>
                  <a:lnTo>
                    <a:pt x="-224" y="704040"/>
                  </a:lnTo>
                  <a:lnTo>
                    <a:pt x="-224" y="200539"/>
                  </a:lnTo>
                  <a:cubicBezTo>
                    <a:pt x="2589" y="86655"/>
                    <a:pt x="97196" y="-3385"/>
                    <a:pt x="211080" y="-571"/>
                  </a:cubicBezTo>
                  <a:cubicBezTo>
                    <a:pt x="321002" y="2154"/>
                    <a:pt x="409465" y="90616"/>
                    <a:pt x="412190" y="200539"/>
                  </a:cubicBezTo>
                  <a:close/>
                </a:path>
              </a:pathLst>
            </a:custGeom>
            <a:solidFill>
              <a:srgbClr val="FCF8EF"/>
            </a:solidFill>
            <a:ln w="12568" cap="flat">
              <a:noFill/>
              <a:prstDash val="solid"/>
              <a:miter/>
            </a:ln>
          </p:spPr>
          <p:txBody>
            <a:bodyPr rtlCol="0" anchor="ctr"/>
            <a:lstStyle/>
            <a:p>
              <a:endParaRPr lang="sv-SE" sz="900"/>
            </a:p>
          </p:txBody>
        </p:sp>
      </p:grpSp>
    </p:spTree>
    <p:extLst>
      <p:ext uri="{BB962C8B-B14F-4D97-AF65-F5344CB8AC3E}">
        <p14:creationId xmlns:p14="http://schemas.microsoft.com/office/powerpoint/2010/main" val="239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Rubrik och innehåll">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0A5A279-7CA8-409F-B949-E74FD6DC4B47}"/>
              </a:ext>
            </a:extLst>
          </p:cNvPr>
          <p:cNvSpPr/>
          <p:nvPr userDrawn="1"/>
        </p:nvSpPr>
        <p:spPr>
          <a:xfrm>
            <a:off x="0" y="0"/>
            <a:ext cx="6092972" cy="6858000"/>
          </a:xfrm>
          <a:prstGeom prst="rect">
            <a:avLst/>
          </a:prstGeom>
          <a:solidFill>
            <a:srgbClr val="1616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sp>
        <p:nvSpPr>
          <p:cNvPr id="2" name="Title 1"/>
          <p:cNvSpPr>
            <a:spLocks noGrp="1"/>
          </p:cNvSpPr>
          <p:nvPr>
            <p:ph type="title" hasCustomPrompt="1"/>
          </p:nvPr>
        </p:nvSpPr>
        <p:spPr>
          <a:xfrm>
            <a:off x="445545" y="2440114"/>
            <a:ext cx="4662870" cy="555252"/>
          </a:xfrm>
        </p:spPr>
        <p:txBody>
          <a:bodyPr/>
          <a:lstStyle>
            <a:lvl1pPr>
              <a:lnSpc>
                <a:spcPts val="3150"/>
              </a:lnSpc>
              <a:defRPr sz="2500">
                <a:solidFill>
                  <a:srgbClr val="FCF8EF"/>
                </a:solidFill>
              </a:defRPr>
            </a:lvl1pPr>
          </a:lstStyle>
          <a:p>
            <a:r>
              <a:rPr lang="sv-SE" dirty="0"/>
              <a:t>Rubrik</a:t>
            </a:r>
            <a:endParaRPr lang="en-US" dirty="0"/>
          </a:p>
        </p:txBody>
      </p:sp>
      <p:sp>
        <p:nvSpPr>
          <p:cNvPr id="8" name="Platshållare för text 7">
            <a:extLst>
              <a:ext uri="{FF2B5EF4-FFF2-40B4-BE49-F238E27FC236}">
                <a16:creationId xmlns:a16="http://schemas.microsoft.com/office/drawing/2014/main" id="{726E4855-7F9D-49CD-9393-17952D7F31F9}"/>
              </a:ext>
            </a:extLst>
          </p:cNvPr>
          <p:cNvSpPr>
            <a:spLocks noGrp="1"/>
          </p:cNvSpPr>
          <p:nvPr>
            <p:ph type="body" sz="quarter" idx="10" hasCustomPrompt="1"/>
          </p:nvPr>
        </p:nvSpPr>
        <p:spPr>
          <a:xfrm>
            <a:off x="444645" y="421005"/>
            <a:ext cx="3088683" cy="344864"/>
          </a:xfrm>
        </p:spPr>
        <p:txBody>
          <a:bodyPr/>
          <a:lstStyle>
            <a:lvl1pPr marL="0" indent="0">
              <a:buNone/>
              <a:defRPr b="1" cap="all" baseline="0">
                <a:solidFill>
                  <a:srgbClr val="FCF8EF"/>
                </a:solidFill>
                <a:latin typeface="+mj-lt"/>
              </a:defRPr>
            </a:lvl1pPr>
          </a:lstStyle>
          <a:p>
            <a:pPr marL="0" marR="0" lvl="0" indent="0" algn="l" defTabSz="914355" rtl="0" eaLnBrk="1" fontAlgn="auto" latinLnBrk="0" hangingPunct="1">
              <a:lnSpc>
                <a:spcPts val="2000"/>
              </a:lnSpc>
              <a:spcBef>
                <a:spcPts val="0"/>
              </a:spcBef>
              <a:spcAft>
                <a:spcPts val="0"/>
              </a:spcAft>
              <a:buClrTx/>
              <a:buSzTx/>
              <a:buFont typeface="Arial" panose="020B0604020202020204" pitchFamily="34" charset="0"/>
              <a:buNone/>
              <a:tabLst/>
              <a:defRPr/>
            </a:pPr>
            <a:r>
              <a:rPr lang="sv-SE" dirty="0"/>
              <a:t>Innehåll</a:t>
            </a:r>
          </a:p>
        </p:txBody>
      </p:sp>
      <p:sp>
        <p:nvSpPr>
          <p:cNvPr id="12" name="Platshållare för text 11">
            <a:extLst>
              <a:ext uri="{FF2B5EF4-FFF2-40B4-BE49-F238E27FC236}">
                <a16:creationId xmlns:a16="http://schemas.microsoft.com/office/drawing/2014/main" id="{CEE1051A-7F1A-4755-B6F6-C3F4CCE632A8}"/>
              </a:ext>
            </a:extLst>
          </p:cNvPr>
          <p:cNvSpPr>
            <a:spLocks noGrp="1"/>
          </p:cNvSpPr>
          <p:nvPr>
            <p:ph type="body" sz="quarter" idx="11"/>
          </p:nvPr>
        </p:nvSpPr>
        <p:spPr>
          <a:xfrm>
            <a:off x="442005" y="3596221"/>
            <a:ext cx="4659446" cy="1751807"/>
          </a:xfrm>
        </p:spPr>
        <p:txBody>
          <a:bodyPr/>
          <a:lstStyle>
            <a:lvl1pPr>
              <a:defRPr>
                <a:solidFill>
                  <a:srgbClr val="FCF8EF"/>
                </a:solidFill>
              </a:defRPr>
            </a:lvl1pPr>
            <a:lvl2pPr>
              <a:defRPr>
                <a:solidFill>
                  <a:srgbClr val="FCF8EF"/>
                </a:solidFill>
              </a:defRPr>
            </a:lvl2pPr>
            <a:lvl3pPr>
              <a:defRPr>
                <a:solidFill>
                  <a:srgbClr val="FCF8EF"/>
                </a:solidFill>
              </a:defRPr>
            </a:lvl3pPr>
            <a:lvl4pPr>
              <a:defRPr>
                <a:solidFill>
                  <a:srgbClr val="FCF8EF"/>
                </a:solidFill>
              </a:defRPr>
            </a:lvl4pPr>
            <a:lvl5pPr>
              <a:defRPr>
                <a:solidFill>
                  <a:srgbClr val="FCF8E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8" name="Platshållare för text 11">
            <a:extLst>
              <a:ext uri="{FF2B5EF4-FFF2-40B4-BE49-F238E27FC236}">
                <a16:creationId xmlns:a16="http://schemas.microsoft.com/office/drawing/2014/main" id="{D6375FB0-186A-4C0E-806E-DDB11886F94A}"/>
              </a:ext>
            </a:extLst>
          </p:cNvPr>
          <p:cNvSpPr>
            <a:spLocks noGrp="1"/>
          </p:cNvSpPr>
          <p:nvPr>
            <p:ph type="body" sz="quarter" idx="12"/>
          </p:nvPr>
        </p:nvSpPr>
        <p:spPr>
          <a:xfrm>
            <a:off x="6529317" y="3596221"/>
            <a:ext cx="4659446" cy="1751807"/>
          </a:xfrm>
        </p:spPr>
        <p:txBody>
          <a:bodyPr/>
          <a:lstStyle>
            <a:lvl1pPr>
              <a:defRPr>
                <a:solidFill>
                  <a:srgbClr val="161616"/>
                </a:solidFill>
              </a:defRPr>
            </a:lvl1pPr>
            <a:lvl2pPr>
              <a:defRPr>
                <a:solidFill>
                  <a:srgbClr val="161616"/>
                </a:solidFill>
              </a:defRPr>
            </a:lvl2pPr>
            <a:lvl3pPr>
              <a:defRPr>
                <a:solidFill>
                  <a:srgbClr val="161616"/>
                </a:solidFill>
              </a:defRPr>
            </a:lvl3pPr>
            <a:lvl4pPr>
              <a:defRPr>
                <a:solidFill>
                  <a:srgbClr val="161616"/>
                </a:solidFill>
              </a:defRPr>
            </a:lvl4pPr>
            <a:lvl5pPr>
              <a:defRPr>
                <a:solidFill>
                  <a:srgbClr val="161616"/>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0" name="Platshållare för text 11">
            <a:extLst>
              <a:ext uri="{FF2B5EF4-FFF2-40B4-BE49-F238E27FC236}">
                <a16:creationId xmlns:a16="http://schemas.microsoft.com/office/drawing/2014/main" id="{2412E16F-CF49-4987-B3A7-282624AF118B}"/>
              </a:ext>
            </a:extLst>
          </p:cNvPr>
          <p:cNvSpPr>
            <a:spLocks noGrp="1"/>
          </p:cNvSpPr>
          <p:nvPr>
            <p:ph type="body" sz="quarter" idx="13" hasCustomPrompt="1"/>
          </p:nvPr>
        </p:nvSpPr>
        <p:spPr>
          <a:xfrm>
            <a:off x="6529317" y="2476072"/>
            <a:ext cx="4659446" cy="523982"/>
          </a:xfrm>
        </p:spPr>
        <p:txBody>
          <a:bodyPr anchor="b"/>
          <a:lstStyle>
            <a:lvl1pPr marL="0" indent="0">
              <a:lnSpc>
                <a:spcPts val="3150"/>
              </a:lnSpc>
              <a:buNone/>
              <a:defRPr sz="2500" b="1">
                <a:solidFill>
                  <a:srgbClr val="161616"/>
                </a:solidFill>
                <a:latin typeface="+mj-lt"/>
              </a:defRPr>
            </a:lvl1pPr>
            <a:lvl2pPr>
              <a:defRPr>
                <a:solidFill>
                  <a:srgbClr val="161616"/>
                </a:solidFill>
              </a:defRPr>
            </a:lvl2pPr>
            <a:lvl3pPr>
              <a:defRPr>
                <a:solidFill>
                  <a:srgbClr val="161616"/>
                </a:solidFill>
              </a:defRPr>
            </a:lvl3pPr>
            <a:lvl4pPr>
              <a:defRPr>
                <a:solidFill>
                  <a:srgbClr val="161616"/>
                </a:solidFill>
              </a:defRPr>
            </a:lvl4pPr>
            <a:lvl5pPr>
              <a:defRPr>
                <a:solidFill>
                  <a:srgbClr val="161616"/>
                </a:solidFill>
              </a:defRPr>
            </a:lvl5pPr>
          </a:lstStyle>
          <a:p>
            <a:pPr lvl="0"/>
            <a:r>
              <a:rPr lang="sv-SE" dirty="0"/>
              <a:t>Rubrik</a:t>
            </a:r>
          </a:p>
        </p:txBody>
      </p:sp>
    </p:spTree>
    <p:extLst>
      <p:ext uri="{BB962C8B-B14F-4D97-AF65-F5344CB8AC3E}">
        <p14:creationId xmlns:p14="http://schemas.microsoft.com/office/powerpoint/2010/main" val="319786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9371" y="2435226"/>
            <a:ext cx="5480461" cy="1325563"/>
          </a:xfrm>
          <a:prstGeom prst="rect">
            <a:avLst/>
          </a:prstGeom>
        </p:spPr>
        <p:txBody>
          <a:bodyPr vert="horz" lIns="0" tIns="0" rIns="0" bIns="0" rtlCol="0" anchor="b">
            <a:noAutofit/>
          </a:bodyPr>
          <a:lstStyle/>
          <a:p>
            <a:r>
              <a:rPr lang="sv-SE" dirty="0"/>
              <a:t>Rubrik</a:t>
            </a:r>
            <a:endParaRPr lang="en-US" dirty="0"/>
          </a:p>
        </p:txBody>
      </p:sp>
      <p:sp>
        <p:nvSpPr>
          <p:cNvPr id="3" name="Text Placeholder 2"/>
          <p:cNvSpPr>
            <a:spLocks noGrp="1"/>
          </p:cNvSpPr>
          <p:nvPr>
            <p:ph type="body" idx="1"/>
          </p:nvPr>
        </p:nvSpPr>
        <p:spPr>
          <a:xfrm>
            <a:off x="1149371" y="3917950"/>
            <a:ext cx="5467760" cy="2259013"/>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10" name="Bild 9">
            <a:extLst>
              <a:ext uri="{FF2B5EF4-FFF2-40B4-BE49-F238E27FC236}">
                <a16:creationId xmlns:a16="http://schemas.microsoft.com/office/drawing/2014/main" id="{4BEDFCB8-F878-47DA-B47A-244422671BCE}"/>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90638" y="5863038"/>
            <a:ext cx="454203" cy="548793"/>
          </a:xfrm>
          <a:prstGeom prst="rect">
            <a:avLst/>
          </a:prstGeom>
        </p:spPr>
      </p:pic>
    </p:spTree>
    <p:extLst>
      <p:ext uri="{BB962C8B-B14F-4D97-AF65-F5344CB8AC3E}">
        <p14:creationId xmlns:p14="http://schemas.microsoft.com/office/powerpoint/2010/main" val="68937202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98" r:id="rId13"/>
    <p:sldLayoutId id="2147483699" r:id="rId14"/>
    <p:sldLayoutId id="214748370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55" rtl="0" eaLnBrk="1" latinLnBrk="0" hangingPunct="1">
        <a:lnSpc>
          <a:spcPct val="100000"/>
        </a:lnSpc>
        <a:spcBef>
          <a:spcPct val="0"/>
        </a:spcBef>
        <a:buNone/>
        <a:defRPr sz="5000" b="1" kern="1200">
          <a:solidFill>
            <a:schemeClr val="tx1"/>
          </a:solidFill>
          <a:latin typeface="+mj-lt"/>
          <a:ea typeface="+mj-ea"/>
          <a:cs typeface="+mj-cs"/>
        </a:defRPr>
      </a:lvl1pPr>
    </p:titleStyle>
    <p:bodyStyle>
      <a:lvl1pPr marL="228589" indent="-228589" algn="l" defTabSz="914355" rtl="0" eaLnBrk="1" latinLnBrk="0" hangingPunct="1">
        <a:lnSpc>
          <a:spcPts val="2000"/>
        </a:lnSpc>
        <a:spcBef>
          <a:spcPts val="0"/>
        </a:spcBef>
        <a:buFont typeface="Arial" panose="020B0604020202020204" pitchFamily="34" charset="0"/>
        <a:buChar char="•"/>
        <a:defRPr sz="1400" kern="1200">
          <a:solidFill>
            <a:schemeClr val="tx1"/>
          </a:solidFill>
          <a:latin typeface="+mn-lt"/>
          <a:ea typeface="+mn-ea"/>
          <a:cs typeface="+mn-cs"/>
        </a:defRPr>
      </a:lvl1pPr>
      <a:lvl2pPr marL="685766" indent="-228589" algn="l" defTabSz="914355" rtl="0" eaLnBrk="1" latinLnBrk="0" hangingPunct="1">
        <a:lnSpc>
          <a:spcPts val="2000"/>
        </a:lnSpc>
        <a:spcBef>
          <a:spcPts val="0"/>
        </a:spcBef>
        <a:buFont typeface="Arial" panose="020B0604020202020204" pitchFamily="34" charset="0"/>
        <a:buChar char="•"/>
        <a:defRPr sz="1400" kern="1200">
          <a:solidFill>
            <a:schemeClr val="tx1"/>
          </a:solidFill>
          <a:latin typeface="+mn-lt"/>
          <a:ea typeface="+mn-ea"/>
          <a:cs typeface="+mn-cs"/>
        </a:defRPr>
      </a:lvl2pPr>
      <a:lvl3pPr marL="1142943" indent="-228589" algn="l" defTabSz="914355" rtl="0" eaLnBrk="1" latinLnBrk="0" hangingPunct="1">
        <a:lnSpc>
          <a:spcPts val="2000"/>
        </a:lnSpc>
        <a:spcBef>
          <a:spcPts val="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5" rtl="0" eaLnBrk="1" latinLnBrk="0" hangingPunct="1">
        <a:lnSpc>
          <a:spcPts val="2000"/>
        </a:lnSpc>
        <a:spcBef>
          <a:spcPts val="0"/>
        </a:spcBef>
        <a:buFont typeface="Arial" panose="020B0604020202020204" pitchFamily="34" charset="0"/>
        <a:buChar char="•"/>
        <a:defRPr sz="1400" kern="1200">
          <a:solidFill>
            <a:schemeClr val="tx1"/>
          </a:solidFill>
          <a:latin typeface="+mn-lt"/>
          <a:ea typeface="+mn-ea"/>
          <a:cs typeface="+mn-cs"/>
        </a:defRPr>
      </a:lvl4pPr>
      <a:lvl5pPr marL="2057297" indent="-228589" algn="l" defTabSz="914355" rtl="0" eaLnBrk="1" latinLnBrk="0" hangingPunct="1">
        <a:lnSpc>
          <a:spcPts val="2000"/>
        </a:lnSpc>
        <a:spcBef>
          <a:spcPts val="0"/>
        </a:spcBef>
        <a:buFont typeface="Arial" panose="020B0604020202020204" pitchFamily="34" charset="0"/>
        <a:buChar char="•"/>
        <a:defRPr sz="14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www.mckinsey.com/~/media/McKinsey/Business%20Functions/Organization/Our%20Insights/Delivering%20through%20diversity/Delivering-through-diversity_full-report.ashx" TargetMode="External"/><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mckinsey.com/~/media/mckinsey/featured%20insights/diversity%20and%20inclusion/diversity%20wins%20how%20inclusion%20matters/diversity-wins-how-inclusion-matters-vf.pdf" TargetMode="External"/><Relationship Id="rId4" Type="http://schemas.openxmlformats.org/officeDocument/2006/relationships/image" Target="../media/image22.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akademssr.se/post/nar-isolering-blir-mainstream-hander-nagot"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943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D6C645-15FA-39AF-203D-43E452355BC0}"/>
              </a:ext>
            </a:extLst>
          </p:cNvPr>
          <p:cNvSpPr>
            <a:spLocks noGrp="1"/>
          </p:cNvSpPr>
          <p:nvPr>
            <p:ph type="ctrTitle"/>
          </p:nvPr>
        </p:nvSpPr>
        <p:spPr/>
        <p:txBody>
          <a:bodyPr/>
          <a:lstStyle/>
          <a:p>
            <a:r>
              <a:rPr lang="sv-SE" dirty="0"/>
              <a:t>Resultat:</a:t>
            </a:r>
          </a:p>
        </p:txBody>
      </p:sp>
      <p:sp>
        <p:nvSpPr>
          <p:cNvPr id="3" name="Underrubrik 2">
            <a:extLst>
              <a:ext uri="{FF2B5EF4-FFF2-40B4-BE49-F238E27FC236}">
                <a16:creationId xmlns:a16="http://schemas.microsoft.com/office/drawing/2014/main" id="{439874F2-B7D7-7359-2B83-8F4C225B7371}"/>
              </a:ext>
            </a:extLst>
          </p:cNvPr>
          <p:cNvSpPr>
            <a:spLocks noGrp="1"/>
          </p:cNvSpPr>
          <p:nvPr>
            <p:ph type="subTitle" idx="1"/>
          </p:nvPr>
        </p:nvSpPr>
        <p:spPr>
          <a:xfrm>
            <a:off x="5074920" y="137160"/>
            <a:ext cx="6736081" cy="6568440"/>
          </a:xfrm>
        </p:spPr>
        <p:txBody>
          <a:bodyPr/>
          <a:lstStyle/>
          <a:p>
            <a:r>
              <a:rPr lang="sv-SE" sz="1800" b="1" dirty="0"/>
              <a:t>Hållbart forum – Förening</a:t>
            </a:r>
          </a:p>
          <a:p>
            <a:pPr marL="285750" indent="-285750">
              <a:buFontTx/>
              <a:buChar char="-"/>
            </a:pPr>
            <a:endParaRPr lang="sv-SE" sz="1800" dirty="0"/>
          </a:p>
          <a:p>
            <a:r>
              <a:rPr lang="sv-SE" sz="1800" b="1" dirty="0"/>
              <a:t>Utbildningskoncept och material: </a:t>
            </a:r>
          </a:p>
          <a:p>
            <a:r>
              <a:rPr lang="sv-SE" sz="1800" dirty="0"/>
              <a:t>	- E-</a:t>
            </a:r>
            <a:r>
              <a:rPr lang="sv-SE" sz="1800" dirty="0" err="1"/>
              <a:t>learning</a:t>
            </a:r>
            <a:endParaRPr lang="sv-SE" sz="1800" dirty="0"/>
          </a:p>
          <a:p>
            <a:r>
              <a:rPr lang="sv-SE" sz="1800" dirty="0"/>
              <a:t>	- Självskattningsverktyg</a:t>
            </a:r>
          </a:p>
          <a:p>
            <a:r>
              <a:rPr lang="sv-SE" sz="1800" dirty="0"/>
              <a:t>	- Grundutbildning,</a:t>
            </a:r>
          </a:p>
          <a:p>
            <a:r>
              <a:rPr lang="sv-SE" sz="1800" dirty="0"/>
              <a:t>	- Coach-utbildning </a:t>
            </a:r>
          </a:p>
          <a:p>
            <a:r>
              <a:rPr lang="sv-SE" sz="1800" dirty="0"/>
              <a:t> 	- System för </a:t>
            </a:r>
            <a:r>
              <a:rPr lang="sv-SE" sz="1800" dirty="0" err="1"/>
              <a:t>peer-reviews</a:t>
            </a:r>
            <a:endParaRPr lang="sv-SE" sz="1800" dirty="0"/>
          </a:p>
          <a:p>
            <a:r>
              <a:rPr lang="sv-SE" sz="1800" dirty="0"/>
              <a:t>	- Chefs- och ledningsgruppsutbildning</a:t>
            </a:r>
          </a:p>
          <a:p>
            <a:r>
              <a:rPr lang="sv-SE" sz="1800" dirty="0"/>
              <a:t>	- Konsultutbildningar </a:t>
            </a:r>
          </a:p>
          <a:p>
            <a:endParaRPr lang="sv-SE" sz="1800" b="1" dirty="0"/>
          </a:p>
          <a:p>
            <a:r>
              <a:rPr lang="sv-SE" sz="1800" b="1" dirty="0"/>
              <a:t>Samarbeten</a:t>
            </a:r>
          </a:p>
          <a:p>
            <a:r>
              <a:rPr lang="sv-SE" sz="1800" dirty="0"/>
              <a:t>	- Konsultnätverk</a:t>
            </a:r>
          </a:p>
          <a:p>
            <a:r>
              <a:rPr lang="sv-SE" sz="1800" dirty="0"/>
              <a:t> 	- Forskningsnätverk</a:t>
            </a:r>
          </a:p>
          <a:p>
            <a:r>
              <a:rPr lang="sv-SE" sz="1800" dirty="0"/>
              <a:t>	- främjandenätverk med myndigheter  </a:t>
            </a:r>
          </a:p>
          <a:p>
            <a:r>
              <a:rPr lang="sv-SE" sz="1800" dirty="0"/>
              <a:t>	- Transnationella samarbetet</a:t>
            </a:r>
          </a:p>
          <a:p>
            <a:endParaRPr lang="sv-SE" sz="1800" dirty="0"/>
          </a:p>
          <a:p>
            <a:r>
              <a:rPr lang="sv-SE" sz="1800" dirty="0"/>
              <a:t>	- Dialog med politiker &amp; arbetsmarknadens parter</a:t>
            </a:r>
          </a:p>
          <a:p>
            <a:r>
              <a:rPr lang="sv-SE" sz="1800" dirty="0"/>
              <a:t>	- EU-dialog</a:t>
            </a:r>
          </a:p>
          <a:p>
            <a:endParaRPr lang="sv-SE" sz="1800" dirty="0"/>
          </a:p>
          <a:p>
            <a:pPr marL="285750" indent="-285750">
              <a:buFontTx/>
              <a:buChar char="-"/>
            </a:pPr>
            <a:r>
              <a:rPr lang="sv-SE" sz="1800" dirty="0"/>
              <a:t>Kunskapsrapporter byggd på forskning</a:t>
            </a:r>
          </a:p>
          <a:p>
            <a:pPr marL="285750" indent="-285750">
              <a:buFontTx/>
              <a:buChar char="-"/>
            </a:pPr>
            <a:r>
              <a:rPr lang="sv-SE" sz="1800" dirty="0"/>
              <a:t>Populärvetenskapliga artiklar</a:t>
            </a:r>
          </a:p>
          <a:p>
            <a:pPr marL="285750" indent="-285750">
              <a:buFontTx/>
              <a:buChar char="-"/>
            </a:pPr>
            <a:r>
              <a:rPr lang="sv-SE" sz="1800" dirty="0"/>
              <a:t>Underlag för UUA vid LOU</a:t>
            </a:r>
          </a:p>
          <a:p>
            <a:pPr marL="285750" indent="-285750">
              <a:buFontTx/>
              <a:buChar char="-"/>
            </a:pPr>
            <a:r>
              <a:rPr lang="sv-SE" sz="1800" dirty="0"/>
              <a:t>Översättning av UUA material</a:t>
            </a:r>
          </a:p>
          <a:p>
            <a:pPr marL="285750" indent="-285750">
              <a:buFontTx/>
              <a:buChar char="-"/>
            </a:pPr>
            <a:r>
              <a:rPr lang="sv-SE" sz="1800" dirty="0"/>
              <a:t>Agenda 2030 kopplat till UUA</a:t>
            </a:r>
          </a:p>
          <a:p>
            <a:pPr marL="285750" indent="-285750">
              <a:buFontTx/>
              <a:buChar char="-"/>
            </a:pPr>
            <a:endParaRPr lang="sv-SE" sz="1800" dirty="0"/>
          </a:p>
        </p:txBody>
      </p:sp>
    </p:spTree>
    <p:extLst>
      <p:ext uri="{BB962C8B-B14F-4D97-AF65-F5344CB8AC3E}">
        <p14:creationId xmlns:p14="http://schemas.microsoft.com/office/powerpoint/2010/main" val="414260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descr="En bild som visar person, hand&#10;&#10;Automatiskt genererad beskrivning">
            <a:extLst>
              <a:ext uri="{FF2B5EF4-FFF2-40B4-BE49-F238E27FC236}">
                <a16:creationId xmlns:a16="http://schemas.microsoft.com/office/drawing/2014/main" id="{5539DD7E-842C-4ED5-87DE-056095A55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724" y="857083"/>
            <a:ext cx="4152277" cy="2899753"/>
          </a:xfrm>
          <a:prstGeom prst="rect">
            <a:avLst/>
          </a:prstGeom>
        </p:spPr>
      </p:pic>
      <p:sp>
        <p:nvSpPr>
          <p:cNvPr id="3" name="Rubrik 1">
            <a:extLst>
              <a:ext uri="{FF2B5EF4-FFF2-40B4-BE49-F238E27FC236}">
                <a16:creationId xmlns:a16="http://schemas.microsoft.com/office/drawing/2014/main" id="{B8569576-32E1-4046-AC43-3C1D7DE2AC87}"/>
              </a:ext>
            </a:extLst>
          </p:cNvPr>
          <p:cNvSpPr txBox="1">
            <a:spLocks/>
          </p:cNvSpPr>
          <p:nvPr/>
        </p:nvSpPr>
        <p:spPr>
          <a:xfrm>
            <a:off x="1725337" y="2613481"/>
            <a:ext cx="6211094" cy="4860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85766"/>
            <a:r>
              <a:rPr lang="sv-SE" sz="3600" b="1" dirty="0"/>
              <a:t>Perspektivskifte: </a:t>
            </a:r>
          </a:p>
          <a:p>
            <a:pPr algn="l" defTabSz="816377"/>
            <a:br>
              <a:rPr lang="sv-SE" sz="938" b="1" dirty="0">
                <a:latin typeface="+mn-lt"/>
                <a:ea typeface="+mn-ea"/>
                <a:cs typeface="+mn-cs"/>
              </a:rPr>
            </a:br>
            <a:endParaRPr lang="sv-SE" sz="1800" b="1" dirty="0">
              <a:latin typeface="+mn-lt"/>
              <a:ea typeface="+mn-ea"/>
              <a:cs typeface="+mn-cs"/>
            </a:endParaRPr>
          </a:p>
          <a:p>
            <a:pPr algn="l" defTabSz="816377"/>
            <a:r>
              <a:rPr lang="sv-SE" sz="2400" b="1" dirty="0">
                <a:latin typeface="+mn-lt"/>
                <a:ea typeface="+mn-ea"/>
                <a:cs typeface="+mn-cs"/>
              </a:rPr>
              <a:t>Att åstadkomma ett perspektivskifte på synen på vårt arbetsliv för att få arbetsplatser som är utformade efter de olikheter som finns representerade i vårt samhälle. </a:t>
            </a:r>
          </a:p>
          <a:p>
            <a:pPr algn="l" defTabSz="816377"/>
            <a:endParaRPr lang="sv-SE" sz="1800" b="1" dirty="0">
              <a:latin typeface="+mn-lt"/>
              <a:ea typeface="+mn-ea"/>
              <a:cs typeface="+mn-cs"/>
            </a:endParaRPr>
          </a:p>
        </p:txBody>
      </p:sp>
    </p:spTree>
    <p:extLst>
      <p:ext uri="{BB962C8B-B14F-4D97-AF65-F5344CB8AC3E}">
        <p14:creationId xmlns:p14="http://schemas.microsoft.com/office/powerpoint/2010/main" val="167148797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D266BD-D2C6-4BCE-A039-17AE20039117}"/>
              </a:ext>
            </a:extLst>
          </p:cNvPr>
          <p:cNvSpPr>
            <a:spLocks noGrp="1"/>
          </p:cNvSpPr>
          <p:nvPr>
            <p:ph type="title"/>
          </p:nvPr>
        </p:nvSpPr>
        <p:spPr>
          <a:xfrm>
            <a:off x="1981200" y="548680"/>
            <a:ext cx="8229600" cy="1143000"/>
          </a:xfrm>
        </p:spPr>
        <p:txBody>
          <a:bodyPr>
            <a:noAutofit/>
          </a:bodyPr>
          <a:lstStyle/>
          <a:p>
            <a:pPr algn="l"/>
            <a:r>
              <a:rPr lang="sv-SE">
                <a:cs typeface="Calibri" panose="020F0502020204030204" pitchFamily="34" charset="0"/>
              </a:rPr>
              <a:t>7 principer för </a:t>
            </a:r>
            <a:br>
              <a:rPr lang="sv-SE">
                <a:cs typeface="Calibri" panose="020F0502020204030204" pitchFamily="34" charset="0"/>
              </a:rPr>
            </a:br>
            <a:r>
              <a:rPr lang="sv-SE">
                <a:cs typeface="Calibri" panose="020F0502020204030204" pitchFamily="34" charset="0"/>
              </a:rPr>
              <a:t>universell utformning </a:t>
            </a:r>
          </a:p>
        </p:txBody>
      </p:sp>
      <p:sp>
        <p:nvSpPr>
          <p:cNvPr id="3" name="Platshållare för innehåll 2">
            <a:extLst>
              <a:ext uri="{FF2B5EF4-FFF2-40B4-BE49-F238E27FC236}">
                <a16:creationId xmlns:a16="http://schemas.microsoft.com/office/drawing/2014/main" id="{5540B064-92D2-4058-A5C4-40A12F27CB92}"/>
              </a:ext>
            </a:extLst>
          </p:cNvPr>
          <p:cNvSpPr>
            <a:spLocks noGrp="1"/>
          </p:cNvSpPr>
          <p:nvPr>
            <p:ph idx="1"/>
          </p:nvPr>
        </p:nvSpPr>
        <p:spPr>
          <a:xfrm>
            <a:off x="1981200" y="2060848"/>
            <a:ext cx="8229600" cy="4638622"/>
          </a:xfrm>
        </p:spPr>
        <p:txBody>
          <a:bodyPr vert="horz" lIns="91440" tIns="45720" rIns="91440" bIns="45720" rtlCol="0" anchor="t">
            <a:noAutofit/>
          </a:bodyPr>
          <a:lstStyle/>
          <a:p>
            <a:pPr lvl="0"/>
            <a:r>
              <a:rPr lang="sv-SE" sz="2400" dirty="0">
                <a:latin typeface="Calibri"/>
                <a:cs typeface="Calibri"/>
              </a:rPr>
              <a:t>Likvärdig användning</a:t>
            </a:r>
          </a:p>
          <a:p>
            <a:pPr lvl="0"/>
            <a:endParaRPr lang="sv-SE" sz="2400" dirty="0">
              <a:latin typeface="Calibri"/>
              <a:cs typeface="Calibri"/>
            </a:endParaRPr>
          </a:p>
          <a:p>
            <a:pPr lvl="0"/>
            <a:r>
              <a:rPr lang="sv-SE" sz="2400" dirty="0">
                <a:latin typeface="Calibri" panose="020F0502020204030204" pitchFamily="34" charset="0"/>
                <a:cs typeface="Calibri" panose="020F0502020204030204" pitchFamily="34" charset="0"/>
              </a:rPr>
              <a:t>Flexibel användning</a:t>
            </a:r>
          </a:p>
          <a:p>
            <a:pPr lvl="0"/>
            <a:endParaRPr lang="sv-SE" sz="2400" dirty="0">
              <a:latin typeface="Calibri" panose="020F0502020204030204" pitchFamily="34" charset="0"/>
              <a:cs typeface="Calibri" panose="020F0502020204030204" pitchFamily="34" charset="0"/>
            </a:endParaRPr>
          </a:p>
          <a:p>
            <a:pPr lvl="0"/>
            <a:r>
              <a:rPr lang="sv-SE" sz="2400" dirty="0">
                <a:latin typeface="Calibri" panose="020F0502020204030204" pitchFamily="34" charset="0"/>
                <a:cs typeface="Calibri" panose="020F0502020204030204" pitchFamily="34" charset="0"/>
              </a:rPr>
              <a:t>Enkel och intuitiv användning</a:t>
            </a:r>
          </a:p>
          <a:p>
            <a:pPr lvl="0"/>
            <a:endParaRPr lang="sv-SE" sz="2400" dirty="0">
              <a:latin typeface="Calibri" panose="020F0502020204030204" pitchFamily="34" charset="0"/>
              <a:cs typeface="Calibri" panose="020F0502020204030204" pitchFamily="34" charset="0"/>
            </a:endParaRPr>
          </a:p>
          <a:p>
            <a:pPr lvl="0"/>
            <a:r>
              <a:rPr lang="sv-SE" sz="2400" dirty="0">
                <a:latin typeface="Calibri" panose="020F0502020204030204" pitchFamily="34" charset="0"/>
                <a:cs typeface="Calibri" panose="020F0502020204030204" pitchFamily="34" charset="0"/>
              </a:rPr>
              <a:t>Uppfattbar information</a:t>
            </a:r>
          </a:p>
          <a:p>
            <a:pPr lvl="0"/>
            <a:endParaRPr lang="sv-SE" sz="2400" dirty="0">
              <a:latin typeface="Calibri" panose="020F0502020204030204" pitchFamily="34" charset="0"/>
              <a:cs typeface="Calibri" panose="020F0502020204030204" pitchFamily="34" charset="0"/>
            </a:endParaRPr>
          </a:p>
          <a:p>
            <a:pPr lvl="0"/>
            <a:r>
              <a:rPr lang="sv-SE" sz="2400" dirty="0">
                <a:latin typeface="Calibri" panose="020F0502020204030204" pitchFamily="34" charset="0"/>
                <a:cs typeface="Calibri" panose="020F0502020204030204" pitchFamily="34" charset="0"/>
              </a:rPr>
              <a:t>Tolerans för misstag</a:t>
            </a:r>
          </a:p>
          <a:p>
            <a:pPr lvl="0"/>
            <a:endParaRPr lang="sv-SE" sz="2400" dirty="0">
              <a:latin typeface="Calibri" panose="020F0502020204030204" pitchFamily="34" charset="0"/>
              <a:cs typeface="Calibri" panose="020F0502020204030204" pitchFamily="34" charset="0"/>
            </a:endParaRPr>
          </a:p>
          <a:p>
            <a:pPr lvl="0"/>
            <a:r>
              <a:rPr lang="sv-SE" sz="2400" dirty="0">
                <a:latin typeface="Calibri" panose="020F0502020204030204" pitchFamily="34" charset="0"/>
                <a:cs typeface="Calibri" panose="020F0502020204030204" pitchFamily="34" charset="0"/>
              </a:rPr>
              <a:t>Låg fysisk ansträngning</a:t>
            </a:r>
          </a:p>
          <a:p>
            <a:pPr lvl="0"/>
            <a:endParaRPr lang="sv-SE" sz="2400" dirty="0">
              <a:latin typeface="Calibri" panose="020F0502020204030204" pitchFamily="34" charset="0"/>
              <a:cs typeface="Calibri" panose="020F0502020204030204" pitchFamily="34" charset="0"/>
            </a:endParaRPr>
          </a:p>
          <a:p>
            <a:pPr lvl="0"/>
            <a:r>
              <a:rPr lang="sv-SE" sz="2400" dirty="0">
                <a:latin typeface="Calibri" panose="020F0502020204030204" pitchFamily="34" charset="0"/>
                <a:cs typeface="Calibri" panose="020F0502020204030204" pitchFamily="34" charset="0"/>
              </a:rPr>
              <a:t>Storlek och utrymme för åtkomst och användning</a:t>
            </a:r>
          </a:p>
          <a:p>
            <a:pPr marL="0" lvl="0" indent="0">
              <a:buNone/>
            </a:pPr>
            <a:r>
              <a:rPr lang="sv-SE" sz="2400" dirty="0">
                <a:latin typeface="Calibri" panose="020F0502020204030204" pitchFamily="34" charset="0"/>
                <a:cs typeface="Calibri" panose="020F0502020204030204" pitchFamily="34" charset="0"/>
              </a:rPr>
              <a:t>----------------------------------------------------------------------</a:t>
            </a:r>
          </a:p>
        </p:txBody>
      </p:sp>
      <p:sp>
        <p:nvSpPr>
          <p:cNvPr id="4" name="textruta 3">
            <a:extLst>
              <a:ext uri="{FF2B5EF4-FFF2-40B4-BE49-F238E27FC236}">
                <a16:creationId xmlns:a16="http://schemas.microsoft.com/office/drawing/2014/main" id="{CEC15826-70E3-4C15-A9D8-57D3847BCF6B}"/>
              </a:ext>
            </a:extLst>
          </p:cNvPr>
          <p:cNvSpPr txBox="1"/>
          <p:nvPr/>
        </p:nvSpPr>
        <p:spPr>
          <a:xfrm>
            <a:off x="1981201" y="5517569"/>
            <a:ext cx="4334263" cy="1181862"/>
          </a:xfrm>
          <a:prstGeom prst="rect">
            <a:avLst/>
          </a:prstGeom>
          <a:noFill/>
        </p:spPr>
        <p:txBody>
          <a:bodyPr wrap="none" rtlCol="0">
            <a:spAutoFit/>
          </a:bodyPr>
          <a:lstStyle/>
          <a:p>
            <a:pPr marL="342900" indent="-342900">
              <a:spcBef>
                <a:spcPct val="20000"/>
              </a:spcBef>
              <a:buFont typeface="Arial" pitchFamily="34" charset="0"/>
              <a:buChar char="•"/>
            </a:pPr>
            <a:r>
              <a:rPr lang="sv-SE" sz="2400">
                <a:latin typeface="Calibri" panose="020F0502020204030204" pitchFamily="34" charset="0"/>
                <a:cs typeface="Calibri" panose="020F0502020204030204" pitchFamily="34" charset="0"/>
              </a:rPr>
              <a:t>Kultur, värderingar </a:t>
            </a:r>
          </a:p>
          <a:p>
            <a:pPr marL="342900" indent="-342900">
              <a:spcBef>
                <a:spcPct val="20000"/>
              </a:spcBef>
              <a:buFont typeface="Arial" pitchFamily="34" charset="0"/>
              <a:buChar char="•"/>
            </a:pPr>
            <a:r>
              <a:rPr lang="sv-SE" sz="2400">
                <a:latin typeface="Calibri" panose="020F0502020204030204" pitchFamily="34" charset="0"/>
                <a:cs typeface="Calibri" panose="020F0502020204030204" pitchFamily="34" charset="0"/>
              </a:rPr>
              <a:t>Motivation, glädje, livskvalitet </a:t>
            </a:r>
          </a:p>
          <a:p>
            <a:endParaRPr lang="sv-SE"/>
          </a:p>
        </p:txBody>
      </p:sp>
      <p:sp>
        <p:nvSpPr>
          <p:cNvPr id="7" name="textruta 6">
            <a:extLst>
              <a:ext uri="{FF2B5EF4-FFF2-40B4-BE49-F238E27FC236}">
                <a16:creationId xmlns:a16="http://schemas.microsoft.com/office/drawing/2014/main" id="{00E32932-C01C-428F-A365-DF27A4C65612}"/>
              </a:ext>
            </a:extLst>
          </p:cNvPr>
          <p:cNvSpPr txBox="1"/>
          <p:nvPr/>
        </p:nvSpPr>
        <p:spPr>
          <a:xfrm>
            <a:off x="1626603" y="6522964"/>
            <a:ext cx="4223785" cy="276999"/>
          </a:xfrm>
          <a:prstGeom prst="rect">
            <a:avLst/>
          </a:prstGeom>
          <a:noFill/>
        </p:spPr>
        <p:txBody>
          <a:bodyPr wrap="none" rtlCol="0">
            <a:spAutoFit/>
          </a:bodyPr>
          <a:lstStyle/>
          <a:p>
            <a:r>
              <a:rPr lang="sv-SE" sz="1200">
                <a:latin typeface="Alright Sans Regular"/>
                <a:ea typeface="Alright Sans Regular"/>
                <a:cs typeface="Times New Roman" panose="02020603050405020304" pitchFamily="18" charset="0"/>
              </a:rPr>
              <a:t>Källa: Center för Universal Design, North Carolina State University</a:t>
            </a:r>
            <a:endParaRPr lang="sv-SE" sz="1200"/>
          </a:p>
        </p:txBody>
      </p:sp>
    </p:spTree>
    <p:extLst>
      <p:ext uri="{BB962C8B-B14F-4D97-AF65-F5344CB8AC3E}">
        <p14:creationId xmlns:p14="http://schemas.microsoft.com/office/powerpoint/2010/main" val="147909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5B62F2-4728-4013-85D4-A816228DAFCA}"/>
              </a:ext>
            </a:extLst>
          </p:cNvPr>
          <p:cNvSpPr>
            <a:spLocks noGrp="1"/>
          </p:cNvSpPr>
          <p:nvPr>
            <p:ph type="title"/>
          </p:nvPr>
        </p:nvSpPr>
        <p:spPr/>
        <p:txBody>
          <a:bodyPr/>
          <a:lstStyle/>
          <a:p>
            <a:r>
              <a:rPr lang="sv-SE" dirty="0"/>
              <a:t>Tänk längre.</a:t>
            </a:r>
            <a:br>
              <a:rPr lang="sv-SE" dirty="0"/>
            </a:br>
            <a:r>
              <a:rPr lang="sv-SE" dirty="0"/>
              <a:t>Gå långt.</a:t>
            </a:r>
          </a:p>
        </p:txBody>
      </p:sp>
      <p:sp>
        <p:nvSpPr>
          <p:cNvPr id="4" name="Platshållare för text 3">
            <a:extLst>
              <a:ext uri="{FF2B5EF4-FFF2-40B4-BE49-F238E27FC236}">
                <a16:creationId xmlns:a16="http://schemas.microsoft.com/office/drawing/2014/main" id="{C77C01B9-968A-4A47-93E3-4C3F7BF6EB11}"/>
              </a:ext>
            </a:extLst>
          </p:cNvPr>
          <p:cNvSpPr>
            <a:spLocks noGrp="1"/>
          </p:cNvSpPr>
          <p:nvPr>
            <p:ph type="body" sz="quarter" idx="11"/>
          </p:nvPr>
        </p:nvSpPr>
        <p:spPr/>
        <p:txBody>
          <a:bodyPr/>
          <a:lstStyle/>
          <a:p>
            <a:pPr marL="0" indent="0">
              <a:buNone/>
            </a:pPr>
            <a:r>
              <a:rPr lang="sv-SE" dirty="0"/>
              <a:t>Om man gör rätt från början slipper man</a:t>
            </a:r>
          </a:p>
          <a:p>
            <a:pPr marL="0" indent="0">
              <a:buNone/>
            </a:pPr>
            <a:r>
              <a:rPr lang="sv-SE" dirty="0"/>
              <a:t>improvisera enstaka anpassningar.</a:t>
            </a:r>
          </a:p>
          <a:p>
            <a:pPr marL="0" indent="0">
              <a:buNone/>
            </a:pPr>
            <a:r>
              <a:rPr lang="sv-SE" dirty="0"/>
              <a:t>Det skapar möjligheter för verksamheten som</a:t>
            </a:r>
          </a:p>
          <a:p>
            <a:pPr marL="0" indent="0">
              <a:buNone/>
            </a:pPr>
            <a:r>
              <a:rPr lang="sv-SE" dirty="0"/>
              <a:t>kan rekrytera mycket bredare – och därför kan</a:t>
            </a:r>
          </a:p>
          <a:p>
            <a:pPr marL="0" indent="0">
              <a:buNone/>
            </a:pPr>
            <a:r>
              <a:rPr lang="sv-SE" dirty="0"/>
              <a:t>utvecklas bättre.</a:t>
            </a:r>
          </a:p>
        </p:txBody>
      </p:sp>
      <p:pic>
        <p:nvPicPr>
          <p:cNvPr id="7" name="Platshållare för bild 6">
            <a:extLst>
              <a:ext uri="{FF2B5EF4-FFF2-40B4-BE49-F238E27FC236}">
                <a16:creationId xmlns:a16="http://schemas.microsoft.com/office/drawing/2014/main" id="{6AC83C32-2CFD-4278-ABDA-648FF69637A8}"/>
              </a:ext>
            </a:extLst>
          </p:cNvPr>
          <p:cNvPicPr>
            <a:picLocks noGrp="1" noChangeAspect="1"/>
          </p:cNvPicPr>
          <p:nvPr>
            <p:ph type="pic" sz="quarter" idx="12"/>
          </p:nvPr>
        </p:nvPicPr>
        <p:blipFill rotWithShape="1">
          <a:blip r:embed="rId3"/>
          <a:srcRect l="233" r="233"/>
          <a:stretch/>
        </p:blipFill>
        <p:spPr/>
      </p:pic>
    </p:spTree>
    <p:extLst>
      <p:ext uri="{BB962C8B-B14F-4D97-AF65-F5344CB8AC3E}">
        <p14:creationId xmlns:p14="http://schemas.microsoft.com/office/powerpoint/2010/main" val="3443687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079F05-D3CF-4CDA-B588-754D5764829A}"/>
              </a:ext>
            </a:extLst>
          </p:cNvPr>
          <p:cNvSpPr>
            <a:spLocks noGrp="1"/>
          </p:cNvSpPr>
          <p:nvPr>
            <p:ph type="title"/>
          </p:nvPr>
        </p:nvSpPr>
        <p:spPr>
          <a:xfrm>
            <a:off x="1149693" y="2270587"/>
            <a:ext cx="5480105" cy="2306995"/>
          </a:xfrm>
        </p:spPr>
        <p:txBody>
          <a:bodyPr/>
          <a:lstStyle/>
          <a:p>
            <a:r>
              <a:rPr lang="sv-SE" dirty="0"/>
              <a:t>Nödvändigt för</a:t>
            </a:r>
            <a:br>
              <a:rPr lang="sv-SE" dirty="0"/>
            </a:br>
            <a:r>
              <a:rPr lang="sv-SE" dirty="0"/>
              <a:t>några, till nytta</a:t>
            </a:r>
            <a:br>
              <a:rPr lang="sv-SE" dirty="0"/>
            </a:br>
            <a:r>
              <a:rPr lang="sv-SE" dirty="0"/>
              <a:t>för alla.</a:t>
            </a:r>
          </a:p>
        </p:txBody>
      </p:sp>
      <p:sp>
        <p:nvSpPr>
          <p:cNvPr id="4" name="Platshållare för text 3">
            <a:extLst>
              <a:ext uri="{FF2B5EF4-FFF2-40B4-BE49-F238E27FC236}">
                <a16:creationId xmlns:a16="http://schemas.microsoft.com/office/drawing/2014/main" id="{DFCE815D-EF49-41ED-A748-CEFD63BABFF0}"/>
              </a:ext>
            </a:extLst>
          </p:cNvPr>
          <p:cNvSpPr>
            <a:spLocks noGrp="1"/>
          </p:cNvSpPr>
          <p:nvPr>
            <p:ph type="body" sz="quarter" idx="11"/>
          </p:nvPr>
        </p:nvSpPr>
        <p:spPr>
          <a:xfrm>
            <a:off x="1146153" y="4731513"/>
            <a:ext cx="5727655" cy="1751807"/>
          </a:xfrm>
        </p:spPr>
        <p:txBody>
          <a:bodyPr/>
          <a:lstStyle/>
          <a:p>
            <a:pPr marL="0" indent="0">
              <a:buNone/>
            </a:pPr>
            <a:r>
              <a:rPr lang="sv-SE" dirty="0"/>
              <a:t>När alla får plats blir arbetsmiljön bättre och både medarbetare</a:t>
            </a:r>
          </a:p>
          <a:p>
            <a:pPr marL="0" indent="0">
              <a:buNone/>
            </a:pPr>
            <a:r>
              <a:rPr lang="sv-SE" dirty="0"/>
              <a:t>och verksamheter utvecklas.</a:t>
            </a:r>
          </a:p>
        </p:txBody>
      </p:sp>
      <p:pic>
        <p:nvPicPr>
          <p:cNvPr id="7" name="Platshållare för bild 6">
            <a:extLst>
              <a:ext uri="{FF2B5EF4-FFF2-40B4-BE49-F238E27FC236}">
                <a16:creationId xmlns:a16="http://schemas.microsoft.com/office/drawing/2014/main" id="{18CE71C5-5AF6-4BD1-A703-2BE1853CCB06}"/>
              </a:ext>
            </a:extLst>
          </p:cNvPr>
          <p:cNvPicPr>
            <a:picLocks noGrp="1" noChangeAspect="1"/>
          </p:cNvPicPr>
          <p:nvPr>
            <p:ph type="pic" sz="quarter" idx="12"/>
          </p:nvPr>
        </p:nvPicPr>
        <p:blipFill rotWithShape="1">
          <a:blip r:embed="rId2"/>
          <a:srcRect l="195" r="195"/>
          <a:stretch/>
        </p:blipFill>
        <p:spPr/>
      </p:pic>
    </p:spTree>
    <p:extLst>
      <p:ext uri="{BB962C8B-B14F-4D97-AF65-F5344CB8AC3E}">
        <p14:creationId xmlns:p14="http://schemas.microsoft.com/office/powerpoint/2010/main" val="71263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DD625B-A747-4DC5-AB56-086318433A9E}"/>
              </a:ext>
            </a:extLst>
          </p:cNvPr>
          <p:cNvSpPr>
            <a:spLocks noGrp="1"/>
          </p:cNvSpPr>
          <p:nvPr>
            <p:ph type="title"/>
          </p:nvPr>
        </p:nvSpPr>
        <p:spPr/>
        <p:txBody>
          <a:bodyPr/>
          <a:lstStyle/>
          <a:p>
            <a:r>
              <a:rPr lang="sv-SE" dirty="0"/>
              <a:t>Ta in fler.</a:t>
            </a:r>
            <a:br>
              <a:rPr lang="sv-SE" dirty="0"/>
            </a:br>
            <a:r>
              <a:rPr lang="sv-SE" dirty="0"/>
              <a:t>Få ut mer.</a:t>
            </a:r>
          </a:p>
        </p:txBody>
      </p:sp>
      <p:sp>
        <p:nvSpPr>
          <p:cNvPr id="4" name="Platshållare för text 3">
            <a:extLst>
              <a:ext uri="{FF2B5EF4-FFF2-40B4-BE49-F238E27FC236}">
                <a16:creationId xmlns:a16="http://schemas.microsoft.com/office/drawing/2014/main" id="{E4ED9D8A-5273-4E69-B66E-32F55273DE2C}"/>
              </a:ext>
            </a:extLst>
          </p:cNvPr>
          <p:cNvSpPr>
            <a:spLocks noGrp="1"/>
          </p:cNvSpPr>
          <p:nvPr>
            <p:ph type="body" sz="quarter" idx="11"/>
          </p:nvPr>
        </p:nvSpPr>
        <p:spPr/>
        <p:txBody>
          <a:bodyPr/>
          <a:lstStyle/>
          <a:p>
            <a:pPr marL="0" indent="0">
              <a:buNone/>
            </a:pPr>
            <a:r>
              <a:rPr lang="sv-SE" dirty="0"/>
              <a:t>Många grupper har svårt att komma in</a:t>
            </a:r>
          </a:p>
          <a:p>
            <a:pPr marL="0" indent="0">
              <a:buNone/>
            </a:pPr>
            <a:r>
              <a:rPr lang="sv-SE" dirty="0"/>
              <a:t>på arbetsmarknaden – personer med</a:t>
            </a:r>
          </a:p>
          <a:p>
            <a:pPr marL="0" indent="0">
              <a:buNone/>
            </a:pPr>
            <a:r>
              <a:rPr lang="sv-SE" dirty="0"/>
              <a:t>funktionsnedsättningar, personer med</a:t>
            </a:r>
          </a:p>
          <a:p>
            <a:pPr marL="0" indent="0">
              <a:buNone/>
            </a:pPr>
            <a:r>
              <a:rPr lang="sv-SE" dirty="0"/>
              <a:t>utländsk bakgrund med flera. UUA är en</a:t>
            </a:r>
          </a:p>
          <a:p>
            <a:pPr marL="0" indent="0">
              <a:buNone/>
            </a:pPr>
            <a:r>
              <a:rPr lang="sv-SE" dirty="0"/>
              <a:t>lösning att bredda rekryteringen.</a:t>
            </a:r>
          </a:p>
        </p:txBody>
      </p:sp>
      <p:pic>
        <p:nvPicPr>
          <p:cNvPr id="9" name="Platshållare för bild 8">
            <a:extLst>
              <a:ext uri="{FF2B5EF4-FFF2-40B4-BE49-F238E27FC236}">
                <a16:creationId xmlns:a16="http://schemas.microsoft.com/office/drawing/2014/main" id="{B33C6107-CB74-4A54-AA0B-25DDF246285B}"/>
              </a:ext>
            </a:extLst>
          </p:cNvPr>
          <p:cNvPicPr>
            <a:picLocks noGrp="1" noChangeAspect="1"/>
          </p:cNvPicPr>
          <p:nvPr>
            <p:ph type="pic" sz="quarter" idx="12"/>
          </p:nvPr>
        </p:nvPicPr>
        <p:blipFill rotWithShape="1">
          <a:blip r:embed="rId2"/>
          <a:srcRect l="195" r="195"/>
          <a:stretch/>
        </p:blipFill>
        <p:spPr/>
      </p:pic>
    </p:spTree>
    <p:extLst>
      <p:ext uri="{BB962C8B-B14F-4D97-AF65-F5344CB8AC3E}">
        <p14:creationId xmlns:p14="http://schemas.microsoft.com/office/powerpoint/2010/main" val="775264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AB5EAEE-67F8-5A6E-3FC4-7D7ED99304C2}"/>
              </a:ext>
            </a:extLst>
          </p:cNvPr>
          <p:cNvSpPr>
            <a:spLocks noGrp="1"/>
          </p:cNvSpPr>
          <p:nvPr>
            <p:ph type="body" sz="quarter" idx="10"/>
          </p:nvPr>
        </p:nvSpPr>
        <p:spPr/>
        <p:txBody>
          <a:bodyPr/>
          <a:lstStyle/>
          <a:p>
            <a:endParaRPr lang="sv-SE"/>
          </a:p>
        </p:txBody>
      </p:sp>
      <p:sp>
        <p:nvSpPr>
          <p:cNvPr id="2" name="Rubrik 1">
            <a:extLst>
              <a:ext uri="{FF2B5EF4-FFF2-40B4-BE49-F238E27FC236}">
                <a16:creationId xmlns:a16="http://schemas.microsoft.com/office/drawing/2014/main" id="{B80A8028-FC37-44F6-9248-3916A63902E3}"/>
              </a:ext>
            </a:extLst>
          </p:cNvPr>
          <p:cNvSpPr>
            <a:spLocks noGrp="1"/>
          </p:cNvSpPr>
          <p:nvPr>
            <p:ph type="title" idx="4294967295"/>
          </p:nvPr>
        </p:nvSpPr>
        <p:spPr>
          <a:xfrm>
            <a:off x="0" y="274638"/>
            <a:ext cx="10972800" cy="1143000"/>
          </a:xfrm>
        </p:spPr>
        <p:txBody>
          <a:bodyPr/>
          <a:lstStyle/>
          <a:p>
            <a:pPr algn="l"/>
            <a:r>
              <a:rPr lang="sv-SE" dirty="0">
                <a:latin typeface="Calibri" panose="020F0502020204030204" pitchFamily="34" charset="0"/>
                <a:cs typeface="Calibri" panose="020F0502020204030204" pitchFamily="34" charset="0"/>
              </a:rPr>
              <a:t>	Arbetsplatsen</a:t>
            </a:r>
          </a:p>
        </p:txBody>
      </p:sp>
      <p:sp>
        <p:nvSpPr>
          <p:cNvPr id="5" name="Ellips 4">
            <a:extLst>
              <a:ext uri="{FF2B5EF4-FFF2-40B4-BE49-F238E27FC236}">
                <a16:creationId xmlns:a16="http://schemas.microsoft.com/office/drawing/2014/main" id="{C81D5EA7-E725-4D87-BB48-31709161A442}"/>
              </a:ext>
            </a:extLst>
          </p:cNvPr>
          <p:cNvSpPr>
            <a:spLocks/>
          </p:cNvSpPr>
          <p:nvPr/>
        </p:nvSpPr>
        <p:spPr>
          <a:xfrm>
            <a:off x="4854000" y="2834183"/>
            <a:ext cx="2484000" cy="2484000"/>
          </a:xfrm>
          <a:prstGeom prst="ellipse">
            <a:avLst/>
          </a:prstGeom>
          <a:noFill/>
          <a:ln w="762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74025"/>
            <a:endParaRPr lang="sv-SE" sz="2800">
              <a:solidFill>
                <a:srgbClr val="0B131D"/>
              </a:solidFill>
              <a:latin typeface="Calibri" panose="020F0502020204030204" pitchFamily="34" charset="0"/>
              <a:cs typeface="Calibri" panose="020F0502020204030204" pitchFamily="34" charset="0"/>
            </a:endParaRPr>
          </a:p>
        </p:txBody>
      </p:sp>
      <p:sp>
        <p:nvSpPr>
          <p:cNvPr id="6" name="Ellips 5">
            <a:extLst>
              <a:ext uri="{FF2B5EF4-FFF2-40B4-BE49-F238E27FC236}">
                <a16:creationId xmlns:a16="http://schemas.microsoft.com/office/drawing/2014/main" id="{A9A01025-9D96-4493-8897-5B0B70365F1D}"/>
              </a:ext>
            </a:extLst>
          </p:cNvPr>
          <p:cNvSpPr>
            <a:spLocks/>
          </p:cNvSpPr>
          <p:nvPr/>
        </p:nvSpPr>
        <p:spPr>
          <a:xfrm>
            <a:off x="4854000" y="1209672"/>
            <a:ext cx="2484000" cy="2484000"/>
          </a:xfrm>
          <a:prstGeom prst="ellipse">
            <a:avLst/>
          </a:prstGeom>
          <a:solidFill>
            <a:schemeClr val="bg1"/>
          </a:solid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74025"/>
            <a:r>
              <a:rPr lang="sv-SE" sz="3200">
                <a:solidFill>
                  <a:srgbClr val="0B131D"/>
                </a:solidFill>
                <a:latin typeface="Calibri" panose="020F0502020204030204" pitchFamily="34" charset="0"/>
                <a:cs typeface="Calibri" panose="020F0502020204030204" pitchFamily="34" charset="0"/>
              </a:rPr>
              <a:t>Människa</a:t>
            </a:r>
          </a:p>
          <a:p>
            <a:pPr algn="ctr" defTabSz="474025"/>
            <a:r>
              <a:rPr lang="sv-SE">
                <a:solidFill>
                  <a:srgbClr val="0B131D"/>
                </a:solidFill>
                <a:latin typeface="Calibri" panose="020F0502020204030204" pitchFamily="34" charset="0"/>
                <a:cs typeface="Calibri" panose="020F0502020204030204" pitchFamily="34" charset="0"/>
              </a:rPr>
              <a:t>Ledarskap</a:t>
            </a:r>
          </a:p>
          <a:p>
            <a:pPr algn="ctr" defTabSz="474025"/>
            <a:r>
              <a:rPr lang="sv-SE">
                <a:solidFill>
                  <a:srgbClr val="0B131D"/>
                </a:solidFill>
                <a:latin typeface="Calibri" panose="020F0502020204030204" pitchFamily="34" charset="0"/>
                <a:cs typeface="Calibri" panose="020F0502020204030204" pitchFamily="34" charset="0"/>
              </a:rPr>
              <a:t>Medarbetarskap</a:t>
            </a:r>
          </a:p>
          <a:p>
            <a:pPr algn="ctr" defTabSz="474025"/>
            <a:r>
              <a:rPr lang="sv-SE">
                <a:solidFill>
                  <a:srgbClr val="0B131D"/>
                </a:solidFill>
                <a:latin typeface="Calibri" panose="020F0502020204030204" pitchFamily="34" charset="0"/>
                <a:cs typeface="Calibri" panose="020F0502020204030204" pitchFamily="34" charset="0"/>
              </a:rPr>
              <a:t>Kultur</a:t>
            </a:r>
          </a:p>
        </p:txBody>
      </p:sp>
      <p:sp>
        <p:nvSpPr>
          <p:cNvPr id="7" name="Ellips 6">
            <a:extLst>
              <a:ext uri="{FF2B5EF4-FFF2-40B4-BE49-F238E27FC236}">
                <a16:creationId xmlns:a16="http://schemas.microsoft.com/office/drawing/2014/main" id="{D0AB8B75-1395-45A3-9F6B-42D38E6D48F4}"/>
              </a:ext>
            </a:extLst>
          </p:cNvPr>
          <p:cNvSpPr>
            <a:spLocks/>
          </p:cNvSpPr>
          <p:nvPr/>
        </p:nvSpPr>
        <p:spPr>
          <a:xfrm>
            <a:off x="3161486" y="3485706"/>
            <a:ext cx="2484000" cy="2484000"/>
          </a:xfrm>
          <a:prstGeom prst="ellipse">
            <a:avLst/>
          </a:prstGeom>
          <a:solidFill>
            <a:schemeClr val="bg1"/>
          </a:solid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74025"/>
            <a:r>
              <a:rPr lang="sv-SE" sz="3200">
                <a:solidFill>
                  <a:srgbClr val="0B131D"/>
                </a:solidFill>
                <a:latin typeface="Calibri" panose="020F0502020204030204" pitchFamily="34" charset="0"/>
                <a:cs typeface="Calibri" panose="020F0502020204030204" pitchFamily="34" charset="0"/>
              </a:rPr>
              <a:t>Teknik</a:t>
            </a:r>
          </a:p>
          <a:p>
            <a:pPr algn="ctr" defTabSz="474025"/>
            <a:r>
              <a:rPr lang="sv-SE">
                <a:solidFill>
                  <a:srgbClr val="0B131D"/>
                </a:solidFill>
                <a:latin typeface="Calibri" panose="020F0502020204030204" pitchFamily="34" charset="0"/>
                <a:cs typeface="Calibri" panose="020F0502020204030204" pitchFamily="34" charset="0"/>
              </a:rPr>
              <a:t>Virtuell plats</a:t>
            </a:r>
          </a:p>
        </p:txBody>
      </p:sp>
      <p:sp>
        <p:nvSpPr>
          <p:cNvPr id="8" name="Ellips 7">
            <a:extLst>
              <a:ext uri="{FF2B5EF4-FFF2-40B4-BE49-F238E27FC236}">
                <a16:creationId xmlns:a16="http://schemas.microsoft.com/office/drawing/2014/main" id="{35A00CA9-9E59-4EE0-83A2-FA0DBF6DEB2C}"/>
              </a:ext>
            </a:extLst>
          </p:cNvPr>
          <p:cNvSpPr>
            <a:spLocks/>
          </p:cNvSpPr>
          <p:nvPr/>
        </p:nvSpPr>
        <p:spPr>
          <a:xfrm>
            <a:off x="6546516" y="3485706"/>
            <a:ext cx="2484000" cy="2484000"/>
          </a:xfrm>
          <a:prstGeom prst="ellipse">
            <a:avLst/>
          </a:prstGeom>
          <a:solidFill>
            <a:schemeClr val="bg1"/>
          </a:solidFill>
          <a:ln w="571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74025"/>
            <a:r>
              <a:rPr lang="sv-SE" sz="3200">
                <a:solidFill>
                  <a:srgbClr val="0B131D"/>
                </a:solidFill>
                <a:latin typeface="Calibri" panose="020F0502020204030204" pitchFamily="34" charset="0"/>
                <a:cs typeface="Calibri" panose="020F0502020204030204" pitchFamily="34" charset="0"/>
              </a:rPr>
              <a:t>Plats</a:t>
            </a:r>
          </a:p>
          <a:p>
            <a:pPr algn="ctr" defTabSz="474025"/>
            <a:r>
              <a:rPr lang="sv-SE">
                <a:solidFill>
                  <a:srgbClr val="0B131D"/>
                </a:solidFill>
                <a:latin typeface="Calibri" panose="020F0502020204030204" pitchFamily="34" charset="0"/>
                <a:cs typeface="Calibri" panose="020F0502020204030204" pitchFamily="34" charset="0"/>
              </a:rPr>
              <a:t>Fysisk plats</a:t>
            </a:r>
          </a:p>
        </p:txBody>
      </p:sp>
      <p:sp>
        <p:nvSpPr>
          <p:cNvPr id="9" name="Cirkel: ihålig 8">
            <a:extLst>
              <a:ext uri="{FF2B5EF4-FFF2-40B4-BE49-F238E27FC236}">
                <a16:creationId xmlns:a16="http://schemas.microsoft.com/office/drawing/2014/main" id="{1FD65FD0-229E-4871-BE84-7D024C1004E7}"/>
              </a:ext>
            </a:extLst>
          </p:cNvPr>
          <p:cNvSpPr/>
          <p:nvPr/>
        </p:nvSpPr>
        <p:spPr>
          <a:xfrm>
            <a:off x="8658674" y="201560"/>
            <a:ext cx="2160240" cy="2016224"/>
          </a:xfrm>
          <a:prstGeom prst="donut">
            <a:avLst>
              <a:gd name="adj" fmla="val 943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black"/>
              </a:solidFill>
              <a:latin typeface="Alright Sans Regular"/>
            </a:endParaRPr>
          </a:p>
        </p:txBody>
      </p:sp>
      <p:sp>
        <p:nvSpPr>
          <p:cNvPr id="10" name="textruta 9">
            <a:extLst>
              <a:ext uri="{FF2B5EF4-FFF2-40B4-BE49-F238E27FC236}">
                <a16:creationId xmlns:a16="http://schemas.microsoft.com/office/drawing/2014/main" id="{1F2A3975-7108-4234-9615-DA42827B7FB5}"/>
              </a:ext>
            </a:extLst>
          </p:cNvPr>
          <p:cNvSpPr txBox="1"/>
          <p:nvPr/>
        </p:nvSpPr>
        <p:spPr>
          <a:xfrm>
            <a:off x="9030965" y="765869"/>
            <a:ext cx="1393195" cy="677108"/>
          </a:xfrm>
          <a:prstGeom prst="rect">
            <a:avLst/>
          </a:prstGeom>
          <a:noFill/>
          <a:ln>
            <a:noFill/>
          </a:ln>
        </p:spPr>
        <p:txBody>
          <a:bodyPr wrap="square" rtlCol="0">
            <a:spAutoFit/>
          </a:bodyPr>
          <a:lstStyle/>
          <a:p>
            <a:pPr algn="ctr"/>
            <a:r>
              <a:rPr lang="sv-SE" sz="1900" dirty="0">
                <a:solidFill>
                  <a:prstClr val="black"/>
                </a:solidFill>
                <a:latin typeface="Calibri" panose="020F0502020204030204" pitchFamily="34" charset="0"/>
                <a:cs typeface="Calibri" panose="020F0502020204030204" pitchFamily="34" charset="0"/>
              </a:rPr>
              <a:t>Fysisk utformning</a:t>
            </a:r>
          </a:p>
        </p:txBody>
      </p:sp>
    </p:spTree>
    <p:extLst>
      <p:ext uri="{BB962C8B-B14F-4D97-AF65-F5344CB8AC3E}">
        <p14:creationId xmlns:p14="http://schemas.microsoft.com/office/powerpoint/2010/main" val="2627304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6412682A-1E04-4BAB-8AC2-836286DA78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0215" y="153419"/>
            <a:ext cx="8851571" cy="6551163"/>
          </a:xfrm>
          <a:prstGeom prst="rect">
            <a:avLst/>
          </a:prstGeom>
        </p:spPr>
      </p:pic>
    </p:spTree>
    <p:extLst>
      <p:ext uri="{BB962C8B-B14F-4D97-AF65-F5344CB8AC3E}">
        <p14:creationId xmlns:p14="http://schemas.microsoft.com/office/powerpoint/2010/main" val="284307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93F6F-4D52-49A2-A9E3-97F6CC607C3A}"/>
              </a:ext>
            </a:extLst>
          </p:cNvPr>
          <p:cNvSpPr>
            <a:spLocks noGrp="1"/>
          </p:cNvSpPr>
          <p:nvPr>
            <p:ph type="title"/>
          </p:nvPr>
        </p:nvSpPr>
        <p:spPr>
          <a:xfrm>
            <a:off x="1154175" y="428626"/>
            <a:ext cx="8023161" cy="1325563"/>
          </a:xfrm>
        </p:spPr>
        <p:txBody>
          <a:bodyPr/>
          <a:lstStyle/>
          <a:p>
            <a:pPr algn="l"/>
            <a:r>
              <a:rPr lang="sv-SE"/>
              <a:t>UUA ger nytta</a:t>
            </a:r>
          </a:p>
        </p:txBody>
      </p:sp>
      <p:sp>
        <p:nvSpPr>
          <p:cNvPr id="3" name="Platshållare för innehåll 2">
            <a:extLst>
              <a:ext uri="{FF2B5EF4-FFF2-40B4-BE49-F238E27FC236}">
                <a16:creationId xmlns:a16="http://schemas.microsoft.com/office/drawing/2014/main" id="{6A78E7DB-6CFA-4F13-A34D-9B15F9288947}"/>
              </a:ext>
            </a:extLst>
          </p:cNvPr>
          <p:cNvSpPr>
            <a:spLocks noGrp="1"/>
          </p:cNvSpPr>
          <p:nvPr>
            <p:ph idx="1"/>
          </p:nvPr>
        </p:nvSpPr>
        <p:spPr>
          <a:xfrm>
            <a:off x="1149693" y="1968500"/>
            <a:ext cx="6813605" cy="4208463"/>
          </a:xfrm>
        </p:spPr>
        <p:txBody>
          <a:bodyPr vert="horz" lIns="91440" tIns="45720" rIns="91440" bIns="45720" rtlCol="0" anchor="t">
            <a:noAutofit/>
          </a:bodyPr>
          <a:lstStyle/>
          <a:p>
            <a:pPr marL="228283" indent="-228283">
              <a:lnSpc>
                <a:spcPct val="150000"/>
              </a:lnSpc>
            </a:pPr>
            <a:r>
              <a:rPr lang="sv-SE" sz="1600"/>
              <a:t>Kompetensen i mångfald ger lönsamhet</a:t>
            </a:r>
            <a:endParaRPr lang="en-US" sz="1600"/>
          </a:p>
          <a:p>
            <a:pPr marL="228283" indent="-228283">
              <a:lnSpc>
                <a:spcPct val="150000"/>
              </a:lnSpc>
            </a:pPr>
            <a:r>
              <a:rPr lang="sv-SE" sz="1600"/>
              <a:t>Mervärde: affärsnytta samhällsnytta och individnytta</a:t>
            </a:r>
            <a:endParaRPr lang="en-US" sz="1600"/>
          </a:p>
          <a:p>
            <a:pPr marL="228283" indent="-228283">
              <a:lnSpc>
                <a:spcPct val="150000"/>
              </a:lnSpc>
            </a:pPr>
            <a:r>
              <a:rPr lang="sv-SE" sz="1600"/>
              <a:t>Kuggar i lagkrav och föreskrifter</a:t>
            </a:r>
            <a:endParaRPr lang="en-US" sz="1600"/>
          </a:p>
          <a:p>
            <a:pPr marL="228283" indent="-228283">
              <a:lnSpc>
                <a:spcPct val="150000"/>
              </a:lnSpc>
            </a:pPr>
            <a:r>
              <a:rPr lang="sv-SE" sz="1600"/>
              <a:t>Att göra rätt från början kostar mindre</a:t>
            </a:r>
            <a:endParaRPr lang="en-US" sz="1600"/>
          </a:p>
          <a:p>
            <a:pPr marL="228283" indent="-228283">
              <a:lnSpc>
                <a:spcPct val="150000"/>
              </a:lnSpc>
            </a:pPr>
            <a:r>
              <a:rPr lang="sv-SE" sz="1600"/>
              <a:t>En UUA-arbetsplats förebygger ohälsa</a:t>
            </a:r>
            <a:endParaRPr lang="en-US" sz="1600"/>
          </a:p>
          <a:p>
            <a:pPr marL="228283" indent="-228283">
              <a:lnSpc>
                <a:spcPct val="150000"/>
              </a:lnSpc>
            </a:pPr>
            <a:r>
              <a:rPr lang="sv-SE" sz="1600"/>
              <a:t>UUA ligger i linje med Agenda 2030</a:t>
            </a:r>
            <a:endParaRPr lang="en-US" sz="1600"/>
          </a:p>
          <a:p>
            <a:pPr marL="228283" indent="-228283">
              <a:lnSpc>
                <a:spcPct val="150000"/>
              </a:lnSpc>
            </a:pPr>
            <a:r>
              <a:rPr lang="sv-SE" sz="1600"/>
              <a:t>Stärka varumärke</a:t>
            </a:r>
            <a:endParaRPr lang="en-US" sz="1600"/>
          </a:p>
          <a:p>
            <a:pPr marL="228283" indent="-228283">
              <a:lnSpc>
                <a:spcPct val="150000"/>
              </a:lnSpc>
            </a:pPr>
            <a:endParaRPr lang="sv-SE" sz="1600"/>
          </a:p>
        </p:txBody>
      </p:sp>
      <p:pic>
        <p:nvPicPr>
          <p:cNvPr id="4" name="Platshållare för bild 6">
            <a:extLst>
              <a:ext uri="{FF2B5EF4-FFF2-40B4-BE49-F238E27FC236}">
                <a16:creationId xmlns:a16="http://schemas.microsoft.com/office/drawing/2014/main" id="{BDFE0B49-5EBF-41D7-AD56-0F76728F93C4}"/>
              </a:ext>
            </a:extLst>
          </p:cNvPr>
          <p:cNvPicPr>
            <a:picLocks noChangeAspect="1"/>
          </p:cNvPicPr>
          <p:nvPr/>
        </p:nvPicPr>
        <p:blipFill rotWithShape="1">
          <a:blip r:embed="rId3"/>
          <a:srcRect l="195" r="195"/>
          <a:stretch/>
        </p:blipFill>
        <p:spPr>
          <a:xfrm>
            <a:off x="6957324" y="333874"/>
            <a:ext cx="2872141" cy="5989933"/>
          </a:xfrm>
        </p:spPr>
      </p:pic>
      <p:pic>
        <p:nvPicPr>
          <p:cNvPr id="5" name="Bildobjekt 4">
            <a:extLst>
              <a:ext uri="{FF2B5EF4-FFF2-40B4-BE49-F238E27FC236}">
                <a16:creationId xmlns:a16="http://schemas.microsoft.com/office/drawing/2014/main" id="{C10741CE-BCB6-4560-866F-F7B0D326963A}"/>
              </a:ext>
            </a:extLst>
          </p:cNvPr>
          <p:cNvPicPr>
            <a:picLocks noChangeAspect="1"/>
          </p:cNvPicPr>
          <p:nvPr/>
        </p:nvPicPr>
        <p:blipFill>
          <a:blip r:embed="rId4"/>
          <a:stretch>
            <a:fillRect/>
          </a:stretch>
        </p:blipFill>
        <p:spPr>
          <a:xfrm>
            <a:off x="7282880" y="457993"/>
            <a:ext cx="2874513" cy="5989839"/>
          </a:xfrm>
          <a:prstGeom prst="rect">
            <a:avLst/>
          </a:prstGeom>
        </p:spPr>
      </p:pic>
      <p:pic>
        <p:nvPicPr>
          <p:cNvPr id="6" name="Platshållare för bild 6">
            <a:extLst>
              <a:ext uri="{FF2B5EF4-FFF2-40B4-BE49-F238E27FC236}">
                <a16:creationId xmlns:a16="http://schemas.microsoft.com/office/drawing/2014/main" id="{A24D5474-AC79-4A71-88C8-5A71F999EE44}"/>
              </a:ext>
            </a:extLst>
          </p:cNvPr>
          <p:cNvPicPr>
            <a:picLocks noChangeAspect="1"/>
          </p:cNvPicPr>
          <p:nvPr/>
        </p:nvPicPr>
        <p:blipFill rotWithShape="1">
          <a:blip r:embed="rId3"/>
          <a:srcRect l="195" r="195"/>
          <a:stretch/>
        </p:blipFill>
        <p:spPr>
          <a:xfrm>
            <a:off x="7033524" y="410074"/>
            <a:ext cx="2872141" cy="5989933"/>
          </a:xfrm>
        </p:spPr>
      </p:pic>
    </p:spTree>
    <p:extLst>
      <p:ext uri="{BB962C8B-B14F-4D97-AF65-F5344CB8AC3E}">
        <p14:creationId xmlns:p14="http://schemas.microsoft.com/office/powerpoint/2010/main" val="253811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kbent triangel 1" descr="Den gyllene triangeln. &#10;Organisation - Individ - Samhälle.">
            <a:extLst>
              <a:ext uri="{FF2B5EF4-FFF2-40B4-BE49-F238E27FC236}">
                <a16:creationId xmlns:a16="http://schemas.microsoft.com/office/drawing/2014/main" id="{93887161-6AF1-4738-9A5C-37685C451EB0}"/>
              </a:ext>
            </a:extLst>
          </p:cNvPr>
          <p:cNvSpPr/>
          <p:nvPr/>
        </p:nvSpPr>
        <p:spPr>
          <a:xfrm rot="1209343">
            <a:off x="3575157" y="1542753"/>
            <a:ext cx="5338948" cy="3013796"/>
          </a:xfrm>
          <a:prstGeom prst="triangle">
            <a:avLst/>
          </a:prstGeom>
          <a:noFill/>
          <a:ln w="139700">
            <a:solidFill>
              <a:srgbClr val="FA931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v-SE">
              <a:solidFill>
                <a:prstClr val="white"/>
              </a:solidFill>
              <a:latin typeface="Calibri" panose="020F0502020204030204" pitchFamily="34" charset="0"/>
              <a:cs typeface="Calibri" panose="020F0502020204030204" pitchFamily="34" charset="0"/>
            </a:endParaRPr>
          </a:p>
        </p:txBody>
      </p:sp>
      <p:sp>
        <p:nvSpPr>
          <p:cNvPr id="6" name="textruta 5">
            <a:extLst>
              <a:ext uri="{FF2B5EF4-FFF2-40B4-BE49-F238E27FC236}">
                <a16:creationId xmlns:a16="http://schemas.microsoft.com/office/drawing/2014/main" id="{9E73F844-9BC2-4A13-8907-6E176B3CEB61}"/>
              </a:ext>
            </a:extLst>
          </p:cNvPr>
          <p:cNvSpPr txBox="1"/>
          <p:nvPr/>
        </p:nvSpPr>
        <p:spPr>
          <a:xfrm>
            <a:off x="5669462" y="842441"/>
            <a:ext cx="3277902" cy="677108"/>
          </a:xfrm>
          <a:prstGeom prst="rect">
            <a:avLst/>
          </a:prstGeom>
          <a:noFill/>
        </p:spPr>
        <p:txBody>
          <a:bodyPr wrap="square" rtlCol="0">
            <a:spAutoFit/>
          </a:bodyPr>
          <a:lstStyle/>
          <a:p>
            <a:pPr>
              <a:defRPr/>
            </a:pPr>
            <a:r>
              <a:rPr lang="sv-SE" sz="2400">
                <a:solidFill>
                  <a:prstClr val="black"/>
                </a:solidFill>
                <a:latin typeface="Calibri" panose="020F0502020204030204" pitchFamily="34" charset="0"/>
                <a:cs typeface="Calibri" panose="020F0502020204030204" pitchFamily="34" charset="0"/>
              </a:rPr>
              <a:t>Organisation </a:t>
            </a:r>
            <a:br>
              <a:rPr lang="sv-SE" sz="2400">
                <a:solidFill>
                  <a:prstClr val="black"/>
                </a:solidFill>
                <a:latin typeface="Calibri" panose="020F0502020204030204" pitchFamily="34" charset="0"/>
                <a:cs typeface="Calibri" panose="020F0502020204030204" pitchFamily="34" charset="0"/>
              </a:rPr>
            </a:br>
            <a:r>
              <a:rPr lang="sv-SE" sz="1400">
                <a:solidFill>
                  <a:prstClr val="black"/>
                </a:solidFill>
                <a:latin typeface="Calibri" panose="020F0502020204030204" pitchFamily="34" charset="0"/>
                <a:cs typeface="Calibri" panose="020F0502020204030204" pitchFamily="34" charset="0"/>
              </a:rPr>
              <a:t>(affärsnytta/verksamhetsnytta/lönsamhet)</a:t>
            </a:r>
          </a:p>
        </p:txBody>
      </p:sp>
      <p:sp>
        <p:nvSpPr>
          <p:cNvPr id="7" name="textruta 6">
            <a:extLst>
              <a:ext uri="{FF2B5EF4-FFF2-40B4-BE49-F238E27FC236}">
                <a16:creationId xmlns:a16="http://schemas.microsoft.com/office/drawing/2014/main" id="{75B7223F-571F-4F4E-B04A-6668B481EF89}"/>
              </a:ext>
            </a:extLst>
          </p:cNvPr>
          <p:cNvSpPr txBox="1"/>
          <p:nvPr/>
        </p:nvSpPr>
        <p:spPr>
          <a:xfrm>
            <a:off x="1709022" y="3083373"/>
            <a:ext cx="1619226" cy="892552"/>
          </a:xfrm>
          <a:prstGeom prst="rect">
            <a:avLst/>
          </a:prstGeom>
          <a:noFill/>
        </p:spPr>
        <p:txBody>
          <a:bodyPr wrap="none" rtlCol="0">
            <a:spAutoFit/>
          </a:bodyPr>
          <a:lstStyle/>
          <a:p>
            <a:pPr>
              <a:defRPr/>
            </a:pPr>
            <a:r>
              <a:rPr lang="sv-SE" sz="2400">
                <a:solidFill>
                  <a:prstClr val="black"/>
                </a:solidFill>
                <a:latin typeface="Calibri" panose="020F0502020204030204" pitchFamily="34" charset="0"/>
                <a:cs typeface="Calibri" panose="020F0502020204030204" pitchFamily="34" charset="0"/>
              </a:rPr>
              <a:t>Samhälle </a:t>
            </a:r>
          </a:p>
          <a:p>
            <a:pPr>
              <a:defRPr/>
            </a:pPr>
            <a:r>
              <a:rPr lang="sv-SE" sz="1400">
                <a:solidFill>
                  <a:prstClr val="black"/>
                </a:solidFill>
                <a:latin typeface="Calibri" panose="020F0502020204030204" pitchFamily="34" charset="0"/>
                <a:cs typeface="Calibri" panose="020F0502020204030204" pitchFamily="34" charset="0"/>
              </a:rPr>
              <a:t>(samhällsnytta/</a:t>
            </a:r>
          </a:p>
          <a:p>
            <a:pPr>
              <a:defRPr/>
            </a:pPr>
            <a:r>
              <a:rPr lang="sv-SE" sz="1400">
                <a:solidFill>
                  <a:prstClr val="black"/>
                </a:solidFill>
                <a:latin typeface="Calibri" panose="020F0502020204030204" pitchFamily="34" charset="0"/>
                <a:cs typeface="Calibri" panose="020F0502020204030204" pitchFamily="34" charset="0"/>
              </a:rPr>
              <a:t>samhällsutveckling)</a:t>
            </a:r>
          </a:p>
        </p:txBody>
      </p:sp>
      <p:sp>
        <p:nvSpPr>
          <p:cNvPr id="8" name="textruta 7">
            <a:extLst>
              <a:ext uri="{FF2B5EF4-FFF2-40B4-BE49-F238E27FC236}">
                <a16:creationId xmlns:a16="http://schemas.microsoft.com/office/drawing/2014/main" id="{287382FA-4EE7-454D-98F7-FC542D028F3E}"/>
              </a:ext>
            </a:extLst>
          </p:cNvPr>
          <p:cNvSpPr txBox="1"/>
          <p:nvPr/>
        </p:nvSpPr>
        <p:spPr>
          <a:xfrm>
            <a:off x="7656086" y="5477142"/>
            <a:ext cx="1762021" cy="677108"/>
          </a:xfrm>
          <a:prstGeom prst="rect">
            <a:avLst/>
          </a:prstGeom>
          <a:noFill/>
        </p:spPr>
        <p:txBody>
          <a:bodyPr wrap="none" rtlCol="0">
            <a:spAutoFit/>
          </a:bodyPr>
          <a:lstStyle/>
          <a:p>
            <a:pPr>
              <a:defRPr/>
            </a:pPr>
            <a:r>
              <a:rPr lang="sv-SE" sz="2400">
                <a:solidFill>
                  <a:prstClr val="black"/>
                </a:solidFill>
                <a:latin typeface="Calibri" panose="020F0502020204030204" pitchFamily="34" charset="0"/>
                <a:cs typeface="Calibri" panose="020F0502020204030204" pitchFamily="34" charset="0"/>
              </a:rPr>
              <a:t>Individ </a:t>
            </a:r>
          </a:p>
          <a:p>
            <a:pPr>
              <a:defRPr/>
            </a:pPr>
            <a:r>
              <a:rPr lang="sv-SE" sz="1400">
                <a:solidFill>
                  <a:prstClr val="black"/>
                </a:solidFill>
                <a:latin typeface="Calibri" panose="020F0502020204030204" pitchFamily="34" charset="0"/>
                <a:cs typeface="Calibri" panose="020F0502020204030204" pitchFamily="34" charset="0"/>
              </a:rPr>
              <a:t>(rättighetsperspektiv)</a:t>
            </a:r>
          </a:p>
        </p:txBody>
      </p:sp>
      <p:pic>
        <p:nvPicPr>
          <p:cNvPr id="9" name="Bildobjekt 8" descr="UUA-logga">
            <a:extLst>
              <a:ext uri="{FF2B5EF4-FFF2-40B4-BE49-F238E27FC236}">
                <a16:creationId xmlns:a16="http://schemas.microsoft.com/office/drawing/2014/main" id="{2964A61D-5F7E-401E-ACF5-88C3099C9799}"/>
              </a:ext>
            </a:extLst>
          </p:cNvPr>
          <p:cNvPicPr>
            <a:picLocks noChangeAspect="1"/>
          </p:cNvPicPr>
          <p:nvPr/>
        </p:nvPicPr>
        <p:blipFill rotWithShape="1">
          <a:blip r:embed="rId3"/>
          <a:srcRect r="72640" b="14572"/>
          <a:stretch/>
        </p:blipFill>
        <p:spPr>
          <a:xfrm>
            <a:off x="5964096" y="3252612"/>
            <a:ext cx="561070" cy="554074"/>
          </a:xfrm>
          <a:prstGeom prst="rect">
            <a:avLst/>
          </a:prstGeom>
          <a:solidFill>
            <a:schemeClr val="bg1"/>
          </a:solidFill>
          <a:ln w="76200">
            <a:solidFill>
              <a:schemeClr val="bg1"/>
            </a:solidFill>
          </a:ln>
        </p:spPr>
      </p:pic>
      <p:sp>
        <p:nvSpPr>
          <p:cNvPr id="11" name="Rubrik 1">
            <a:extLst>
              <a:ext uri="{FF2B5EF4-FFF2-40B4-BE49-F238E27FC236}">
                <a16:creationId xmlns:a16="http://schemas.microsoft.com/office/drawing/2014/main" id="{91F58428-2A02-45C3-BB23-5C117AF6FAB2}"/>
              </a:ext>
            </a:extLst>
          </p:cNvPr>
          <p:cNvSpPr txBox="1">
            <a:spLocks/>
          </p:cNvSpPr>
          <p:nvPr/>
        </p:nvSpPr>
        <p:spPr>
          <a:xfrm>
            <a:off x="1709022" y="476672"/>
            <a:ext cx="8501778" cy="648072"/>
          </a:xfrm>
          <a:prstGeom prst="rect">
            <a:avLst/>
          </a:prstGeom>
        </p:spPr>
        <p:txBody>
          <a:bodyPr/>
          <a:lstStyle>
            <a:lvl1pPr algn="l" defTabSz="914400" rtl="0" eaLnBrk="1" latinLnBrk="0" hangingPunct="1">
              <a:spcBef>
                <a:spcPct val="0"/>
              </a:spcBef>
              <a:buNone/>
              <a:defRPr sz="2200" kern="1200">
                <a:solidFill>
                  <a:schemeClr val="tx1"/>
                </a:solidFill>
                <a:latin typeface="+mj-lt"/>
                <a:ea typeface="+mj-ea"/>
                <a:cs typeface="+mj-cs"/>
              </a:defRPr>
            </a:lvl1pPr>
          </a:lstStyle>
          <a:p>
            <a:pPr>
              <a:defRPr/>
            </a:pPr>
            <a:r>
              <a:rPr lang="sv-SE" sz="3200">
                <a:solidFill>
                  <a:prstClr val="black"/>
                </a:solidFill>
                <a:latin typeface="Calibri" panose="020F0502020204030204" pitchFamily="34" charset="0"/>
                <a:cs typeface="Calibri" panose="020F0502020204030204" pitchFamily="34" charset="0"/>
              </a:rPr>
              <a:t>UUA-triangeln</a:t>
            </a:r>
          </a:p>
        </p:txBody>
      </p:sp>
      <p:sp>
        <p:nvSpPr>
          <p:cNvPr id="3" name="Platshållare för text 2">
            <a:extLst>
              <a:ext uri="{FF2B5EF4-FFF2-40B4-BE49-F238E27FC236}">
                <a16:creationId xmlns:a16="http://schemas.microsoft.com/office/drawing/2014/main" id="{2D8B2A65-B906-F0A1-37A5-CCE7E863AF12}"/>
              </a:ext>
            </a:extLst>
          </p:cNvPr>
          <p:cNvSpPr>
            <a:spLocks noGrp="1"/>
          </p:cNvSpPr>
          <p:nvPr>
            <p:ph type="body" sz="quarter" idx="10"/>
          </p:nvPr>
        </p:nvSpPr>
        <p:spPr/>
        <p:txBody>
          <a:bodyPr>
            <a:normAutofit/>
          </a:bodyPr>
          <a:lstStyle/>
          <a:p>
            <a:endParaRPr lang="sv-SE"/>
          </a:p>
        </p:txBody>
      </p:sp>
    </p:spTree>
    <p:extLst>
      <p:ext uri="{BB962C8B-B14F-4D97-AF65-F5344CB8AC3E}">
        <p14:creationId xmlns:p14="http://schemas.microsoft.com/office/powerpoint/2010/main" val="409965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DD625B-A747-4DC5-AB56-086318433A9E}"/>
              </a:ext>
            </a:extLst>
          </p:cNvPr>
          <p:cNvSpPr>
            <a:spLocks noGrp="1"/>
          </p:cNvSpPr>
          <p:nvPr>
            <p:ph type="title"/>
          </p:nvPr>
        </p:nvSpPr>
        <p:spPr/>
        <p:txBody>
          <a:bodyPr/>
          <a:lstStyle/>
          <a:p>
            <a:r>
              <a:rPr lang="sv-SE" dirty="0"/>
              <a:t>En bättre plats,</a:t>
            </a:r>
            <a:br>
              <a:rPr lang="sv-SE" dirty="0"/>
            </a:br>
            <a:r>
              <a:rPr lang="sv-SE" dirty="0"/>
              <a:t>helt enkelt.</a:t>
            </a:r>
          </a:p>
        </p:txBody>
      </p:sp>
      <p:sp>
        <p:nvSpPr>
          <p:cNvPr id="4" name="Platshållare för text 3">
            <a:extLst>
              <a:ext uri="{FF2B5EF4-FFF2-40B4-BE49-F238E27FC236}">
                <a16:creationId xmlns:a16="http://schemas.microsoft.com/office/drawing/2014/main" id="{E4ED9D8A-5273-4E69-B66E-32F55273DE2C}"/>
              </a:ext>
            </a:extLst>
          </p:cNvPr>
          <p:cNvSpPr>
            <a:spLocks noGrp="1"/>
          </p:cNvSpPr>
          <p:nvPr>
            <p:ph type="body" sz="quarter" idx="11"/>
          </p:nvPr>
        </p:nvSpPr>
        <p:spPr/>
        <p:txBody>
          <a:bodyPr/>
          <a:lstStyle/>
          <a:p>
            <a:pPr marL="0" indent="0">
              <a:buNone/>
            </a:pPr>
            <a:r>
              <a:rPr lang="sv-SE" dirty="0"/>
              <a:t>UUA - ingången till morgondagens arbetsplats.</a:t>
            </a:r>
          </a:p>
          <a:p>
            <a:pPr marL="0" indent="0">
              <a:buNone/>
            </a:pPr>
            <a:r>
              <a:rPr lang="sv-SE" dirty="0"/>
              <a:t>En plats där människor och organisationer kan</a:t>
            </a:r>
          </a:p>
          <a:p>
            <a:pPr marL="0" indent="0">
              <a:buNone/>
            </a:pPr>
            <a:r>
              <a:rPr lang="sv-SE" dirty="0"/>
              <a:t>nå sin fulla potential. En plats för nya idéer,</a:t>
            </a:r>
          </a:p>
          <a:p>
            <a:pPr marL="0" indent="0">
              <a:buNone/>
            </a:pPr>
            <a:r>
              <a:rPr lang="sv-SE" dirty="0"/>
              <a:t>en plats för fler – och en plats för framtiden.</a:t>
            </a:r>
          </a:p>
        </p:txBody>
      </p:sp>
      <p:pic>
        <p:nvPicPr>
          <p:cNvPr id="7" name="Platshållare för bild 6">
            <a:extLst>
              <a:ext uri="{FF2B5EF4-FFF2-40B4-BE49-F238E27FC236}">
                <a16:creationId xmlns:a16="http://schemas.microsoft.com/office/drawing/2014/main" id="{9BE9F6AE-CEBB-48C1-8363-0F3697910174}"/>
              </a:ext>
            </a:extLst>
          </p:cNvPr>
          <p:cNvPicPr>
            <a:picLocks noGrp="1" noChangeAspect="1"/>
          </p:cNvPicPr>
          <p:nvPr>
            <p:ph type="pic" sz="quarter" idx="12"/>
          </p:nvPr>
        </p:nvPicPr>
        <p:blipFill rotWithShape="1">
          <a:blip r:embed="rId3"/>
          <a:srcRect l="205" r="205"/>
          <a:stretch/>
        </p:blipFill>
        <p:spPr/>
      </p:pic>
    </p:spTree>
    <p:extLst>
      <p:ext uri="{BB962C8B-B14F-4D97-AF65-F5344CB8AC3E}">
        <p14:creationId xmlns:p14="http://schemas.microsoft.com/office/powerpoint/2010/main" val="3895850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D93F6F-4D52-49A2-A9E3-97F6CC607C3A}"/>
              </a:ext>
            </a:extLst>
          </p:cNvPr>
          <p:cNvSpPr>
            <a:spLocks noGrp="1"/>
          </p:cNvSpPr>
          <p:nvPr>
            <p:ph type="title" idx="4294967295"/>
          </p:nvPr>
        </p:nvSpPr>
        <p:spPr>
          <a:xfrm>
            <a:off x="0" y="27572"/>
            <a:ext cx="8023225" cy="1325563"/>
          </a:xfrm>
        </p:spPr>
        <p:txBody>
          <a:bodyPr/>
          <a:lstStyle/>
          <a:p>
            <a:pPr algn="l"/>
            <a:r>
              <a:rPr lang="sv-SE" dirty="0"/>
              <a:t>Forskningen säger</a:t>
            </a:r>
          </a:p>
        </p:txBody>
      </p:sp>
      <p:sp>
        <p:nvSpPr>
          <p:cNvPr id="3" name="Platshållare för innehåll 2">
            <a:extLst>
              <a:ext uri="{FF2B5EF4-FFF2-40B4-BE49-F238E27FC236}">
                <a16:creationId xmlns:a16="http://schemas.microsoft.com/office/drawing/2014/main" id="{6A78E7DB-6CFA-4F13-A34D-9B15F9288947}"/>
              </a:ext>
            </a:extLst>
          </p:cNvPr>
          <p:cNvSpPr>
            <a:spLocks noGrp="1"/>
          </p:cNvSpPr>
          <p:nvPr>
            <p:ph idx="4294967295"/>
          </p:nvPr>
        </p:nvSpPr>
        <p:spPr>
          <a:xfrm>
            <a:off x="1644650" y="1703638"/>
            <a:ext cx="10547350" cy="4705016"/>
          </a:xfrm>
        </p:spPr>
        <p:txBody>
          <a:bodyPr vert="horz" lIns="91440" tIns="45720" rIns="91440" bIns="45720" rtlCol="0" anchor="t">
            <a:noAutofit/>
          </a:bodyPr>
          <a:lstStyle/>
          <a:p>
            <a:pPr marL="228283" indent="-228283">
              <a:lnSpc>
                <a:spcPct val="150000"/>
              </a:lnSpc>
            </a:pPr>
            <a:r>
              <a:rPr lang="sv-SE" sz="1800" dirty="0"/>
              <a:t>Företag med ett aktivt mångfaldsarbete är lönsammare, mer innovativa och attraherar fler talanger. </a:t>
            </a:r>
          </a:p>
          <a:p>
            <a:pPr marL="228283" indent="-228283">
              <a:lnSpc>
                <a:spcPct val="150000"/>
              </a:lnSpc>
            </a:pPr>
            <a:r>
              <a:rPr lang="sv-SE" sz="1800" dirty="0"/>
              <a:t>En mångfald inom organisationen ger dessutom bättre förståelse för olika kundbehov och en lättare tillgång till nya marknader. </a:t>
            </a:r>
          </a:p>
          <a:p>
            <a:pPr marL="228283" indent="-228283">
              <a:lnSpc>
                <a:spcPct val="150000"/>
              </a:lnSpc>
            </a:pPr>
            <a:r>
              <a:rPr lang="sv-SE" sz="1800" dirty="0"/>
              <a:t>Team och projektgrupper där medlemmarna bidrar med olika infallsvinklar är mer innovativa</a:t>
            </a:r>
          </a:p>
          <a:p>
            <a:pPr marL="228283" indent="-228283">
              <a:lnSpc>
                <a:spcPct val="150000"/>
              </a:lnSpc>
            </a:pPr>
            <a:r>
              <a:rPr lang="sv-SE" sz="1800" dirty="0"/>
              <a:t>Företag med en hög etnisk mångfald har större sannolikhet att nå vinst än genomsnittet.</a:t>
            </a:r>
          </a:p>
          <a:p>
            <a:pPr marL="228283" indent="-228283">
              <a:lnSpc>
                <a:spcPct val="150000"/>
              </a:lnSpc>
            </a:pPr>
            <a:r>
              <a:rPr lang="sv-SE" sz="1800" dirty="0"/>
              <a:t>Inkluderande företag har lättare att rekrytera nya talanger</a:t>
            </a:r>
          </a:p>
          <a:p>
            <a:pPr marL="228283" indent="-228283">
              <a:lnSpc>
                <a:spcPct val="150000"/>
              </a:lnSpc>
            </a:pPr>
            <a:r>
              <a:rPr lang="sv-SE" sz="1800" dirty="0"/>
              <a:t>Jämställdhet, mångfald och inkludering leder till framgångsrika och lönsamma företag</a:t>
            </a:r>
          </a:p>
          <a:p>
            <a:pPr marL="228283" indent="-228283">
              <a:lnSpc>
                <a:spcPct val="150000"/>
              </a:lnSpc>
            </a:pPr>
            <a:r>
              <a:rPr lang="sv-SE" sz="1800" dirty="0"/>
              <a:t>Företag med en större mångfald i ledningen har en högre vinst än genomsnittet där de högre intäkterna kommer från innovation och en förmåga att ta sig an nya affärsområden. </a:t>
            </a:r>
          </a:p>
          <a:p>
            <a:pPr marL="228283" indent="-228283"/>
            <a:endParaRPr lang="sv-SE" dirty="0"/>
          </a:p>
        </p:txBody>
      </p:sp>
    </p:spTree>
    <p:extLst>
      <p:ext uri="{BB962C8B-B14F-4D97-AF65-F5344CB8AC3E}">
        <p14:creationId xmlns:p14="http://schemas.microsoft.com/office/powerpoint/2010/main" val="195580507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descr="En solfjäder av perspektiv som har bäring på UUA. ">
            <a:extLst>
              <a:ext uri="{FF2B5EF4-FFF2-40B4-BE49-F238E27FC236}">
                <a16:creationId xmlns:a16="http://schemas.microsoft.com/office/drawing/2014/main" id="{7CE0D32F-214D-4529-A639-B6ECCA268688}"/>
              </a:ext>
            </a:extLst>
          </p:cNvPr>
          <p:cNvGrpSpPr/>
          <p:nvPr/>
        </p:nvGrpSpPr>
        <p:grpSpPr>
          <a:xfrm>
            <a:off x="1862082" y="932211"/>
            <a:ext cx="8525520" cy="4392594"/>
            <a:chOff x="338082" y="932211"/>
            <a:chExt cx="8525520" cy="4392594"/>
          </a:xfrm>
        </p:grpSpPr>
        <p:sp>
          <p:nvSpPr>
            <p:cNvPr id="50" name="Vänster 3">
              <a:extLst>
                <a:ext uri="{FF2B5EF4-FFF2-40B4-BE49-F238E27FC236}">
                  <a16:creationId xmlns:a16="http://schemas.microsoft.com/office/drawing/2014/main" id="{13EA9508-1B72-48FD-A756-C89D24098293}"/>
                </a:ext>
              </a:extLst>
            </p:cNvPr>
            <p:cNvSpPr/>
            <p:nvPr/>
          </p:nvSpPr>
          <p:spPr>
            <a:xfrm rot="10800000">
              <a:off x="1629895" y="4620393"/>
              <a:ext cx="1869740" cy="427808"/>
            </a:xfrm>
            <a:prstGeom prst="leftArrow">
              <a:avLst>
                <a:gd name="adj1" fmla="val 60000"/>
                <a:gd name="adj2" fmla="val 50000"/>
              </a:avLst>
            </a:prstGeom>
            <a:solidFill>
              <a:schemeClr val="bg2">
                <a:lumMod val="90000"/>
              </a:schemeClr>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grpSp>
          <p:nvGrpSpPr>
            <p:cNvPr id="51" name="Grupp 50">
              <a:extLst>
                <a:ext uri="{FF2B5EF4-FFF2-40B4-BE49-F238E27FC236}">
                  <a16:creationId xmlns:a16="http://schemas.microsoft.com/office/drawing/2014/main" id="{B40661F8-A4F7-459D-A20C-BA6E4E16C651}"/>
                </a:ext>
              </a:extLst>
            </p:cNvPr>
            <p:cNvGrpSpPr/>
            <p:nvPr/>
          </p:nvGrpSpPr>
          <p:grpSpPr>
            <a:xfrm>
              <a:off x="338082" y="4484200"/>
              <a:ext cx="1339274" cy="840605"/>
              <a:chOff x="508960" y="2788450"/>
              <a:chExt cx="1339274" cy="840605"/>
            </a:xfrm>
            <a:solidFill>
              <a:srgbClr val="FFCC66"/>
            </a:solidFill>
          </p:grpSpPr>
          <p:sp>
            <p:nvSpPr>
              <p:cNvPr id="52" name="Rektangel med rundade hörn 33">
                <a:extLst>
                  <a:ext uri="{FF2B5EF4-FFF2-40B4-BE49-F238E27FC236}">
                    <a16:creationId xmlns:a16="http://schemas.microsoft.com/office/drawing/2014/main" id="{BA6ACE08-D3BB-4B48-865C-6AF8F5949480}"/>
                  </a:ext>
                </a:extLst>
              </p:cNvPr>
              <p:cNvSpPr/>
              <p:nvPr/>
            </p:nvSpPr>
            <p:spPr>
              <a:xfrm>
                <a:off x="508960" y="2788450"/>
                <a:ext cx="1339274" cy="840605"/>
              </a:xfrm>
              <a:prstGeom prst="roundRect">
                <a:avLst>
                  <a:gd name="adj" fmla="val 10000"/>
                </a:avLst>
              </a:prstGeom>
              <a:grpFill/>
              <a:ln w="76200">
                <a:solidFill>
                  <a:srgbClr val="FFE4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53" name="Rektangel 52">
                <a:extLst>
                  <a:ext uri="{FF2B5EF4-FFF2-40B4-BE49-F238E27FC236}">
                    <a16:creationId xmlns:a16="http://schemas.microsoft.com/office/drawing/2014/main" id="{4FEFAD95-932D-4230-9BAE-FB1786F410EE}"/>
                  </a:ext>
                </a:extLst>
              </p:cNvPr>
              <p:cNvSpPr/>
              <p:nvPr/>
            </p:nvSpPr>
            <p:spPr>
              <a:xfrm>
                <a:off x="533580" y="2813070"/>
                <a:ext cx="1290034" cy="791365"/>
              </a:xfrm>
              <a:prstGeom prst="rect">
                <a:avLst/>
              </a:prstGeom>
              <a:solidFill>
                <a:schemeClr val="bg1"/>
              </a:solidFill>
              <a:ln w="76200">
                <a:solidFill>
                  <a:srgbClr val="FFE400"/>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Policybeslut</a:t>
                </a:r>
              </a:p>
            </p:txBody>
          </p:sp>
        </p:grpSp>
        <p:sp>
          <p:nvSpPr>
            <p:cNvPr id="54" name="Vänster 5">
              <a:extLst>
                <a:ext uri="{FF2B5EF4-FFF2-40B4-BE49-F238E27FC236}">
                  <a16:creationId xmlns:a16="http://schemas.microsoft.com/office/drawing/2014/main" id="{6EBF88A2-1D85-4994-9A31-A35D2068B3C4}"/>
                </a:ext>
              </a:extLst>
            </p:cNvPr>
            <p:cNvSpPr/>
            <p:nvPr/>
          </p:nvSpPr>
          <p:spPr>
            <a:xfrm rot="12342857">
              <a:off x="1823856" y="3912248"/>
              <a:ext cx="1846606" cy="427808"/>
            </a:xfrm>
            <a:prstGeom prst="leftArrow">
              <a:avLst>
                <a:gd name="adj1" fmla="val 60000"/>
                <a:gd name="adj2" fmla="val 50000"/>
              </a:avLst>
            </a:prstGeom>
            <a:solidFill>
              <a:srgbClr val="D0CECE"/>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grpSp>
          <p:nvGrpSpPr>
            <p:cNvPr id="55" name="Grupp 54">
              <a:extLst>
                <a:ext uri="{FF2B5EF4-FFF2-40B4-BE49-F238E27FC236}">
                  <a16:creationId xmlns:a16="http://schemas.microsoft.com/office/drawing/2014/main" id="{FEF1F269-61CC-440A-83D3-EBF676234A07}"/>
                </a:ext>
              </a:extLst>
            </p:cNvPr>
            <p:cNvGrpSpPr/>
            <p:nvPr/>
          </p:nvGrpSpPr>
          <p:grpSpPr>
            <a:xfrm>
              <a:off x="565712" y="3373523"/>
              <a:ext cx="1702032" cy="919573"/>
              <a:chOff x="792088" y="1547983"/>
              <a:chExt cx="1339274" cy="840605"/>
            </a:xfrm>
            <a:solidFill>
              <a:srgbClr val="FF8000"/>
            </a:solidFill>
          </p:grpSpPr>
          <p:sp>
            <p:nvSpPr>
              <p:cNvPr id="56" name="Rektangel med rundade hörn 31">
                <a:extLst>
                  <a:ext uri="{FF2B5EF4-FFF2-40B4-BE49-F238E27FC236}">
                    <a16:creationId xmlns:a16="http://schemas.microsoft.com/office/drawing/2014/main" id="{B16A2630-140A-475B-968C-B6CD2A82BD0E}"/>
                  </a:ext>
                </a:extLst>
              </p:cNvPr>
              <p:cNvSpPr/>
              <p:nvPr/>
            </p:nvSpPr>
            <p:spPr>
              <a:xfrm>
                <a:off x="792088" y="1547983"/>
                <a:ext cx="1339274" cy="840605"/>
              </a:xfrm>
              <a:prstGeom prst="roundRect">
                <a:avLst>
                  <a:gd name="adj" fmla="val 10000"/>
                </a:avLst>
              </a:prstGeom>
              <a:grpFill/>
              <a:ln w="76200">
                <a:solidFill>
                  <a:srgbClr val="F8A71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57" name="Rektangel 56">
                <a:extLst>
                  <a:ext uri="{FF2B5EF4-FFF2-40B4-BE49-F238E27FC236}">
                    <a16:creationId xmlns:a16="http://schemas.microsoft.com/office/drawing/2014/main" id="{6095B361-C036-4D31-8D52-878A80552F2B}"/>
                  </a:ext>
                </a:extLst>
              </p:cNvPr>
              <p:cNvSpPr/>
              <p:nvPr/>
            </p:nvSpPr>
            <p:spPr>
              <a:xfrm>
                <a:off x="816708" y="1572603"/>
                <a:ext cx="1290034" cy="791365"/>
              </a:xfrm>
              <a:prstGeom prst="rect">
                <a:avLst/>
              </a:prstGeom>
              <a:solidFill>
                <a:schemeClr val="bg1"/>
              </a:solidFill>
              <a:ln w="76200">
                <a:solidFill>
                  <a:srgbClr val="F8A71F"/>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pPr>
                <a:r>
                  <a:rPr lang="sv-SE" b="1">
                    <a:solidFill>
                      <a:prstClr val="black"/>
                    </a:solidFill>
                    <a:highlight>
                      <a:srgbClr val="FFFFFF"/>
                    </a:highlight>
                    <a:latin typeface="Calibri" panose="020F0502020204030204" pitchFamily="34" charset="0"/>
                    <a:cs typeface="Calibri" panose="020F0502020204030204" pitchFamily="34" charset="0"/>
                  </a:rPr>
                  <a:t>Arbetsrättsligt krav</a:t>
                </a:r>
              </a:p>
            </p:txBody>
          </p:sp>
        </p:grpSp>
        <p:sp>
          <p:nvSpPr>
            <p:cNvPr id="58" name="Vänster 7">
              <a:extLst>
                <a:ext uri="{FF2B5EF4-FFF2-40B4-BE49-F238E27FC236}">
                  <a16:creationId xmlns:a16="http://schemas.microsoft.com/office/drawing/2014/main" id="{B9A783A5-ED94-4BAC-8AB4-9F657E26702F}"/>
                </a:ext>
              </a:extLst>
            </p:cNvPr>
            <p:cNvSpPr/>
            <p:nvPr/>
          </p:nvSpPr>
          <p:spPr>
            <a:xfrm rot="13043323">
              <a:off x="2034970" y="3384505"/>
              <a:ext cx="1932688" cy="427808"/>
            </a:xfrm>
            <a:prstGeom prst="leftArrow">
              <a:avLst>
                <a:gd name="adj1" fmla="val 60000"/>
                <a:gd name="adj2" fmla="val 50000"/>
              </a:avLst>
            </a:prstGeom>
            <a:solidFill>
              <a:srgbClr val="D0CECE"/>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59" name="Vänster 9">
              <a:extLst>
                <a:ext uri="{FF2B5EF4-FFF2-40B4-BE49-F238E27FC236}">
                  <a16:creationId xmlns:a16="http://schemas.microsoft.com/office/drawing/2014/main" id="{54FE9907-CA33-415D-9920-003736255414}"/>
                </a:ext>
              </a:extLst>
            </p:cNvPr>
            <p:cNvSpPr/>
            <p:nvPr/>
          </p:nvSpPr>
          <p:spPr>
            <a:xfrm rot="14561568">
              <a:off x="2570267" y="2803800"/>
              <a:ext cx="2128090" cy="427808"/>
            </a:xfrm>
            <a:prstGeom prst="leftArrow">
              <a:avLst>
                <a:gd name="adj1" fmla="val 60000"/>
                <a:gd name="adj2" fmla="val 50000"/>
              </a:avLst>
            </a:prstGeom>
            <a:solidFill>
              <a:srgbClr val="D0CECE"/>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grpSp>
          <p:nvGrpSpPr>
            <p:cNvPr id="60" name="Grupp 59">
              <a:extLst>
                <a:ext uri="{FF2B5EF4-FFF2-40B4-BE49-F238E27FC236}">
                  <a16:creationId xmlns:a16="http://schemas.microsoft.com/office/drawing/2014/main" id="{CB9F2F69-DBD8-4FF7-9968-113E111F2C98}"/>
                </a:ext>
              </a:extLst>
            </p:cNvPr>
            <p:cNvGrpSpPr/>
            <p:nvPr/>
          </p:nvGrpSpPr>
          <p:grpSpPr>
            <a:xfrm>
              <a:off x="2120441" y="1220243"/>
              <a:ext cx="1339274" cy="840605"/>
              <a:chOff x="1585397" y="553205"/>
              <a:chExt cx="1339274" cy="840605"/>
            </a:xfrm>
            <a:solidFill>
              <a:schemeClr val="bg1"/>
            </a:solidFill>
          </p:grpSpPr>
          <p:sp>
            <p:nvSpPr>
              <p:cNvPr id="61" name="Rektangel med rundade hörn 29">
                <a:extLst>
                  <a:ext uri="{FF2B5EF4-FFF2-40B4-BE49-F238E27FC236}">
                    <a16:creationId xmlns:a16="http://schemas.microsoft.com/office/drawing/2014/main" id="{E614025C-DB7D-4949-959B-14D1FF271661}"/>
                  </a:ext>
                </a:extLst>
              </p:cNvPr>
              <p:cNvSpPr/>
              <p:nvPr/>
            </p:nvSpPr>
            <p:spPr>
              <a:xfrm>
                <a:off x="1585397" y="553205"/>
                <a:ext cx="1339274" cy="840605"/>
              </a:xfrm>
              <a:prstGeom prst="roundRect">
                <a:avLst>
                  <a:gd name="adj" fmla="val 10000"/>
                </a:avLst>
              </a:prstGeom>
              <a:grpFill/>
              <a:ln w="76200">
                <a:solidFill>
                  <a:srgbClr val="AD3D0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62" name="Rektangel 61">
                <a:extLst>
                  <a:ext uri="{FF2B5EF4-FFF2-40B4-BE49-F238E27FC236}">
                    <a16:creationId xmlns:a16="http://schemas.microsoft.com/office/drawing/2014/main" id="{2C37BF2C-8393-4456-8517-8805853C9484}"/>
                  </a:ext>
                </a:extLst>
              </p:cNvPr>
              <p:cNvSpPr/>
              <p:nvPr/>
            </p:nvSpPr>
            <p:spPr>
              <a:xfrm>
                <a:off x="1610017" y="577825"/>
                <a:ext cx="1290034" cy="791365"/>
              </a:xfrm>
              <a:prstGeom prst="rect">
                <a:avLst/>
              </a:prstGeom>
              <a:grpFill/>
              <a:ln w="76200">
                <a:solidFill>
                  <a:srgbClr val="AD3D0E"/>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Rättviseskäl</a:t>
                </a:r>
              </a:p>
            </p:txBody>
          </p:sp>
        </p:grpSp>
        <p:grpSp>
          <p:nvGrpSpPr>
            <p:cNvPr id="63" name="Grupp 62">
              <a:extLst>
                <a:ext uri="{FF2B5EF4-FFF2-40B4-BE49-F238E27FC236}">
                  <a16:creationId xmlns:a16="http://schemas.microsoft.com/office/drawing/2014/main" id="{34E94DC7-0A41-413B-97B4-BC64FC1766EC}"/>
                </a:ext>
              </a:extLst>
            </p:cNvPr>
            <p:cNvGrpSpPr/>
            <p:nvPr/>
          </p:nvGrpSpPr>
          <p:grpSpPr>
            <a:xfrm>
              <a:off x="827584" y="2209086"/>
              <a:ext cx="1606984" cy="1003890"/>
              <a:chOff x="2731761" y="1145"/>
              <a:chExt cx="1339274" cy="840605"/>
            </a:xfrm>
            <a:solidFill>
              <a:srgbClr val="E75113"/>
            </a:solidFill>
          </p:grpSpPr>
          <p:sp>
            <p:nvSpPr>
              <p:cNvPr id="64" name="Rektangel med rundade hörn 27">
                <a:extLst>
                  <a:ext uri="{FF2B5EF4-FFF2-40B4-BE49-F238E27FC236}">
                    <a16:creationId xmlns:a16="http://schemas.microsoft.com/office/drawing/2014/main" id="{D7F8120B-712C-4D0D-AA11-D950987B7CAC}"/>
                  </a:ext>
                </a:extLst>
              </p:cNvPr>
              <p:cNvSpPr/>
              <p:nvPr/>
            </p:nvSpPr>
            <p:spPr>
              <a:xfrm>
                <a:off x="2731761" y="1145"/>
                <a:ext cx="1339274" cy="840605"/>
              </a:xfrm>
              <a:prstGeom prst="roundRect">
                <a:avLst>
                  <a:gd name="adj" fmla="val 10000"/>
                </a:avLst>
              </a:prstGeom>
              <a:grpFill/>
              <a:ln w="76200">
                <a:solidFill>
                  <a:srgbClr val="E7511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65" name="Rektangel 64">
                <a:extLst>
                  <a:ext uri="{FF2B5EF4-FFF2-40B4-BE49-F238E27FC236}">
                    <a16:creationId xmlns:a16="http://schemas.microsoft.com/office/drawing/2014/main" id="{EF096915-856A-43FC-9F44-0B0D9127D8D6}"/>
                  </a:ext>
                </a:extLst>
              </p:cNvPr>
              <p:cNvSpPr/>
              <p:nvPr/>
            </p:nvSpPr>
            <p:spPr>
              <a:xfrm>
                <a:off x="2756381" y="25765"/>
                <a:ext cx="1290034" cy="791365"/>
              </a:xfrm>
              <a:prstGeom prst="rect">
                <a:avLst/>
              </a:prstGeom>
              <a:solidFill>
                <a:schemeClr val="bg1"/>
              </a:solidFill>
              <a:ln w="76200">
                <a:solidFill>
                  <a:srgbClr val="E75113"/>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Bemannings-perspektiv</a:t>
                </a:r>
              </a:p>
            </p:txBody>
          </p:sp>
        </p:grpSp>
        <p:sp>
          <p:nvSpPr>
            <p:cNvPr id="66" name="Vänster 11">
              <a:extLst>
                <a:ext uri="{FF2B5EF4-FFF2-40B4-BE49-F238E27FC236}">
                  <a16:creationId xmlns:a16="http://schemas.microsoft.com/office/drawing/2014/main" id="{713CA395-30F6-432B-895F-77FAED7FD5DE}"/>
                </a:ext>
              </a:extLst>
            </p:cNvPr>
            <p:cNvSpPr/>
            <p:nvPr/>
          </p:nvSpPr>
          <p:spPr>
            <a:xfrm rot="18289038">
              <a:off x="4461440" y="2663936"/>
              <a:ext cx="2473326" cy="427808"/>
            </a:xfrm>
            <a:prstGeom prst="leftArrow">
              <a:avLst>
                <a:gd name="adj1" fmla="val 60000"/>
                <a:gd name="adj2" fmla="val 50000"/>
              </a:avLst>
            </a:prstGeom>
            <a:solidFill>
              <a:srgbClr val="D0CECE"/>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grpSp>
          <p:nvGrpSpPr>
            <p:cNvPr id="67" name="Grupp 66">
              <a:extLst>
                <a:ext uri="{FF2B5EF4-FFF2-40B4-BE49-F238E27FC236}">
                  <a16:creationId xmlns:a16="http://schemas.microsoft.com/office/drawing/2014/main" id="{4B56DD0B-F823-47DE-BDF7-F0F33E0EDB0A}"/>
                </a:ext>
              </a:extLst>
            </p:cNvPr>
            <p:cNvGrpSpPr/>
            <p:nvPr/>
          </p:nvGrpSpPr>
          <p:grpSpPr>
            <a:xfrm>
              <a:off x="5661528" y="1287901"/>
              <a:ext cx="1339274" cy="840605"/>
              <a:chOff x="4004130" y="1145"/>
              <a:chExt cx="1339274" cy="840605"/>
            </a:xfrm>
            <a:solidFill>
              <a:srgbClr val="FF0080"/>
            </a:solidFill>
          </p:grpSpPr>
          <p:sp>
            <p:nvSpPr>
              <p:cNvPr id="68" name="Rektangel med rundade hörn 25">
                <a:extLst>
                  <a:ext uri="{FF2B5EF4-FFF2-40B4-BE49-F238E27FC236}">
                    <a16:creationId xmlns:a16="http://schemas.microsoft.com/office/drawing/2014/main" id="{06683E00-5B46-4110-9D2C-7B98EDAED825}"/>
                  </a:ext>
                </a:extLst>
              </p:cNvPr>
              <p:cNvSpPr/>
              <p:nvPr/>
            </p:nvSpPr>
            <p:spPr>
              <a:xfrm>
                <a:off x="4004130" y="1145"/>
                <a:ext cx="1339274" cy="840605"/>
              </a:xfrm>
              <a:prstGeom prst="roundRect">
                <a:avLst>
                  <a:gd name="adj" fmla="val 10000"/>
                </a:avLst>
              </a:prstGeom>
              <a:grpFill/>
              <a:ln w="76200">
                <a:solidFill>
                  <a:srgbClr val="FF008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69" name="Rektangel 68">
                <a:extLst>
                  <a:ext uri="{FF2B5EF4-FFF2-40B4-BE49-F238E27FC236}">
                    <a16:creationId xmlns:a16="http://schemas.microsoft.com/office/drawing/2014/main" id="{5A3CF0D8-D243-4181-A610-E6A50D5F4051}"/>
                  </a:ext>
                </a:extLst>
              </p:cNvPr>
              <p:cNvSpPr/>
              <p:nvPr/>
            </p:nvSpPr>
            <p:spPr>
              <a:xfrm>
                <a:off x="4028750" y="25765"/>
                <a:ext cx="1290034" cy="791365"/>
              </a:xfrm>
              <a:prstGeom prst="rect">
                <a:avLst/>
              </a:prstGeom>
              <a:solidFill>
                <a:schemeClr val="bg1"/>
              </a:solidFill>
              <a:ln w="76200">
                <a:solidFill>
                  <a:srgbClr val="FF0080"/>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Kompetens-försörjning</a:t>
                </a:r>
              </a:p>
            </p:txBody>
          </p:sp>
        </p:grpSp>
        <p:sp>
          <p:nvSpPr>
            <p:cNvPr id="70" name="Vänster 13">
              <a:extLst>
                <a:ext uri="{FF2B5EF4-FFF2-40B4-BE49-F238E27FC236}">
                  <a16:creationId xmlns:a16="http://schemas.microsoft.com/office/drawing/2014/main" id="{DF4BFCBC-E196-4F0E-9E2A-3FD8DD2397A9}"/>
                </a:ext>
              </a:extLst>
            </p:cNvPr>
            <p:cNvSpPr/>
            <p:nvPr/>
          </p:nvSpPr>
          <p:spPr>
            <a:xfrm rot="19506568">
              <a:off x="5241037" y="3349553"/>
              <a:ext cx="1932688" cy="427808"/>
            </a:xfrm>
            <a:prstGeom prst="leftArrow">
              <a:avLst>
                <a:gd name="adj1" fmla="val 60000"/>
                <a:gd name="adj2" fmla="val 50000"/>
              </a:avLst>
            </a:prstGeom>
            <a:solidFill>
              <a:srgbClr val="D0CECE"/>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grpSp>
          <p:nvGrpSpPr>
            <p:cNvPr id="71" name="Grupp 70">
              <a:extLst>
                <a:ext uri="{FF2B5EF4-FFF2-40B4-BE49-F238E27FC236}">
                  <a16:creationId xmlns:a16="http://schemas.microsoft.com/office/drawing/2014/main" id="{0CE96F5B-67A7-4483-A4A3-71B58AA7DAF3}"/>
                </a:ext>
              </a:extLst>
            </p:cNvPr>
            <p:cNvGrpSpPr/>
            <p:nvPr/>
          </p:nvGrpSpPr>
          <p:grpSpPr>
            <a:xfrm>
              <a:off x="6854393" y="2267269"/>
              <a:ext cx="1487928" cy="944441"/>
              <a:chOff x="5150494" y="553205"/>
              <a:chExt cx="1339274" cy="840605"/>
            </a:xfrm>
            <a:solidFill>
              <a:srgbClr val="8000FF"/>
            </a:solidFill>
          </p:grpSpPr>
          <p:sp>
            <p:nvSpPr>
              <p:cNvPr id="72" name="Rektangel med rundade hörn 23">
                <a:extLst>
                  <a:ext uri="{FF2B5EF4-FFF2-40B4-BE49-F238E27FC236}">
                    <a16:creationId xmlns:a16="http://schemas.microsoft.com/office/drawing/2014/main" id="{F5EE29A6-3C71-470A-9F5A-903A7D23D493}"/>
                  </a:ext>
                </a:extLst>
              </p:cNvPr>
              <p:cNvSpPr/>
              <p:nvPr/>
            </p:nvSpPr>
            <p:spPr>
              <a:xfrm>
                <a:off x="5150494" y="553205"/>
                <a:ext cx="1339274" cy="840605"/>
              </a:xfrm>
              <a:prstGeom prst="roundRect">
                <a:avLst>
                  <a:gd name="adj" fmla="val 10000"/>
                </a:avLst>
              </a:prstGeom>
              <a:grpFill/>
              <a:ln w="76200">
                <a:solidFill>
                  <a:srgbClr val="8000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73" name="Rektangel 72">
                <a:extLst>
                  <a:ext uri="{FF2B5EF4-FFF2-40B4-BE49-F238E27FC236}">
                    <a16:creationId xmlns:a16="http://schemas.microsoft.com/office/drawing/2014/main" id="{3DB4EF49-65A3-4606-A247-FC2C13F4299D}"/>
                  </a:ext>
                </a:extLst>
              </p:cNvPr>
              <p:cNvSpPr/>
              <p:nvPr/>
            </p:nvSpPr>
            <p:spPr>
              <a:xfrm>
                <a:off x="5175114" y="577825"/>
                <a:ext cx="1290034" cy="791365"/>
              </a:xfrm>
              <a:prstGeom prst="rect">
                <a:avLst/>
              </a:prstGeom>
              <a:solidFill>
                <a:schemeClr val="bg1"/>
              </a:solidFill>
              <a:ln w="76200">
                <a:solidFill>
                  <a:srgbClr val="8000FF"/>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Lönsamhet</a:t>
                </a:r>
              </a:p>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Samhällsnytta</a:t>
                </a:r>
              </a:p>
            </p:txBody>
          </p:sp>
        </p:grpSp>
        <p:sp>
          <p:nvSpPr>
            <p:cNvPr id="74" name="Vänster 15">
              <a:extLst>
                <a:ext uri="{FF2B5EF4-FFF2-40B4-BE49-F238E27FC236}">
                  <a16:creationId xmlns:a16="http://schemas.microsoft.com/office/drawing/2014/main" id="{4FB64CBD-818D-4D03-898A-AD9D75A62680}"/>
                </a:ext>
              </a:extLst>
            </p:cNvPr>
            <p:cNvSpPr/>
            <p:nvPr/>
          </p:nvSpPr>
          <p:spPr>
            <a:xfrm rot="20057143">
              <a:off x="5555165" y="3891992"/>
              <a:ext cx="1846606" cy="427808"/>
            </a:xfrm>
            <a:prstGeom prst="leftArrow">
              <a:avLst>
                <a:gd name="adj1" fmla="val 60000"/>
                <a:gd name="adj2" fmla="val 50000"/>
              </a:avLst>
            </a:prstGeom>
            <a:solidFill>
              <a:srgbClr val="D0CECE"/>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78" name="Vänster 17">
              <a:extLst>
                <a:ext uri="{FF2B5EF4-FFF2-40B4-BE49-F238E27FC236}">
                  <a16:creationId xmlns:a16="http://schemas.microsoft.com/office/drawing/2014/main" id="{888A13AF-CE92-449E-A1FA-613EA169A3E9}"/>
                </a:ext>
              </a:extLst>
            </p:cNvPr>
            <p:cNvSpPr/>
            <p:nvPr/>
          </p:nvSpPr>
          <p:spPr>
            <a:xfrm>
              <a:off x="5714670" y="4620393"/>
              <a:ext cx="1797731" cy="427808"/>
            </a:xfrm>
            <a:prstGeom prst="leftArrow">
              <a:avLst>
                <a:gd name="adj1" fmla="val 60000"/>
                <a:gd name="adj2" fmla="val 50000"/>
              </a:avLst>
            </a:prstGeom>
            <a:solidFill>
              <a:srgbClr val="D0CECE"/>
            </a:solid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grpSp>
          <p:nvGrpSpPr>
            <p:cNvPr id="79" name="Grupp 78">
              <a:extLst>
                <a:ext uri="{FF2B5EF4-FFF2-40B4-BE49-F238E27FC236}">
                  <a16:creationId xmlns:a16="http://schemas.microsoft.com/office/drawing/2014/main" id="{FE82F2DF-1783-446B-974B-80F00BD7D683}"/>
                </a:ext>
              </a:extLst>
            </p:cNvPr>
            <p:cNvGrpSpPr/>
            <p:nvPr/>
          </p:nvGrpSpPr>
          <p:grpSpPr>
            <a:xfrm>
              <a:off x="7524328" y="4483160"/>
              <a:ext cx="1339274" cy="840605"/>
              <a:chOff x="6226931" y="2788450"/>
              <a:chExt cx="1339274" cy="840605"/>
            </a:xfrm>
            <a:solidFill>
              <a:srgbClr val="004080"/>
            </a:solidFill>
          </p:grpSpPr>
          <p:sp>
            <p:nvSpPr>
              <p:cNvPr id="80" name="Rektangel med rundade hörn 19">
                <a:extLst>
                  <a:ext uri="{FF2B5EF4-FFF2-40B4-BE49-F238E27FC236}">
                    <a16:creationId xmlns:a16="http://schemas.microsoft.com/office/drawing/2014/main" id="{4FF0EBE5-2340-43B7-8493-C7F917EAE12B}"/>
                  </a:ext>
                </a:extLst>
              </p:cNvPr>
              <p:cNvSpPr/>
              <p:nvPr/>
            </p:nvSpPr>
            <p:spPr>
              <a:xfrm>
                <a:off x="6226931" y="2788450"/>
                <a:ext cx="1339274" cy="840605"/>
              </a:xfrm>
              <a:prstGeom prst="roundRect">
                <a:avLst>
                  <a:gd name="adj" fmla="val 10000"/>
                </a:avLst>
              </a:prstGeom>
              <a:grpFill/>
              <a:ln w="76200">
                <a:solidFill>
                  <a:srgbClr val="00408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81" name="Rektangel 80">
                <a:extLst>
                  <a:ext uri="{FF2B5EF4-FFF2-40B4-BE49-F238E27FC236}">
                    <a16:creationId xmlns:a16="http://schemas.microsoft.com/office/drawing/2014/main" id="{F275063F-5E80-43FE-9018-2B198281C271}"/>
                  </a:ext>
                </a:extLst>
              </p:cNvPr>
              <p:cNvSpPr/>
              <p:nvPr/>
            </p:nvSpPr>
            <p:spPr>
              <a:xfrm>
                <a:off x="6251551" y="2813070"/>
                <a:ext cx="1290034" cy="791365"/>
              </a:xfrm>
              <a:prstGeom prst="rect">
                <a:avLst/>
              </a:prstGeom>
              <a:solidFill>
                <a:schemeClr val="bg1"/>
              </a:solidFill>
              <a:ln w="76200">
                <a:solidFill>
                  <a:srgbClr val="004080"/>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Attraktions-kraft</a:t>
                </a:r>
              </a:p>
            </p:txBody>
          </p:sp>
        </p:grpSp>
        <p:sp>
          <p:nvSpPr>
            <p:cNvPr id="82" name="Vänster 11">
              <a:extLst>
                <a:ext uri="{FF2B5EF4-FFF2-40B4-BE49-F238E27FC236}">
                  <a16:creationId xmlns:a16="http://schemas.microsoft.com/office/drawing/2014/main" id="{A0E72704-D8D3-41B7-82F8-F4BE46ED155F}"/>
                </a:ext>
              </a:extLst>
            </p:cNvPr>
            <p:cNvSpPr/>
            <p:nvPr/>
          </p:nvSpPr>
          <p:spPr>
            <a:xfrm rot="16200000">
              <a:off x="3567582" y="2591536"/>
              <a:ext cx="2130006" cy="427808"/>
            </a:xfrm>
            <a:prstGeom prst="leftArrow">
              <a:avLst>
                <a:gd name="adj1" fmla="val 60000"/>
                <a:gd name="adj2" fmla="val 50000"/>
              </a:avLst>
            </a:prstGeom>
            <a:solidFill>
              <a:srgbClr val="D0CECE"/>
            </a:solidFill>
            <a:ln>
              <a:solidFill>
                <a:srgbClr val="FFFFF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pic>
          <p:nvPicPr>
            <p:cNvPr id="2" name="Bildobjekt 2">
              <a:extLst>
                <a:ext uri="{FF2B5EF4-FFF2-40B4-BE49-F238E27FC236}">
                  <a16:creationId xmlns:a16="http://schemas.microsoft.com/office/drawing/2014/main" id="{3A6445B9-2DA7-4334-AEE4-43B9430F12AD}"/>
                </a:ext>
              </a:extLst>
            </p:cNvPr>
            <p:cNvPicPr>
              <a:picLocks noChangeAspect="1"/>
            </p:cNvPicPr>
            <p:nvPr/>
          </p:nvPicPr>
          <p:blipFill>
            <a:blip r:embed="rId3"/>
            <a:stretch>
              <a:fillRect/>
            </a:stretch>
          </p:blipFill>
          <p:spPr>
            <a:xfrm>
              <a:off x="3604245" y="4581128"/>
              <a:ext cx="2047875" cy="647700"/>
            </a:xfrm>
            <a:prstGeom prst="rect">
              <a:avLst/>
            </a:prstGeom>
          </p:spPr>
        </p:pic>
        <p:grpSp>
          <p:nvGrpSpPr>
            <p:cNvPr id="40" name="Grupp 39">
              <a:extLst>
                <a:ext uri="{FF2B5EF4-FFF2-40B4-BE49-F238E27FC236}">
                  <a16:creationId xmlns:a16="http://schemas.microsoft.com/office/drawing/2014/main" id="{35D6A197-C777-4FC8-B830-13A227ECD46B}"/>
                </a:ext>
              </a:extLst>
            </p:cNvPr>
            <p:cNvGrpSpPr/>
            <p:nvPr/>
          </p:nvGrpSpPr>
          <p:grpSpPr>
            <a:xfrm>
              <a:off x="3966719" y="932211"/>
              <a:ext cx="1339274" cy="840605"/>
              <a:chOff x="1585397" y="553205"/>
              <a:chExt cx="1339274" cy="840605"/>
            </a:xfrm>
            <a:solidFill>
              <a:schemeClr val="bg1"/>
            </a:solidFill>
            <a:effectLst/>
          </p:grpSpPr>
          <p:sp>
            <p:nvSpPr>
              <p:cNvPr id="41" name="Rektangel med rundade hörn 29">
                <a:extLst>
                  <a:ext uri="{FF2B5EF4-FFF2-40B4-BE49-F238E27FC236}">
                    <a16:creationId xmlns:a16="http://schemas.microsoft.com/office/drawing/2014/main" id="{62EF8D6E-123D-4BE0-8301-2BD9EB6791A2}"/>
                  </a:ext>
                </a:extLst>
              </p:cNvPr>
              <p:cNvSpPr/>
              <p:nvPr/>
            </p:nvSpPr>
            <p:spPr>
              <a:xfrm>
                <a:off x="1585397" y="553205"/>
                <a:ext cx="1339274" cy="840605"/>
              </a:xfrm>
              <a:prstGeom prst="roundRect">
                <a:avLst>
                  <a:gd name="adj" fmla="val 10000"/>
                </a:avLst>
              </a:prstGeom>
              <a:grpFill/>
              <a:ln w="7620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42" name="Rektangel 41">
                <a:extLst>
                  <a:ext uri="{FF2B5EF4-FFF2-40B4-BE49-F238E27FC236}">
                    <a16:creationId xmlns:a16="http://schemas.microsoft.com/office/drawing/2014/main" id="{00196FF7-7C64-4260-927C-09370075FDD9}"/>
                  </a:ext>
                </a:extLst>
              </p:cNvPr>
              <p:cNvSpPr/>
              <p:nvPr/>
            </p:nvSpPr>
            <p:spPr>
              <a:xfrm>
                <a:off x="1610017" y="577825"/>
                <a:ext cx="1290034" cy="791365"/>
              </a:xfrm>
              <a:prstGeom prst="rect">
                <a:avLst/>
              </a:prstGeom>
              <a:solidFill>
                <a:schemeClr val="bg1"/>
              </a:solidFill>
              <a:ln w="76200">
                <a:solidFill>
                  <a:srgbClr val="FF0000"/>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Arbetsmiljö</a:t>
                </a:r>
              </a:p>
            </p:txBody>
          </p:sp>
        </p:grpSp>
        <p:grpSp>
          <p:nvGrpSpPr>
            <p:cNvPr id="43" name="Grupp 42">
              <a:extLst>
                <a:ext uri="{FF2B5EF4-FFF2-40B4-BE49-F238E27FC236}">
                  <a16:creationId xmlns:a16="http://schemas.microsoft.com/office/drawing/2014/main" id="{6C53493F-ADF0-4631-A5D3-DABEA2467A39}"/>
                </a:ext>
              </a:extLst>
            </p:cNvPr>
            <p:cNvGrpSpPr/>
            <p:nvPr/>
          </p:nvGrpSpPr>
          <p:grpSpPr>
            <a:xfrm>
              <a:off x="7281794" y="3375093"/>
              <a:ext cx="1487928" cy="944441"/>
              <a:chOff x="5150494" y="553205"/>
              <a:chExt cx="1339274" cy="840605"/>
            </a:xfrm>
            <a:solidFill>
              <a:srgbClr val="8000FF"/>
            </a:solidFill>
          </p:grpSpPr>
          <p:sp>
            <p:nvSpPr>
              <p:cNvPr id="45" name="Rektangel med rundade hörn 23">
                <a:extLst>
                  <a:ext uri="{FF2B5EF4-FFF2-40B4-BE49-F238E27FC236}">
                    <a16:creationId xmlns:a16="http://schemas.microsoft.com/office/drawing/2014/main" id="{F9C871E5-AD5F-4174-A950-2275855892BF}"/>
                  </a:ext>
                </a:extLst>
              </p:cNvPr>
              <p:cNvSpPr/>
              <p:nvPr/>
            </p:nvSpPr>
            <p:spPr>
              <a:xfrm>
                <a:off x="5150494" y="553205"/>
                <a:ext cx="1339274" cy="840605"/>
              </a:xfrm>
              <a:prstGeom prst="roundRect">
                <a:avLst>
                  <a:gd name="adj" fmla="val 10000"/>
                </a:avLst>
              </a:prstGeom>
              <a:grpFill/>
              <a:ln w="76200">
                <a:solidFill>
                  <a:srgbClr val="0000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46" name="Rektangel 45">
                <a:extLst>
                  <a:ext uri="{FF2B5EF4-FFF2-40B4-BE49-F238E27FC236}">
                    <a16:creationId xmlns:a16="http://schemas.microsoft.com/office/drawing/2014/main" id="{3E26FEB7-6463-43B5-BE28-658711AD4171}"/>
                  </a:ext>
                </a:extLst>
              </p:cNvPr>
              <p:cNvSpPr/>
              <p:nvPr/>
            </p:nvSpPr>
            <p:spPr>
              <a:xfrm>
                <a:off x="5175114" y="577825"/>
                <a:ext cx="1290034" cy="791365"/>
              </a:xfrm>
              <a:prstGeom prst="rect">
                <a:avLst/>
              </a:prstGeom>
              <a:solidFill>
                <a:schemeClr val="bg1"/>
              </a:solidFill>
              <a:ln w="76200">
                <a:solidFill>
                  <a:srgbClr val="0000FF"/>
                </a:solid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defRPr/>
                </a:pPr>
                <a:r>
                  <a:rPr lang="sv-SE" b="1">
                    <a:solidFill>
                      <a:prstClr val="black"/>
                    </a:solidFill>
                    <a:highlight>
                      <a:srgbClr val="FFFFFF"/>
                    </a:highlight>
                    <a:latin typeface="Calibri" panose="020F0502020204030204" pitchFamily="34" charset="0"/>
                    <a:cs typeface="Calibri" panose="020F0502020204030204" pitchFamily="34" charset="0"/>
                  </a:rPr>
                  <a:t>Konkurrens-kraft</a:t>
                </a:r>
              </a:p>
            </p:txBody>
          </p:sp>
        </p:grpSp>
      </p:grpSp>
      <p:sp>
        <p:nvSpPr>
          <p:cNvPr id="4" name="Platshållare för text 3">
            <a:extLst>
              <a:ext uri="{FF2B5EF4-FFF2-40B4-BE49-F238E27FC236}">
                <a16:creationId xmlns:a16="http://schemas.microsoft.com/office/drawing/2014/main" id="{88C85C27-D715-B430-41AB-22572E15889E}"/>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62388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Bildobjekt 13" descr="En hand som håller i en glödlampa. I glödlampan finns natur. Symboliserar en god idé och en tanke.">
            <a:extLst>
              <a:ext uri="{FF2B5EF4-FFF2-40B4-BE49-F238E27FC236}">
                <a16:creationId xmlns:a16="http://schemas.microsoft.com/office/drawing/2014/main" id="{BA1B9324-A6B1-47B7-9090-F33EC031F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96" y="1"/>
            <a:ext cx="4439907" cy="6036265"/>
          </a:xfrm>
          <a:prstGeom prst="rect">
            <a:avLst/>
          </a:prstGeom>
        </p:spPr>
      </p:pic>
      <p:sp>
        <p:nvSpPr>
          <p:cNvPr id="3" name="Rubrik 2">
            <a:extLst>
              <a:ext uri="{FF2B5EF4-FFF2-40B4-BE49-F238E27FC236}">
                <a16:creationId xmlns:a16="http://schemas.microsoft.com/office/drawing/2014/main" id="{E4E1C8FF-1CD1-40A8-A020-A8699D3B8B9C}"/>
              </a:ext>
            </a:extLst>
          </p:cNvPr>
          <p:cNvSpPr>
            <a:spLocks noGrp="1"/>
          </p:cNvSpPr>
          <p:nvPr>
            <p:ph type="title" idx="4294967295"/>
          </p:nvPr>
        </p:nvSpPr>
        <p:spPr>
          <a:xfrm>
            <a:off x="4916488" y="274638"/>
            <a:ext cx="7275512" cy="1143000"/>
          </a:xfrm>
        </p:spPr>
        <p:txBody>
          <a:bodyPr>
            <a:normAutofit/>
          </a:bodyPr>
          <a:lstStyle/>
          <a:p>
            <a:pPr algn="l"/>
            <a:r>
              <a:rPr lang="sv-SE" sz="3200">
                <a:latin typeface="Calibri" panose="020F0502020204030204" pitchFamily="34" charset="0"/>
                <a:cs typeface="Calibri" panose="020F0502020204030204" pitchFamily="34" charset="0"/>
              </a:rPr>
              <a:t>Främja och förebygga psykisk hälsa </a:t>
            </a:r>
          </a:p>
        </p:txBody>
      </p:sp>
      <p:sp>
        <p:nvSpPr>
          <p:cNvPr id="4" name="Platshållare för innehåll 3">
            <a:extLst>
              <a:ext uri="{FF2B5EF4-FFF2-40B4-BE49-F238E27FC236}">
                <a16:creationId xmlns:a16="http://schemas.microsoft.com/office/drawing/2014/main" id="{96C78655-3E80-44CA-84A6-1EBEC31C8C0D}"/>
              </a:ext>
            </a:extLst>
          </p:cNvPr>
          <p:cNvSpPr>
            <a:spLocks noGrp="1"/>
          </p:cNvSpPr>
          <p:nvPr>
            <p:ph idx="4294967295"/>
          </p:nvPr>
        </p:nvSpPr>
        <p:spPr>
          <a:xfrm>
            <a:off x="4483351" y="1597446"/>
            <a:ext cx="7275512" cy="4741315"/>
          </a:xfrm>
        </p:spPr>
        <p:txBody>
          <a:bodyPr vert="horz" lIns="91440" tIns="45720" rIns="91440" bIns="45720" rtlCol="0" anchor="t">
            <a:noAutofit/>
          </a:bodyPr>
          <a:lstStyle/>
          <a:p>
            <a:r>
              <a:rPr lang="sv-SE" sz="2000" dirty="0">
                <a:latin typeface="Calibri"/>
                <a:cs typeface="Calibri"/>
              </a:rPr>
              <a:t>Samhällskostnaderna för sjukskrivning har ökat fler år i följd. </a:t>
            </a:r>
          </a:p>
          <a:p>
            <a:pPr marL="0" indent="0">
              <a:buNone/>
            </a:pPr>
            <a:endParaRPr lang="sv-SE" sz="2000" dirty="0">
              <a:latin typeface="Calibri" panose="020F0502020204030204" pitchFamily="34" charset="0"/>
              <a:cs typeface="Calibri" panose="020F0502020204030204" pitchFamily="34" charset="0"/>
            </a:endParaRPr>
          </a:p>
          <a:p>
            <a:r>
              <a:rPr lang="sv-SE" sz="2000" dirty="0">
                <a:latin typeface="Calibri"/>
                <a:cs typeface="Calibri"/>
              </a:rPr>
              <a:t>Sjukskrivningar på grund av psykisk ohälsa ökar markant. </a:t>
            </a:r>
            <a:br>
              <a:rPr lang="sv-SE" sz="2000" dirty="0">
                <a:latin typeface="Calibri" panose="020F0502020204030204" pitchFamily="34" charset="0"/>
                <a:cs typeface="Calibri" panose="020F0502020204030204" pitchFamily="34" charset="0"/>
              </a:rPr>
            </a:br>
            <a:r>
              <a:rPr lang="sv-SE" sz="2000" dirty="0">
                <a:latin typeface="Calibri" panose="020F0502020204030204" pitchFamily="34" charset="0"/>
                <a:cs typeface="Calibri" panose="020F0502020204030204" pitchFamily="34" charset="0"/>
              </a:rPr>
              <a:t>- </a:t>
            </a:r>
            <a:r>
              <a:rPr lang="sv-SE" sz="2000" dirty="0">
                <a:latin typeface="Calibri"/>
                <a:cs typeface="Calibri"/>
              </a:rPr>
              <a:t>Från 30% till 48% under perioden 2010-2019. </a:t>
            </a:r>
            <a:br>
              <a:rPr lang="sv-SE" sz="2000" dirty="0">
                <a:latin typeface="Calibri"/>
                <a:cs typeface="Calibri"/>
              </a:rPr>
            </a:br>
            <a:r>
              <a:rPr lang="sv-SE" sz="2000" dirty="0">
                <a:latin typeface="Calibri"/>
                <a:cs typeface="Calibri"/>
              </a:rPr>
              <a:t>- Möjligt trendbrott 2020 med 41%?</a:t>
            </a:r>
          </a:p>
          <a:p>
            <a:endParaRPr lang="sv-SE" sz="2000" dirty="0">
              <a:latin typeface="Calibri"/>
              <a:cs typeface="Calibri"/>
            </a:endParaRPr>
          </a:p>
          <a:p>
            <a:r>
              <a:rPr lang="sv-SE" sz="2000" dirty="0">
                <a:latin typeface="Calibri"/>
                <a:cs typeface="Calibri"/>
              </a:rPr>
              <a:t>Sjukskrivningar på grund av psykisk ohälsa = 30,7 miljarder</a:t>
            </a:r>
          </a:p>
          <a:p>
            <a:endParaRPr lang="sv-SE" sz="2000" dirty="0">
              <a:latin typeface="Calibri"/>
              <a:cs typeface="Calibri"/>
            </a:endParaRPr>
          </a:p>
          <a:p>
            <a:r>
              <a:rPr lang="sv-SE" sz="2000" dirty="0">
                <a:latin typeface="Calibri"/>
                <a:cs typeface="Calibri"/>
              </a:rPr>
              <a:t>En minskning med 1/3 motsvarar 10 miljarder</a:t>
            </a:r>
            <a:br>
              <a:rPr lang="sv-SE" sz="2000" dirty="0">
                <a:latin typeface="Calibri" panose="020F0502020204030204" pitchFamily="34" charset="0"/>
                <a:cs typeface="Calibri" panose="020F0502020204030204" pitchFamily="34" charset="0"/>
              </a:rPr>
            </a:br>
            <a:r>
              <a:rPr lang="sv-SE" sz="2000" dirty="0">
                <a:latin typeface="Calibri"/>
                <a:cs typeface="Calibri"/>
              </a:rPr>
              <a:t>= lönen för ca. 25.000 sjuksköterskor (</a:t>
            </a:r>
            <a:r>
              <a:rPr lang="sv-SE" sz="2000" dirty="0" err="1">
                <a:latin typeface="Calibri"/>
                <a:cs typeface="Calibri"/>
              </a:rPr>
              <a:t>beräkn</a:t>
            </a:r>
            <a:r>
              <a:rPr lang="sv-SE" sz="2000" dirty="0">
                <a:latin typeface="Calibri"/>
                <a:cs typeface="Calibri"/>
              </a:rPr>
              <a:t>. 2019)</a:t>
            </a:r>
          </a:p>
          <a:p>
            <a:endParaRPr lang="sv-SE" sz="2000" dirty="0">
              <a:latin typeface="Calibri" panose="020F0502020204030204" pitchFamily="34" charset="0"/>
              <a:cs typeface="Calibri" panose="020F0502020204030204" pitchFamily="34" charset="0"/>
            </a:endParaRPr>
          </a:p>
          <a:p>
            <a:r>
              <a:rPr lang="sv-SE" sz="2000" b="1" dirty="0">
                <a:latin typeface="Calibri"/>
                <a:cs typeface="Calibri"/>
              </a:rPr>
              <a:t>Samhällsförlusten av sjukskrivningar i Uppsala: 1 359 miljoner (2021)</a:t>
            </a:r>
          </a:p>
          <a:p>
            <a:r>
              <a:rPr lang="sv-SE" sz="2000" b="1" dirty="0">
                <a:latin typeface="Calibri"/>
                <a:cs typeface="Calibri"/>
              </a:rPr>
              <a:t>Psykisk ohälsa= 567 </a:t>
            </a:r>
            <a:r>
              <a:rPr lang="sv-SE" sz="2000" b="1" dirty="0" err="1">
                <a:latin typeface="Calibri"/>
                <a:cs typeface="Calibri"/>
              </a:rPr>
              <a:t>milj</a:t>
            </a:r>
            <a:endParaRPr lang="sv-SE" sz="2000" b="1" dirty="0">
              <a:latin typeface="Calibri"/>
              <a:cs typeface="Calibri"/>
            </a:endParaRPr>
          </a:p>
          <a:p>
            <a:r>
              <a:rPr lang="sv-SE" sz="2000" b="1" dirty="0">
                <a:latin typeface="Calibri"/>
                <a:cs typeface="Calibri"/>
              </a:rPr>
              <a:t>Somatisk ohälsa=792 </a:t>
            </a:r>
            <a:r>
              <a:rPr lang="sv-SE" sz="2000" b="1" dirty="0" err="1">
                <a:latin typeface="Calibri"/>
                <a:cs typeface="Calibri"/>
              </a:rPr>
              <a:t>milj</a:t>
            </a:r>
            <a:endParaRPr lang="sv-SE" sz="2000" b="1" dirty="0">
              <a:latin typeface="Calibri"/>
              <a:cs typeface="Calibri"/>
            </a:endParaRPr>
          </a:p>
          <a:p>
            <a:endParaRPr lang="sv-SE" sz="2000" b="1" dirty="0">
              <a:latin typeface="Calibri"/>
              <a:cs typeface="Calibri"/>
            </a:endParaRPr>
          </a:p>
          <a:p>
            <a:r>
              <a:rPr lang="sv-SE" sz="2000" dirty="0">
                <a:latin typeface="Calibri"/>
                <a:cs typeface="Calibri"/>
              </a:rPr>
              <a:t>I Uppsala = 1/3 färre sjukdagar skulle göra en samhällsvinst</a:t>
            </a:r>
          </a:p>
          <a:p>
            <a:pPr marL="0" indent="0">
              <a:buNone/>
            </a:pPr>
            <a:r>
              <a:rPr lang="sv-SE" sz="2000" dirty="0">
                <a:latin typeface="Calibri"/>
                <a:cs typeface="Calibri"/>
              </a:rPr>
              <a:t>    på 453 mkr . </a:t>
            </a:r>
          </a:p>
          <a:p>
            <a:r>
              <a:rPr lang="sv-SE" sz="2000" dirty="0">
                <a:latin typeface="Calibri"/>
                <a:cs typeface="Calibri"/>
              </a:rPr>
              <a:t>I Sverige = 22 miljarder</a:t>
            </a:r>
          </a:p>
          <a:p>
            <a:pPr marL="0" indent="0">
              <a:buNone/>
            </a:pPr>
            <a:endParaRPr lang="sv-SE" sz="2000" dirty="0">
              <a:latin typeface="Calibri" panose="020F0502020204030204" pitchFamily="34" charset="0"/>
              <a:cs typeface="Calibri" panose="020F0502020204030204" pitchFamily="34" charset="0"/>
            </a:endParaRPr>
          </a:p>
          <a:p>
            <a:pPr marL="0" indent="0">
              <a:buNone/>
            </a:pPr>
            <a:endParaRPr lang="sv-SE" sz="2000" dirty="0">
              <a:latin typeface="Calibri" panose="020F0502020204030204" pitchFamily="34" charset="0"/>
              <a:cs typeface="Calibri" panose="020F0502020204030204" pitchFamily="34" charset="0"/>
            </a:endParaRPr>
          </a:p>
          <a:p>
            <a:pPr marL="0" indent="0">
              <a:buNone/>
            </a:pPr>
            <a:r>
              <a:rPr lang="sv-SE" sz="2000" dirty="0">
                <a:latin typeface="Calibri"/>
                <a:cs typeface="Calibri"/>
              </a:rPr>
              <a:t>Källa: Samhällsförlusten av sjukskrivningar, Skandia 2020</a:t>
            </a:r>
          </a:p>
        </p:txBody>
      </p:sp>
    </p:spTree>
    <p:extLst>
      <p:ext uri="{BB962C8B-B14F-4D97-AF65-F5344CB8AC3E}">
        <p14:creationId xmlns:p14="http://schemas.microsoft.com/office/powerpoint/2010/main" val="20665300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Platshållare för innehåll 2">
            <a:extLst>
              <a:ext uri="{FF2B5EF4-FFF2-40B4-BE49-F238E27FC236}">
                <a16:creationId xmlns:a16="http://schemas.microsoft.com/office/drawing/2014/main" id="{41A4DF43-2915-46CE-9BE6-D1CBFD48265C}"/>
              </a:ext>
            </a:extLst>
          </p:cNvPr>
          <p:cNvSpPr txBox="1">
            <a:spLocks/>
          </p:cNvSpPr>
          <p:nvPr/>
        </p:nvSpPr>
        <p:spPr>
          <a:xfrm>
            <a:off x="2207219" y="1916832"/>
            <a:ext cx="5976664" cy="223224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r>
              <a:rPr lang="sv-SE" sz="2400">
                <a:solidFill>
                  <a:prstClr val="black"/>
                </a:solidFill>
                <a:latin typeface="Calibri" panose="020F0502020204030204" pitchFamily="34" charset="0"/>
                <a:cs typeface="Calibri" panose="020F0502020204030204" pitchFamily="34" charset="0"/>
              </a:rPr>
              <a:t>Fyra lärdomar i rapporterna </a:t>
            </a:r>
          </a:p>
          <a:p>
            <a:pPr marL="457200" indent="-457200">
              <a:lnSpc>
                <a:spcPct val="90000"/>
              </a:lnSpc>
              <a:buFont typeface="+mj-lt"/>
              <a:buAutoNum type="arabicPeriod"/>
              <a:defRPr/>
            </a:pPr>
            <a:r>
              <a:rPr lang="sv-SE" sz="2400">
                <a:solidFill>
                  <a:prstClr val="black"/>
                </a:solidFill>
                <a:latin typeface="Calibri" panose="020F0502020204030204" pitchFamily="34" charset="0"/>
                <a:cs typeface="Calibri" panose="020F0502020204030204" pitchFamily="34" charset="0"/>
              </a:rPr>
              <a:t>Tydlig vision</a:t>
            </a:r>
          </a:p>
          <a:p>
            <a:pPr marL="457200" indent="-457200">
              <a:lnSpc>
                <a:spcPct val="90000"/>
              </a:lnSpc>
              <a:buFont typeface="+mj-lt"/>
              <a:buAutoNum type="arabicPeriod"/>
              <a:defRPr/>
            </a:pPr>
            <a:r>
              <a:rPr lang="sv-SE" sz="2400">
                <a:solidFill>
                  <a:prstClr val="black"/>
                </a:solidFill>
                <a:latin typeface="Calibri" panose="020F0502020204030204" pitchFamily="34" charset="0"/>
                <a:cs typeface="Calibri" panose="020F0502020204030204" pitchFamily="34" charset="0"/>
              </a:rPr>
              <a:t>Sambandet mångfald – tillväxt</a:t>
            </a:r>
          </a:p>
          <a:p>
            <a:pPr marL="457200" indent="-457200">
              <a:lnSpc>
                <a:spcPct val="90000"/>
              </a:lnSpc>
              <a:buFont typeface="+mj-lt"/>
              <a:buAutoNum type="arabicPeriod"/>
              <a:defRPr/>
            </a:pPr>
            <a:r>
              <a:rPr lang="sv-SE" sz="2400">
                <a:solidFill>
                  <a:prstClr val="black"/>
                </a:solidFill>
                <a:latin typeface="Calibri" panose="020F0502020204030204" pitchFamily="34" charset="0"/>
                <a:cs typeface="Calibri" panose="020F0502020204030204" pitchFamily="34" charset="0"/>
              </a:rPr>
              <a:t>Tillväxt genom kreativitet</a:t>
            </a:r>
          </a:p>
          <a:p>
            <a:pPr marL="457200" indent="-457200">
              <a:lnSpc>
                <a:spcPct val="90000"/>
              </a:lnSpc>
              <a:buFont typeface="+mj-lt"/>
              <a:buAutoNum type="arabicPeriod"/>
              <a:defRPr/>
            </a:pPr>
            <a:r>
              <a:rPr lang="sv-SE" sz="2400">
                <a:solidFill>
                  <a:prstClr val="black"/>
                </a:solidFill>
                <a:latin typeface="Calibri" panose="020F0502020204030204" pitchFamily="34" charset="0"/>
                <a:cs typeface="Calibri" panose="020F0502020204030204" pitchFamily="34" charset="0"/>
              </a:rPr>
              <a:t>Lokal kännedom </a:t>
            </a:r>
            <a:br>
              <a:rPr lang="sv-SE" sz="2400">
                <a:solidFill>
                  <a:prstClr val="black"/>
                </a:solidFill>
                <a:latin typeface="Calibri" panose="020F0502020204030204" pitchFamily="34" charset="0"/>
                <a:cs typeface="Calibri" panose="020F0502020204030204" pitchFamily="34" charset="0"/>
              </a:rPr>
            </a:br>
            <a:endParaRPr lang="sv-SE" sz="2400">
              <a:solidFill>
                <a:prstClr val="black"/>
              </a:solidFill>
              <a:latin typeface="Calibri" panose="020F0502020204030204" pitchFamily="34" charset="0"/>
              <a:cs typeface="Calibri" panose="020F0502020204030204" pitchFamily="34" charset="0"/>
            </a:endParaRPr>
          </a:p>
        </p:txBody>
      </p:sp>
      <p:sp>
        <p:nvSpPr>
          <p:cNvPr id="14" name="Rubrik 1">
            <a:extLst>
              <a:ext uri="{FF2B5EF4-FFF2-40B4-BE49-F238E27FC236}">
                <a16:creationId xmlns:a16="http://schemas.microsoft.com/office/drawing/2014/main" id="{82EE4DC8-D86F-4014-914A-FC9CF1071187}"/>
              </a:ext>
            </a:extLst>
          </p:cNvPr>
          <p:cNvSpPr txBox="1">
            <a:spLocks/>
          </p:cNvSpPr>
          <p:nvPr/>
        </p:nvSpPr>
        <p:spPr>
          <a:xfrm>
            <a:off x="1981200" y="476672"/>
            <a:ext cx="8229600" cy="648072"/>
          </a:xfrm>
          <a:prstGeom prst="rect">
            <a:avLst/>
          </a:prstGeom>
        </p:spPr>
        <p:txBody>
          <a:bodyPr>
            <a:norm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pPr>
              <a:defRPr/>
            </a:pPr>
            <a:r>
              <a:rPr lang="sv-SE" sz="3500">
                <a:solidFill>
                  <a:prstClr val="black"/>
                </a:solidFill>
                <a:latin typeface="Calibri" panose="020F0502020204030204" pitchFamily="34" charset="0"/>
                <a:cs typeface="Calibri" panose="020F0502020204030204" pitchFamily="34" charset="0"/>
              </a:rPr>
              <a:t>Sambandet</a:t>
            </a:r>
            <a:r>
              <a:rPr lang="sv-SE" sz="3200">
                <a:solidFill>
                  <a:prstClr val="black"/>
                </a:solidFill>
                <a:latin typeface="Calibri" panose="020F0502020204030204" pitchFamily="34" charset="0"/>
                <a:cs typeface="Calibri" panose="020F0502020204030204" pitchFamily="34" charset="0"/>
              </a:rPr>
              <a:t> mångfald – lönsamhet består</a:t>
            </a:r>
          </a:p>
        </p:txBody>
      </p:sp>
      <p:pic>
        <p:nvPicPr>
          <p:cNvPr id="6" name="Bildobjekt 5" descr="Omslagsbilden på rapporten Delivering trough Diversity från McKinsey 2018.">
            <a:hlinkClick r:id="rId3"/>
            <a:extLst>
              <a:ext uri="{FF2B5EF4-FFF2-40B4-BE49-F238E27FC236}">
                <a16:creationId xmlns:a16="http://schemas.microsoft.com/office/drawing/2014/main" id="{10AD46C4-1628-4639-91CA-4DFFAE5B11AF}"/>
              </a:ext>
            </a:extLst>
          </p:cNvPr>
          <p:cNvPicPr>
            <a:picLocks noChangeAspect="1"/>
          </p:cNvPicPr>
          <p:nvPr/>
        </p:nvPicPr>
        <p:blipFill rotWithShape="1">
          <a:blip r:embed="rId4"/>
          <a:srcRect r="6409" b="-1"/>
          <a:stretch/>
        </p:blipFill>
        <p:spPr>
          <a:xfrm rot="410836">
            <a:off x="7291400" y="1182084"/>
            <a:ext cx="2530624" cy="3691423"/>
          </a:xfrm>
          <a:prstGeom prst="rect">
            <a:avLst/>
          </a:prstGeom>
          <a:ln>
            <a:solidFill>
              <a:schemeClr val="bg1">
                <a:lumMod val="50000"/>
              </a:schemeClr>
            </a:solidFill>
          </a:ln>
          <a:effectLst>
            <a:outerShdw dist="76200" dir="2700000" algn="tl" rotWithShape="0">
              <a:prstClr val="black">
                <a:alpha val="40000"/>
              </a:prstClr>
            </a:outerShdw>
          </a:effectLst>
        </p:spPr>
      </p:pic>
      <p:sp>
        <p:nvSpPr>
          <p:cNvPr id="7" name="textruta 6">
            <a:hlinkClick r:id="rId5"/>
            <a:extLst>
              <a:ext uri="{FF2B5EF4-FFF2-40B4-BE49-F238E27FC236}">
                <a16:creationId xmlns:a16="http://schemas.microsoft.com/office/drawing/2014/main" id="{9F097A10-C1B0-4BFD-A37E-3D6D8CE58034}"/>
              </a:ext>
            </a:extLst>
          </p:cNvPr>
          <p:cNvSpPr txBox="1"/>
          <p:nvPr/>
        </p:nvSpPr>
        <p:spPr>
          <a:xfrm rot="420716">
            <a:off x="6968739" y="5718057"/>
            <a:ext cx="2542043" cy="307777"/>
          </a:xfrm>
          <a:prstGeom prst="rect">
            <a:avLst/>
          </a:prstGeom>
          <a:noFill/>
        </p:spPr>
        <p:txBody>
          <a:bodyPr wrap="none" rtlCol="0">
            <a:spAutoFit/>
          </a:bodyPr>
          <a:lstStyle/>
          <a:p>
            <a:r>
              <a:rPr lang="sv-SE" sz="1400">
                <a:solidFill>
                  <a:prstClr val="black"/>
                </a:solidFill>
                <a:latin typeface="Calibri" panose="020F0502020204030204" pitchFamily="34" charset="0"/>
                <a:cs typeface="Calibri" panose="020F0502020204030204" pitchFamily="34" charset="0"/>
              </a:rPr>
              <a:t>Länk till rapporterna, klicka här</a:t>
            </a:r>
          </a:p>
        </p:txBody>
      </p:sp>
      <p:pic>
        <p:nvPicPr>
          <p:cNvPr id="8" name="Bildobjekt 7" descr="Omslagsbilden på rapporten Diversity Wins från McKinsey 2020.">
            <a:hlinkClick r:id="rId5"/>
            <a:extLst>
              <a:ext uri="{FF2B5EF4-FFF2-40B4-BE49-F238E27FC236}">
                <a16:creationId xmlns:a16="http://schemas.microsoft.com/office/drawing/2014/main" id="{2AB1CD51-4483-4DC0-BE1C-154F62A8C9A2}"/>
              </a:ext>
            </a:extLst>
          </p:cNvPr>
          <p:cNvPicPr>
            <a:picLocks noChangeAspect="1"/>
          </p:cNvPicPr>
          <p:nvPr/>
        </p:nvPicPr>
        <p:blipFill rotWithShape="1">
          <a:blip r:embed="rId6"/>
          <a:srcRect l="64794" t="11277" r="23121" b="28317"/>
          <a:stretch/>
        </p:blipFill>
        <p:spPr>
          <a:xfrm rot="431291">
            <a:off x="7886872" y="2289446"/>
            <a:ext cx="2450237" cy="3444536"/>
          </a:xfrm>
          <a:prstGeom prst="rect">
            <a:avLst/>
          </a:prstGeom>
          <a:ln>
            <a:solidFill>
              <a:schemeClr val="bg1">
                <a:lumMod val="50000"/>
              </a:schemeClr>
            </a:solidFill>
          </a:ln>
          <a:effectLst>
            <a:outerShdw dist="76200" dir="2700000" algn="tl" rotWithShape="0">
              <a:prstClr val="black">
                <a:alpha val="40000"/>
              </a:prstClr>
            </a:outerShdw>
          </a:effectLst>
        </p:spPr>
      </p:pic>
      <p:pic>
        <p:nvPicPr>
          <p:cNvPr id="9" name="Bild 8" descr="Länk">
            <a:extLst>
              <a:ext uri="{FF2B5EF4-FFF2-40B4-BE49-F238E27FC236}">
                <a16:creationId xmlns:a16="http://schemas.microsoft.com/office/drawing/2014/main" id="{13BAA686-2D86-43AE-A92E-48D2DDF0C4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213441">
            <a:off x="7006237" y="5721125"/>
            <a:ext cx="627978" cy="627978"/>
          </a:xfrm>
          <a:prstGeom prst="rect">
            <a:avLst/>
          </a:prstGeom>
        </p:spPr>
      </p:pic>
      <p:sp>
        <p:nvSpPr>
          <p:cNvPr id="5" name="Rektangel 4">
            <a:extLst>
              <a:ext uri="{FF2B5EF4-FFF2-40B4-BE49-F238E27FC236}">
                <a16:creationId xmlns:a16="http://schemas.microsoft.com/office/drawing/2014/main" id="{DE9FBADC-1DEA-4178-ABF6-DC98CFFA4ED9}"/>
              </a:ext>
            </a:extLst>
          </p:cNvPr>
          <p:cNvSpPr/>
          <p:nvPr/>
        </p:nvSpPr>
        <p:spPr>
          <a:xfrm>
            <a:off x="2063552" y="6184503"/>
            <a:ext cx="4572000" cy="523220"/>
          </a:xfrm>
          <a:prstGeom prst="rect">
            <a:avLst/>
          </a:prstGeom>
        </p:spPr>
        <p:txBody>
          <a:bodyPr>
            <a:spAutoFit/>
          </a:bodyPr>
          <a:lstStyle/>
          <a:p>
            <a:pPr>
              <a:defRPr/>
            </a:pPr>
            <a:r>
              <a:rPr lang="sv-SE" sz="1400">
                <a:solidFill>
                  <a:prstClr val="black"/>
                </a:solidFill>
                <a:latin typeface="Calibri" panose="020F0502020204030204" pitchFamily="34" charset="0"/>
                <a:cs typeface="Calibri" panose="020F0502020204030204" pitchFamily="34" charset="0"/>
              </a:rPr>
              <a:t>Källor: McKinsey, </a:t>
            </a:r>
            <a:r>
              <a:rPr lang="sv-SE" sz="1400" err="1">
                <a:solidFill>
                  <a:prstClr val="black"/>
                </a:solidFill>
                <a:latin typeface="Calibri" panose="020F0502020204030204" pitchFamily="34" charset="0"/>
                <a:cs typeface="Calibri" panose="020F0502020204030204" pitchFamily="34" charset="0"/>
              </a:rPr>
              <a:t>Diversity</a:t>
            </a:r>
            <a:r>
              <a:rPr lang="sv-SE" sz="1400">
                <a:solidFill>
                  <a:prstClr val="black"/>
                </a:solidFill>
                <a:latin typeface="Calibri" panose="020F0502020204030204" pitchFamily="34" charset="0"/>
                <a:cs typeface="Calibri" panose="020F0502020204030204" pitchFamily="34" charset="0"/>
              </a:rPr>
              <a:t> </a:t>
            </a:r>
            <a:r>
              <a:rPr lang="sv-SE" sz="1400" err="1">
                <a:solidFill>
                  <a:prstClr val="black"/>
                </a:solidFill>
                <a:latin typeface="Calibri" panose="020F0502020204030204" pitchFamily="34" charset="0"/>
                <a:cs typeface="Calibri" panose="020F0502020204030204" pitchFamily="34" charset="0"/>
              </a:rPr>
              <a:t>wins</a:t>
            </a:r>
            <a:r>
              <a:rPr lang="sv-SE" sz="1400">
                <a:solidFill>
                  <a:prstClr val="black"/>
                </a:solidFill>
                <a:latin typeface="Calibri" panose="020F0502020204030204" pitchFamily="34" charset="0"/>
                <a:cs typeface="Calibri" panose="020F0502020204030204" pitchFamily="34" charset="0"/>
              </a:rPr>
              <a:t> (2020), </a:t>
            </a:r>
            <a:r>
              <a:rPr lang="sv-SE" sz="1400" err="1">
                <a:solidFill>
                  <a:prstClr val="black"/>
                </a:solidFill>
                <a:latin typeface="Calibri" panose="020F0502020204030204" pitchFamily="34" charset="0"/>
                <a:cs typeface="Calibri" panose="020F0502020204030204" pitchFamily="34" charset="0"/>
              </a:rPr>
              <a:t>Why</a:t>
            </a:r>
            <a:r>
              <a:rPr lang="sv-SE" sz="1400">
                <a:solidFill>
                  <a:prstClr val="black"/>
                </a:solidFill>
                <a:latin typeface="Calibri" panose="020F0502020204030204" pitchFamily="34" charset="0"/>
                <a:cs typeface="Calibri" panose="020F0502020204030204" pitchFamily="34" charset="0"/>
              </a:rPr>
              <a:t> </a:t>
            </a:r>
            <a:r>
              <a:rPr lang="sv-SE" sz="1400" err="1">
                <a:solidFill>
                  <a:prstClr val="black"/>
                </a:solidFill>
                <a:latin typeface="Calibri" panose="020F0502020204030204" pitchFamily="34" charset="0"/>
                <a:cs typeface="Calibri" panose="020F0502020204030204" pitchFamily="34" charset="0"/>
              </a:rPr>
              <a:t>Diversity</a:t>
            </a:r>
            <a:r>
              <a:rPr lang="sv-SE" sz="1400">
                <a:solidFill>
                  <a:prstClr val="black"/>
                </a:solidFill>
                <a:latin typeface="Calibri" panose="020F0502020204030204" pitchFamily="34" charset="0"/>
                <a:cs typeface="Calibri" panose="020F0502020204030204" pitchFamily="34" charset="0"/>
              </a:rPr>
              <a:t> </a:t>
            </a:r>
            <a:r>
              <a:rPr lang="sv-SE" sz="1400" err="1">
                <a:solidFill>
                  <a:prstClr val="black"/>
                </a:solidFill>
                <a:latin typeface="Calibri" panose="020F0502020204030204" pitchFamily="34" charset="0"/>
                <a:cs typeface="Calibri" panose="020F0502020204030204" pitchFamily="34" charset="0"/>
              </a:rPr>
              <a:t>Matters</a:t>
            </a:r>
            <a:r>
              <a:rPr lang="sv-SE" sz="1400">
                <a:solidFill>
                  <a:prstClr val="black"/>
                </a:solidFill>
                <a:latin typeface="Calibri" panose="020F0502020204030204" pitchFamily="34" charset="0"/>
                <a:cs typeface="Calibri" panose="020F0502020204030204" pitchFamily="34" charset="0"/>
              </a:rPr>
              <a:t> (2015) och </a:t>
            </a:r>
            <a:r>
              <a:rPr lang="sv-SE" sz="1400" err="1">
                <a:solidFill>
                  <a:prstClr val="black"/>
                </a:solidFill>
                <a:latin typeface="Calibri" panose="020F0502020204030204" pitchFamily="34" charset="0"/>
                <a:cs typeface="Calibri" panose="020F0502020204030204" pitchFamily="34" charset="0"/>
              </a:rPr>
              <a:t>Delivering</a:t>
            </a:r>
            <a:r>
              <a:rPr lang="sv-SE" sz="1400">
                <a:solidFill>
                  <a:prstClr val="black"/>
                </a:solidFill>
                <a:latin typeface="Calibri" panose="020F0502020204030204" pitchFamily="34" charset="0"/>
                <a:cs typeface="Calibri" panose="020F0502020204030204" pitchFamily="34" charset="0"/>
              </a:rPr>
              <a:t> </a:t>
            </a:r>
            <a:r>
              <a:rPr lang="sv-SE" sz="1400" err="1">
                <a:solidFill>
                  <a:prstClr val="black"/>
                </a:solidFill>
                <a:latin typeface="Calibri" panose="020F0502020204030204" pitchFamily="34" charset="0"/>
                <a:cs typeface="Calibri" panose="020F0502020204030204" pitchFamily="34" charset="0"/>
              </a:rPr>
              <a:t>Through</a:t>
            </a:r>
            <a:r>
              <a:rPr lang="sv-SE" sz="1400">
                <a:solidFill>
                  <a:prstClr val="black"/>
                </a:solidFill>
                <a:latin typeface="Calibri" panose="020F0502020204030204" pitchFamily="34" charset="0"/>
                <a:cs typeface="Calibri" panose="020F0502020204030204" pitchFamily="34" charset="0"/>
              </a:rPr>
              <a:t> </a:t>
            </a:r>
            <a:r>
              <a:rPr lang="sv-SE" sz="1400" err="1">
                <a:solidFill>
                  <a:prstClr val="black"/>
                </a:solidFill>
                <a:latin typeface="Calibri" panose="020F0502020204030204" pitchFamily="34" charset="0"/>
                <a:cs typeface="Calibri" panose="020F0502020204030204" pitchFamily="34" charset="0"/>
              </a:rPr>
              <a:t>Diversity</a:t>
            </a:r>
            <a:r>
              <a:rPr lang="sv-SE" sz="1400">
                <a:solidFill>
                  <a:prstClr val="black"/>
                </a:solidFill>
                <a:latin typeface="Calibri" panose="020F0502020204030204" pitchFamily="34" charset="0"/>
                <a:cs typeface="Calibri" panose="020F0502020204030204" pitchFamily="34" charset="0"/>
              </a:rPr>
              <a:t>, (2018).</a:t>
            </a:r>
          </a:p>
        </p:txBody>
      </p:sp>
      <p:pic>
        <p:nvPicPr>
          <p:cNvPr id="12" name="Bildobjekt 11">
            <a:extLst>
              <a:ext uri="{FF2B5EF4-FFF2-40B4-BE49-F238E27FC236}">
                <a16:creationId xmlns:a16="http://schemas.microsoft.com/office/drawing/2014/main" id="{379962CF-CEDC-4B8F-B4D9-D2158CE9A47B}"/>
              </a:ext>
            </a:extLst>
          </p:cNvPr>
          <p:cNvPicPr>
            <a:picLocks noChangeAspect="1"/>
          </p:cNvPicPr>
          <p:nvPr/>
        </p:nvPicPr>
        <p:blipFill>
          <a:blip r:embed="rId9"/>
          <a:stretch>
            <a:fillRect/>
          </a:stretch>
        </p:blipFill>
        <p:spPr>
          <a:xfrm>
            <a:off x="10668000" y="5873744"/>
            <a:ext cx="1524000" cy="1038478"/>
          </a:xfrm>
          <a:prstGeom prst="rect">
            <a:avLst/>
          </a:prstGeom>
        </p:spPr>
      </p:pic>
    </p:spTree>
    <p:extLst>
      <p:ext uri="{BB962C8B-B14F-4D97-AF65-F5344CB8AC3E}">
        <p14:creationId xmlns:p14="http://schemas.microsoft.com/office/powerpoint/2010/main" val="222133662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70F7B9C8-5C11-8838-0690-F8037A600852}"/>
              </a:ext>
            </a:extLst>
          </p:cNvPr>
          <p:cNvPicPr>
            <a:picLocks noGrp="1" noChangeAspect="1"/>
          </p:cNvPicPr>
          <p:nvPr>
            <p:ph type="pic" sz="quarter" idx="11"/>
          </p:nvPr>
        </p:nvPicPr>
        <p:blipFill>
          <a:blip r:embed="rId2"/>
          <a:srcRect l="538" r="538"/>
          <a:stretch>
            <a:fillRect/>
          </a:stretch>
        </p:blipFill>
        <p:spPr>
          <a:prstGeom prst="rect">
            <a:avLst/>
          </a:prstGeom>
        </p:spPr>
      </p:pic>
    </p:spTree>
    <p:extLst>
      <p:ext uri="{BB962C8B-B14F-4D97-AF65-F5344CB8AC3E}">
        <p14:creationId xmlns:p14="http://schemas.microsoft.com/office/powerpoint/2010/main" val="242820497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09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AE107F-9A75-43DE-B7D2-552C3A8192F6}"/>
              </a:ext>
            </a:extLst>
          </p:cNvPr>
          <p:cNvSpPr>
            <a:spLocks noGrp="1"/>
          </p:cNvSpPr>
          <p:nvPr>
            <p:ph type="ctrTitle"/>
          </p:nvPr>
        </p:nvSpPr>
        <p:spPr/>
        <p:txBody>
          <a:bodyPr/>
          <a:lstStyle/>
          <a:p>
            <a:r>
              <a:rPr lang="sv-SE" dirty="0"/>
              <a:t>UUA – Universell utformning av arbetsplatser</a:t>
            </a:r>
          </a:p>
        </p:txBody>
      </p:sp>
      <p:sp>
        <p:nvSpPr>
          <p:cNvPr id="3" name="Underrubrik 2">
            <a:extLst>
              <a:ext uri="{FF2B5EF4-FFF2-40B4-BE49-F238E27FC236}">
                <a16:creationId xmlns:a16="http://schemas.microsoft.com/office/drawing/2014/main" id="{270C2DFB-987E-41EF-AC46-CFAB63081054}"/>
              </a:ext>
            </a:extLst>
          </p:cNvPr>
          <p:cNvSpPr>
            <a:spLocks noGrp="1"/>
          </p:cNvSpPr>
          <p:nvPr>
            <p:ph type="subTitle" idx="1"/>
          </p:nvPr>
        </p:nvSpPr>
        <p:spPr>
          <a:xfrm>
            <a:off x="1154106" y="3777089"/>
            <a:ext cx="10489253" cy="1799207"/>
          </a:xfrm>
        </p:spPr>
        <p:txBody>
          <a:bodyPr/>
          <a:lstStyle/>
          <a:p>
            <a:endParaRPr lang="sv-SE" sz="1800" dirty="0"/>
          </a:p>
          <a:p>
            <a:r>
              <a:rPr lang="sv-SE" sz="1800" dirty="0"/>
              <a:t>Anki Elken 			Peter Munck af Rosenschöld	Markus Furuberg</a:t>
            </a:r>
          </a:p>
          <a:p>
            <a:endParaRPr lang="sv-SE" sz="1800" dirty="0"/>
          </a:p>
          <a:p>
            <a:r>
              <a:rPr lang="sv-SE" sz="1800" dirty="0"/>
              <a:t>GS				VD				Förhandlingschef	</a:t>
            </a:r>
          </a:p>
          <a:p>
            <a:r>
              <a:rPr lang="sv-SE" sz="1800" dirty="0"/>
              <a:t>			 	</a:t>
            </a:r>
          </a:p>
          <a:p>
            <a:r>
              <a:rPr lang="sv-SE" sz="1800" dirty="0"/>
              <a:t>Föreningen UUA		Sveriges företagshälsor		Akademikerförbundet SSR</a:t>
            </a:r>
          </a:p>
          <a:p>
            <a:endParaRPr lang="sv-SE" sz="2400" dirty="0"/>
          </a:p>
          <a:p>
            <a:endParaRPr lang="sv-SE" sz="2400" dirty="0"/>
          </a:p>
        </p:txBody>
      </p:sp>
    </p:spTree>
    <p:extLst>
      <p:ext uri="{BB962C8B-B14F-4D97-AF65-F5344CB8AC3E}">
        <p14:creationId xmlns:p14="http://schemas.microsoft.com/office/powerpoint/2010/main" val="144860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ADF6653-CCAC-49B4-A530-3B1486216160}"/>
              </a:ext>
            </a:extLst>
          </p:cNvPr>
          <p:cNvSpPr>
            <a:spLocks noGrp="1"/>
          </p:cNvSpPr>
          <p:nvPr>
            <p:ph idx="1"/>
          </p:nvPr>
        </p:nvSpPr>
        <p:spPr>
          <a:xfrm>
            <a:off x="1149371" y="2155003"/>
            <a:ext cx="9951445" cy="4021962"/>
          </a:xfrm>
        </p:spPr>
        <p:txBody>
          <a:bodyPr>
            <a:normAutofit/>
          </a:bodyPr>
          <a:lstStyle/>
          <a:p>
            <a:endParaRPr lang="sv-SE" sz="3200" dirty="0">
              <a:latin typeface="Calibri" panose="020F0502020204030204" pitchFamily="34" charset="0"/>
              <a:cs typeface="Calibri" panose="020F0502020204030204" pitchFamily="34" charset="0"/>
            </a:endParaRPr>
          </a:p>
          <a:p>
            <a:r>
              <a:rPr lang="sv-SE" sz="3200" dirty="0">
                <a:latin typeface="Calibri" panose="020F0502020204030204" pitchFamily="34" charset="0"/>
                <a:cs typeface="Calibri" panose="020F0502020204030204" pitchFamily="34" charset="0"/>
              </a:rPr>
              <a:t>FNs Allmänna förklaring om de mänskliga rättigheterna</a:t>
            </a:r>
          </a:p>
          <a:p>
            <a:endParaRPr lang="sv-SE" sz="3200" dirty="0">
              <a:latin typeface="Calibri" panose="020F0502020204030204" pitchFamily="34" charset="0"/>
              <a:cs typeface="Calibri" panose="020F0502020204030204" pitchFamily="34" charset="0"/>
            </a:endParaRPr>
          </a:p>
          <a:p>
            <a:r>
              <a:rPr lang="sv-SE" sz="3200" dirty="0">
                <a:latin typeface="Calibri" panose="020F0502020204030204" pitchFamily="34" charset="0"/>
                <a:cs typeface="Calibri" panose="020F0502020204030204" pitchFamily="34" charset="0"/>
              </a:rPr>
              <a:t>FNs Konvention om rättigheter för personer med</a:t>
            </a:r>
          </a:p>
          <a:p>
            <a:pPr marL="0" indent="0">
              <a:buNone/>
            </a:pPr>
            <a:endParaRPr lang="sv-SE" sz="3200" dirty="0">
              <a:latin typeface="Calibri" panose="020F0502020204030204" pitchFamily="34" charset="0"/>
              <a:cs typeface="Calibri" panose="020F0502020204030204" pitchFamily="34" charset="0"/>
            </a:endParaRPr>
          </a:p>
          <a:p>
            <a:pPr marL="0" indent="0">
              <a:buNone/>
            </a:pPr>
            <a:r>
              <a:rPr lang="sv-SE" sz="3200" dirty="0">
                <a:latin typeface="Calibri" panose="020F0502020204030204" pitchFamily="34" charset="0"/>
                <a:cs typeface="Calibri" panose="020F0502020204030204" pitchFamily="34" charset="0"/>
              </a:rPr>
              <a:t> funktionsnedsättning synliggör och tydliggör universell </a:t>
            </a:r>
          </a:p>
          <a:p>
            <a:pPr marL="0" indent="0">
              <a:buNone/>
            </a:pPr>
            <a:endParaRPr lang="sv-SE" sz="3200" dirty="0">
              <a:latin typeface="Calibri" panose="020F0502020204030204" pitchFamily="34" charset="0"/>
              <a:cs typeface="Calibri" panose="020F0502020204030204" pitchFamily="34" charset="0"/>
            </a:endParaRPr>
          </a:p>
          <a:p>
            <a:pPr marL="0" indent="0">
              <a:buNone/>
            </a:pPr>
            <a:r>
              <a:rPr lang="sv-SE" sz="3200" dirty="0">
                <a:latin typeface="Calibri" panose="020F0502020204030204" pitchFamily="34" charset="0"/>
                <a:cs typeface="Calibri" panose="020F0502020204030204" pitchFamily="34" charset="0"/>
              </a:rPr>
              <a:t>design. </a:t>
            </a:r>
          </a:p>
        </p:txBody>
      </p:sp>
      <p:sp>
        <p:nvSpPr>
          <p:cNvPr id="6" name="Platshållare för text 5">
            <a:extLst>
              <a:ext uri="{FF2B5EF4-FFF2-40B4-BE49-F238E27FC236}">
                <a16:creationId xmlns:a16="http://schemas.microsoft.com/office/drawing/2014/main" id="{845C31BE-6F24-39BB-C217-6ED33FD625FF}"/>
              </a:ext>
            </a:extLst>
          </p:cNvPr>
          <p:cNvSpPr>
            <a:spLocks noGrp="1"/>
          </p:cNvSpPr>
          <p:nvPr>
            <p:ph type="body" sz="quarter" idx="10"/>
          </p:nvPr>
        </p:nvSpPr>
        <p:spPr/>
        <p:txBody>
          <a:bodyPr/>
          <a:lstStyle/>
          <a:p>
            <a:endParaRPr lang="sv-SE"/>
          </a:p>
        </p:txBody>
      </p:sp>
      <p:sp>
        <p:nvSpPr>
          <p:cNvPr id="7" name="Rektangel 6">
            <a:extLst>
              <a:ext uri="{FF2B5EF4-FFF2-40B4-BE49-F238E27FC236}">
                <a16:creationId xmlns:a16="http://schemas.microsoft.com/office/drawing/2014/main" id="{860E7EBD-EDE5-4FB5-8E32-50CD27293CB0}"/>
              </a:ext>
            </a:extLst>
          </p:cNvPr>
          <p:cNvSpPr/>
          <p:nvPr/>
        </p:nvSpPr>
        <p:spPr>
          <a:xfrm rot="21274322">
            <a:off x="2025421" y="4123324"/>
            <a:ext cx="8229600" cy="1723549"/>
          </a:xfrm>
          <a:prstGeom prst="rect">
            <a:avLst/>
          </a:prstGeom>
          <a:solidFill>
            <a:schemeClr val="bg1"/>
          </a:solidFill>
          <a:ln w="76200">
            <a:solidFill>
              <a:srgbClr val="0070BC"/>
            </a:solidFill>
          </a:ln>
          <a:effectLst>
            <a:outerShdw blurRad="50800" dist="38100" dir="2700000" algn="tl" rotWithShape="0">
              <a:prstClr val="black">
                <a:alpha val="40000"/>
              </a:prstClr>
            </a:outerShdw>
          </a:effectLst>
        </p:spPr>
        <p:txBody>
          <a:bodyPr wrap="square">
            <a:spAutoFit/>
          </a:bodyPr>
          <a:lstStyle/>
          <a:p>
            <a:pPr>
              <a:defRPr/>
            </a:pPr>
            <a:br>
              <a:rPr lang="sv-SE" sz="2000" i="1" dirty="0">
                <a:solidFill>
                  <a:prstClr val="black"/>
                </a:solidFill>
                <a:latin typeface="Calibri" panose="020F0502020204030204" pitchFamily="34" charset="0"/>
                <a:cs typeface="Calibri" panose="020F0502020204030204" pitchFamily="34" charset="0"/>
              </a:rPr>
            </a:br>
            <a:r>
              <a:rPr lang="sv-SE" sz="2200" i="1" dirty="0">
                <a:solidFill>
                  <a:prstClr val="black"/>
                </a:solidFill>
                <a:latin typeface="Calibri" panose="020F0502020204030204" pitchFamily="34" charset="0"/>
                <a:cs typeface="Calibri" panose="020F0502020204030204" pitchFamily="34" charset="0"/>
              </a:rPr>
              <a:t>"sådan utformning av produkter, miljöer, program och tjänster att de ska kunna användas av alla i största möjliga utsträckning utan behov av anpassning eller specialutformning". </a:t>
            </a:r>
            <a:br>
              <a:rPr lang="sv-SE" sz="2000" i="1" dirty="0">
                <a:solidFill>
                  <a:prstClr val="black"/>
                </a:solidFill>
                <a:latin typeface="Calibri" panose="020F0502020204030204" pitchFamily="34" charset="0"/>
                <a:cs typeface="Calibri" panose="020F0502020204030204" pitchFamily="34" charset="0"/>
              </a:rPr>
            </a:br>
            <a:endParaRPr lang="sv-SE" sz="2000" i="1" dirty="0">
              <a:solidFill>
                <a:prstClr val="black"/>
              </a:solidFill>
              <a:latin typeface="Calibri" panose="020F0502020204030204" pitchFamily="34" charset="0"/>
              <a:cs typeface="Calibri" panose="020F0502020204030204" pitchFamily="34" charset="0"/>
            </a:endParaRPr>
          </a:p>
        </p:txBody>
      </p:sp>
      <p:pic>
        <p:nvPicPr>
          <p:cNvPr id="5" name="Bildobjekt 4" descr="FN-loggan">
            <a:extLst>
              <a:ext uri="{FF2B5EF4-FFF2-40B4-BE49-F238E27FC236}">
                <a16:creationId xmlns:a16="http://schemas.microsoft.com/office/drawing/2014/main" id="{71C0014C-403D-4894-9F71-9855FC86D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829" y="51107"/>
            <a:ext cx="2777812" cy="2103896"/>
          </a:xfrm>
          <a:prstGeom prst="rect">
            <a:avLst/>
          </a:prstGeom>
        </p:spPr>
      </p:pic>
    </p:spTree>
    <p:extLst>
      <p:ext uri="{BB962C8B-B14F-4D97-AF65-F5344CB8AC3E}">
        <p14:creationId xmlns:p14="http://schemas.microsoft.com/office/powerpoint/2010/main" val="79570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9549DB-EF4D-4676-A00C-0F8B54C78B8E}"/>
              </a:ext>
            </a:extLst>
          </p:cNvPr>
          <p:cNvPicPr>
            <a:picLocks noChangeAspect="1"/>
          </p:cNvPicPr>
          <p:nvPr/>
        </p:nvPicPr>
        <p:blipFill>
          <a:blip r:embed="rId3"/>
          <a:stretch>
            <a:fillRect/>
          </a:stretch>
        </p:blipFill>
        <p:spPr>
          <a:xfrm>
            <a:off x="2931142" y="1270000"/>
            <a:ext cx="7660884" cy="5588000"/>
          </a:xfrm>
          <a:custGeom>
            <a:avLst/>
            <a:gdLst>
              <a:gd name="connsiteX0" fmla="*/ -141 w 9291738"/>
              <a:gd name="connsiteY0" fmla="*/ -103 h 6777577"/>
              <a:gd name="connsiteX1" fmla="*/ 9291598 w 9291738"/>
              <a:gd name="connsiteY1" fmla="*/ -103 h 6777577"/>
              <a:gd name="connsiteX2" fmla="*/ 9291598 w 9291738"/>
              <a:gd name="connsiteY2" fmla="*/ 6777475 h 6777577"/>
              <a:gd name="connsiteX3" fmla="*/ -141 w 9291738"/>
              <a:gd name="connsiteY3" fmla="*/ 6777475 h 6777577"/>
            </a:gdLst>
            <a:ahLst/>
            <a:cxnLst>
              <a:cxn ang="0">
                <a:pos x="connsiteX0" y="connsiteY0"/>
              </a:cxn>
              <a:cxn ang="0">
                <a:pos x="connsiteX1" y="connsiteY1"/>
              </a:cxn>
              <a:cxn ang="0">
                <a:pos x="connsiteX2" y="connsiteY2"/>
              </a:cxn>
              <a:cxn ang="0">
                <a:pos x="connsiteX3" y="connsiteY3"/>
              </a:cxn>
            </a:cxnLst>
            <a:rect l="l" t="t" r="r" b="b"/>
            <a:pathLst>
              <a:path w="9291738" h="6777577">
                <a:moveTo>
                  <a:pt x="-141" y="-103"/>
                </a:moveTo>
                <a:lnTo>
                  <a:pt x="9291598" y="-103"/>
                </a:lnTo>
                <a:lnTo>
                  <a:pt x="9291598" y="6777475"/>
                </a:lnTo>
                <a:lnTo>
                  <a:pt x="-141" y="6777475"/>
                </a:lnTo>
                <a:close/>
              </a:path>
            </a:pathLst>
          </a:custGeom>
        </p:spPr>
      </p:pic>
      <p:sp>
        <p:nvSpPr>
          <p:cNvPr id="11" name="TextBox 10">
            <a:extLst>
              <a:ext uri="{FF2B5EF4-FFF2-40B4-BE49-F238E27FC236}">
                <a16:creationId xmlns:a16="http://schemas.microsoft.com/office/drawing/2014/main" id="{DB987334-DC25-4D5C-9771-B027310A78FE}"/>
              </a:ext>
            </a:extLst>
          </p:cNvPr>
          <p:cNvSpPr txBox="1"/>
          <p:nvPr/>
        </p:nvSpPr>
        <p:spPr>
          <a:xfrm>
            <a:off x="584597" y="1256268"/>
            <a:ext cx="4920861" cy="1631216"/>
          </a:xfrm>
          <a:prstGeom prst="rect">
            <a:avLst/>
          </a:prstGeom>
          <a:noFill/>
        </p:spPr>
        <p:txBody>
          <a:bodyPr wrap="square">
            <a:spAutoFit/>
          </a:bodyPr>
          <a:lstStyle/>
          <a:p>
            <a:pPr>
              <a:spcAft>
                <a:spcPts val="600"/>
              </a:spcAft>
            </a:pPr>
            <a:r>
              <a:rPr lang="en-US" sz="1600" b="1">
                <a:solidFill>
                  <a:srgbClr val="151616"/>
                </a:solidFill>
                <a:latin typeface="+mj-lt"/>
              </a:rPr>
              <a:t>FYSISK UTFORMNING</a:t>
            </a:r>
          </a:p>
          <a:p>
            <a:pPr>
              <a:spcAft>
                <a:spcPts val="600"/>
              </a:spcAft>
            </a:pPr>
            <a:r>
              <a:rPr lang="en-US" sz="1600" b="1">
                <a:solidFill>
                  <a:srgbClr val="151616"/>
                </a:solidFill>
                <a:latin typeface="+mj-lt"/>
              </a:rPr>
              <a:t>REKRYTERING &amp; KOMPETENSFÖRSÖRJNING</a:t>
            </a:r>
          </a:p>
          <a:p>
            <a:pPr>
              <a:spcAft>
                <a:spcPts val="600"/>
              </a:spcAft>
            </a:pPr>
            <a:r>
              <a:rPr lang="en-US" sz="1600" b="1">
                <a:solidFill>
                  <a:srgbClr val="151616"/>
                </a:solidFill>
                <a:latin typeface="+mj-lt"/>
              </a:rPr>
              <a:t>ORGANISATION &amp; LEDNING</a:t>
            </a:r>
          </a:p>
          <a:p>
            <a:pPr>
              <a:spcAft>
                <a:spcPts val="600"/>
              </a:spcAft>
            </a:pPr>
            <a:r>
              <a:rPr lang="en-US" sz="1600" b="1">
                <a:solidFill>
                  <a:srgbClr val="151616"/>
                </a:solidFill>
                <a:latin typeface="+mj-lt"/>
              </a:rPr>
              <a:t>SOCIAL ARBETSMILJÖ</a:t>
            </a:r>
          </a:p>
          <a:p>
            <a:pPr>
              <a:spcAft>
                <a:spcPts val="600"/>
              </a:spcAft>
            </a:pPr>
            <a:r>
              <a:rPr lang="en-US" sz="1600" b="1">
                <a:solidFill>
                  <a:srgbClr val="151616"/>
                </a:solidFill>
                <a:latin typeface="+mj-lt"/>
              </a:rPr>
              <a:t>DIGITALISERING</a:t>
            </a:r>
            <a:endParaRPr lang="en-US" sz="1600" b="1">
              <a:latin typeface="+mj-lt"/>
            </a:endParaRPr>
          </a:p>
        </p:txBody>
      </p:sp>
      <p:sp>
        <p:nvSpPr>
          <p:cNvPr id="12" name="Oval 11">
            <a:extLst>
              <a:ext uri="{FF2B5EF4-FFF2-40B4-BE49-F238E27FC236}">
                <a16:creationId xmlns:a16="http://schemas.microsoft.com/office/drawing/2014/main" id="{0EE1524A-9970-44E8-BBB5-5F74D97F480E}"/>
              </a:ext>
            </a:extLst>
          </p:cNvPr>
          <p:cNvSpPr/>
          <p:nvPr/>
        </p:nvSpPr>
        <p:spPr>
          <a:xfrm>
            <a:off x="403052" y="1327767"/>
            <a:ext cx="144016" cy="144016"/>
          </a:xfrm>
          <a:prstGeom prst="ellipse">
            <a:avLst/>
          </a:prstGeom>
          <a:solidFill>
            <a:srgbClr val="9D1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3" name="Oval 12">
            <a:extLst>
              <a:ext uri="{FF2B5EF4-FFF2-40B4-BE49-F238E27FC236}">
                <a16:creationId xmlns:a16="http://schemas.microsoft.com/office/drawing/2014/main" id="{384F5A0A-0C2E-4F81-ACDB-0A776256C26C}"/>
              </a:ext>
            </a:extLst>
          </p:cNvPr>
          <p:cNvSpPr/>
          <p:nvPr/>
        </p:nvSpPr>
        <p:spPr>
          <a:xfrm>
            <a:off x="403052" y="1651711"/>
            <a:ext cx="144016" cy="144016"/>
          </a:xfrm>
          <a:prstGeom prst="ellipse">
            <a:avLst/>
          </a:prstGeom>
          <a:solidFill>
            <a:srgbClr val="007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4" name="Oval 13">
            <a:extLst>
              <a:ext uri="{FF2B5EF4-FFF2-40B4-BE49-F238E27FC236}">
                <a16:creationId xmlns:a16="http://schemas.microsoft.com/office/drawing/2014/main" id="{CCAFB806-C7F5-45FA-B5EC-19A2BDC41FCD}"/>
              </a:ext>
            </a:extLst>
          </p:cNvPr>
          <p:cNvSpPr/>
          <p:nvPr/>
        </p:nvSpPr>
        <p:spPr>
          <a:xfrm>
            <a:off x="403052" y="1975655"/>
            <a:ext cx="144016" cy="144016"/>
          </a:xfrm>
          <a:prstGeom prst="ellipse">
            <a:avLst/>
          </a:prstGeom>
          <a:solidFill>
            <a:srgbClr val="247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5" name="Oval 14">
            <a:extLst>
              <a:ext uri="{FF2B5EF4-FFF2-40B4-BE49-F238E27FC236}">
                <a16:creationId xmlns:a16="http://schemas.microsoft.com/office/drawing/2014/main" id="{42748B25-06A3-4389-B4C2-15CA320D8967}"/>
              </a:ext>
            </a:extLst>
          </p:cNvPr>
          <p:cNvSpPr/>
          <p:nvPr/>
        </p:nvSpPr>
        <p:spPr>
          <a:xfrm>
            <a:off x="403052" y="2271933"/>
            <a:ext cx="144016" cy="144016"/>
          </a:xfrm>
          <a:prstGeom prst="ellipse">
            <a:avLst/>
          </a:prstGeom>
          <a:solidFill>
            <a:srgbClr val="A85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16" name="Oval 15">
            <a:extLst>
              <a:ext uri="{FF2B5EF4-FFF2-40B4-BE49-F238E27FC236}">
                <a16:creationId xmlns:a16="http://schemas.microsoft.com/office/drawing/2014/main" id="{F7F3F894-BC3D-44BA-8501-4AB72372DAB4}"/>
              </a:ext>
            </a:extLst>
          </p:cNvPr>
          <p:cNvSpPr/>
          <p:nvPr/>
        </p:nvSpPr>
        <p:spPr>
          <a:xfrm>
            <a:off x="403052" y="261804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p>
        </p:txBody>
      </p:sp>
      <p:sp>
        <p:nvSpPr>
          <p:cNvPr id="2" name="Platshållare för text 1">
            <a:extLst>
              <a:ext uri="{FF2B5EF4-FFF2-40B4-BE49-F238E27FC236}">
                <a16:creationId xmlns:a16="http://schemas.microsoft.com/office/drawing/2014/main" id="{355CF433-BD52-2A09-7FF0-19E728B8246A}"/>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1424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4">
            <a:extLst>
              <a:ext uri="{FF2B5EF4-FFF2-40B4-BE49-F238E27FC236}">
                <a16:creationId xmlns:a16="http://schemas.microsoft.com/office/drawing/2014/main" id="{6C2ACD66-DF22-425B-893A-1F34E893B8D5}"/>
              </a:ext>
            </a:extLst>
          </p:cNvPr>
          <p:cNvSpPr txBox="1">
            <a:spLocks/>
          </p:cNvSpPr>
          <p:nvPr/>
        </p:nvSpPr>
        <p:spPr>
          <a:xfrm>
            <a:off x="4960688" y="853734"/>
            <a:ext cx="5050801" cy="63976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3400">
                <a:latin typeface="Calibri"/>
                <a:cs typeface="Calibri"/>
              </a:rPr>
              <a:t>UUA – ett unikt samarbete</a:t>
            </a:r>
            <a:endParaRPr lang="sv-SE" sz="3400">
              <a:latin typeface="Calibri" panose="020F0502020204030204" pitchFamily="34" charset="0"/>
              <a:cs typeface="Calibri" panose="020F0502020204030204" pitchFamily="34" charset="0"/>
            </a:endParaRPr>
          </a:p>
        </p:txBody>
      </p:sp>
      <p:sp>
        <p:nvSpPr>
          <p:cNvPr id="5" name="Platshållare för innehåll 5">
            <a:extLst>
              <a:ext uri="{FF2B5EF4-FFF2-40B4-BE49-F238E27FC236}">
                <a16:creationId xmlns:a16="http://schemas.microsoft.com/office/drawing/2014/main" id="{AAD6BBC7-D93F-4EF2-9307-C264BB76DD40}"/>
              </a:ext>
            </a:extLst>
          </p:cNvPr>
          <p:cNvSpPr txBox="1">
            <a:spLocks/>
          </p:cNvSpPr>
          <p:nvPr/>
        </p:nvSpPr>
        <p:spPr>
          <a:xfrm>
            <a:off x="4954876" y="1622338"/>
            <a:ext cx="5715317" cy="422193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sv-SE" dirty="0">
                <a:latin typeface="Calibri"/>
                <a:cs typeface="Calibri"/>
              </a:rPr>
              <a:t>Privat, offentlig och idéburen sektor.</a:t>
            </a:r>
          </a:p>
          <a:p>
            <a:r>
              <a:rPr lang="sv-SE" dirty="0">
                <a:latin typeface="Calibri"/>
                <a:ea typeface="+mn-lt"/>
                <a:cs typeface="+mn-lt"/>
              </a:rPr>
              <a:t>Tillsammans har vi, i teamwork, med respektive organisations expertis och kompetens arbetat fram modellen universell utformning av arbetsplatser </a:t>
            </a:r>
            <a:endParaRPr lang="sv-SE" dirty="0">
              <a:latin typeface="Calibri"/>
              <a:ea typeface="+mn-lt"/>
              <a:cs typeface="Calibri"/>
            </a:endParaRPr>
          </a:p>
          <a:p>
            <a:r>
              <a:rPr lang="sv-SE" dirty="0">
                <a:latin typeface="Calibri"/>
                <a:cs typeface="Calibri"/>
              </a:rPr>
              <a:t>UUA-konceptet under ständig utveckling</a:t>
            </a:r>
          </a:p>
          <a:p>
            <a:r>
              <a:rPr lang="sv-SE" dirty="0">
                <a:latin typeface="Calibri"/>
                <a:ea typeface="+mn-lt"/>
                <a:cs typeface="Calibri"/>
              </a:rPr>
              <a:t>Förankrat i forskning.</a:t>
            </a:r>
          </a:p>
          <a:p>
            <a:endParaRPr lang="sv-SE" sz="2000" dirty="0">
              <a:latin typeface="Calibri"/>
              <a:cs typeface="Calibri"/>
            </a:endParaRPr>
          </a:p>
          <a:p>
            <a:endParaRPr lang="sv-SE" sz="2000" dirty="0">
              <a:latin typeface="Calibri"/>
              <a:cs typeface="Calibri"/>
            </a:endParaRPr>
          </a:p>
        </p:txBody>
      </p:sp>
      <p:grpSp>
        <p:nvGrpSpPr>
          <p:cNvPr id="6" name="Grupp 5" descr="Projektlogga och ESF-logga">
            <a:extLst>
              <a:ext uri="{FF2B5EF4-FFF2-40B4-BE49-F238E27FC236}">
                <a16:creationId xmlns:a16="http://schemas.microsoft.com/office/drawing/2014/main" id="{E088C8BB-4289-467C-94E3-1097FEDBC4B7}"/>
              </a:ext>
            </a:extLst>
          </p:cNvPr>
          <p:cNvGrpSpPr/>
          <p:nvPr/>
        </p:nvGrpSpPr>
        <p:grpSpPr>
          <a:xfrm>
            <a:off x="8501141" y="6214398"/>
            <a:ext cx="2041843" cy="448722"/>
            <a:chOff x="7020272" y="6309320"/>
            <a:chExt cx="2041843" cy="448722"/>
          </a:xfrm>
        </p:grpSpPr>
        <p:pic>
          <p:nvPicPr>
            <p:cNvPr id="7" name="Bildobjekt 6" descr="UUA-logga">
              <a:extLst>
                <a:ext uri="{FF2B5EF4-FFF2-40B4-BE49-F238E27FC236}">
                  <a16:creationId xmlns:a16="http://schemas.microsoft.com/office/drawing/2014/main" id="{9984BAF4-04CB-4729-8950-11C3ADEF8AE5}"/>
                </a:ext>
              </a:extLst>
            </p:cNvPr>
            <p:cNvPicPr>
              <a:picLocks noChangeAspect="1"/>
            </p:cNvPicPr>
            <p:nvPr/>
          </p:nvPicPr>
          <p:blipFill>
            <a:blip r:embed="rId3"/>
            <a:stretch>
              <a:fillRect/>
            </a:stretch>
          </p:blipFill>
          <p:spPr>
            <a:xfrm>
              <a:off x="7020272" y="6309320"/>
              <a:ext cx="1418753" cy="448722"/>
            </a:xfrm>
            <a:prstGeom prst="rect">
              <a:avLst/>
            </a:prstGeom>
            <a:solidFill>
              <a:schemeClr val="bg1"/>
            </a:solidFill>
            <a:ln w="76200">
              <a:solidFill>
                <a:schemeClr val="bg1"/>
              </a:solidFill>
            </a:ln>
          </p:spPr>
        </p:pic>
        <p:pic>
          <p:nvPicPr>
            <p:cNvPr id="8" name="Bildobjekt 7" descr="ESF-rådets logotyp.">
              <a:extLst>
                <a:ext uri="{FF2B5EF4-FFF2-40B4-BE49-F238E27FC236}">
                  <a16:creationId xmlns:a16="http://schemas.microsoft.com/office/drawing/2014/main" id="{40174FBC-DDF6-4C73-A6ED-A1CCF71A375C}"/>
                </a:ext>
              </a:extLst>
            </p:cNvPr>
            <p:cNvPicPr>
              <a:picLocks noChangeAspect="1"/>
            </p:cNvPicPr>
            <p:nvPr/>
          </p:nvPicPr>
          <p:blipFill>
            <a:blip r:embed="rId4"/>
            <a:stretch>
              <a:fillRect/>
            </a:stretch>
          </p:blipFill>
          <p:spPr>
            <a:xfrm>
              <a:off x="8530620" y="6309320"/>
              <a:ext cx="531495" cy="448722"/>
            </a:xfrm>
            <a:prstGeom prst="rect">
              <a:avLst/>
            </a:prstGeom>
          </p:spPr>
        </p:pic>
      </p:grpSp>
      <p:pic>
        <p:nvPicPr>
          <p:cNvPr id="2" name="Bildobjekt 1">
            <a:extLst>
              <a:ext uri="{FF2B5EF4-FFF2-40B4-BE49-F238E27FC236}">
                <a16:creationId xmlns:a16="http://schemas.microsoft.com/office/drawing/2014/main" id="{52A897AF-9524-47B2-BDB6-251324B37059}"/>
              </a:ext>
            </a:extLst>
          </p:cNvPr>
          <p:cNvPicPr>
            <a:picLocks noChangeAspect="1"/>
          </p:cNvPicPr>
          <p:nvPr/>
        </p:nvPicPr>
        <p:blipFill>
          <a:blip r:embed="rId5"/>
          <a:stretch>
            <a:fillRect/>
          </a:stretch>
        </p:blipFill>
        <p:spPr>
          <a:xfrm>
            <a:off x="1616017" y="1622338"/>
            <a:ext cx="3338859" cy="2504144"/>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34284772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0D7B5B-43AB-4FC1-AEA3-29094DC783FD}"/>
              </a:ext>
            </a:extLst>
          </p:cNvPr>
          <p:cNvSpPr>
            <a:spLocks noGrp="1"/>
          </p:cNvSpPr>
          <p:nvPr>
            <p:ph type="title"/>
          </p:nvPr>
        </p:nvSpPr>
        <p:spPr>
          <a:xfrm>
            <a:off x="1149640" y="268433"/>
            <a:ext cx="9900236" cy="1143000"/>
          </a:xfrm>
        </p:spPr>
        <p:txBody>
          <a:bodyPr>
            <a:noAutofit/>
          </a:bodyPr>
          <a:lstStyle>
            <a:defPPr>
              <a:defRPr lang="sv-SE"/>
            </a:defPPr>
            <a:lvl1pPr marL="0" algn="l" defTabSz="2177004" rtl="0" eaLnBrk="1" latinLnBrk="0" hangingPunct="1">
              <a:defRPr sz="4285" kern="1200">
                <a:solidFill>
                  <a:schemeClr val="tx1"/>
                </a:solidFill>
                <a:latin typeface="+mn-lt"/>
                <a:ea typeface="+mn-ea"/>
                <a:cs typeface="+mn-cs"/>
              </a:defRPr>
            </a:lvl1pPr>
            <a:lvl2pPr marL="1088502" algn="l" defTabSz="2177004" rtl="0" eaLnBrk="1" latinLnBrk="0" hangingPunct="1">
              <a:defRPr sz="4285" kern="1200">
                <a:solidFill>
                  <a:schemeClr val="tx1"/>
                </a:solidFill>
                <a:latin typeface="+mn-lt"/>
                <a:ea typeface="+mn-ea"/>
                <a:cs typeface="+mn-cs"/>
              </a:defRPr>
            </a:lvl2pPr>
            <a:lvl3pPr marL="2177004" algn="l" defTabSz="2177004" rtl="0" eaLnBrk="1" latinLnBrk="0" hangingPunct="1">
              <a:defRPr sz="4285" kern="1200">
                <a:solidFill>
                  <a:schemeClr val="tx1"/>
                </a:solidFill>
                <a:latin typeface="+mn-lt"/>
                <a:ea typeface="+mn-ea"/>
                <a:cs typeface="+mn-cs"/>
              </a:defRPr>
            </a:lvl3pPr>
            <a:lvl4pPr marL="3265505" algn="l" defTabSz="2177004" rtl="0" eaLnBrk="1" latinLnBrk="0" hangingPunct="1">
              <a:defRPr sz="4285" kern="1200">
                <a:solidFill>
                  <a:schemeClr val="tx1"/>
                </a:solidFill>
                <a:latin typeface="+mn-lt"/>
                <a:ea typeface="+mn-ea"/>
                <a:cs typeface="+mn-cs"/>
              </a:defRPr>
            </a:lvl4pPr>
            <a:lvl5pPr marL="4354007" algn="l" defTabSz="2177004" rtl="0" eaLnBrk="1" latinLnBrk="0" hangingPunct="1">
              <a:defRPr sz="4285" kern="1200">
                <a:solidFill>
                  <a:schemeClr val="tx1"/>
                </a:solidFill>
                <a:latin typeface="+mn-lt"/>
                <a:ea typeface="+mn-ea"/>
                <a:cs typeface="+mn-cs"/>
              </a:defRPr>
            </a:lvl5pPr>
            <a:lvl6pPr marL="5442509" algn="l" defTabSz="2177004" rtl="0" eaLnBrk="1" latinLnBrk="0" hangingPunct="1">
              <a:defRPr sz="4285" kern="1200">
                <a:solidFill>
                  <a:schemeClr val="tx1"/>
                </a:solidFill>
                <a:latin typeface="+mn-lt"/>
                <a:ea typeface="+mn-ea"/>
                <a:cs typeface="+mn-cs"/>
              </a:defRPr>
            </a:lvl6pPr>
            <a:lvl7pPr marL="6531011" algn="l" defTabSz="2177004" rtl="0" eaLnBrk="1" latinLnBrk="0" hangingPunct="1">
              <a:defRPr sz="4285" kern="1200">
                <a:solidFill>
                  <a:schemeClr val="tx1"/>
                </a:solidFill>
                <a:latin typeface="+mn-lt"/>
                <a:ea typeface="+mn-ea"/>
                <a:cs typeface="+mn-cs"/>
              </a:defRPr>
            </a:lvl7pPr>
            <a:lvl8pPr marL="7619512" algn="l" defTabSz="2177004" rtl="0" eaLnBrk="1" latinLnBrk="0" hangingPunct="1">
              <a:defRPr sz="4285" kern="1200">
                <a:solidFill>
                  <a:schemeClr val="tx1"/>
                </a:solidFill>
                <a:latin typeface="+mn-lt"/>
                <a:ea typeface="+mn-ea"/>
                <a:cs typeface="+mn-cs"/>
              </a:defRPr>
            </a:lvl8pPr>
            <a:lvl9pPr marL="8708014" algn="l" defTabSz="2177004" rtl="0" eaLnBrk="1" latinLnBrk="0" hangingPunct="1">
              <a:defRPr sz="4285" kern="1200">
                <a:solidFill>
                  <a:schemeClr val="tx1"/>
                </a:solidFill>
                <a:latin typeface="+mn-lt"/>
                <a:ea typeface="+mn-ea"/>
                <a:cs typeface="+mn-cs"/>
              </a:defRPr>
            </a:lvl9pPr>
          </a:lstStyle>
          <a:p>
            <a:pPr algn="l"/>
            <a:r>
              <a:rPr lang="sv-SE" sz="3300"/>
              <a:t>”Har vi byggt arbetslivet på en för smal bas?”</a:t>
            </a:r>
          </a:p>
        </p:txBody>
      </p:sp>
      <p:sp>
        <p:nvSpPr>
          <p:cNvPr id="6" name="textruta 5">
            <a:extLst>
              <a:ext uri="{FF2B5EF4-FFF2-40B4-BE49-F238E27FC236}">
                <a16:creationId xmlns:a16="http://schemas.microsoft.com/office/drawing/2014/main" id="{DCD1C228-E8D0-4A9B-85E7-A8F90A0F7000}"/>
              </a:ext>
            </a:extLst>
          </p:cNvPr>
          <p:cNvSpPr txBox="1"/>
          <p:nvPr/>
        </p:nvSpPr>
        <p:spPr>
          <a:xfrm>
            <a:off x="1649016" y="6214399"/>
            <a:ext cx="75491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sv-SE"/>
            </a:defPPr>
            <a:lvl1pPr marL="0" algn="l" defTabSz="2177004" rtl="0" eaLnBrk="1" latinLnBrk="0" hangingPunct="1">
              <a:defRPr sz="4285" kern="1200">
                <a:solidFill>
                  <a:schemeClr val="tx1"/>
                </a:solidFill>
                <a:latin typeface="+mn-lt"/>
                <a:ea typeface="+mn-ea"/>
                <a:cs typeface="+mn-cs"/>
              </a:defRPr>
            </a:lvl1pPr>
            <a:lvl2pPr marL="1088502" algn="l" defTabSz="2177004" rtl="0" eaLnBrk="1" latinLnBrk="0" hangingPunct="1">
              <a:defRPr sz="4285" kern="1200">
                <a:solidFill>
                  <a:schemeClr val="tx1"/>
                </a:solidFill>
                <a:latin typeface="+mn-lt"/>
                <a:ea typeface="+mn-ea"/>
                <a:cs typeface="+mn-cs"/>
              </a:defRPr>
            </a:lvl2pPr>
            <a:lvl3pPr marL="2177004" algn="l" defTabSz="2177004" rtl="0" eaLnBrk="1" latinLnBrk="0" hangingPunct="1">
              <a:defRPr sz="4285" kern="1200">
                <a:solidFill>
                  <a:schemeClr val="tx1"/>
                </a:solidFill>
                <a:latin typeface="+mn-lt"/>
                <a:ea typeface="+mn-ea"/>
                <a:cs typeface="+mn-cs"/>
              </a:defRPr>
            </a:lvl3pPr>
            <a:lvl4pPr marL="3265505" algn="l" defTabSz="2177004" rtl="0" eaLnBrk="1" latinLnBrk="0" hangingPunct="1">
              <a:defRPr sz="4285" kern="1200">
                <a:solidFill>
                  <a:schemeClr val="tx1"/>
                </a:solidFill>
                <a:latin typeface="+mn-lt"/>
                <a:ea typeface="+mn-ea"/>
                <a:cs typeface="+mn-cs"/>
              </a:defRPr>
            </a:lvl4pPr>
            <a:lvl5pPr marL="4354007" algn="l" defTabSz="2177004" rtl="0" eaLnBrk="1" latinLnBrk="0" hangingPunct="1">
              <a:defRPr sz="4285" kern="1200">
                <a:solidFill>
                  <a:schemeClr val="tx1"/>
                </a:solidFill>
                <a:latin typeface="+mn-lt"/>
                <a:ea typeface="+mn-ea"/>
                <a:cs typeface="+mn-cs"/>
              </a:defRPr>
            </a:lvl5pPr>
            <a:lvl6pPr marL="5442509" algn="l" defTabSz="2177004" rtl="0" eaLnBrk="1" latinLnBrk="0" hangingPunct="1">
              <a:defRPr sz="4285" kern="1200">
                <a:solidFill>
                  <a:schemeClr val="tx1"/>
                </a:solidFill>
                <a:latin typeface="+mn-lt"/>
                <a:ea typeface="+mn-ea"/>
                <a:cs typeface="+mn-cs"/>
              </a:defRPr>
            </a:lvl6pPr>
            <a:lvl7pPr marL="6531011" algn="l" defTabSz="2177004" rtl="0" eaLnBrk="1" latinLnBrk="0" hangingPunct="1">
              <a:defRPr sz="4285" kern="1200">
                <a:solidFill>
                  <a:schemeClr val="tx1"/>
                </a:solidFill>
                <a:latin typeface="+mn-lt"/>
                <a:ea typeface="+mn-ea"/>
                <a:cs typeface="+mn-cs"/>
              </a:defRPr>
            </a:lvl7pPr>
            <a:lvl8pPr marL="7619512" algn="l" defTabSz="2177004" rtl="0" eaLnBrk="1" latinLnBrk="0" hangingPunct="1">
              <a:defRPr sz="4285" kern="1200">
                <a:solidFill>
                  <a:schemeClr val="tx1"/>
                </a:solidFill>
                <a:latin typeface="+mn-lt"/>
                <a:ea typeface="+mn-ea"/>
                <a:cs typeface="+mn-cs"/>
              </a:defRPr>
            </a:lvl8pPr>
            <a:lvl9pPr marL="8708014" algn="l" defTabSz="2177004" rtl="0" eaLnBrk="1" latinLnBrk="0" hangingPunct="1">
              <a:defRPr sz="4285" kern="1200">
                <a:solidFill>
                  <a:schemeClr val="tx1"/>
                </a:solidFill>
                <a:latin typeface="+mn-lt"/>
                <a:ea typeface="+mn-ea"/>
                <a:cs typeface="+mn-cs"/>
              </a:defRPr>
            </a:lvl9pPr>
          </a:lstStyle>
          <a:p>
            <a:r>
              <a:rPr lang="sv-SE" sz="1200"/>
              <a:t>Bildkälla: Per-Olof Hedvall, Lunds universitet &amp; </a:t>
            </a:r>
            <a:r>
              <a:rPr lang="sv-SE" sz="1200" err="1"/>
              <a:t>Certec</a:t>
            </a:r>
            <a:endParaRPr lang="sv-SE" sz="1200"/>
          </a:p>
          <a:p>
            <a:r>
              <a:rPr lang="sv-SE" sz="1200"/>
              <a:t>Mer läsning: </a:t>
            </a:r>
            <a:r>
              <a:rPr lang="sv-SE" sz="1200">
                <a:solidFill>
                  <a:srgbClr val="0563C1"/>
                </a:solidFill>
                <a:hlinkClick r:id="rId3">
                  <a:extLst>
                    <a:ext uri="{A12FA001-AC4F-418D-AE19-62706E023703}">
                      <ahyp:hlinkClr xmlns:ahyp="http://schemas.microsoft.com/office/drawing/2018/hyperlinkcolor" val="tx"/>
                    </a:ext>
                  </a:extLst>
                </a:hlinkClick>
              </a:rPr>
              <a:t>https://akademssr.se/post/nar-isolering-blir-mainstream-hander-nagot</a:t>
            </a:r>
            <a:r>
              <a:rPr lang="sv-SE" sz="1200"/>
              <a:t>  </a:t>
            </a:r>
          </a:p>
        </p:txBody>
      </p:sp>
      <p:pic>
        <p:nvPicPr>
          <p:cNvPr id="7" name="Bild 6">
            <a:extLst>
              <a:ext uri="{FF2B5EF4-FFF2-40B4-BE49-F238E27FC236}">
                <a16:creationId xmlns:a16="http://schemas.microsoft.com/office/drawing/2014/main" id="{8A77C988-E0D0-41F0-9ED1-1A9067992F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993" y="1637810"/>
            <a:ext cx="9987529" cy="4350213"/>
          </a:xfrm>
          <a:prstGeom prst="rect">
            <a:avLst/>
          </a:prstGeom>
        </p:spPr>
      </p:pic>
    </p:spTree>
    <p:extLst>
      <p:ext uri="{BB962C8B-B14F-4D97-AF65-F5344CB8AC3E}">
        <p14:creationId xmlns:p14="http://schemas.microsoft.com/office/powerpoint/2010/main" val="3038504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0CF27D3-E570-BA27-4D92-0DDF95C47BE6}"/>
              </a:ext>
            </a:extLst>
          </p:cNvPr>
          <p:cNvPicPr>
            <a:picLocks noChangeAspect="1"/>
          </p:cNvPicPr>
          <p:nvPr/>
        </p:nvPicPr>
        <p:blipFill>
          <a:blip r:embed="rId2"/>
          <a:stretch>
            <a:fillRect/>
          </a:stretch>
        </p:blipFill>
        <p:spPr>
          <a:xfrm>
            <a:off x="1665705" y="1767840"/>
            <a:ext cx="2889037" cy="2889037"/>
          </a:xfrm>
          <a:prstGeom prst="rect">
            <a:avLst/>
          </a:prstGeom>
        </p:spPr>
      </p:pic>
      <p:sp>
        <p:nvSpPr>
          <p:cNvPr id="2" name="Rubrik 1">
            <a:extLst>
              <a:ext uri="{FF2B5EF4-FFF2-40B4-BE49-F238E27FC236}">
                <a16:creationId xmlns:a16="http://schemas.microsoft.com/office/drawing/2014/main" id="{F18504B7-28A5-2885-D83E-B1F5A4005AD5}"/>
              </a:ext>
            </a:extLst>
          </p:cNvPr>
          <p:cNvSpPr>
            <a:spLocks noGrp="1"/>
          </p:cNvSpPr>
          <p:nvPr>
            <p:ph type="ctrTitle"/>
          </p:nvPr>
        </p:nvSpPr>
        <p:spPr/>
        <p:txBody>
          <a:bodyPr/>
          <a:lstStyle/>
          <a:p>
            <a:endParaRPr lang="sv-SE" dirty="0"/>
          </a:p>
        </p:txBody>
      </p:sp>
      <p:sp>
        <p:nvSpPr>
          <p:cNvPr id="3" name="Underrubrik 2">
            <a:extLst>
              <a:ext uri="{FF2B5EF4-FFF2-40B4-BE49-F238E27FC236}">
                <a16:creationId xmlns:a16="http://schemas.microsoft.com/office/drawing/2014/main" id="{49612D65-6505-84F8-1393-F9FD3EC6DE37}"/>
              </a:ext>
            </a:extLst>
          </p:cNvPr>
          <p:cNvSpPr>
            <a:spLocks noGrp="1"/>
          </p:cNvSpPr>
          <p:nvPr>
            <p:ph type="subTitle" idx="1"/>
          </p:nvPr>
        </p:nvSpPr>
        <p:spPr>
          <a:xfrm>
            <a:off x="6019252" y="1767840"/>
            <a:ext cx="5730787" cy="4550767"/>
          </a:xfrm>
        </p:spPr>
        <p:txBody>
          <a:bodyPr/>
          <a:lstStyle/>
          <a:p>
            <a:r>
              <a:rPr lang="sv-SE" sz="1600" dirty="0"/>
              <a:t>1.   Det första projektet 2018-2020  om UUA</a:t>
            </a:r>
          </a:p>
          <a:p>
            <a:r>
              <a:rPr lang="sv-SE" sz="1600" dirty="0"/>
              <a:t>	- Fokus på att genom utbildningar bidra 	 	    till ett perspektivskifte</a:t>
            </a:r>
          </a:p>
          <a:p>
            <a:endParaRPr lang="sv-SE" sz="1600" dirty="0"/>
          </a:p>
          <a:p>
            <a:r>
              <a:rPr lang="sv-SE" sz="1600" dirty="0"/>
              <a:t>2.   Det andra projektet (Lärandeforum UUA) 2019-2022 </a:t>
            </a:r>
          </a:p>
          <a:p>
            <a:r>
              <a:rPr lang="sv-SE" sz="1600" dirty="0"/>
              <a:t>	- Syfte att genom utbildning, stöd och 		    nätverksbyggande etablera ett långsiktigt  	  	    hållbart nationellt forum för lärande och   	  	    strategisk påverkan kring universell  	    	    utformning av arbetsplatser. </a:t>
            </a:r>
          </a:p>
        </p:txBody>
      </p:sp>
    </p:spTree>
    <p:extLst>
      <p:ext uri="{BB962C8B-B14F-4D97-AF65-F5344CB8AC3E}">
        <p14:creationId xmlns:p14="http://schemas.microsoft.com/office/powerpoint/2010/main" val="32038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3D8EA0-C24E-4432-9488-802CFCBF4A64}"/>
              </a:ext>
            </a:extLst>
          </p:cNvPr>
          <p:cNvSpPr>
            <a:spLocks noGrp="1"/>
          </p:cNvSpPr>
          <p:nvPr>
            <p:ph type="ctrTitle"/>
          </p:nvPr>
        </p:nvSpPr>
        <p:spPr>
          <a:xfrm>
            <a:off x="279785" y="2956335"/>
            <a:ext cx="4739873" cy="756487"/>
          </a:xfrm>
        </p:spPr>
        <p:txBody>
          <a:bodyPr/>
          <a:lstStyle/>
          <a:p>
            <a:r>
              <a:rPr lang="sv-SE" dirty="0"/>
              <a:t>Projektets mål: </a:t>
            </a:r>
          </a:p>
        </p:txBody>
      </p:sp>
      <p:sp>
        <p:nvSpPr>
          <p:cNvPr id="3" name="Underrubrik 2">
            <a:extLst>
              <a:ext uri="{FF2B5EF4-FFF2-40B4-BE49-F238E27FC236}">
                <a16:creationId xmlns:a16="http://schemas.microsoft.com/office/drawing/2014/main" id="{714AFA97-F35A-480B-91A1-7721F489B07A}"/>
              </a:ext>
            </a:extLst>
          </p:cNvPr>
          <p:cNvSpPr>
            <a:spLocks noGrp="1"/>
          </p:cNvSpPr>
          <p:nvPr>
            <p:ph type="subTitle" idx="1"/>
          </p:nvPr>
        </p:nvSpPr>
        <p:spPr>
          <a:xfrm>
            <a:off x="5178684" y="467139"/>
            <a:ext cx="6887818" cy="5456583"/>
          </a:xfrm>
        </p:spPr>
        <p:txBody>
          <a:bodyPr/>
          <a:lstStyle/>
          <a:p>
            <a:r>
              <a:rPr lang="sv-SE" sz="2400" b="1" dirty="0"/>
              <a:t>Övergripande mål: </a:t>
            </a:r>
          </a:p>
          <a:p>
            <a:endParaRPr lang="sv-SE" sz="2200" dirty="0"/>
          </a:p>
          <a:p>
            <a:r>
              <a:rPr lang="sv-SE" sz="2200" dirty="0"/>
              <a:t>-</a:t>
            </a:r>
            <a:r>
              <a:rPr lang="sv-SE" sz="1800" dirty="0"/>
              <a:t>Ett brett forum har etablerats successivt, där aktörer från samhällets olika sektorer har hittat formerna för ett långsiktigt samarbete </a:t>
            </a:r>
          </a:p>
          <a:p>
            <a:endParaRPr lang="sv-SE" sz="1800" dirty="0"/>
          </a:p>
          <a:p>
            <a:endParaRPr lang="sv-SE" sz="2200" dirty="0"/>
          </a:p>
          <a:p>
            <a:r>
              <a:rPr lang="sv-SE" sz="2400" b="1" dirty="0"/>
              <a:t>Delmål: </a:t>
            </a:r>
          </a:p>
          <a:p>
            <a:endParaRPr lang="sv-SE" sz="2200" dirty="0"/>
          </a:p>
          <a:p>
            <a:pPr marL="285750" indent="-285750">
              <a:buFontTx/>
              <a:buChar char="-"/>
            </a:pPr>
            <a:r>
              <a:rPr lang="sv-SE" sz="1800" dirty="0"/>
              <a:t>Begreppet har fyllts med innehåll, konkretiserats och används av aktörer i samhällets olika sektorer​</a:t>
            </a:r>
          </a:p>
          <a:p>
            <a:pPr marL="285750" indent="-285750">
              <a:buFontTx/>
              <a:buChar char="-"/>
            </a:pPr>
            <a:endParaRPr lang="sv-SE" sz="1800" dirty="0"/>
          </a:p>
          <a:p>
            <a:pPr marL="285750" indent="-285750">
              <a:buFontTx/>
              <a:buChar char="-"/>
            </a:pPr>
            <a:r>
              <a:rPr lang="sv-SE" sz="1800" dirty="0"/>
              <a:t>System för lärande med specialister i ett förändringsarbete för UUA​</a:t>
            </a:r>
          </a:p>
          <a:p>
            <a:pPr marL="285750" indent="-285750">
              <a:buFontTx/>
              <a:buChar char="-"/>
            </a:pPr>
            <a:endParaRPr lang="sv-SE" sz="1800" dirty="0"/>
          </a:p>
          <a:p>
            <a:pPr marL="285750" indent="-285750">
              <a:buFontTx/>
              <a:buChar char="-"/>
            </a:pPr>
            <a:r>
              <a:rPr lang="sv-SE" sz="1800" dirty="0"/>
              <a:t>UUA har uppmärksammats politiskt, och gett avtryck i uppdrag och direktiv till myndigheter ​</a:t>
            </a:r>
          </a:p>
          <a:p>
            <a:pPr marL="285750" indent="-285750">
              <a:buFontTx/>
              <a:buChar char="-"/>
            </a:pPr>
            <a:endParaRPr lang="sv-SE" sz="1800" dirty="0"/>
          </a:p>
          <a:p>
            <a:pPr marL="285750" indent="-285750">
              <a:buFontTx/>
              <a:buChar char="-"/>
            </a:pPr>
            <a:r>
              <a:rPr lang="sv-SE" sz="1800" dirty="0"/>
              <a:t>Forumet har etablerat ett transnationellt samarbete </a:t>
            </a:r>
          </a:p>
          <a:p>
            <a:pPr marL="285750" indent="-285750">
              <a:buFontTx/>
              <a:buChar char="-"/>
            </a:pPr>
            <a:endParaRPr lang="sv-SE" sz="1800" dirty="0"/>
          </a:p>
          <a:p>
            <a:pPr marL="285750" indent="-285750">
              <a:buFontTx/>
              <a:buChar char="-"/>
            </a:pPr>
            <a:r>
              <a:rPr lang="sv-SE" sz="1800" dirty="0"/>
              <a:t>Organisationer och företag bedriver ett förändringsarbete</a:t>
            </a:r>
          </a:p>
          <a:p>
            <a:endParaRPr lang="sv-SE" sz="2200" dirty="0"/>
          </a:p>
          <a:p>
            <a:endParaRPr lang="sv-SE" dirty="0"/>
          </a:p>
        </p:txBody>
      </p:sp>
    </p:spTree>
    <p:extLst>
      <p:ext uri="{BB962C8B-B14F-4D97-AF65-F5344CB8AC3E}">
        <p14:creationId xmlns:p14="http://schemas.microsoft.com/office/powerpoint/2010/main" val="45091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tema">
  <a:themeElements>
    <a:clrScheme name="UUA Light">
      <a:dk1>
        <a:sysClr val="windowText" lastClr="000000"/>
      </a:dk1>
      <a:lt1>
        <a:sysClr val="window" lastClr="FFFFFF"/>
      </a:lt1>
      <a:dk2>
        <a:srgbClr val="000000"/>
      </a:dk2>
      <a:lt2>
        <a:srgbClr val="000000"/>
      </a:lt2>
      <a:accent1>
        <a:srgbClr val="F72233"/>
      </a:accent1>
      <a:accent2>
        <a:srgbClr val="A85F00"/>
      </a:accent2>
      <a:accent3>
        <a:srgbClr val="247F3F"/>
      </a:accent3>
      <a:accent4>
        <a:srgbClr val="0272CE"/>
      </a:accent4>
      <a:accent5>
        <a:srgbClr val="9D11EF"/>
      </a:accent5>
      <a:accent6>
        <a:srgbClr val="F72233"/>
      </a:accent6>
      <a:hlink>
        <a:srgbClr val="000000"/>
      </a:hlink>
      <a:folHlink>
        <a:srgbClr val="000000"/>
      </a:folHlink>
    </a:clrScheme>
    <a:fontScheme name="UUA">
      <a:majorFont>
        <a:latin typeface="Montserrat"/>
        <a:ea typeface=""/>
        <a:cs typeface=""/>
      </a:majorFont>
      <a:minorFont>
        <a:latin typeface="Merriweather"/>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4000"/>
          </a:lnSpc>
          <a:defRPr sz="2800" dirty="0" err="1" smtClean="0"/>
        </a:defPPr>
      </a:lstStyle>
    </a:txDef>
  </a:objectDefaults>
  <a:extraClrSchemeLst/>
  <a:extLst>
    <a:ext uri="{05A4C25C-085E-4340-85A3-A5531E510DB2}">
      <thm15:themeFamily xmlns:thm15="http://schemas.microsoft.com/office/thememl/2012/main" name="UUA ppt mall_20211206.potx" id="{DCD693F7-B728-43F6-915F-2232770DD53E}" vid="{C07B7A05-530B-45D0-8637-B28CFE54822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16250</TotalTime>
  <Words>7028</Words>
  <Application>Microsoft Office PowerPoint</Application>
  <PresentationFormat>Bredbild</PresentationFormat>
  <Paragraphs>543</Paragraphs>
  <Slides>25</Slides>
  <Notes>18</Notes>
  <HiddenSlides>8</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25</vt:i4>
      </vt:variant>
    </vt:vector>
  </HeadingPairs>
  <TitlesOfParts>
    <vt:vector size="37" baseType="lpstr">
      <vt:lpstr>Alright Sans Regular</vt:lpstr>
      <vt:lpstr>Arial</vt:lpstr>
      <vt:lpstr>Calibri</vt:lpstr>
      <vt:lpstr>FrutigerLTStd-Roman</vt:lpstr>
      <vt:lpstr>HelveticaNeue</vt:lpstr>
      <vt:lpstr>HelveticaNeueBlackCondensed</vt:lpstr>
      <vt:lpstr>HelveticaNeue-CondensedBold</vt:lpstr>
      <vt:lpstr>inherit</vt:lpstr>
      <vt:lpstr>Merriweather</vt:lpstr>
      <vt:lpstr>Montserrat</vt:lpstr>
      <vt:lpstr>Segoe UI</vt:lpstr>
      <vt:lpstr>1_Office-tema</vt:lpstr>
      <vt:lpstr>PowerPoint-presentation</vt:lpstr>
      <vt:lpstr>En bättre plats, helt enkelt.</vt:lpstr>
      <vt:lpstr>UUA – Universell utformning av arbetsplatser</vt:lpstr>
      <vt:lpstr>PowerPoint-presentation</vt:lpstr>
      <vt:lpstr>PowerPoint-presentation</vt:lpstr>
      <vt:lpstr>PowerPoint-presentation</vt:lpstr>
      <vt:lpstr>”Har vi byggt arbetslivet på en för smal bas?”</vt:lpstr>
      <vt:lpstr>PowerPoint-presentation</vt:lpstr>
      <vt:lpstr>Projektets mål: </vt:lpstr>
      <vt:lpstr>Resultat:</vt:lpstr>
      <vt:lpstr>PowerPoint-presentation</vt:lpstr>
      <vt:lpstr>7 principer för  universell utformning </vt:lpstr>
      <vt:lpstr>Tänk längre. Gå långt.</vt:lpstr>
      <vt:lpstr>Nödvändigt för några, till nytta för alla.</vt:lpstr>
      <vt:lpstr>Ta in fler. Få ut mer.</vt:lpstr>
      <vt:lpstr> Arbetsplatsen</vt:lpstr>
      <vt:lpstr>PowerPoint-presentation</vt:lpstr>
      <vt:lpstr>UUA ger nytta</vt:lpstr>
      <vt:lpstr>PowerPoint-presentation</vt:lpstr>
      <vt:lpstr>Forskningen säger</vt:lpstr>
      <vt:lpstr>PowerPoint-presentation</vt:lpstr>
      <vt:lpstr>Främja och förebygga psykisk hälsa </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Linus Isaksson</dc:creator>
  <cp:lastModifiedBy>Markus Furuberg</cp:lastModifiedBy>
  <cp:revision>12</cp:revision>
  <dcterms:created xsi:type="dcterms:W3CDTF">2021-11-12T10:15:28Z</dcterms:created>
  <dcterms:modified xsi:type="dcterms:W3CDTF">2024-05-20T13:24:11Z</dcterms:modified>
</cp:coreProperties>
</file>