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  <p:sldMasterId id="2147483678" r:id="rId8"/>
  </p:sldMasterIdLst>
  <p:notesMasterIdLst>
    <p:notesMasterId r:id="rId17"/>
  </p:notesMasterIdLst>
  <p:sldIdLst>
    <p:sldId id="256" r:id="rId9"/>
    <p:sldId id="257" r:id="rId10"/>
    <p:sldId id="275" r:id="rId11"/>
    <p:sldId id="344" r:id="rId12"/>
    <p:sldId id="349" r:id="rId13"/>
    <p:sldId id="352" r:id="rId14"/>
    <p:sldId id="435" r:id="rId15"/>
    <p:sldId id="351" r:id="rId16"/>
  </p:sldIdLst>
  <p:sldSz cx="12192000" cy="6858000"/>
  <p:notesSz cx="6858000" cy="9144000"/>
  <p:custDataLst>
    <p:tags r:id="rId18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692" y="2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FEE31D-E481-4B59-9B43-8595425245B7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DC89D699-52CD-45C1-94BD-29A433834037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/>
            <a:t>Mer </a:t>
          </a:r>
          <a:r>
            <a:rPr lang="en-US" sz="2400" dirty="0" err="1"/>
            <a:t>effektiv</a:t>
          </a:r>
          <a:r>
            <a:rPr lang="en-US" sz="2400" dirty="0"/>
            <a:t>, </a:t>
          </a:r>
          <a:r>
            <a:rPr lang="en-US" sz="2400" dirty="0" err="1"/>
            <a:t>ändamålsenlig</a:t>
          </a:r>
          <a:r>
            <a:rPr lang="en-US" sz="2400" dirty="0"/>
            <a:t> och rättssäker </a:t>
          </a:r>
          <a:r>
            <a:rPr lang="en-US" sz="2400" dirty="0" err="1"/>
            <a:t>organisation</a:t>
          </a:r>
          <a:r>
            <a:rPr lang="en-US" sz="2400" dirty="0"/>
            <a:t> </a:t>
          </a:r>
        </a:p>
      </dgm:t>
    </dgm:pt>
    <dgm:pt modelId="{AEFBAFE2-98C2-4F9F-B6C5-C2A0E6CA10B4}" type="parTrans" cxnId="{8E8F9A26-DAB3-41EF-A2E0-09B3F9FB81F3}">
      <dgm:prSet/>
      <dgm:spPr/>
      <dgm:t>
        <a:bodyPr/>
        <a:lstStyle/>
        <a:p>
          <a:endParaRPr lang="en-US" sz="2400"/>
        </a:p>
      </dgm:t>
    </dgm:pt>
    <dgm:pt modelId="{F2CEA08C-8F42-4941-8F80-E99BFA56EC75}" type="sibTrans" cxnId="{8E8F9A26-DAB3-41EF-A2E0-09B3F9FB81F3}">
      <dgm:prSet/>
      <dgm:spPr/>
      <dgm:t>
        <a:bodyPr/>
        <a:lstStyle/>
        <a:p>
          <a:endParaRPr lang="en-US" sz="2400"/>
        </a:p>
      </dgm:t>
    </dgm:pt>
    <dgm:pt modelId="{B8FA028C-79B6-4552-B864-5B450DD5B841}">
      <dgm:prSet custT="1"/>
      <dgm:spPr/>
      <dgm:t>
        <a:bodyPr/>
        <a:lstStyle/>
        <a:p>
          <a:pPr>
            <a:lnSpc>
              <a:spcPct val="100000"/>
            </a:lnSpc>
          </a:pPr>
          <a:endParaRPr lang="en-US" sz="2400" dirty="0"/>
        </a:p>
      </dgm:t>
    </dgm:pt>
    <dgm:pt modelId="{30B79825-2E5E-4031-B98C-A8257FA65B56}" type="parTrans" cxnId="{5FCE1C80-0BA6-41FD-94B0-4CE3DA8B1F43}">
      <dgm:prSet/>
      <dgm:spPr/>
      <dgm:t>
        <a:bodyPr/>
        <a:lstStyle/>
        <a:p>
          <a:endParaRPr lang="en-US" sz="2400"/>
        </a:p>
      </dgm:t>
    </dgm:pt>
    <dgm:pt modelId="{7D1BA7E7-AF1B-4EEA-9CEE-49301DDD4023}" type="sibTrans" cxnId="{5FCE1C80-0BA6-41FD-94B0-4CE3DA8B1F43}">
      <dgm:prSet/>
      <dgm:spPr/>
      <dgm:t>
        <a:bodyPr/>
        <a:lstStyle/>
        <a:p>
          <a:endParaRPr lang="en-US" sz="2400"/>
        </a:p>
      </dgm:t>
    </dgm:pt>
    <dgm:pt modelId="{8A2BF138-E0DE-4A28-B934-7D7D00F5FCA0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 err="1"/>
            <a:t>Gemensam</a:t>
          </a:r>
          <a:r>
            <a:rPr lang="en-US" sz="2400" dirty="0"/>
            <a:t> </a:t>
          </a:r>
          <a:r>
            <a:rPr lang="en-US" sz="2400" dirty="0" err="1"/>
            <a:t>teknisk</a:t>
          </a:r>
          <a:r>
            <a:rPr lang="en-US" sz="2400" dirty="0"/>
            <a:t> </a:t>
          </a:r>
          <a:r>
            <a:rPr lang="en-US" sz="2400" dirty="0" err="1"/>
            <a:t>plattform</a:t>
          </a:r>
          <a:r>
            <a:rPr lang="en-US" sz="2400" dirty="0"/>
            <a:t> för </a:t>
          </a:r>
          <a:r>
            <a:rPr lang="en-US" sz="2400" dirty="0" err="1"/>
            <a:t>hantering</a:t>
          </a:r>
          <a:r>
            <a:rPr lang="en-US" sz="2400" dirty="0"/>
            <a:t> av EU-</a:t>
          </a:r>
          <a:r>
            <a:rPr lang="en-US" sz="2400" dirty="0" err="1"/>
            <a:t>medel</a:t>
          </a:r>
          <a:endParaRPr lang="en-US" sz="2400" dirty="0"/>
        </a:p>
      </dgm:t>
    </dgm:pt>
    <dgm:pt modelId="{C705539F-198B-430E-995C-D30D833D6A63}" type="parTrans" cxnId="{1154CC49-09B2-43CD-BEF3-62647C181F90}">
      <dgm:prSet/>
      <dgm:spPr/>
      <dgm:t>
        <a:bodyPr/>
        <a:lstStyle/>
        <a:p>
          <a:endParaRPr lang="en-US" sz="2400"/>
        </a:p>
      </dgm:t>
    </dgm:pt>
    <dgm:pt modelId="{ECCD30D5-076E-46F5-B49A-A6B8044049FA}" type="sibTrans" cxnId="{1154CC49-09B2-43CD-BEF3-62647C181F90}">
      <dgm:prSet/>
      <dgm:spPr/>
      <dgm:t>
        <a:bodyPr/>
        <a:lstStyle/>
        <a:p>
          <a:endParaRPr lang="en-US" sz="2400"/>
        </a:p>
      </dgm:t>
    </dgm:pt>
    <dgm:pt modelId="{97661C6E-F409-4F3E-88CC-CA62D93F7277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 err="1"/>
            <a:t>Skyldighet</a:t>
          </a:r>
          <a:r>
            <a:rPr lang="en-US" sz="2400" dirty="0"/>
            <a:t> för </a:t>
          </a:r>
          <a:r>
            <a:rPr lang="en-US" sz="2400" dirty="0" err="1"/>
            <a:t>berörda</a:t>
          </a:r>
          <a:r>
            <a:rPr lang="en-US" sz="2400" dirty="0"/>
            <a:t> </a:t>
          </a:r>
          <a:r>
            <a:rPr lang="en-US" sz="2400" dirty="0" err="1"/>
            <a:t>myndigheter</a:t>
          </a:r>
          <a:r>
            <a:rPr lang="en-US" sz="2400" dirty="0"/>
            <a:t> </a:t>
          </a:r>
          <a:r>
            <a:rPr lang="en-US" sz="2400" dirty="0" err="1"/>
            <a:t>att</a:t>
          </a:r>
          <a:r>
            <a:rPr lang="en-US" sz="2400" dirty="0"/>
            <a:t> </a:t>
          </a:r>
          <a:r>
            <a:rPr lang="en-US" sz="2400" dirty="0" err="1"/>
            <a:t>anmäla</a:t>
          </a:r>
          <a:r>
            <a:rPr lang="en-US" sz="2400" dirty="0"/>
            <a:t> </a:t>
          </a:r>
          <a:r>
            <a:rPr lang="en-US" sz="2400" dirty="0" err="1"/>
            <a:t>misstänkt</a:t>
          </a:r>
          <a:r>
            <a:rPr lang="en-US" sz="2400" dirty="0"/>
            <a:t> </a:t>
          </a:r>
          <a:r>
            <a:rPr lang="en-US" sz="2400" dirty="0" err="1"/>
            <a:t>brottslighet</a:t>
          </a:r>
          <a:endParaRPr lang="en-US" sz="2400" dirty="0"/>
        </a:p>
      </dgm:t>
    </dgm:pt>
    <dgm:pt modelId="{EAC556F7-DB27-4611-AA1E-4D3E77A9D411}" type="parTrans" cxnId="{844E2865-7AB2-4162-A309-218D6B243158}">
      <dgm:prSet/>
      <dgm:spPr/>
      <dgm:t>
        <a:bodyPr/>
        <a:lstStyle/>
        <a:p>
          <a:endParaRPr lang="en-US" sz="2400"/>
        </a:p>
      </dgm:t>
    </dgm:pt>
    <dgm:pt modelId="{F7FAA2EF-DAEC-4857-B70B-DE977862CCCA}" type="sibTrans" cxnId="{844E2865-7AB2-4162-A309-218D6B243158}">
      <dgm:prSet/>
      <dgm:spPr/>
      <dgm:t>
        <a:bodyPr/>
        <a:lstStyle/>
        <a:p>
          <a:endParaRPr lang="en-US" sz="2400"/>
        </a:p>
      </dgm:t>
    </dgm:pt>
    <dgm:pt modelId="{63FAF77C-FCA2-4411-9471-D87AAE2C24B0}" type="pres">
      <dgm:prSet presAssocID="{8CFEE31D-E481-4B59-9B43-8595425245B7}" presName="root" presStyleCnt="0">
        <dgm:presLayoutVars>
          <dgm:dir/>
          <dgm:resizeHandles val="exact"/>
        </dgm:presLayoutVars>
      </dgm:prSet>
      <dgm:spPr/>
    </dgm:pt>
    <dgm:pt modelId="{575BA06E-3D7F-41AF-A8BB-BF0C09C89DA8}" type="pres">
      <dgm:prSet presAssocID="{DC89D699-52CD-45C1-94BD-29A433834037}" presName="compNode" presStyleCnt="0"/>
      <dgm:spPr/>
    </dgm:pt>
    <dgm:pt modelId="{3DB6F8A6-81B1-4B39-8A9E-2DC74D9AA03C}" type="pres">
      <dgm:prSet presAssocID="{DC89D699-52CD-45C1-94BD-29A43383403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ck"/>
        </a:ext>
      </dgm:extLst>
    </dgm:pt>
    <dgm:pt modelId="{A02E2F8B-8C0E-4700-9C63-F0DF043409EA}" type="pres">
      <dgm:prSet presAssocID="{DC89D699-52CD-45C1-94BD-29A433834037}" presName="iconSpace" presStyleCnt="0"/>
      <dgm:spPr/>
    </dgm:pt>
    <dgm:pt modelId="{3A2C2DA5-3AC2-4B48-B882-598A2109610A}" type="pres">
      <dgm:prSet presAssocID="{DC89D699-52CD-45C1-94BD-29A433834037}" presName="parTx" presStyleLbl="revTx" presStyleIdx="0" presStyleCnt="6">
        <dgm:presLayoutVars>
          <dgm:chMax val="0"/>
          <dgm:chPref val="0"/>
        </dgm:presLayoutVars>
      </dgm:prSet>
      <dgm:spPr/>
    </dgm:pt>
    <dgm:pt modelId="{AFE02982-BEED-4849-8E3D-17BB193D5A1F}" type="pres">
      <dgm:prSet presAssocID="{DC89D699-52CD-45C1-94BD-29A433834037}" presName="txSpace" presStyleCnt="0"/>
      <dgm:spPr/>
    </dgm:pt>
    <dgm:pt modelId="{E94C93E1-2429-494F-A41F-F5760B05AA86}" type="pres">
      <dgm:prSet presAssocID="{DC89D699-52CD-45C1-94BD-29A433834037}" presName="desTx" presStyleLbl="revTx" presStyleIdx="1" presStyleCnt="6">
        <dgm:presLayoutVars/>
      </dgm:prSet>
      <dgm:spPr/>
    </dgm:pt>
    <dgm:pt modelId="{17089B90-1601-4E59-9B55-9D67703871B2}" type="pres">
      <dgm:prSet presAssocID="{F2CEA08C-8F42-4941-8F80-E99BFA56EC75}" presName="sibTrans" presStyleCnt="0"/>
      <dgm:spPr/>
    </dgm:pt>
    <dgm:pt modelId="{463E89BF-80F3-4871-8104-DD4D45B4D209}" type="pres">
      <dgm:prSet presAssocID="{8A2BF138-E0DE-4A28-B934-7D7D00F5FCA0}" presName="compNode" presStyleCnt="0"/>
      <dgm:spPr/>
    </dgm:pt>
    <dgm:pt modelId="{C2823B4B-8480-4C56-999F-9A39F4C39279}" type="pres">
      <dgm:prSet presAssocID="{8A2BF138-E0DE-4A28-B934-7D7D00F5FCA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kernas internet kontur"/>
        </a:ext>
      </dgm:extLst>
    </dgm:pt>
    <dgm:pt modelId="{F8E113B8-0F7A-446C-82A5-609173547FF2}" type="pres">
      <dgm:prSet presAssocID="{8A2BF138-E0DE-4A28-B934-7D7D00F5FCA0}" presName="iconSpace" presStyleCnt="0"/>
      <dgm:spPr/>
    </dgm:pt>
    <dgm:pt modelId="{850805CD-1254-41F8-9690-5CEE0CAC4394}" type="pres">
      <dgm:prSet presAssocID="{8A2BF138-E0DE-4A28-B934-7D7D00F5FCA0}" presName="parTx" presStyleLbl="revTx" presStyleIdx="2" presStyleCnt="6">
        <dgm:presLayoutVars>
          <dgm:chMax val="0"/>
          <dgm:chPref val="0"/>
        </dgm:presLayoutVars>
      </dgm:prSet>
      <dgm:spPr/>
    </dgm:pt>
    <dgm:pt modelId="{36B2F150-2FE0-4952-988F-598D4FE58EAD}" type="pres">
      <dgm:prSet presAssocID="{8A2BF138-E0DE-4A28-B934-7D7D00F5FCA0}" presName="txSpace" presStyleCnt="0"/>
      <dgm:spPr/>
    </dgm:pt>
    <dgm:pt modelId="{24B93894-7D46-4D44-8476-286D17B02C9D}" type="pres">
      <dgm:prSet presAssocID="{8A2BF138-E0DE-4A28-B934-7D7D00F5FCA0}" presName="desTx" presStyleLbl="revTx" presStyleIdx="3" presStyleCnt="6">
        <dgm:presLayoutVars/>
      </dgm:prSet>
      <dgm:spPr/>
    </dgm:pt>
    <dgm:pt modelId="{567AE28B-D82F-4318-B155-A35A408CE679}" type="pres">
      <dgm:prSet presAssocID="{ECCD30D5-076E-46F5-B49A-A6B8044049FA}" presName="sibTrans" presStyleCnt="0"/>
      <dgm:spPr/>
    </dgm:pt>
    <dgm:pt modelId="{69A0A21C-1B55-4307-9CF7-FFF0048A8AC0}" type="pres">
      <dgm:prSet presAssocID="{97661C6E-F409-4F3E-88CC-CA62D93F7277}" presName="compNode" presStyleCnt="0"/>
      <dgm:spPr/>
    </dgm:pt>
    <dgm:pt modelId="{C1095C7A-4D15-478D-B6CA-91F91E92D6CC}" type="pres">
      <dgm:prSet presAssocID="{97661C6E-F409-4F3E-88CC-CA62D93F727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ättvisans vågskålar kontur"/>
        </a:ext>
      </dgm:extLst>
    </dgm:pt>
    <dgm:pt modelId="{53DBA133-C2BD-440D-B8BE-F38402DA904F}" type="pres">
      <dgm:prSet presAssocID="{97661C6E-F409-4F3E-88CC-CA62D93F7277}" presName="iconSpace" presStyleCnt="0"/>
      <dgm:spPr/>
    </dgm:pt>
    <dgm:pt modelId="{656A6D91-9F7F-4D60-9A12-ACD4E6D5E2BB}" type="pres">
      <dgm:prSet presAssocID="{97661C6E-F409-4F3E-88CC-CA62D93F7277}" presName="parTx" presStyleLbl="revTx" presStyleIdx="4" presStyleCnt="6">
        <dgm:presLayoutVars>
          <dgm:chMax val="0"/>
          <dgm:chPref val="0"/>
        </dgm:presLayoutVars>
      </dgm:prSet>
      <dgm:spPr/>
    </dgm:pt>
    <dgm:pt modelId="{A1B64468-46C2-46B9-9156-691D33EB5D19}" type="pres">
      <dgm:prSet presAssocID="{97661C6E-F409-4F3E-88CC-CA62D93F7277}" presName="txSpace" presStyleCnt="0"/>
      <dgm:spPr/>
    </dgm:pt>
    <dgm:pt modelId="{5D7B32D1-9496-4ABD-9D3C-F3612804C748}" type="pres">
      <dgm:prSet presAssocID="{97661C6E-F409-4F3E-88CC-CA62D93F7277}" presName="desTx" presStyleLbl="revTx" presStyleIdx="5" presStyleCnt="6">
        <dgm:presLayoutVars/>
      </dgm:prSet>
      <dgm:spPr/>
    </dgm:pt>
  </dgm:ptLst>
  <dgm:cxnLst>
    <dgm:cxn modelId="{107C7B17-62AD-44B3-B93A-B0475F4C47DB}" type="presOf" srcId="{B8FA028C-79B6-4552-B864-5B450DD5B841}" destId="{E94C93E1-2429-494F-A41F-F5760B05AA86}" srcOrd="0" destOrd="0" presId="urn:microsoft.com/office/officeart/2018/5/layout/CenteredIconLabelDescriptionList"/>
    <dgm:cxn modelId="{7BA1311A-BD47-4A0C-8663-33EB4EE26336}" type="presOf" srcId="{8A2BF138-E0DE-4A28-B934-7D7D00F5FCA0}" destId="{850805CD-1254-41F8-9690-5CEE0CAC4394}" srcOrd="0" destOrd="0" presId="urn:microsoft.com/office/officeart/2018/5/layout/CenteredIconLabelDescriptionList"/>
    <dgm:cxn modelId="{8E8F9A26-DAB3-41EF-A2E0-09B3F9FB81F3}" srcId="{8CFEE31D-E481-4B59-9B43-8595425245B7}" destId="{DC89D699-52CD-45C1-94BD-29A433834037}" srcOrd="0" destOrd="0" parTransId="{AEFBAFE2-98C2-4F9F-B6C5-C2A0E6CA10B4}" sibTransId="{F2CEA08C-8F42-4941-8F80-E99BFA56EC75}"/>
    <dgm:cxn modelId="{DAD60562-BAE3-42DF-9B22-C9DD35E65F73}" type="presOf" srcId="{8CFEE31D-E481-4B59-9B43-8595425245B7}" destId="{63FAF77C-FCA2-4411-9471-D87AAE2C24B0}" srcOrd="0" destOrd="0" presId="urn:microsoft.com/office/officeart/2018/5/layout/CenteredIconLabelDescriptionList"/>
    <dgm:cxn modelId="{844E2865-7AB2-4162-A309-218D6B243158}" srcId="{8CFEE31D-E481-4B59-9B43-8595425245B7}" destId="{97661C6E-F409-4F3E-88CC-CA62D93F7277}" srcOrd="2" destOrd="0" parTransId="{EAC556F7-DB27-4611-AA1E-4D3E77A9D411}" sibTransId="{F7FAA2EF-DAEC-4857-B70B-DE977862CCCA}"/>
    <dgm:cxn modelId="{1154CC49-09B2-43CD-BEF3-62647C181F90}" srcId="{8CFEE31D-E481-4B59-9B43-8595425245B7}" destId="{8A2BF138-E0DE-4A28-B934-7D7D00F5FCA0}" srcOrd="1" destOrd="0" parTransId="{C705539F-198B-430E-995C-D30D833D6A63}" sibTransId="{ECCD30D5-076E-46F5-B49A-A6B8044049FA}"/>
    <dgm:cxn modelId="{536A706D-697E-441E-AD02-6C6EA9CC0961}" type="presOf" srcId="{DC89D699-52CD-45C1-94BD-29A433834037}" destId="{3A2C2DA5-3AC2-4B48-B882-598A2109610A}" srcOrd="0" destOrd="0" presId="urn:microsoft.com/office/officeart/2018/5/layout/CenteredIconLabelDescriptionList"/>
    <dgm:cxn modelId="{5FCE1C80-0BA6-41FD-94B0-4CE3DA8B1F43}" srcId="{DC89D699-52CD-45C1-94BD-29A433834037}" destId="{B8FA028C-79B6-4552-B864-5B450DD5B841}" srcOrd="0" destOrd="0" parTransId="{30B79825-2E5E-4031-B98C-A8257FA65B56}" sibTransId="{7D1BA7E7-AF1B-4EEA-9CEE-49301DDD4023}"/>
    <dgm:cxn modelId="{F8CEC9FD-F9CE-4963-B3C6-A1E8C7C0E446}" type="presOf" srcId="{97661C6E-F409-4F3E-88CC-CA62D93F7277}" destId="{656A6D91-9F7F-4D60-9A12-ACD4E6D5E2BB}" srcOrd="0" destOrd="0" presId="urn:microsoft.com/office/officeart/2018/5/layout/CenteredIconLabelDescriptionList"/>
    <dgm:cxn modelId="{E8050B95-4E5E-4735-8A0C-58E1427263AB}" type="presParOf" srcId="{63FAF77C-FCA2-4411-9471-D87AAE2C24B0}" destId="{575BA06E-3D7F-41AF-A8BB-BF0C09C89DA8}" srcOrd="0" destOrd="0" presId="urn:microsoft.com/office/officeart/2018/5/layout/CenteredIconLabelDescriptionList"/>
    <dgm:cxn modelId="{EE1A3E31-0EEE-4B3B-A78A-6545C17ACC9B}" type="presParOf" srcId="{575BA06E-3D7F-41AF-A8BB-BF0C09C89DA8}" destId="{3DB6F8A6-81B1-4B39-8A9E-2DC74D9AA03C}" srcOrd="0" destOrd="0" presId="urn:microsoft.com/office/officeart/2018/5/layout/CenteredIconLabelDescriptionList"/>
    <dgm:cxn modelId="{AD311765-AD5D-45D0-ADDC-EA883B6812CC}" type="presParOf" srcId="{575BA06E-3D7F-41AF-A8BB-BF0C09C89DA8}" destId="{A02E2F8B-8C0E-4700-9C63-F0DF043409EA}" srcOrd="1" destOrd="0" presId="urn:microsoft.com/office/officeart/2018/5/layout/CenteredIconLabelDescriptionList"/>
    <dgm:cxn modelId="{279C5DD7-DFEB-4D84-8853-45D72C3363FF}" type="presParOf" srcId="{575BA06E-3D7F-41AF-A8BB-BF0C09C89DA8}" destId="{3A2C2DA5-3AC2-4B48-B882-598A2109610A}" srcOrd="2" destOrd="0" presId="urn:microsoft.com/office/officeart/2018/5/layout/CenteredIconLabelDescriptionList"/>
    <dgm:cxn modelId="{541F9B1F-405E-4A0B-AB6B-D0C1B70432FB}" type="presParOf" srcId="{575BA06E-3D7F-41AF-A8BB-BF0C09C89DA8}" destId="{AFE02982-BEED-4849-8E3D-17BB193D5A1F}" srcOrd="3" destOrd="0" presId="urn:microsoft.com/office/officeart/2018/5/layout/CenteredIconLabelDescriptionList"/>
    <dgm:cxn modelId="{AD37D44E-F1D2-4B6C-918A-5B2EC2054294}" type="presParOf" srcId="{575BA06E-3D7F-41AF-A8BB-BF0C09C89DA8}" destId="{E94C93E1-2429-494F-A41F-F5760B05AA86}" srcOrd="4" destOrd="0" presId="urn:microsoft.com/office/officeart/2018/5/layout/CenteredIconLabelDescriptionList"/>
    <dgm:cxn modelId="{74691CD4-F227-46EC-838E-A3796E7079E6}" type="presParOf" srcId="{63FAF77C-FCA2-4411-9471-D87AAE2C24B0}" destId="{17089B90-1601-4E59-9B55-9D67703871B2}" srcOrd="1" destOrd="0" presId="urn:microsoft.com/office/officeart/2018/5/layout/CenteredIconLabelDescriptionList"/>
    <dgm:cxn modelId="{EDA0F1ED-A6B0-4B56-8CC1-2B2AD8C897CE}" type="presParOf" srcId="{63FAF77C-FCA2-4411-9471-D87AAE2C24B0}" destId="{463E89BF-80F3-4871-8104-DD4D45B4D209}" srcOrd="2" destOrd="0" presId="urn:microsoft.com/office/officeart/2018/5/layout/CenteredIconLabelDescriptionList"/>
    <dgm:cxn modelId="{D2F97FD5-4878-4EBF-A731-CAB7AC9FB862}" type="presParOf" srcId="{463E89BF-80F3-4871-8104-DD4D45B4D209}" destId="{C2823B4B-8480-4C56-999F-9A39F4C39279}" srcOrd="0" destOrd="0" presId="urn:microsoft.com/office/officeart/2018/5/layout/CenteredIconLabelDescriptionList"/>
    <dgm:cxn modelId="{385F4190-7CCD-4D61-80FF-E851CC51281B}" type="presParOf" srcId="{463E89BF-80F3-4871-8104-DD4D45B4D209}" destId="{F8E113B8-0F7A-446C-82A5-609173547FF2}" srcOrd="1" destOrd="0" presId="urn:microsoft.com/office/officeart/2018/5/layout/CenteredIconLabelDescriptionList"/>
    <dgm:cxn modelId="{2968F185-5DFC-4FA0-8894-D3E6326834F5}" type="presParOf" srcId="{463E89BF-80F3-4871-8104-DD4D45B4D209}" destId="{850805CD-1254-41F8-9690-5CEE0CAC4394}" srcOrd="2" destOrd="0" presId="urn:microsoft.com/office/officeart/2018/5/layout/CenteredIconLabelDescriptionList"/>
    <dgm:cxn modelId="{44573E56-323B-484D-9AB1-463879F29108}" type="presParOf" srcId="{463E89BF-80F3-4871-8104-DD4D45B4D209}" destId="{36B2F150-2FE0-4952-988F-598D4FE58EAD}" srcOrd="3" destOrd="0" presId="urn:microsoft.com/office/officeart/2018/5/layout/CenteredIconLabelDescriptionList"/>
    <dgm:cxn modelId="{79C229E3-61DD-4DE6-8C3C-0CF31381025B}" type="presParOf" srcId="{463E89BF-80F3-4871-8104-DD4D45B4D209}" destId="{24B93894-7D46-4D44-8476-286D17B02C9D}" srcOrd="4" destOrd="0" presId="urn:microsoft.com/office/officeart/2018/5/layout/CenteredIconLabelDescriptionList"/>
    <dgm:cxn modelId="{97FBD1FC-0C93-4D7A-BD5C-94164DCA4412}" type="presParOf" srcId="{63FAF77C-FCA2-4411-9471-D87AAE2C24B0}" destId="{567AE28B-D82F-4318-B155-A35A408CE679}" srcOrd="3" destOrd="0" presId="urn:microsoft.com/office/officeart/2018/5/layout/CenteredIconLabelDescriptionList"/>
    <dgm:cxn modelId="{6772FB64-2D8E-478A-8372-D7D012CC4145}" type="presParOf" srcId="{63FAF77C-FCA2-4411-9471-D87AAE2C24B0}" destId="{69A0A21C-1B55-4307-9CF7-FFF0048A8AC0}" srcOrd="4" destOrd="0" presId="urn:microsoft.com/office/officeart/2018/5/layout/CenteredIconLabelDescriptionList"/>
    <dgm:cxn modelId="{07DA330C-C55F-4C44-A443-A4F0B2CBA3D8}" type="presParOf" srcId="{69A0A21C-1B55-4307-9CF7-FFF0048A8AC0}" destId="{C1095C7A-4D15-478D-B6CA-91F91E92D6CC}" srcOrd="0" destOrd="0" presId="urn:microsoft.com/office/officeart/2018/5/layout/CenteredIconLabelDescriptionList"/>
    <dgm:cxn modelId="{CC3BA931-2A2E-4C0A-9347-2A4729795371}" type="presParOf" srcId="{69A0A21C-1B55-4307-9CF7-FFF0048A8AC0}" destId="{53DBA133-C2BD-440D-B8BE-F38402DA904F}" srcOrd="1" destOrd="0" presId="urn:microsoft.com/office/officeart/2018/5/layout/CenteredIconLabelDescriptionList"/>
    <dgm:cxn modelId="{9782C7C7-BB82-40BF-A1B9-869E33B79D82}" type="presParOf" srcId="{69A0A21C-1B55-4307-9CF7-FFF0048A8AC0}" destId="{656A6D91-9F7F-4D60-9A12-ACD4E6D5E2BB}" srcOrd="2" destOrd="0" presId="urn:microsoft.com/office/officeart/2018/5/layout/CenteredIconLabelDescriptionList"/>
    <dgm:cxn modelId="{20E1A3CA-EB9F-42ED-8C2A-6F5D363BB9EA}" type="presParOf" srcId="{69A0A21C-1B55-4307-9CF7-FFF0048A8AC0}" destId="{A1B64468-46C2-46B9-9156-691D33EB5D19}" srcOrd="3" destOrd="0" presId="urn:microsoft.com/office/officeart/2018/5/layout/CenteredIconLabelDescriptionList"/>
    <dgm:cxn modelId="{0B5B418C-D18A-4EBC-B511-153B644C6DB5}" type="presParOf" srcId="{69A0A21C-1B55-4307-9CF7-FFF0048A8AC0}" destId="{5D7B32D1-9496-4ABD-9D3C-F3612804C748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CD4222-B76A-499C-BB2E-3B545BDBB3CC}" type="doc">
      <dgm:prSet loTypeId="urn:microsoft.com/office/officeart/2005/8/layout/process4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451DBC-3979-4654-920D-6FC0EC01E723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>
              <a:solidFill>
                <a:schemeClr val="tx1"/>
              </a:solidFill>
            </a:rPr>
            <a:t>Regionalfonden, Fonden för rättvis omställning och Socialfonden+ ska hanteras av en förvaltande myndighet        </a:t>
          </a:r>
          <a:endParaRPr lang="en-US" dirty="0">
            <a:solidFill>
              <a:schemeClr val="tx1"/>
            </a:solidFill>
          </a:endParaRPr>
        </a:p>
      </dgm:t>
    </dgm:pt>
    <dgm:pt modelId="{E7120FFC-96D9-40AC-A2F2-2D39A2FD1D34}" type="parTrans" cxnId="{685AB2DD-9B8E-4EF7-9E48-0609E79A703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F21ADB8-71CB-4B15-BD0D-10F5F0687E96}" type="sibTrans" cxnId="{685AB2DD-9B8E-4EF7-9E48-0609E79A703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ACF5578-AC66-49F7-BABD-FE1F47822CDD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Tillväxtverket</a:t>
          </a:r>
        </a:p>
      </dgm:t>
    </dgm:pt>
    <dgm:pt modelId="{596CEF06-D810-459D-A3F8-30EE331D8A95}" type="parTrans" cxnId="{59B45478-468F-40BE-A225-A1EDD117839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9140A6A-ADB1-4277-B15E-A2088E723C28}" type="sibTrans" cxnId="{59B45478-468F-40BE-A225-A1EDD117839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A435A39-A44E-488D-9900-3F89B44B9B6E}" type="pres">
      <dgm:prSet presAssocID="{68CD4222-B76A-499C-BB2E-3B545BDBB3CC}" presName="Name0" presStyleCnt="0">
        <dgm:presLayoutVars>
          <dgm:dir/>
          <dgm:animLvl val="lvl"/>
          <dgm:resizeHandles val="exact"/>
        </dgm:presLayoutVars>
      </dgm:prSet>
      <dgm:spPr/>
    </dgm:pt>
    <dgm:pt modelId="{7350740A-07C4-4F30-ACA9-59EFD3A1BC8B}" type="pres">
      <dgm:prSet presAssocID="{DACF5578-AC66-49F7-BABD-FE1F47822CDD}" presName="boxAndChildren" presStyleCnt="0"/>
      <dgm:spPr/>
    </dgm:pt>
    <dgm:pt modelId="{C5BCDCCD-EA66-4A71-9BC2-F1FBBC7F3070}" type="pres">
      <dgm:prSet presAssocID="{DACF5578-AC66-49F7-BABD-FE1F47822CDD}" presName="parentTextBox" presStyleLbl="node1" presStyleIdx="0" presStyleCnt="2"/>
      <dgm:spPr/>
    </dgm:pt>
    <dgm:pt modelId="{A7504FF9-B09C-49DE-B6B5-7D5E09ACD74E}" type="pres">
      <dgm:prSet presAssocID="{AF21ADB8-71CB-4B15-BD0D-10F5F0687E96}" presName="sp" presStyleCnt="0"/>
      <dgm:spPr/>
    </dgm:pt>
    <dgm:pt modelId="{972C082E-CF8B-4F66-BBCD-7A248FDD9FA2}" type="pres">
      <dgm:prSet presAssocID="{83451DBC-3979-4654-920D-6FC0EC01E723}" presName="arrowAndChildren" presStyleCnt="0"/>
      <dgm:spPr/>
    </dgm:pt>
    <dgm:pt modelId="{2A83B348-9E7E-445D-9071-D6EB41E614B2}" type="pres">
      <dgm:prSet presAssocID="{83451DBC-3979-4654-920D-6FC0EC01E723}" presName="parentTextArrow" presStyleLbl="node1" presStyleIdx="1" presStyleCnt="2"/>
      <dgm:spPr/>
    </dgm:pt>
  </dgm:ptLst>
  <dgm:cxnLst>
    <dgm:cxn modelId="{074DE347-8BB6-43C5-8965-0C02E237C9F3}" type="presOf" srcId="{83451DBC-3979-4654-920D-6FC0EC01E723}" destId="{2A83B348-9E7E-445D-9071-D6EB41E614B2}" srcOrd="0" destOrd="0" presId="urn:microsoft.com/office/officeart/2005/8/layout/process4"/>
    <dgm:cxn modelId="{59B45478-468F-40BE-A225-A1EDD1178398}" srcId="{68CD4222-B76A-499C-BB2E-3B545BDBB3CC}" destId="{DACF5578-AC66-49F7-BABD-FE1F47822CDD}" srcOrd="1" destOrd="0" parTransId="{596CEF06-D810-459D-A3F8-30EE331D8A95}" sibTransId="{D9140A6A-ADB1-4277-B15E-A2088E723C28}"/>
    <dgm:cxn modelId="{78044586-A1BA-4289-A49F-504FCEEF14FE}" type="presOf" srcId="{DACF5578-AC66-49F7-BABD-FE1F47822CDD}" destId="{C5BCDCCD-EA66-4A71-9BC2-F1FBBC7F3070}" srcOrd="0" destOrd="0" presId="urn:microsoft.com/office/officeart/2005/8/layout/process4"/>
    <dgm:cxn modelId="{E8FCA1A7-8D9A-486B-82AD-F4C6564ECFBF}" type="presOf" srcId="{68CD4222-B76A-499C-BB2E-3B545BDBB3CC}" destId="{BA435A39-A44E-488D-9900-3F89B44B9B6E}" srcOrd="0" destOrd="0" presId="urn:microsoft.com/office/officeart/2005/8/layout/process4"/>
    <dgm:cxn modelId="{685AB2DD-9B8E-4EF7-9E48-0609E79A703C}" srcId="{68CD4222-B76A-499C-BB2E-3B545BDBB3CC}" destId="{83451DBC-3979-4654-920D-6FC0EC01E723}" srcOrd="0" destOrd="0" parTransId="{E7120FFC-96D9-40AC-A2F2-2D39A2FD1D34}" sibTransId="{AF21ADB8-71CB-4B15-BD0D-10F5F0687E96}"/>
    <dgm:cxn modelId="{A9DBFED6-B103-4B15-BD89-84EAC23FFDED}" type="presParOf" srcId="{BA435A39-A44E-488D-9900-3F89B44B9B6E}" destId="{7350740A-07C4-4F30-ACA9-59EFD3A1BC8B}" srcOrd="0" destOrd="0" presId="urn:microsoft.com/office/officeart/2005/8/layout/process4"/>
    <dgm:cxn modelId="{205E67FD-BBB4-41F9-9FD2-04460346C552}" type="presParOf" srcId="{7350740A-07C4-4F30-ACA9-59EFD3A1BC8B}" destId="{C5BCDCCD-EA66-4A71-9BC2-F1FBBC7F3070}" srcOrd="0" destOrd="0" presId="urn:microsoft.com/office/officeart/2005/8/layout/process4"/>
    <dgm:cxn modelId="{14A3ED70-7499-40A5-ABEA-C8350D9A1347}" type="presParOf" srcId="{BA435A39-A44E-488D-9900-3F89B44B9B6E}" destId="{A7504FF9-B09C-49DE-B6B5-7D5E09ACD74E}" srcOrd="1" destOrd="0" presId="urn:microsoft.com/office/officeart/2005/8/layout/process4"/>
    <dgm:cxn modelId="{F6935DC5-40D7-4650-91FA-D00A1F93274F}" type="presParOf" srcId="{BA435A39-A44E-488D-9900-3F89B44B9B6E}" destId="{972C082E-CF8B-4F66-BBCD-7A248FDD9FA2}" srcOrd="2" destOrd="0" presId="urn:microsoft.com/office/officeart/2005/8/layout/process4"/>
    <dgm:cxn modelId="{94A31A30-493C-43C7-9965-AF00AC112FEF}" type="presParOf" srcId="{972C082E-CF8B-4F66-BBCD-7A248FDD9FA2}" destId="{2A83B348-9E7E-445D-9071-D6EB41E614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615BA9-6205-4ED2-AB58-10DB65CA63D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8363530-B7B0-476A-BD5B-6FBE0314AD0D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sv-SE" sz="2800" dirty="0">
              <a:solidFill>
                <a:schemeClr val="tx1"/>
              </a:solidFill>
            </a:rPr>
            <a:t>Från prioritering av projekt  </a:t>
          </a:r>
        </a:p>
      </dgm:t>
    </dgm:pt>
    <dgm:pt modelId="{26508C9C-D79A-4374-9DAB-F4DD28D84676}" type="parTrans" cxnId="{C314EADB-4A98-43B9-8736-1BE313BE8D4F}">
      <dgm:prSet/>
      <dgm:spPr/>
      <dgm:t>
        <a:bodyPr/>
        <a:lstStyle/>
        <a:p>
          <a:endParaRPr lang="sv-SE"/>
        </a:p>
      </dgm:t>
    </dgm:pt>
    <dgm:pt modelId="{DC090D9F-6F9D-4F6B-AD27-0C25DE68DB48}" type="sibTrans" cxnId="{C314EADB-4A98-43B9-8736-1BE313BE8D4F}">
      <dgm:prSet/>
      <dgm:spPr/>
      <dgm:t>
        <a:bodyPr/>
        <a:lstStyle/>
        <a:p>
          <a:endParaRPr lang="sv-SE"/>
        </a:p>
      </dgm:t>
    </dgm:pt>
    <dgm:pt modelId="{81434A5D-82F3-4FB2-B91C-4641FE3E7BE2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sv-SE" sz="2800" dirty="0">
              <a:solidFill>
                <a:schemeClr val="tx1"/>
              </a:solidFill>
            </a:rPr>
            <a:t>Till strategiskt inflytande</a:t>
          </a:r>
        </a:p>
      </dgm:t>
    </dgm:pt>
    <dgm:pt modelId="{A753D1D9-64E9-4B2B-A47C-6A0BC09DBD70}" type="parTrans" cxnId="{72C27BA6-E8AD-4596-BFA7-086EF16D6366}">
      <dgm:prSet/>
      <dgm:spPr/>
      <dgm:t>
        <a:bodyPr/>
        <a:lstStyle/>
        <a:p>
          <a:endParaRPr lang="sv-SE"/>
        </a:p>
      </dgm:t>
    </dgm:pt>
    <dgm:pt modelId="{211F6485-9E87-4395-A31B-2CFDD5F50A51}" type="sibTrans" cxnId="{72C27BA6-E8AD-4596-BFA7-086EF16D6366}">
      <dgm:prSet/>
      <dgm:spPr/>
      <dgm:t>
        <a:bodyPr/>
        <a:lstStyle/>
        <a:p>
          <a:endParaRPr lang="sv-SE"/>
        </a:p>
      </dgm:t>
    </dgm:pt>
    <dgm:pt modelId="{8DDC0E65-A385-4DC6-82D1-8243047147C5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sv-SE" sz="2800" strike="noStrike" dirty="0">
              <a:solidFill>
                <a:schemeClr val="tx1"/>
              </a:solidFill>
            </a:rPr>
            <a:t>Partnerskap/</a:t>
          </a:r>
          <a:br>
            <a:rPr lang="sv-SE" sz="2800" strike="noStrike" dirty="0">
              <a:solidFill>
                <a:schemeClr val="tx1"/>
              </a:solidFill>
            </a:rPr>
          </a:br>
          <a:r>
            <a:rPr lang="sv-SE" sz="2800" strike="noStrike" dirty="0">
              <a:solidFill>
                <a:schemeClr val="tx1"/>
              </a:solidFill>
            </a:rPr>
            <a:t>referensgrupper knutna till  </a:t>
          </a:r>
          <a:r>
            <a:rPr lang="sv-SE" sz="2800" dirty="0">
              <a:solidFill>
                <a:schemeClr val="tx1"/>
              </a:solidFill>
            </a:rPr>
            <a:t>förvaltande myndighet</a:t>
          </a:r>
        </a:p>
      </dgm:t>
    </dgm:pt>
    <dgm:pt modelId="{31681E38-9145-4631-AAE7-0D55C957CC4E}" type="parTrans" cxnId="{F8492E9E-7AB0-4137-ADA1-D5B9236B1E66}">
      <dgm:prSet/>
      <dgm:spPr/>
      <dgm:t>
        <a:bodyPr/>
        <a:lstStyle/>
        <a:p>
          <a:endParaRPr lang="sv-SE"/>
        </a:p>
      </dgm:t>
    </dgm:pt>
    <dgm:pt modelId="{FC38E157-A18D-4A46-8B1F-D0D36A2DE523}" type="sibTrans" cxnId="{F8492E9E-7AB0-4137-ADA1-D5B9236B1E66}">
      <dgm:prSet/>
      <dgm:spPr/>
      <dgm:t>
        <a:bodyPr/>
        <a:lstStyle/>
        <a:p>
          <a:endParaRPr lang="sv-SE"/>
        </a:p>
      </dgm:t>
    </dgm:pt>
    <dgm:pt modelId="{EB91826F-2F09-4DFC-BAD8-7BACA87FA421}" type="pres">
      <dgm:prSet presAssocID="{AB615BA9-6205-4ED2-AB58-10DB65CA63D8}" presName="Name0" presStyleCnt="0">
        <dgm:presLayoutVars>
          <dgm:dir/>
          <dgm:resizeHandles val="exact"/>
        </dgm:presLayoutVars>
      </dgm:prSet>
      <dgm:spPr/>
    </dgm:pt>
    <dgm:pt modelId="{58E8C2AC-EE76-45EE-A3A3-716A8AD7B90F}" type="pres">
      <dgm:prSet presAssocID="{48363530-B7B0-476A-BD5B-6FBE0314AD0D}" presName="node" presStyleLbl="node1" presStyleIdx="0" presStyleCnt="3">
        <dgm:presLayoutVars>
          <dgm:bulletEnabled val="1"/>
        </dgm:presLayoutVars>
      </dgm:prSet>
      <dgm:spPr/>
    </dgm:pt>
    <dgm:pt modelId="{CBBE0EA3-00F4-44FC-BD4D-ADD51A708942}" type="pres">
      <dgm:prSet presAssocID="{DC090D9F-6F9D-4F6B-AD27-0C25DE68DB48}" presName="sibTrans" presStyleLbl="sibTrans2D1" presStyleIdx="0" presStyleCnt="2"/>
      <dgm:spPr/>
    </dgm:pt>
    <dgm:pt modelId="{5F3F5BE7-7C9D-4C39-8CA4-7BF997A4A34F}" type="pres">
      <dgm:prSet presAssocID="{DC090D9F-6F9D-4F6B-AD27-0C25DE68DB48}" presName="connectorText" presStyleLbl="sibTrans2D1" presStyleIdx="0" presStyleCnt="2"/>
      <dgm:spPr/>
    </dgm:pt>
    <dgm:pt modelId="{A356C7A9-0F4F-44DC-B82F-73ECDF463DD0}" type="pres">
      <dgm:prSet presAssocID="{81434A5D-82F3-4FB2-B91C-4641FE3E7BE2}" presName="node" presStyleLbl="node1" presStyleIdx="1" presStyleCnt="3">
        <dgm:presLayoutVars>
          <dgm:bulletEnabled val="1"/>
        </dgm:presLayoutVars>
      </dgm:prSet>
      <dgm:spPr/>
    </dgm:pt>
    <dgm:pt modelId="{6437C444-4C49-4E21-B055-E79FBB5689A8}" type="pres">
      <dgm:prSet presAssocID="{211F6485-9E87-4395-A31B-2CFDD5F50A51}" presName="sibTrans" presStyleLbl="sibTrans2D1" presStyleIdx="1" presStyleCnt="2"/>
      <dgm:spPr/>
    </dgm:pt>
    <dgm:pt modelId="{CD8832A7-B2A2-47FE-AC6F-055F7D102BDE}" type="pres">
      <dgm:prSet presAssocID="{211F6485-9E87-4395-A31B-2CFDD5F50A51}" presName="connectorText" presStyleLbl="sibTrans2D1" presStyleIdx="1" presStyleCnt="2"/>
      <dgm:spPr/>
    </dgm:pt>
    <dgm:pt modelId="{86FAA888-8DC4-4CC3-BD59-99B504712875}" type="pres">
      <dgm:prSet presAssocID="{8DDC0E65-A385-4DC6-82D1-8243047147C5}" presName="node" presStyleLbl="node1" presStyleIdx="2" presStyleCnt="3">
        <dgm:presLayoutVars>
          <dgm:bulletEnabled val="1"/>
        </dgm:presLayoutVars>
      </dgm:prSet>
      <dgm:spPr/>
    </dgm:pt>
  </dgm:ptLst>
  <dgm:cxnLst>
    <dgm:cxn modelId="{3A2E8135-A065-469E-BE1F-27949D47029A}" type="presOf" srcId="{DC090D9F-6F9D-4F6B-AD27-0C25DE68DB48}" destId="{CBBE0EA3-00F4-44FC-BD4D-ADD51A708942}" srcOrd="0" destOrd="0" presId="urn:microsoft.com/office/officeart/2005/8/layout/process1"/>
    <dgm:cxn modelId="{9C71B96F-0E9C-4A60-B1BD-FC11EE0F8CC0}" type="presOf" srcId="{8DDC0E65-A385-4DC6-82D1-8243047147C5}" destId="{86FAA888-8DC4-4CC3-BD59-99B504712875}" srcOrd="0" destOrd="0" presId="urn:microsoft.com/office/officeart/2005/8/layout/process1"/>
    <dgm:cxn modelId="{6C8AEC50-12CB-4844-B5DA-C241B964CB9E}" type="presOf" srcId="{211F6485-9E87-4395-A31B-2CFDD5F50A51}" destId="{6437C444-4C49-4E21-B055-E79FBB5689A8}" srcOrd="0" destOrd="0" presId="urn:microsoft.com/office/officeart/2005/8/layout/process1"/>
    <dgm:cxn modelId="{FA2DBE89-49F5-457B-8DD1-F97D530E35FB}" type="presOf" srcId="{DC090D9F-6F9D-4F6B-AD27-0C25DE68DB48}" destId="{5F3F5BE7-7C9D-4C39-8CA4-7BF997A4A34F}" srcOrd="1" destOrd="0" presId="urn:microsoft.com/office/officeart/2005/8/layout/process1"/>
    <dgm:cxn modelId="{6E09FF97-EDD5-4E3E-BF7F-8E1E1D8756D5}" type="presOf" srcId="{AB615BA9-6205-4ED2-AB58-10DB65CA63D8}" destId="{EB91826F-2F09-4DFC-BAD8-7BACA87FA421}" srcOrd="0" destOrd="0" presId="urn:microsoft.com/office/officeart/2005/8/layout/process1"/>
    <dgm:cxn modelId="{B3573398-D99D-48DB-B36E-34CDF717013F}" type="presOf" srcId="{48363530-B7B0-476A-BD5B-6FBE0314AD0D}" destId="{58E8C2AC-EE76-45EE-A3A3-716A8AD7B90F}" srcOrd="0" destOrd="0" presId="urn:microsoft.com/office/officeart/2005/8/layout/process1"/>
    <dgm:cxn modelId="{F8492E9E-7AB0-4137-ADA1-D5B9236B1E66}" srcId="{AB615BA9-6205-4ED2-AB58-10DB65CA63D8}" destId="{8DDC0E65-A385-4DC6-82D1-8243047147C5}" srcOrd="2" destOrd="0" parTransId="{31681E38-9145-4631-AAE7-0D55C957CC4E}" sibTransId="{FC38E157-A18D-4A46-8B1F-D0D36A2DE523}"/>
    <dgm:cxn modelId="{72C27BA6-E8AD-4596-BFA7-086EF16D6366}" srcId="{AB615BA9-6205-4ED2-AB58-10DB65CA63D8}" destId="{81434A5D-82F3-4FB2-B91C-4641FE3E7BE2}" srcOrd="1" destOrd="0" parTransId="{A753D1D9-64E9-4B2B-A47C-6A0BC09DBD70}" sibTransId="{211F6485-9E87-4395-A31B-2CFDD5F50A51}"/>
    <dgm:cxn modelId="{06FAA8BC-EAB8-4E68-93A1-DCE0A6BCBF44}" type="presOf" srcId="{211F6485-9E87-4395-A31B-2CFDD5F50A51}" destId="{CD8832A7-B2A2-47FE-AC6F-055F7D102BDE}" srcOrd="1" destOrd="0" presId="urn:microsoft.com/office/officeart/2005/8/layout/process1"/>
    <dgm:cxn modelId="{FC7156C5-5752-457C-A5ED-4FB98559EFD7}" type="presOf" srcId="{81434A5D-82F3-4FB2-B91C-4641FE3E7BE2}" destId="{A356C7A9-0F4F-44DC-B82F-73ECDF463DD0}" srcOrd="0" destOrd="0" presId="urn:microsoft.com/office/officeart/2005/8/layout/process1"/>
    <dgm:cxn modelId="{C314EADB-4A98-43B9-8736-1BE313BE8D4F}" srcId="{AB615BA9-6205-4ED2-AB58-10DB65CA63D8}" destId="{48363530-B7B0-476A-BD5B-6FBE0314AD0D}" srcOrd="0" destOrd="0" parTransId="{26508C9C-D79A-4374-9DAB-F4DD28D84676}" sibTransId="{DC090D9F-6F9D-4F6B-AD27-0C25DE68DB48}"/>
    <dgm:cxn modelId="{F208D5B3-8516-4524-8D65-869F83DA0FE6}" type="presParOf" srcId="{EB91826F-2F09-4DFC-BAD8-7BACA87FA421}" destId="{58E8C2AC-EE76-45EE-A3A3-716A8AD7B90F}" srcOrd="0" destOrd="0" presId="urn:microsoft.com/office/officeart/2005/8/layout/process1"/>
    <dgm:cxn modelId="{A48ED58F-6BCF-4823-B90C-40DEE8F08BB7}" type="presParOf" srcId="{EB91826F-2F09-4DFC-BAD8-7BACA87FA421}" destId="{CBBE0EA3-00F4-44FC-BD4D-ADD51A708942}" srcOrd="1" destOrd="0" presId="urn:microsoft.com/office/officeart/2005/8/layout/process1"/>
    <dgm:cxn modelId="{D354ECF5-8AA6-4373-A9E3-4C4DC776B5E0}" type="presParOf" srcId="{CBBE0EA3-00F4-44FC-BD4D-ADD51A708942}" destId="{5F3F5BE7-7C9D-4C39-8CA4-7BF997A4A34F}" srcOrd="0" destOrd="0" presId="urn:microsoft.com/office/officeart/2005/8/layout/process1"/>
    <dgm:cxn modelId="{D6BA7D58-197E-4776-BF75-2A45C1A4E11A}" type="presParOf" srcId="{EB91826F-2F09-4DFC-BAD8-7BACA87FA421}" destId="{A356C7A9-0F4F-44DC-B82F-73ECDF463DD0}" srcOrd="2" destOrd="0" presId="urn:microsoft.com/office/officeart/2005/8/layout/process1"/>
    <dgm:cxn modelId="{FDFFEE70-ABCA-4EBE-807B-6CF01B196949}" type="presParOf" srcId="{EB91826F-2F09-4DFC-BAD8-7BACA87FA421}" destId="{6437C444-4C49-4E21-B055-E79FBB5689A8}" srcOrd="3" destOrd="0" presId="urn:microsoft.com/office/officeart/2005/8/layout/process1"/>
    <dgm:cxn modelId="{5E6357D5-55CB-4387-8359-118A1B44B1BD}" type="presParOf" srcId="{6437C444-4C49-4E21-B055-E79FBB5689A8}" destId="{CD8832A7-B2A2-47FE-AC6F-055F7D102BDE}" srcOrd="0" destOrd="0" presId="urn:microsoft.com/office/officeart/2005/8/layout/process1"/>
    <dgm:cxn modelId="{1562147A-90F2-4AF7-A507-D938134ACDE5}" type="presParOf" srcId="{EB91826F-2F09-4DFC-BAD8-7BACA87FA421}" destId="{86FAA888-8DC4-4CC3-BD59-99B50471287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6F8A6-81B1-4B39-8A9E-2DC74D9AA03C}">
      <dsp:nvSpPr>
        <dsp:cNvPr id="0" name=""/>
        <dsp:cNvSpPr/>
      </dsp:nvSpPr>
      <dsp:spPr>
        <a:xfrm>
          <a:off x="1063990" y="632756"/>
          <a:ext cx="1144335" cy="11443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C2DA5-3AC2-4B48-B882-598A2109610A}">
      <dsp:nvSpPr>
        <dsp:cNvPr id="0" name=""/>
        <dsp:cNvSpPr/>
      </dsp:nvSpPr>
      <dsp:spPr>
        <a:xfrm>
          <a:off x="1392" y="1900294"/>
          <a:ext cx="3269531" cy="140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/>
            <a:t>Mer </a:t>
          </a:r>
          <a:r>
            <a:rPr lang="en-US" sz="2400" kern="1200" dirty="0" err="1"/>
            <a:t>effektiv</a:t>
          </a:r>
          <a:r>
            <a:rPr lang="en-US" sz="2400" kern="1200" dirty="0"/>
            <a:t>, </a:t>
          </a:r>
          <a:r>
            <a:rPr lang="en-US" sz="2400" kern="1200" dirty="0" err="1"/>
            <a:t>ändamålsenlig</a:t>
          </a:r>
          <a:r>
            <a:rPr lang="en-US" sz="2400" kern="1200" dirty="0"/>
            <a:t> och rättssäker </a:t>
          </a:r>
          <a:r>
            <a:rPr lang="en-US" sz="2400" kern="1200" dirty="0" err="1"/>
            <a:t>organisation</a:t>
          </a:r>
          <a:r>
            <a:rPr lang="en-US" sz="2400" kern="1200" dirty="0"/>
            <a:t> </a:t>
          </a:r>
        </a:p>
      </dsp:txBody>
      <dsp:txXfrm>
        <a:off x="1392" y="1900294"/>
        <a:ext cx="3269531" cy="1409985"/>
      </dsp:txXfrm>
    </dsp:sp>
    <dsp:sp modelId="{E94C93E1-2429-494F-A41F-F5760B05AA86}">
      <dsp:nvSpPr>
        <dsp:cNvPr id="0" name=""/>
        <dsp:cNvSpPr/>
      </dsp:nvSpPr>
      <dsp:spPr>
        <a:xfrm>
          <a:off x="1392" y="3367582"/>
          <a:ext cx="3269531" cy="128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1392" y="3367582"/>
        <a:ext cx="3269531" cy="128742"/>
      </dsp:txXfrm>
    </dsp:sp>
    <dsp:sp modelId="{C2823B4B-8480-4C56-999F-9A39F4C39279}">
      <dsp:nvSpPr>
        <dsp:cNvPr id="0" name=""/>
        <dsp:cNvSpPr/>
      </dsp:nvSpPr>
      <dsp:spPr>
        <a:xfrm>
          <a:off x="4905689" y="632756"/>
          <a:ext cx="1144335" cy="11443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805CD-1254-41F8-9690-5CEE0CAC4394}">
      <dsp:nvSpPr>
        <dsp:cNvPr id="0" name=""/>
        <dsp:cNvSpPr/>
      </dsp:nvSpPr>
      <dsp:spPr>
        <a:xfrm>
          <a:off x="3843091" y="1900294"/>
          <a:ext cx="3269531" cy="140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 err="1"/>
            <a:t>Gemensam</a:t>
          </a:r>
          <a:r>
            <a:rPr lang="en-US" sz="2400" kern="1200" dirty="0"/>
            <a:t> </a:t>
          </a:r>
          <a:r>
            <a:rPr lang="en-US" sz="2400" kern="1200" dirty="0" err="1"/>
            <a:t>teknisk</a:t>
          </a:r>
          <a:r>
            <a:rPr lang="en-US" sz="2400" kern="1200" dirty="0"/>
            <a:t> </a:t>
          </a:r>
          <a:r>
            <a:rPr lang="en-US" sz="2400" kern="1200" dirty="0" err="1"/>
            <a:t>plattform</a:t>
          </a:r>
          <a:r>
            <a:rPr lang="en-US" sz="2400" kern="1200" dirty="0"/>
            <a:t> för </a:t>
          </a:r>
          <a:r>
            <a:rPr lang="en-US" sz="2400" kern="1200" dirty="0" err="1"/>
            <a:t>hantering</a:t>
          </a:r>
          <a:r>
            <a:rPr lang="en-US" sz="2400" kern="1200" dirty="0"/>
            <a:t> av EU-</a:t>
          </a:r>
          <a:r>
            <a:rPr lang="en-US" sz="2400" kern="1200" dirty="0" err="1"/>
            <a:t>medel</a:t>
          </a:r>
          <a:endParaRPr lang="en-US" sz="2400" kern="1200" dirty="0"/>
        </a:p>
      </dsp:txBody>
      <dsp:txXfrm>
        <a:off x="3843091" y="1900294"/>
        <a:ext cx="3269531" cy="1409985"/>
      </dsp:txXfrm>
    </dsp:sp>
    <dsp:sp modelId="{24B93894-7D46-4D44-8476-286D17B02C9D}">
      <dsp:nvSpPr>
        <dsp:cNvPr id="0" name=""/>
        <dsp:cNvSpPr/>
      </dsp:nvSpPr>
      <dsp:spPr>
        <a:xfrm>
          <a:off x="3843091" y="3367582"/>
          <a:ext cx="3269531" cy="128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95C7A-4D15-478D-B6CA-91F91E92D6CC}">
      <dsp:nvSpPr>
        <dsp:cNvPr id="0" name=""/>
        <dsp:cNvSpPr/>
      </dsp:nvSpPr>
      <dsp:spPr>
        <a:xfrm>
          <a:off x="8747388" y="632756"/>
          <a:ext cx="1144335" cy="11443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6A6D91-9F7F-4D60-9A12-ACD4E6D5E2BB}">
      <dsp:nvSpPr>
        <dsp:cNvPr id="0" name=""/>
        <dsp:cNvSpPr/>
      </dsp:nvSpPr>
      <dsp:spPr>
        <a:xfrm>
          <a:off x="7684791" y="1900294"/>
          <a:ext cx="3269531" cy="1409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 err="1"/>
            <a:t>Skyldighet</a:t>
          </a:r>
          <a:r>
            <a:rPr lang="en-US" sz="2400" kern="1200" dirty="0"/>
            <a:t> för </a:t>
          </a:r>
          <a:r>
            <a:rPr lang="en-US" sz="2400" kern="1200" dirty="0" err="1"/>
            <a:t>berörda</a:t>
          </a:r>
          <a:r>
            <a:rPr lang="en-US" sz="2400" kern="1200" dirty="0"/>
            <a:t> </a:t>
          </a:r>
          <a:r>
            <a:rPr lang="en-US" sz="2400" kern="1200" dirty="0" err="1"/>
            <a:t>myndigheter</a:t>
          </a:r>
          <a:r>
            <a:rPr lang="en-US" sz="2400" kern="1200" dirty="0"/>
            <a:t> </a:t>
          </a:r>
          <a:r>
            <a:rPr lang="en-US" sz="2400" kern="1200" dirty="0" err="1"/>
            <a:t>att</a:t>
          </a:r>
          <a:r>
            <a:rPr lang="en-US" sz="2400" kern="1200" dirty="0"/>
            <a:t> </a:t>
          </a:r>
          <a:r>
            <a:rPr lang="en-US" sz="2400" kern="1200" dirty="0" err="1"/>
            <a:t>anmäla</a:t>
          </a:r>
          <a:r>
            <a:rPr lang="en-US" sz="2400" kern="1200" dirty="0"/>
            <a:t> </a:t>
          </a:r>
          <a:r>
            <a:rPr lang="en-US" sz="2400" kern="1200" dirty="0" err="1"/>
            <a:t>misstänkt</a:t>
          </a:r>
          <a:r>
            <a:rPr lang="en-US" sz="2400" kern="1200" dirty="0"/>
            <a:t> </a:t>
          </a:r>
          <a:r>
            <a:rPr lang="en-US" sz="2400" kern="1200" dirty="0" err="1"/>
            <a:t>brottslighet</a:t>
          </a:r>
          <a:endParaRPr lang="en-US" sz="2400" kern="1200" dirty="0"/>
        </a:p>
      </dsp:txBody>
      <dsp:txXfrm>
        <a:off x="7684791" y="1900294"/>
        <a:ext cx="3269531" cy="1409985"/>
      </dsp:txXfrm>
    </dsp:sp>
    <dsp:sp modelId="{5D7B32D1-9496-4ABD-9D3C-F3612804C748}">
      <dsp:nvSpPr>
        <dsp:cNvPr id="0" name=""/>
        <dsp:cNvSpPr/>
      </dsp:nvSpPr>
      <dsp:spPr>
        <a:xfrm>
          <a:off x="7684791" y="3367582"/>
          <a:ext cx="3269531" cy="128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CDCCD-EA66-4A71-9BC2-F1FBBC7F3070}">
      <dsp:nvSpPr>
        <dsp:cNvPr id="0" name=""/>
        <dsp:cNvSpPr/>
      </dsp:nvSpPr>
      <dsp:spPr>
        <a:xfrm>
          <a:off x="0" y="2059684"/>
          <a:ext cx="10955714" cy="135137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</a:rPr>
            <a:t>Tillväxtverket</a:t>
          </a:r>
        </a:p>
      </dsp:txBody>
      <dsp:txXfrm>
        <a:off x="0" y="2059684"/>
        <a:ext cx="10955714" cy="1351375"/>
      </dsp:txXfrm>
    </dsp:sp>
    <dsp:sp modelId="{2A83B348-9E7E-445D-9071-D6EB41E614B2}">
      <dsp:nvSpPr>
        <dsp:cNvPr id="0" name=""/>
        <dsp:cNvSpPr/>
      </dsp:nvSpPr>
      <dsp:spPr>
        <a:xfrm rot="10800000">
          <a:off x="0" y="1538"/>
          <a:ext cx="10955714" cy="2078416"/>
        </a:xfrm>
        <a:prstGeom prst="upArrowCallou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solidFill>
                <a:schemeClr val="tx1"/>
              </a:solidFill>
            </a:rPr>
            <a:t>Regionalfonden, Fonden för rättvis omställning och Socialfonden+ ska hanteras av en förvaltande myndighet        </a:t>
          </a:r>
          <a:endParaRPr lang="en-US" sz="3200" kern="1200" dirty="0">
            <a:solidFill>
              <a:schemeClr val="tx1"/>
            </a:solidFill>
          </a:endParaRPr>
        </a:p>
      </dsp:txBody>
      <dsp:txXfrm rot="10800000">
        <a:off x="0" y="1538"/>
        <a:ext cx="10955714" cy="13504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E8C2AC-EE76-45EE-A3A3-716A8AD7B90F}">
      <dsp:nvSpPr>
        <dsp:cNvPr id="0" name=""/>
        <dsp:cNvSpPr/>
      </dsp:nvSpPr>
      <dsp:spPr>
        <a:xfrm>
          <a:off x="9630" y="958184"/>
          <a:ext cx="2878332" cy="221271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>
              <a:solidFill>
                <a:schemeClr val="tx1"/>
              </a:solidFill>
            </a:rPr>
            <a:t>Från prioritering av projekt  </a:t>
          </a:r>
        </a:p>
      </dsp:txBody>
      <dsp:txXfrm>
        <a:off x="74438" y="1022992"/>
        <a:ext cx="2748716" cy="2083102"/>
      </dsp:txXfrm>
    </dsp:sp>
    <dsp:sp modelId="{CBBE0EA3-00F4-44FC-BD4D-ADD51A708942}">
      <dsp:nvSpPr>
        <dsp:cNvPr id="0" name=""/>
        <dsp:cNvSpPr/>
      </dsp:nvSpPr>
      <dsp:spPr>
        <a:xfrm>
          <a:off x="3175796" y="1707630"/>
          <a:ext cx="610206" cy="7138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200" kern="1200"/>
        </a:p>
      </dsp:txBody>
      <dsp:txXfrm>
        <a:off x="3175796" y="1850395"/>
        <a:ext cx="427144" cy="428296"/>
      </dsp:txXfrm>
    </dsp:sp>
    <dsp:sp modelId="{A356C7A9-0F4F-44DC-B82F-73ECDF463DD0}">
      <dsp:nvSpPr>
        <dsp:cNvPr id="0" name=""/>
        <dsp:cNvSpPr/>
      </dsp:nvSpPr>
      <dsp:spPr>
        <a:xfrm>
          <a:off x="4039296" y="958184"/>
          <a:ext cx="2878332" cy="221271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>
              <a:solidFill>
                <a:schemeClr val="tx1"/>
              </a:solidFill>
            </a:rPr>
            <a:t>Till strategiskt inflytande</a:t>
          </a:r>
        </a:p>
      </dsp:txBody>
      <dsp:txXfrm>
        <a:off x="4104104" y="1022992"/>
        <a:ext cx="2748716" cy="2083102"/>
      </dsp:txXfrm>
    </dsp:sp>
    <dsp:sp modelId="{6437C444-4C49-4E21-B055-E79FBB5689A8}">
      <dsp:nvSpPr>
        <dsp:cNvPr id="0" name=""/>
        <dsp:cNvSpPr/>
      </dsp:nvSpPr>
      <dsp:spPr>
        <a:xfrm>
          <a:off x="7205462" y="1707630"/>
          <a:ext cx="610206" cy="7138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200" kern="1200"/>
        </a:p>
      </dsp:txBody>
      <dsp:txXfrm>
        <a:off x="7205462" y="1850395"/>
        <a:ext cx="427144" cy="428296"/>
      </dsp:txXfrm>
    </dsp:sp>
    <dsp:sp modelId="{86FAA888-8DC4-4CC3-BD59-99B504712875}">
      <dsp:nvSpPr>
        <dsp:cNvPr id="0" name=""/>
        <dsp:cNvSpPr/>
      </dsp:nvSpPr>
      <dsp:spPr>
        <a:xfrm>
          <a:off x="8068962" y="958184"/>
          <a:ext cx="2878332" cy="221271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strike="noStrike" kern="1200" dirty="0">
              <a:solidFill>
                <a:schemeClr val="tx1"/>
              </a:solidFill>
            </a:rPr>
            <a:t>Partnerskap/</a:t>
          </a:r>
          <a:br>
            <a:rPr lang="sv-SE" sz="2800" strike="noStrike" kern="1200" dirty="0">
              <a:solidFill>
                <a:schemeClr val="tx1"/>
              </a:solidFill>
            </a:rPr>
          </a:br>
          <a:r>
            <a:rPr lang="sv-SE" sz="2800" strike="noStrike" kern="1200" dirty="0">
              <a:solidFill>
                <a:schemeClr val="tx1"/>
              </a:solidFill>
            </a:rPr>
            <a:t>referensgrupper knutna till  </a:t>
          </a:r>
          <a:r>
            <a:rPr lang="sv-SE" sz="2800" kern="1200" dirty="0">
              <a:solidFill>
                <a:schemeClr val="tx1"/>
              </a:solidFill>
            </a:rPr>
            <a:t>förvaltande myndighet</a:t>
          </a:r>
        </a:p>
      </dsp:txBody>
      <dsp:txXfrm>
        <a:off x="8133770" y="1022992"/>
        <a:ext cx="2748716" cy="2083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11E28-D591-4EC4-B597-519A8B4F2D6C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0760B-64E2-4858-A6CA-03D4207881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45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0760B-64E2-4858-A6CA-03D4207881E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9948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0760B-64E2-4858-A6CA-03D4207881ED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700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184EE-D675-4BAE-BEB3-B5843565D71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8686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184EE-D675-4BAE-BEB3-B5843565D71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0332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endParaRPr lang="sv-SE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8C01F1-7393-4A95-9FB6-ADC2398CF867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2837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0760B-64E2-4858-A6CA-03D4207881ED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6401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F2995-AB43-4B7C-B8CD-9DC7C3692A9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1103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0760B-64E2-4858-A6CA-03D4207881ED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7144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292A51E4-5C7C-C2D3-203E-5C2D522B0B9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B5257832-52B0-D598-3C42-B69896CF2B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415E293D-5817-1A52-DC2A-0D15CA003D2B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335DD8B4-693E-CB5B-E396-C58057413A94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D75F5735-717A-DC8A-DB3E-8F4867F7CB9A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6901FB1F-E7B2-A7AA-66CE-B70D42AD11D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1E07E1A-27FF-E314-294B-9119103A72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3F253095-3696-0F51-EEE6-155AA74FA40A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RK Logga VIT">
            <a:extLst>
              <a:ext uri="{FF2B5EF4-FFF2-40B4-BE49-F238E27FC236}">
                <a16:creationId xmlns:a16="http://schemas.microsoft.com/office/drawing/2014/main" id="{AE59787A-BABF-F03E-1E37-370E5F61B7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800" y="6160946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DF27D689-B734-5673-EB4C-9FC35974C66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3B60E58E-4EB6-CB92-7372-78322ADFB1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CB008E3F-F46E-7C8C-B111-8E564FD8E8D0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6477864-C894-7E78-77C4-1F9E897DE6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C36DA35C-E171-52F8-2696-F67FEB53B4D4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 VIT">
            <a:extLst>
              <a:ext uri="{FF2B5EF4-FFF2-40B4-BE49-F238E27FC236}">
                <a16:creationId xmlns:a16="http://schemas.microsoft.com/office/drawing/2014/main" id="{439A23D2-5ACA-F4B9-42A0-99D8506160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02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>
              <a:solidFill>
                <a:schemeClr val="accent4"/>
              </a:solidFill>
              <a:latin typeface="EC Square Sans Pro" panose="020B05060400000200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869" y="1679734"/>
            <a:ext cx="4505417" cy="457670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latin typeface="EC Square Sans Pro" panose="020B0506040000020004" pitchFamily="34" charset="0"/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latin typeface="EC Square Sans Pro" panose="020B05060400000200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4000" b="0">
                <a:solidFill>
                  <a:schemeClr val="bg1"/>
                </a:solidFill>
                <a:latin typeface="EC Square Sans Pro" panose="020B05060400000200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latin typeface="EC Square Sans Pro" panose="020B0506040000020004" pitchFamily="34" charset="0"/>
            </a:endParaRPr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EC Square Sans Pro" panose="020B05060400000200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1071350" y="6189670"/>
            <a:ext cx="5040313" cy="528998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i="0">
                <a:solidFill>
                  <a:schemeClr val="bg1"/>
                </a:solidFill>
                <a:latin typeface="EC Square Sans Pro" panose="020B05060400000200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73037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rgbClr val="002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1"/>
                </a:solidFill>
                <a:latin typeface="EC Square Sans Pro" panose="020B05060400000200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876" y="280225"/>
            <a:ext cx="3580936" cy="343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555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BBFB7D46-530E-0435-78D9-FF8F8366DF81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49186"/>
            <a:ext cx="10905699" cy="40583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36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506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98E56FA0-E997-E38B-AF3E-547B20842CFC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44F5919F-D4A3-4FF1-BA4D-9C2371D45C5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262FC85B-C6B5-A81D-0DFC-F525DAB55C0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 descr="RK Logga VIT">
            <a:extLst>
              <a:ext uri="{FF2B5EF4-FFF2-40B4-BE49-F238E27FC236}">
                <a16:creationId xmlns:a16="http://schemas.microsoft.com/office/drawing/2014/main" id="{6129D49D-D594-A12B-95EB-7BF25C3496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38F1A082-1E93-1963-B1D1-EF1A96570CBF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063992FC-C0E6-98E7-79E0-6B4061DA4DBA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ektangel 2" descr="TagShape">
            <a:extLst>
              <a:ext uri="{FF2B5EF4-FFF2-40B4-BE49-F238E27FC236}">
                <a16:creationId xmlns:a16="http://schemas.microsoft.com/office/drawing/2014/main" id="{42BD4C3B-25A1-B445-CB0D-C924723EC144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C312D378-3E88-40AF-2DC3-63B5ED1B53F7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2024-05-17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0817D2E9-568A-9193-38B2-88910CA8751B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">
            <a:extLst>
              <a:ext uri="{FF2B5EF4-FFF2-40B4-BE49-F238E27FC236}">
                <a16:creationId xmlns:a16="http://schemas.microsoft.com/office/drawing/2014/main" id="{9DEE03EB-C8FD-DBA9-C720-51628F36380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392" y="6159720"/>
            <a:ext cx="1743722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EC Square Sans Pro" panose="020B0506040000020004" pitchFamily="34" charset="0"/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7748" y="194861"/>
            <a:ext cx="941372" cy="80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85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2"/>
          </a:solidFill>
          <a:latin typeface="EC Square Sans Pro" panose="020B050604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accent1"/>
        </a:buClr>
        <a:buSzPct val="13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EC Square Sans Pro" panose="020B050604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accent1"/>
        </a:buClr>
        <a:buSzPct val="13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EC Square Sans Pro" panose="020B050604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accent1"/>
        </a:buClr>
        <a:buSzPct val="13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EC Square Sans Pro" panose="020B050604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accent1"/>
        </a:buClr>
        <a:buSzPct val="13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EC Square Sans Pro" panose="020B050604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accent1"/>
        </a:buClr>
        <a:buSzPct val="13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EC Square Sans Pro" panose="020B050604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eringen.se/rattsliga-dokument/statens-offentliga-utredningar/2024/03/sou-202422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SV/TXT/PDF/?uri=OJ:L_20240079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268" y="729566"/>
            <a:ext cx="9560432" cy="2261284"/>
          </a:xfrm>
        </p:spPr>
        <p:txBody>
          <a:bodyPr/>
          <a:lstStyle/>
          <a:p>
            <a:r>
              <a:rPr lang="sv-SE" sz="5400" dirty="0"/>
              <a:t>Aktuellt från Arbetsmarknadsdepartementet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Övervakningskommittén</a:t>
            </a:r>
          </a:p>
          <a:p>
            <a:r>
              <a:rPr lang="sv-SE" dirty="0"/>
              <a:t>21 maj 2024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D13774D5-F3B0-9471-299C-C6FB21230191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501FFF-DD98-2137-E4EE-24958C77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Betänkandet En ny organisation för förvaltning av EU-medel (SOU 2024:22) </a:t>
            </a:r>
          </a:p>
        </p:txBody>
      </p:sp>
      <p:pic>
        <p:nvPicPr>
          <p:cNvPr id="1026" name="Picture 2" descr=" ">
            <a:hlinkClick r:id="rId3"/>
            <a:extLst>
              <a:ext uri="{FF2B5EF4-FFF2-40B4-BE49-F238E27FC236}">
                <a16:creationId xmlns:a16="http://schemas.microsoft.com/office/drawing/2014/main" id="{8C975DC6-7F9A-536E-2633-13B987C3F37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404" y="2061883"/>
            <a:ext cx="2698222" cy="397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4CD059C-349F-621D-AD72-571366DA7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52925" y="1908063"/>
            <a:ext cx="7225590" cy="4129200"/>
          </a:xfrm>
        </p:spPr>
        <p:txBody>
          <a:bodyPr/>
          <a:lstStyle/>
          <a:p>
            <a:r>
              <a:rPr lang="sv-SE" sz="2500" dirty="0"/>
              <a:t>En utredning har sedan november 2021 haft i uppdrag att utreda förvaltningen av EU-medel i Sverige.</a:t>
            </a:r>
          </a:p>
          <a:p>
            <a:endParaRPr lang="sv-SE" sz="2500" dirty="0"/>
          </a:p>
          <a:p>
            <a:r>
              <a:rPr lang="sv-SE" sz="2500" dirty="0"/>
              <a:t>Syftet med utredningen har varit att säkerställa en ändamålsenlig och effektiv hantering av sådana medel.</a:t>
            </a:r>
          </a:p>
          <a:p>
            <a:endParaRPr lang="sv-SE" sz="2500" dirty="0"/>
          </a:p>
          <a:p>
            <a:r>
              <a:rPr lang="sv-SE" sz="2500" dirty="0"/>
              <a:t>Betänkandet har remitterats till era organisationer/myndigheter, svar lämnas senast </a:t>
            </a:r>
            <a:r>
              <a:rPr lang="sv-SE" sz="2500"/>
              <a:t>11 juli.</a:t>
            </a:r>
            <a:endParaRPr lang="sv-SE" sz="25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079A0D0-5CFC-4FE9-82F2-4C3362C33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D974D3-9094-71C7-8E46-191AE5566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76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B50272F-02C9-42C7-BA92-AE4389CC0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</p:spPr>
        <p:txBody>
          <a:bodyPr anchor="t">
            <a:normAutofit/>
          </a:bodyPr>
          <a:lstStyle/>
          <a:p>
            <a:r>
              <a:rPr lang="sv-SE" dirty="0"/>
              <a:t>Utredningens övergripande uppdrag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DC4BA83-4F0F-4E8E-BDD2-59BAA8F93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73600" y="6304768"/>
            <a:ext cx="90000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sv-SE" dirty="0"/>
              <a:t>Arbetsmarknadsdepartementet</a:t>
            </a:r>
          </a:p>
        </p:txBody>
      </p:sp>
      <p:graphicFrame>
        <p:nvGraphicFramePr>
          <p:cNvPr id="6" name="Platshållare för innehåll 1">
            <a:extLst>
              <a:ext uri="{FF2B5EF4-FFF2-40B4-BE49-F238E27FC236}">
                <a16:creationId xmlns:a16="http://schemas.microsoft.com/office/drawing/2014/main" id="{22F5D2BB-E702-2C11-FFE8-9E738BA602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2799" y="1890713"/>
          <a:ext cx="10955715" cy="4129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2002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B50272F-02C9-42C7-BA92-AE4389CC0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sv-SE" sz="4400" dirty="0"/>
              <a:t>Förslag om en förvaltande myndighet för fonderna inom sammanhållningspolitiken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DC4BA83-4F0F-4E8E-BDD2-59BAA8F93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73600" y="6304768"/>
            <a:ext cx="90000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sv-SE" dirty="0"/>
              <a:t>Arbetsmarknadsdepartementet</a:t>
            </a:r>
          </a:p>
        </p:txBody>
      </p:sp>
      <p:graphicFrame>
        <p:nvGraphicFramePr>
          <p:cNvPr id="6" name="Platshållare för innehåll 1">
            <a:extLst>
              <a:ext uri="{FF2B5EF4-FFF2-40B4-BE49-F238E27FC236}">
                <a16:creationId xmlns:a16="http://schemas.microsoft.com/office/drawing/2014/main" id="{98E4DAE8-DDC3-3A38-EC54-FC670211BB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017848"/>
              </p:ext>
            </p:extLst>
          </p:nvPr>
        </p:nvGraphicFramePr>
        <p:xfrm>
          <a:off x="622800" y="2023352"/>
          <a:ext cx="10955714" cy="341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6F5FDEEA-23D9-1D6C-C1C2-ECDCC17ED133}"/>
              </a:ext>
            </a:extLst>
          </p:cNvPr>
          <p:cNvSpPr txBox="1"/>
          <p:nvPr/>
        </p:nvSpPr>
        <p:spPr>
          <a:xfrm>
            <a:off x="2073600" y="5600700"/>
            <a:ext cx="7746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/>
              <a:t>Föreslaget ikraftträdande: 1 januari 2028</a:t>
            </a:r>
          </a:p>
        </p:txBody>
      </p:sp>
    </p:spTree>
    <p:extLst>
      <p:ext uri="{BB962C8B-B14F-4D97-AF65-F5344CB8AC3E}">
        <p14:creationId xmlns:p14="http://schemas.microsoft.com/office/powerpoint/2010/main" val="1142164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9CE965-B777-7679-A3A4-B69876BB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</p:spPr>
        <p:txBody>
          <a:bodyPr anchor="t">
            <a:normAutofit/>
          </a:bodyPr>
          <a:lstStyle/>
          <a:p>
            <a:r>
              <a:rPr lang="sv-SE" dirty="0"/>
              <a:t>Förslag om strukturfondspartnerskapen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9490A8-516C-73B6-7A73-E3DEBCBD3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73600" y="6304768"/>
            <a:ext cx="90000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sv-SE" dirty="0"/>
              <a:t>Arbetsmarknadsdepartementet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E10C6D20-8D2C-B06B-440B-084FED0CBD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7293680"/>
              </p:ext>
            </p:extLst>
          </p:nvPr>
        </p:nvGraphicFramePr>
        <p:xfrm>
          <a:off x="622300" y="1890713"/>
          <a:ext cx="10956925" cy="4129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D790FA6F-BF33-B818-D1E4-1BF5CA427D94}"/>
              </a:ext>
            </a:extLst>
          </p:cNvPr>
          <p:cNvSpPr txBox="1"/>
          <p:nvPr/>
        </p:nvSpPr>
        <p:spPr>
          <a:xfrm>
            <a:off x="2792896" y="5426765"/>
            <a:ext cx="68480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Föreslaget ikraftträdande: 1 juli 2025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0673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06A88E-0D4F-FD8C-7606-15FA6B90C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800" dirty="0"/>
              <a:t>Information om den europeiska plattformen för strategisk teknik (STEP)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70FA3B-5AFD-EC39-4497-7836CF437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1377417" cy="4146550"/>
          </a:xfrm>
        </p:spPr>
        <p:txBody>
          <a:bodyPr/>
          <a:lstStyle/>
          <a:p>
            <a:r>
              <a:rPr lang="sv-SE" sz="2800" dirty="0">
                <a:hlinkClick r:id="rId3"/>
              </a:rPr>
              <a:t>Förordningen om STEP </a:t>
            </a:r>
            <a:r>
              <a:rPr lang="sv-SE" sz="2800" dirty="0"/>
              <a:t>trädde ikraft den 1 mars 2024.</a:t>
            </a:r>
          </a:p>
          <a:p>
            <a:r>
              <a:rPr lang="sv-SE" sz="2800" dirty="0"/>
              <a:t>STEP är inriktat på EU:s konkurrenskraft och industripolitik.</a:t>
            </a:r>
          </a:p>
          <a:p>
            <a:r>
              <a:rPr lang="sv-SE" sz="2800" dirty="0"/>
              <a:t>Plattformen ska stödja utvecklingen och tillverkningen av kritisk teknik inom tre sektorer:</a:t>
            </a:r>
          </a:p>
          <a:p>
            <a:pPr lvl="1"/>
            <a:r>
              <a:rPr lang="sv-SE" dirty="0"/>
              <a:t>digital teknik och teknikintensiva innovationer</a:t>
            </a:r>
          </a:p>
          <a:p>
            <a:pPr lvl="1"/>
            <a:r>
              <a:rPr lang="sv-SE" dirty="0"/>
              <a:t>ren och resurseffektiv teknik och</a:t>
            </a:r>
          </a:p>
          <a:p>
            <a:pPr lvl="1"/>
            <a:r>
              <a:rPr lang="sv-SE" dirty="0"/>
              <a:t>bioteknik.</a:t>
            </a:r>
          </a:p>
          <a:p>
            <a:r>
              <a:rPr lang="sv-SE" sz="2800" dirty="0"/>
              <a:t>Finansieringen kommer från befintliga EU-program.</a:t>
            </a:r>
          </a:p>
          <a:p>
            <a:endParaRPr lang="sv-SE" sz="3200" dirty="0"/>
          </a:p>
          <a:p>
            <a:endParaRPr lang="sv-SE" sz="3200" dirty="0"/>
          </a:p>
          <a:p>
            <a:endParaRPr lang="sv-SE" sz="3200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B4DA606-1C6D-7624-7855-77598D6A6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321DD1-982D-2F5D-3BD4-4D0B19B3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39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199" y="1411061"/>
            <a:ext cx="10648123" cy="377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2592" y="1370135"/>
            <a:ext cx="11181869" cy="5543774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solidFill>
                  <a:schemeClr val="accent2"/>
                </a:solidFill>
              </a:rPr>
              <a:t>  ESF+ 2021-2027 (</a:t>
            </a:r>
            <a:r>
              <a:rPr lang="en-US" b="1">
                <a:solidFill>
                  <a:schemeClr val="accent2"/>
                </a:solidFill>
              </a:rPr>
              <a:t>artikel </a:t>
            </a:r>
            <a:r>
              <a:rPr lang="en-US" b="1" dirty="0">
                <a:solidFill>
                  <a:schemeClr val="accent2"/>
                </a:solidFill>
              </a:rPr>
              <a:t>12 i STEP-</a:t>
            </a:r>
            <a:r>
              <a:rPr lang="en-US" b="1" dirty="0" err="1">
                <a:solidFill>
                  <a:schemeClr val="accent2"/>
                </a:solidFill>
              </a:rPr>
              <a:t>förordningen</a:t>
            </a:r>
            <a:r>
              <a:rPr lang="en-US" b="1" dirty="0">
                <a:solidFill>
                  <a:schemeClr val="accent2"/>
                </a:solidFill>
              </a:rPr>
              <a:t>)</a:t>
            </a: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en-US" sz="1600" dirty="0"/>
          </a:p>
          <a:p>
            <a:pPr>
              <a:spcAft>
                <a:spcPts val="300"/>
              </a:spcAft>
            </a:pPr>
            <a:endParaRPr lang="en-US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endParaRPr lang="en-GB" dirty="0"/>
          </a:p>
        </p:txBody>
      </p:sp>
      <p:sp>
        <p:nvSpPr>
          <p:cNvPr id="6" name="Title 28">
            <a:extLst>
              <a:ext uri="{FF2B5EF4-FFF2-40B4-BE49-F238E27FC236}">
                <a16:creationId xmlns:a16="http://schemas.microsoft.com/office/drawing/2014/main" id="{CD496670-1848-ADB4-C0A7-89BCC5681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783260"/>
            <a:ext cx="10515600" cy="782357"/>
          </a:xfrm>
        </p:spPr>
        <p:txBody>
          <a:bodyPr/>
          <a:lstStyle/>
          <a:p>
            <a:br>
              <a:rPr lang="en-IE" sz="3600" b="1" kern="0" dirty="0">
                <a:solidFill>
                  <a:srgbClr val="FFC000"/>
                </a:solidFill>
                <a:latin typeface="EC Square Sans Pro"/>
                <a:ea typeface="+mn-ea"/>
                <a:cs typeface="+mn-cs"/>
              </a:rPr>
            </a:br>
            <a:r>
              <a:rPr lang="en-IE" sz="3600" b="1" kern="0" dirty="0">
                <a:solidFill>
                  <a:srgbClr val="FFC000"/>
                </a:solidFill>
                <a:latin typeface="EC Square Sans Pro"/>
                <a:ea typeface="+mn-ea"/>
                <a:cs typeface="+mn-cs"/>
              </a:rPr>
              <a:t>STEP</a:t>
            </a:r>
            <a:r>
              <a:rPr lang="en-IE" dirty="0"/>
              <a:t> </a:t>
            </a:r>
            <a:br>
              <a:rPr lang="en-IE" dirty="0"/>
            </a:br>
            <a:r>
              <a:rPr lang="en-IE" dirty="0" err="1"/>
              <a:t>Regelverket</a:t>
            </a:r>
            <a:r>
              <a:rPr lang="en-IE" dirty="0"/>
              <a:t> </a:t>
            </a:r>
            <a:r>
              <a:rPr lang="en-IE" dirty="0" err="1"/>
              <a:t>som</a:t>
            </a:r>
            <a:r>
              <a:rPr lang="en-IE" dirty="0"/>
              <a:t> </a:t>
            </a:r>
            <a:r>
              <a:rPr lang="en-IE" dirty="0" err="1"/>
              <a:t>rör</a:t>
            </a:r>
            <a:r>
              <a:rPr lang="en-IE" dirty="0"/>
              <a:t> ESF+ för 2021-2027</a:t>
            </a:r>
            <a:br>
              <a:rPr lang="en-IE" dirty="0"/>
            </a:br>
            <a:endParaRPr lang="en-IE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54148FC-75BC-7182-7E0D-5BE94B89354A}"/>
              </a:ext>
            </a:extLst>
          </p:cNvPr>
          <p:cNvGrpSpPr/>
          <p:nvPr/>
        </p:nvGrpSpPr>
        <p:grpSpPr>
          <a:xfrm>
            <a:off x="431659" y="3264508"/>
            <a:ext cx="1810123" cy="639322"/>
            <a:chOff x="-38350" y="426828"/>
            <a:chExt cx="2123309" cy="972856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D2C4B19F-0B6E-67C6-30E8-1EE063B6C193}"/>
                </a:ext>
              </a:extLst>
            </p:cNvPr>
            <p:cNvSpPr/>
            <p:nvPr/>
          </p:nvSpPr>
          <p:spPr>
            <a:xfrm>
              <a:off x="4575" y="429969"/>
              <a:ext cx="2080384" cy="96971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: Rounded Corners 4">
              <a:extLst>
                <a:ext uri="{FF2B5EF4-FFF2-40B4-BE49-F238E27FC236}">
                  <a16:creationId xmlns:a16="http://schemas.microsoft.com/office/drawing/2014/main" id="{8A9F04AD-4CCB-9237-84F4-DF4997B4E5FC}"/>
                </a:ext>
              </a:extLst>
            </p:cNvPr>
            <p:cNvSpPr txBox="1"/>
            <p:nvPr/>
          </p:nvSpPr>
          <p:spPr>
            <a:xfrm>
              <a:off x="-38350" y="426828"/>
              <a:ext cx="2080384" cy="64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60960" numCol="1" spcCol="1270" anchor="t" anchorCtr="0"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EC Square Sans Pro" panose="020B0506040000020004" pitchFamily="34" charset="0"/>
                  <a:ea typeface="+mn-ea"/>
                  <a:cs typeface="+mn-cs"/>
                </a:rPr>
                <a:t>Scope of support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95F99D0-42A0-4F69-6786-B4B37876FFC0}"/>
              </a:ext>
            </a:extLst>
          </p:cNvPr>
          <p:cNvGrpSpPr/>
          <p:nvPr/>
        </p:nvGrpSpPr>
        <p:grpSpPr>
          <a:xfrm>
            <a:off x="2241782" y="3405200"/>
            <a:ext cx="370738" cy="360002"/>
            <a:chOff x="2554640" y="573207"/>
            <a:chExt cx="359999" cy="360002"/>
          </a:xfrm>
        </p:grpSpPr>
        <p:sp>
          <p:nvSpPr>
            <p:cNvPr id="12" name="Right Triangle 11">
              <a:extLst>
                <a:ext uri="{FF2B5EF4-FFF2-40B4-BE49-F238E27FC236}">
                  <a16:creationId xmlns:a16="http://schemas.microsoft.com/office/drawing/2014/main" id="{DAEE2249-3D5B-AC28-406B-0ABCE4F6FCA6}"/>
                </a:ext>
              </a:extLst>
            </p:cNvPr>
            <p:cNvSpPr/>
            <p:nvPr/>
          </p:nvSpPr>
          <p:spPr>
            <a:xfrm rot="13500000">
              <a:off x="2554639" y="573208"/>
              <a:ext cx="360002" cy="359999"/>
            </a:xfrm>
            <a:prstGeom prst="rtTriangle">
              <a:avLst/>
            </a:prstGeom>
            <a:solidFill>
              <a:schemeClr val="accent1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ight Triangle 4">
              <a:extLst>
                <a:ext uri="{FF2B5EF4-FFF2-40B4-BE49-F238E27FC236}">
                  <a16:creationId xmlns:a16="http://schemas.microsoft.com/office/drawing/2014/main" id="{CE872B29-FE00-A9F2-60C8-46A0937A480E}"/>
                </a:ext>
              </a:extLst>
            </p:cNvPr>
            <p:cNvSpPr txBox="1"/>
            <p:nvPr/>
          </p:nvSpPr>
          <p:spPr>
            <a:xfrm rot="13500000">
              <a:off x="2646823" y="683392"/>
              <a:ext cx="252002" cy="2159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marR="0" lvl="0" indent="0" algn="ctr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endParaRPr>
            </a:p>
          </p:txBody>
        </p: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17608CD-099A-8C2E-709A-E5DA9864BC33}"/>
              </a:ext>
            </a:extLst>
          </p:cNvPr>
          <p:cNvSpPr/>
          <p:nvPr/>
        </p:nvSpPr>
        <p:spPr>
          <a:xfrm>
            <a:off x="2909334" y="2053290"/>
            <a:ext cx="8590587" cy="3434575"/>
          </a:xfrm>
          <a:prstGeom prst="roundRect">
            <a:avLst/>
          </a:prstGeom>
          <a:solidFill>
            <a:schemeClr val="bg2"/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ESF+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may contribute to STEP objective set out in Article 2(1)(b) STEP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Addressing shortages of </a:t>
            </a:r>
            <a:r>
              <a:rPr kumimoji="0" lang="en-US" sz="1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skills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critical to all kinds of quality jobs for the development or manufacturing of critical technologies in the following sectors: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digital technologies,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(ii) clean and resource efficient technologies, including net-zero technologies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(iii) biotechnologies, including medicinal products on the Union list of critical medicines and their components;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MS may use ESF+ to support development of skills in net-zero technologies, including those based on learning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programmes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of Skills academies, the training of young people and the skilling, upskilling and reskilling of workers in net-zero technologies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44C51F-8B9D-441C-3867-AA5A34DA4E72}"/>
              </a:ext>
            </a:extLst>
          </p:cNvPr>
          <p:cNvSpPr txBox="1"/>
          <p:nvPr/>
        </p:nvSpPr>
        <p:spPr>
          <a:xfrm>
            <a:off x="257539" y="5792667"/>
            <a:ext cx="93208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2B5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ESF+ may provide support to the development of skills in general, </a:t>
            </a: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2B5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i.e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2B5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not limited to specific sectors. However, under STEP this support is limited to STEP sectors</a:t>
            </a:r>
          </a:p>
        </p:txBody>
      </p:sp>
    </p:spTree>
    <p:extLst>
      <p:ext uri="{BB962C8B-B14F-4D97-AF65-F5344CB8AC3E}">
        <p14:creationId xmlns:p14="http://schemas.microsoft.com/office/powerpoint/2010/main" val="2086876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55714" cy="1354500"/>
          </a:xfrm>
        </p:spPr>
        <p:txBody>
          <a:bodyPr/>
          <a:lstStyle/>
          <a:p>
            <a:r>
              <a:rPr lang="sv-SE" sz="4600" dirty="0"/>
              <a:t>Halvtidsöversynen - art. 18 i förordning (EU) 2021/1060 (CPR)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Flexibilitetsbeloppet, dvs. 50 % av EU-medlen för 2026 och 2027, tilldelas först slutgiltigt efter halvtidsöversynen. Ca 106 miljoner euro i programmet för ESF+.</a:t>
            </a:r>
          </a:p>
          <a:p>
            <a:endParaRPr lang="sv-SE" sz="2800" dirty="0"/>
          </a:p>
          <a:p>
            <a:r>
              <a:rPr lang="sv-SE" sz="2800" dirty="0"/>
              <a:t>Regeringen ska lämna in en bedömning av resultaten i programmet senast 31 mars 2025.</a:t>
            </a:r>
          </a:p>
          <a:p>
            <a:endParaRPr lang="sv-SE" sz="2800" dirty="0"/>
          </a:p>
          <a:p>
            <a:r>
              <a:rPr lang="sv-SE" sz="2800" dirty="0"/>
              <a:t>Halvtidsöversynen kan enligt regelverket resultera i ett förslag till programändring.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D81BA0B-2E2C-F15E-8BD4-694D3EDE9361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17186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" val="RK Logga"/>
  <p:tag name="RK LOGGAHEIGHT" val="39,7765350341797"/>
  <p:tag name="RK LOGGAWIDTH" val="137,30094909668"/>
  <p:tag name="RK LOGGALEFT" val="49,0859832763672"/>
  <p:tag name="RK LOGGATOP" val="485,017333984375"/>
  <p:tag name="RK LOGGACROPLEFT" val="0"/>
  <p:tag name="RK LOGGACROPRIGHT" val="0"/>
  <p:tag name="RK LOGGACROPTOP" val="0"/>
  <p:tag name="RK LOGGACROPBOTTO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0393714904785"/>
  <p:tag name="RK LOGGA VITTOP" val="485,113861083984"/>
  <p:tag name="RK LOGGA VITCROPLEFT" val="0"/>
  <p:tag name="RK LOGGA VITCROPRIGHT" val="0"/>
  <p:tag name="RK LOGGA VITCROPTOP" val="0"/>
  <p:tag name="RK LOGGA VITCROPBOTTOM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C0BAD222-9B03-44A9-949C-5DDA91238390}" vid="{55514459-31C3-46A2-B99A-3E90C2376021}"/>
    </a:ext>
  </a:extLst>
</a:theme>
</file>

<file path=ppt/theme/theme2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817"/>
      </a:accent1>
      <a:accent2>
        <a:srgbClr val="002B5B"/>
      </a:accent2>
      <a:accent3>
        <a:srgbClr val="E3445B"/>
      </a:accent3>
      <a:accent4>
        <a:srgbClr val="6FA8E8"/>
      </a:accent4>
      <a:accent5>
        <a:srgbClr val="A5C138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.potx" id="{4E874F3A-6BB1-4334-AA3C-CB69D53C2FB0}" vid="{CFDAC62F-BBD6-4674-995E-7A3058955A7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3.xml><?xml version="1.0" encoding="utf-8"?>
<?mso-contentType ?>
<SharedContentType xmlns="Microsoft.SharePoint.Taxonomy.ContentTypeSync" SourceId="d07acfae-4dfa-4949-99a8-259efd31a6ae" ContentTypeId="0x010100BBA312BF02777149882D207184EC35C032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RK Word" ma:contentTypeID="0x010100BBA312BF02777149882D207184EC35C0320013979B69B52C234DB30206BE78697F90" ma:contentTypeVersion="47" ma:contentTypeDescription="Skapa nytt dokument med möjlighet att välja RK-mall" ma:contentTypeScope="" ma:versionID="55c3a19121c01078d8d04c2781a59e4e">
  <xsd:schema xmlns:xsd="http://www.w3.org/2001/XMLSchema" xmlns:xs="http://www.w3.org/2001/XMLSchema" xmlns:p="http://schemas.microsoft.com/office/2006/metadata/properties" xmlns:ns2="4e9c2f0c-7bf8-49af-8356-cbf363fc78a7" xmlns:ns4="cc625d36-bb37-4650-91b9-0c96159295ba" xmlns:ns5="18f3d968-6251-40b0-9f11-012b293496c2" xmlns:ns6="9c9941df-7074-4a92-bf99-225d24d78d61" xmlns:ns7="http://schemas.microsoft.com/sharepoint/v4" xmlns:ns8="418f9d99-8a95-4e17-b002-6f0eb5542577" targetNamespace="http://schemas.microsoft.com/office/2006/metadata/properties" ma:root="true" ma:fieldsID="336ba92be7715a66921f404e3e8f81ac" ns2:_="" ns4:_="" ns5:_="" ns6:_="" ns7:_="" ns8:_="">
    <xsd:import namespace="4e9c2f0c-7bf8-49af-8356-cbf363fc78a7"/>
    <xsd:import namespace="cc625d36-bb37-4650-91b9-0c96159295ba"/>
    <xsd:import namespace="18f3d968-6251-40b0-9f11-012b293496c2"/>
    <xsd:import namespace="9c9941df-7074-4a92-bf99-225d24d78d61"/>
    <xsd:import namespace="http://schemas.microsoft.com/sharepoint/v4"/>
    <xsd:import namespace="418f9d99-8a95-4e17-b002-6f0eb5542577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4:TaxCatchAllLabel" minOccurs="0"/>
                <xsd:element ref="ns4:k46d94c0acf84ab9a79866a9d8b1905f" minOccurs="0"/>
                <xsd:element ref="ns4:TaxCatchAll" minOccurs="0"/>
                <xsd:element ref="ns4:edbe0b5c82304c8e847ab7b8c02a77c3" minOccurs="0"/>
                <xsd:element ref="ns5:RKNyckelord" minOccurs="0"/>
                <xsd:element ref="ns6:SharedWithUsers" minOccurs="0"/>
                <xsd:element ref="ns7:IconOverlay" minOccurs="0"/>
                <xsd:element ref="ns8:_dlc_DocId" minOccurs="0"/>
                <xsd:element ref="ns8:_dlc_DocIdUrl" minOccurs="0"/>
                <xsd:element ref="ns8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Global taxonomikolumn1" ma:description="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941df-7074-4a92-bf99-225d24d78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8f9d99-8a95-4e17-b002-6f0eb5542577" elementFormDefault="qualified">
    <xsd:import namespace="http://schemas.microsoft.com/office/2006/documentManagement/types"/>
    <xsd:import namespace="http://schemas.microsoft.com/office/infopath/2007/PartnerControls"/>
    <xsd:element name="_dlc_DocId" ma:index="1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2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IconOverlay xmlns="http://schemas.microsoft.com/sharepoint/v4" xsi:nil="true"/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  <_dlc_DocId xmlns="418f9d99-8a95-4e17-b002-6f0eb5542577">PVVC7NFJTUQE-1551738204-89442</_dlc_DocId>
    <_dlc_DocIdUrl xmlns="418f9d99-8a95-4e17-b002-6f0eb5542577">
      <Url>https://dhs.sp.regeringskansliet.se/yta/a-a/_layouts/15/DocIdRedir.aspx?ID=PVVC7NFJTUQE-1551738204-89442</Url>
      <Description>PVVC7NFJTUQE-1551738204-89442</Description>
    </_dlc_DocIdUrl>
  </documentManagement>
</p:properties>
</file>

<file path=customXml/itemProps1.xml><?xml version="1.0" encoding="utf-8"?>
<ds:datastoreItem xmlns:ds="http://schemas.openxmlformats.org/officeDocument/2006/customXml" ds:itemID="{020E4253-FC7D-4CA1-BFB1-17A10952F64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653DCD5-516E-4565-BD88-24415B996EB6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5021EB48-51D0-440F-99D3-387B8DA9245C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368A16F-BC52-493B-9EE4-BA156489B8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9c9941df-7074-4a92-bf99-225d24d78d61"/>
    <ds:schemaRef ds:uri="http://schemas.microsoft.com/sharepoint/v4"/>
    <ds:schemaRef ds:uri="418f9d99-8a95-4e17-b002-6f0eb55425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305A2582-E759-49B0-9FE8-51ABBF6DA6F7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11372A3C-6B4C-4BA8-959D-A19925075CB7}">
  <ds:schemaRefs>
    <ds:schemaRef ds:uri="http://schemas.microsoft.com/office/2006/metadata/properties"/>
    <ds:schemaRef ds:uri="cc625d36-bb37-4650-91b9-0c96159295ba"/>
    <ds:schemaRef ds:uri="http://schemas.microsoft.com/sharepoint/v4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418f9d99-8a95-4e17-b002-6f0eb5542577"/>
    <ds:schemaRef ds:uri="9c9941df-7074-4a92-bf99-225d24d78d61"/>
    <ds:schemaRef ds:uri="18f3d968-6251-40b0-9f11-012b293496c2"/>
    <ds:schemaRef ds:uri="http://purl.org/dc/elements/1.1/"/>
    <ds:schemaRef ds:uri="4e9c2f0c-7bf8-49af-8356-cbf363fc78a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477</Words>
  <Application>Microsoft Office PowerPoint</Application>
  <PresentationFormat>Bredbild</PresentationFormat>
  <Paragraphs>75</Paragraphs>
  <Slides>8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Calibri</vt:lpstr>
      <vt:lpstr>EC Square Sans Pro</vt:lpstr>
      <vt:lpstr>Wingdings</vt:lpstr>
      <vt:lpstr>RK PPT</vt:lpstr>
      <vt:lpstr>Office Theme</vt:lpstr>
      <vt:lpstr>Aktuellt från Arbetsmarknadsdepartementet</vt:lpstr>
      <vt:lpstr>Betänkandet En ny organisation för förvaltning av EU-medel (SOU 2024:22) </vt:lpstr>
      <vt:lpstr>Utredningens övergripande uppdrag</vt:lpstr>
      <vt:lpstr>Förslag om en förvaltande myndighet för fonderna inom sammanhållningspolitiken</vt:lpstr>
      <vt:lpstr>Förslag om strukturfondspartnerskapen</vt:lpstr>
      <vt:lpstr>Information om den europeiska plattformen för strategisk teknik (STEP)</vt:lpstr>
      <vt:lpstr> STEP  Regelverket som rör ESF+ för 2021-2027 </vt:lpstr>
      <vt:lpstr>Halvtidsöversynen - art. 18 i förordning (EU) 2021/1060 (CPR)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Aktuellt från Arbetsmarknadsdepartementet</dc:title>
  <dc:creator>Åsa Bergqvist</dc:creator>
  <cp:lastModifiedBy>Åsa Bergqvist</cp:lastModifiedBy>
  <cp:revision>9</cp:revision>
  <dcterms:created xsi:type="dcterms:W3CDTF">2023-03-05T14:02:31Z</dcterms:created>
  <dcterms:modified xsi:type="dcterms:W3CDTF">2024-05-17T13:14:37Z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0x010100BBA312BF02777149882D207184EC35C0320013979B69B52C234DB30206BE78697F90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d409e875-2f84-4ecb-ba0e-2ec40ee71fe7</vt:lpwstr>
  </property>
</Properties>
</file>