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7"/>
    <p:sldMasterId id="2147483678" r:id="rId8"/>
  </p:sldMasterIdLst>
  <p:notesMasterIdLst>
    <p:notesMasterId r:id="rId16"/>
  </p:notesMasterIdLst>
  <p:sldIdLst>
    <p:sldId id="256" r:id="rId9"/>
    <p:sldId id="436" r:id="rId10"/>
    <p:sldId id="396" r:id="rId11"/>
    <p:sldId id="437" r:id="rId12"/>
    <p:sldId id="435" r:id="rId13"/>
    <p:sldId id="409" r:id="rId14"/>
    <p:sldId id="438" r:id="rId15"/>
  </p:sldIdLst>
  <p:sldSz cx="12192000" cy="6858000"/>
  <p:notesSz cx="6858000" cy="9144000"/>
  <p:custDataLst>
    <p:tags r:id="rId17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9" autoAdjust="0"/>
    <p:restoredTop sz="93792" autoAdjust="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2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4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3.xml"/><Relationship Id="rId5" Type="http://schemas.openxmlformats.org/officeDocument/2006/relationships/customXml" Target="../customXml/item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3B0FFE-997D-408E-BC0D-B02B2F007F09}" type="datetimeFigureOut">
              <a:rPr lang="sv-SE" smtClean="0"/>
              <a:t>2024-04-22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C2FE1-C9AB-4A05-BB0E-CAA525B0F3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1608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CF2995-AB43-4B7C-B8CD-9DC7C3692A9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1103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965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93268" y="729566"/>
            <a:ext cx="8893350" cy="2151531"/>
          </a:xfrm>
        </p:spPr>
        <p:txBody>
          <a:bodyPr lIns="0" rIns="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88574" y="2900578"/>
            <a:ext cx="8898044" cy="1655762"/>
          </a:xfrm>
        </p:spPr>
        <p:txBody>
          <a:bodyPr lIns="0" rIns="0"/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622800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429F-ADA7-446B-8B9C-BBD5CDD6AD30}" type="datetime1">
              <a:rPr lang="sv-SE" smtClean="0"/>
              <a:t>2024-04-22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 descr="RK Logga VIT">
            <a:extLst>
              <a:ext uri="{FF2B5EF4-FFF2-40B4-BE49-F238E27FC236}">
                <a16:creationId xmlns:a16="http://schemas.microsoft.com/office/drawing/2014/main" id="{F6D3D5E7-6D09-434F-B16A-45E901A5BB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1" y="6159720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8194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re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9" y="1893600"/>
            <a:ext cx="3405601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351843" y="1893600"/>
            <a:ext cx="3452400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3"/>
          </p:nvPr>
        </p:nvSpPr>
        <p:spPr>
          <a:xfrm>
            <a:off x="8127687" y="1893600"/>
            <a:ext cx="3450828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12F3F3F-D4CD-4C78-B476-8DD550FFE88E}" type="datetime1">
              <a:rPr lang="sv-SE" smtClean="0"/>
              <a:t>2024-04-22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649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två bildtext/kä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9" y="1908063"/>
            <a:ext cx="5306401" cy="3421021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617565" y="5486400"/>
            <a:ext cx="5311635" cy="550863"/>
          </a:xfrm>
        </p:spPr>
        <p:txBody>
          <a:bodyPr anchor="b"/>
          <a:lstStyle>
            <a:lvl1pPr marL="0" indent="0" algn="r">
              <a:buNone/>
              <a:defRPr sz="9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Bildtext/källa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908063"/>
            <a:ext cx="5337668" cy="4129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7A0106-448D-4074-8D09-F6351A6A1C03}" type="datetime1">
              <a:rPr lang="sv-SE" smtClean="0"/>
              <a:t>2024-04-22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4084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9" y="1908063"/>
            <a:ext cx="5306401" cy="4129200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908063"/>
            <a:ext cx="5337668" cy="4129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FC-2B4E-4F40-B466-24D3BD765199}" type="datetime1">
              <a:rPr lang="sv-SE" smtClean="0"/>
              <a:t>2024-04-22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279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004154" y="729566"/>
            <a:ext cx="8893350" cy="2151531"/>
          </a:xfrm>
        </p:spPr>
        <p:txBody>
          <a:bodyPr lIns="0" rIns="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99460" y="2900578"/>
            <a:ext cx="8898044" cy="1655762"/>
          </a:xfrm>
        </p:spPr>
        <p:txBody>
          <a:bodyPr lIns="0" rIns="0"/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622800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429F-ADA7-446B-8B9C-BBD5CDD6AD30}" type="datetime1">
              <a:rPr lang="sv-SE" smtClean="0"/>
              <a:t>2024-04-22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1" name="Bildobjekt 10" descr="RK Logga VIT">
            <a:extLst>
              <a:ext uri="{FF2B5EF4-FFF2-40B4-BE49-F238E27FC236}">
                <a16:creationId xmlns:a16="http://schemas.microsoft.com/office/drawing/2014/main" id="{4656D91A-0EEF-41AE-922A-90AEABC54E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1" y="6159720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545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nittsrubrik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622800" y="359999"/>
            <a:ext cx="10952115" cy="1620001"/>
          </a:xfrm>
        </p:spPr>
        <p:txBody>
          <a:bodyPr anchor="t">
            <a:no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1980000"/>
            <a:ext cx="10952115" cy="130492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0C50-572B-47DC-A58B-CDFE5A030283}" type="datetime1">
              <a:rPr lang="sv-SE" smtClean="0"/>
              <a:t>2024-04-22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 descr="RK Logga VIT">
            <a:extLst>
              <a:ext uri="{FF2B5EF4-FFF2-40B4-BE49-F238E27FC236}">
                <a16:creationId xmlns:a16="http://schemas.microsoft.com/office/drawing/2014/main" id="{97B1F268-438E-427D-A222-F3D87FD0FD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00" y="6160947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7838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</p:spPr>
        <p:txBody>
          <a:bodyPr lIns="367200" tIns="223200" rIns="18000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10" name="Rektangel 9"/>
          <p:cNvSpPr/>
          <p:nvPr/>
        </p:nvSpPr>
        <p:spPr>
          <a:xfrm>
            <a:off x="623311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7200" tIns="223200" rIns="121917" bIns="60958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BA93-5507-47D4-BA73-9510C4CFB7E1}" type="datetime1">
              <a:rPr lang="sv-SE" smtClean="0"/>
              <a:t>2024-04-22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 descr="RK Logga VIT">
            <a:extLst>
              <a:ext uri="{FF2B5EF4-FFF2-40B4-BE49-F238E27FC236}">
                <a16:creationId xmlns:a16="http://schemas.microsoft.com/office/drawing/2014/main" id="{1B28316B-8DAC-40DA-A9A9-36A59918F8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1" y="6159720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706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gr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</p:spPr>
        <p:txBody>
          <a:bodyPr lIns="367200" tIns="223200" rIns="18000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10" name="Rektangel 9"/>
          <p:cNvSpPr/>
          <p:nvPr/>
        </p:nvSpPr>
        <p:spPr>
          <a:xfrm>
            <a:off x="623311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BD43-795F-4C50-AF45-3CB157E8B4A8}" type="datetime1">
              <a:rPr lang="sv-SE" smtClean="0"/>
              <a:t>2024-04-22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 descr="RK Logga VIT">
            <a:extLst>
              <a:ext uri="{FF2B5EF4-FFF2-40B4-BE49-F238E27FC236}">
                <a16:creationId xmlns:a16="http://schemas.microsoft.com/office/drawing/2014/main" id="{61839C07-2E61-47D6-BC06-7FCCE30367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1" y="6159720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5166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med utfallande 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/>
          <p:cNvSpPr>
            <a:spLocks noGrp="1"/>
          </p:cNvSpPr>
          <p:nvPr>
            <p:ph type="pic" sz="quarter" idx="14" hasCustomPrompt="1"/>
          </p:nvPr>
        </p:nvSpPr>
        <p:spPr>
          <a:xfrm>
            <a:off x="1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
              </a:t>
            </a:r>
          </a:p>
        </p:txBody>
      </p:sp>
      <p:sp>
        <p:nvSpPr>
          <p:cNvPr id="2" name="Rubrik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  <a:ln w="19050">
            <a:solidFill>
              <a:schemeClr val="bg1"/>
            </a:solidFill>
          </a:ln>
        </p:spPr>
        <p:txBody>
          <a:bodyPr lIns="374400" tIns="223200" rIns="180000" anchor="t">
            <a:noAutofit/>
          </a:bodyPr>
          <a:lstStyle>
            <a:lvl1pPr algn="l">
              <a:defRPr sz="640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0CC14C-A365-460A-878B-7590651A3474}" type="datetime1">
              <a:rPr lang="sv-SE" smtClean="0"/>
              <a:t>2024-04-22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 descr="RK Logga VIT">
            <a:extLst>
              <a:ext uri="{FF2B5EF4-FFF2-40B4-BE49-F238E27FC236}">
                <a16:creationId xmlns:a16="http://schemas.microsoft.com/office/drawing/2014/main" id="{A784A338-C835-497E-BB5F-D0C26C01FC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1" y="6159720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337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02B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 dirty="0">
              <a:solidFill>
                <a:schemeClr val="accent4"/>
              </a:solidFill>
              <a:latin typeface="EC Square Sans Pro" panose="020B05060400000200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869" y="1679734"/>
            <a:ext cx="4505417" cy="457670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latin typeface="EC Square Sans Pro" panose="020B0506040000020004" pitchFamily="34" charset="0"/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latin typeface="EC Square Sans Pro" panose="020B05060400000200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4000" b="0">
                <a:solidFill>
                  <a:schemeClr val="bg1"/>
                </a:solidFill>
                <a:latin typeface="EC Square Sans Pro" panose="020B05060400000200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latin typeface="EC Square Sans Pro" panose="020B0506040000020004" pitchFamily="34" charset="0"/>
            </a:endParaRPr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400" b="1" i="0">
                <a:solidFill>
                  <a:schemeClr val="accent1"/>
                </a:solidFill>
                <a:latin typeface="EC Square Sans Pro" panose="020B05060400000200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1071350" y="6189670"/>
            <a:ext cx="5040313" cy="528998"/>
          </a:xfrm>
        </p:spPr>
        <p:txBody>
          <a:bodyPr>
            <a:noAutofit/>
          </a:bodyPr>
          <a:lstStyle>
            <a:lvl1pPr marL="0" indent="0" algn="l">
              <a:buFontTx/>
              <a:buNone/>
              <a:defRPr sz="1200" i="0">
                <a:solidFill>
                  <a:schemeClr val="bg1"/>
                </a:solidFill>
                <a:latin typeface="EC Square Sans Pro" panose="020B05060400000200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13949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rgbClr val="002B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1"/>
                </a:solidFill>
                <a:latin typeface="EC Square Sans Pro" panose="020B05060400000200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9876" y="280225"/>
            <a:ext cx="3580936" cy="343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019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AB80-E3F7-43B6-99B8-2CCF2C5AB7C1}" type="datetime1">
              <a:rPr lang="sv-SE" smtClean="0"/>
              <a:t>2024-04-22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77699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49186"/>
            <a:ext cx="10905699" cy="405834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2897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AB80-E3F7-43B6-99B8-2CCF2C5AB7C1}" type="datetime1">
              <a:rPr lang="sv-SE" smtClean="0"/>
              <a:t>2024-04-22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755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>
            <a:lvl1pPr marL="468000" indent="-468000">
              <a:buFont typeface="+mj-lt"/>
              <a:buAutoNum type="arabicPeriod"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E482-D5BE-411A-B1B9-E63121B0B9A5}" type="datetime1">
              <a:rPr lang="sv-SE" smtClean="0"/>
              <a:t>2024-04-22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359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/>
          </p:nvPr>
        </p:nvSpPr>
        <p:spPr>
          <a:xfrm>
            <a:off x="622800" y="1890000"/>
            <a:ext cx="8074800" cy="4129200"/>
          </a:xfrm>
        </p:spPr>
        <p:txBody>
          <a:bodyPr rIns="0"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235719-514E-4809-A146-B18FB1267448}" type="datetime1">
              <a:rPr lang="sv-SE" smtClean="0"/>
              <a:t>2024-04-22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657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2800" y="359999"/>
            <a:ext cx="10952115" cy="1620001"/>
          </a:xfrm>
        </p:spPr>
        <p:txBody>
          <a:bodyPr anchor="t">
            <a:no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1980000"/>
            <a:ext cx="10952115" cy="130492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AEC9-DCD9-42C2-AC7B-9AE0978E715F}" type="datetime1">
              <a:rPr lang="sv-SE" smtClean="0"/>
              <a:t>2024-04-22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 descr="RK Logga VIT">
            <a:extLst>
              <a:ext uri="{FF2B5EF4-FFF2-40B4-BE49-F238E27FC236}">
                <a16:creationId xmlns:a16="http://schemas.microsoft.com/office/drawing/2014/main" id="{B074DD21-311D-46EE-B33B-DEC302A8D7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01" y="6159720"/>
            <a:ext cx="1745153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0023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9" y="1893600"/>
            <a:ext cx="5306401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6887" y="1908063"/>
            <a:ext cx="5351628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C056-EBF6-44F4-AA05-D318978CEEB2}" type="datetime1">
              <a:rPr lang="sv-SE" smtClean="0"/>
              <a:t>2024-04-22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4833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9" y="1499927"/>
            <a:ext cx="5306401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799" y="2426463"/>
            <a:ext cx="5306401" cy="3610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226887" y="1496145"/>
            <a:ext cx="5351628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226887" y="2426006"/>
            <a:ext cx="5351628" cy="361125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D6F9-8485-4043-A67C-56589D32B672}" type="datetime1">
              <a:rPr lang="sv-SE" smtClean="0"/>
              <a:t>2024-04-22</a:t>
            </a:fld>
            <a:endParaRPr lang="sv-SE" dirty="0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2985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0CFB-13F3-48C0-BA62-2701E0DEAD43}" type="datetime1">
              <a:rPr lang="sv-SE" smtClean="0"/>
              <a:t>2024-04-22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429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8A3D-0DB0-43F7-B56E-F59C207974A1}" type="datetime1">
              <a:rPr lang="sv-SE" smtClean="0"/>
              <a:t>2024-04-22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064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2800" y="360000"/>
            <a:ext cx="10944804" cy="102974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9" y="1890713"/>
            <a:ext cx="10955715" cy="412908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576240" y="297899"/>
            <a:ext cx="977891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6C37EBDB-E3D6-441D-8D74-0BD88E948927}" type="datetime1">
              <a:rPr lang="sv-SE" smtClean="0"/>
              <a:t>2024-04-22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012123" y="6304768"/>
            <a:ext cx="80640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 b="1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Departementsnamn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082155" y="6304768"/>
            <a:ext cx="4824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900" b="0" baseline="0">
                <a:solidFill>
                  <a:schemeClr val="tx1"/>
                </a:solidFill>
              </a:defRPr>
            </a:lvl1pPr>
          </a:lstStyle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 descr="RK Logga">
            <a:extLst>
              <a:ext uri="{FF2B5EF4-FFF2-40B4-BE49-F238E27FC236}">
                <a16:creationId xmlns:a16="http://schemas.microsoft.com/office/drawing/2014/main" id="{1E78036D-44E4-435B-92DF-43C836075D2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3" y="6159720"/>
            <a:ext cx="1742113" cy="50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42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0" r:id="rId11"/>
    <p:sldLayoutId id="2147483674" r:id="rId12"/>
    <p:sldLayoutId id="2147483677" r:id="rId13"/>
    <p:sldLayoutId id="2147483676" r:id="rId14"/>
    <p:sldLayoutId id="2147483671" r:id="rId15"/>
    <p:sldLayoutId id="2147483675" r:id="rId16"/>
    <p:sldLayoutId id="2147483673" r:id="rId17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4400" indent="-2844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17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3803">
          <p15:clr>
            <a:srgbClr val="F26B43"/>
          </p15:clr>
        </p15:guide>
        <p15:guide id="4" orient="horz" pos="1191">
          <p15:clr>
            <a:srgbClr val="F26B43"/>
          </p15:clr>
        </p15:guide>
        <p15:guide id="5" pos="330">
          <p15:clr>
            <a:srgbClr val="F26B43"/>
          </p15:clr>
        </p15:guide>
        <p15:guide id="6" pos="7333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EC Square Sans Pro" panose="020B0506040000020004" pitchFamily="34" charset="0"/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7748" y="194861"/>
            <a:ext cx="941372" cy="800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10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accent2"/>
          </a:solidFill>
          <a:latin typeface="EC Square Sans Pro" panose="020B05060400000200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accent1"/>
        </a:buClr>
        <a:buSzPct val="13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EC Square Sans Pro" panose="020B05060400000200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accent1"/>
        </a:buClr>
        <a:buSzPct val="13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EC Square Sans Pro" panose="020B05060400000200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accent1"/>
        </a:buClr>
        <a:buSzPct val="13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EC Square Sans Pro" panose="020B05060400000200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accent1"/>
        </a:buClr>
        <a:buSzPct val="13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EC Square Sans Pro" panose="020B05060400000200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accent1"/>
        </a:buClr>
        <a:buSzPct val="13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EC Square Sans Pro" panose="020B05060400000200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SV/TXT/PDF/?uri=OJ:L_202400795" TargetMode="External"/><Relationship Id="rId2" Type="http://schemas.openxmlformats.org/officeDocument/2006/relationships/hyperlink" Target="https://www.riksdagen.se/sv/dokument-och-lagar/dokument/fakta-pm-om-eu-forslag/oversyn-av-den-flerariga-budgetramen-mff-for_ha06fpm111/htm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264F82-F15F-4E4E-AEDE-C95586DA99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5500" dirty="0"/>
              <a:t>Information om den europeiska plattformen för strategisk teknik (STEP)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D26BF03-1687-4BB9-BB2B-EDC30E7281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573" y="2900578"/>
            <a:ext cx="9265035" cy="1655762"/>
          </a:xfrm>
        </p:spPr>
        <p:txBody>
          <a:bodyPr/>
          <a:lstStyle/>
          <a:p>
            <a:endParaRPr lang="sv-SE" sz="2400" dirty="0"/>
          </a:p>
          <a:p>
            <a:endParaRPr lang="sv-SE" sz="2400" dirty="0"/>
          </a:p>
          <a:p>
            <a:r>
              <a:rPr lang="sv-SE" sz="2400" dirty="0"/>
              <a:t>Arbetsutskottet för övervakningskommittén för det nationella programmet för ESF+</a:t>
            </a:r>
          </a:p>
          <a:p>
            <a:endParaRPr lang="sv-SE" sz="2400" dirty="0"/>
          </a:p>
          <a:p>
            <a:r>
              <a:rPr lang="sv-SE" sz="2400" dirty="0"/>
              <a:t>22 april 2024 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AD3EE14-EB51-42AD-AA4F-CF1A6C425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Arbetsmarknadsdepartementet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148412-DB00-45EF-9F8E-63ECE64D4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90151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56DA1C-91E4-2998-E679-5B162D110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9F44FE8-99F1-311D-6124-A0002DA8D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799" y="1777429"/>
            <a:ext cx="11449336" cy="4242366"/>
          </a:xfrm>
        </p:spPr>
        <p:txBody>
          <a:bodyPr/>
          <a:lstStyle/>
          <a:p>
            <a:r>
              <a:rPr lang="sv-SE" sz="2600" dirty="0"/>
              <a:t>STEP är inriktat på EU:s konkurrenskraft och industripolitik.</a:t>
            </a:r>
          </a:p>
          <a:p>
            <a:endParaRPr lang="sv-SE" sz="2600" dirty="0"/>
          </a:p>
          <a:p>
            <a:r>
              <a:rPr lang="sv-SE" sz="2600" dirty="0"/>
              <a:t>KOM:s förslag i juni 2023 motiverades med att externa störningar och global konkurrens byggd på subventioner hotar EU:s ekonomiska suveränitet och förmåga till omställning. Länk till regeringens </a:t>
            </a:r>
            <a:r>
              <a:rPr lang="sv-SE" sz="2600" dirty="0">
                <a:hlinkClick r:id="rId2"/>
              </a:rPr>
              <a:t>faktaPM</a:t>
            </a:r>
            <a:r>
              <a:rPr lang="sv-SE" sz="2600" dirty="0"/>
              <a:t>.</a:t>
            </a:r>
          </a:p>
          <a:p>
            <a:endParaRPr lang="sv-SE" sz="2600" dirty="0"/>
          </a:p>
          <a:p>
            <a:r>
              <a:rPr lang="sv-SE" sz="2600" dirty="0">
                <a:hlinkClick r:id="rId3"/>
              </a:rPr>
              <a:t>Förordning (EU) 2024/795 om inrättande av den europeiska plattformen för strategisk teknik (STEP)</a:t>
            </a:r>
            <a:r>
              <a:rPr lang="sv-SE" sz="2600" dirty="0"/>
              <a:t> trädde i kraft den 1 mars 2024.  </a:t>
            </a:r>
          </a:p>
          <a:p>
            <a:endParaRPr lang="sv-SE" sz="2600" dirty="0"/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4C16554-3518-BC52-1DC5-FD9A145BC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Arbetsmarknadsdepartementet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24604FB-E72A-F1B1-809E-622249D8A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4138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BB427-9EEC-2FED-F787-7B2086857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Målen med STEP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2555432-2CF5-CB49-1737-44467CAC3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/>
              <a:t>STEP ska stödja utvecklingen och tillverkningen av kritisk teknik inom tre sektorer:</a:t>
            </a:r>
          </a:p>
          <a:p>
            <a:pPr lvl="1"/>
            <a:r>
              <a:rPr lang="sv-SE" dirty="0"/>
              <a:t>digital teknik och teknikintensiva innovationer</a:t>
            </a:r>
          </a:p>
          <a:p>
            <a:pPr lvl="1"/>
            <a:r>
              <a:rPr lang="sv-SE" dirty="0"/>
              <a:t>ren och resurseffektiv teknik och</a:t>
            </a:r>
          </a:p>
          <a:p>
            <a:pPr lvl="1"/>
            <a:r>
              <a:rPr lang="sv-SE" dirty="0"/>
              <a:t>bioteknik.</a:t>
            </a:r>
          </a:p>
          <a:p>
            <a:pPr lvl="1"/>
            <a:endParaRPr lang="sv-SE" sz="2800" dirty="0"/>
          </a:p>
          <a:p>
            <a:r>
              <a:rPr lang="sv-SE" sz="2800" dirty="0"/>
              <a:t>STEP ska stödja stärka dessa sektorers värdekedjor, uppmuntra investeringar i kritiska råvaror och åtgärda brist på arbetskraft och kompetens. 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369B109-F5D3-1628-10F5-B99099E02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Arbetsmarknadsdepartementet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2723274-C164-7184-4929-D137EA596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77488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19C699-EE27-98A0-50AA-36914E9C0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Finansiering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A649AF2-1724-BC7E-9D7C-D43A022CA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Finansieringen för STEP kommer från befintliga EU-program, bl.a. kan medel från fonderna inom sammanhållningspolitiken, inkl. ESF+, användas för investeringar.</a:t>
            </a:r>
          </a:p>
          <a:p>
            <a:endParaRPr lang="sv-SE" dirty="0"/>
          </a:p>
          <a:p>
            <a:r>
              <a:rPr lang="sv-SE" dirty="0"/>
              <a:t>För att nytta möjligheterna inom STEP till flexibilitet krävs programändringar.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B50D48D-9EB0-5BAF-898C-AB08E9AF8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Arbetsmarknadsdepartementet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980B9C9-01A1-A383-51C5-1CA530C08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8182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199" y="1411061"/>
            <a:ext cx="10648123" cy="377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2592" y="1370135"/>
            <a:ext cx="11181869" cy="5543774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b="1" dirty="0">
                <a:solidFill>
                  <a:schemeClr val="accent2"/>
                </a:solidFill>
              </a:rPr>
              <a:t>  ESF+ 2021-2027 (Article 12 of STEP)</a:t>
            </a:r>
            <a:endParaRPr lang="en-US" sz="1800" b="1" dirty="0">
              <a:solidFill>
                <a:schemeClr val="accent2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endParaRPr lang="en-US" sz="1600" dirty="0"/>
          </a:p>
          <a:p>
            <a:pPr>
              <a:spcAft>
                <a:spcPts val="300"/>
              </a:spcAft>
            </a:pPr>
            <a:endParaRPr lang="en-US" sz="16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1800" b="1" dirty="0">
              <a:solidFill>
                <a:schemeClr val="accent2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1800" b="1" dirty="0">
              <a:solidFill>
                <a:schemeClr val="accent2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1800" b="1" dirty="0">
              <a:solidFill>
                <a:schemeClr val="accent2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1800" b="1" dirty="0">
              <a:solidFill>
                <a:schemeClr val="accent2"/>
              </a:solidFill>
            </a:endParaRPr>
          </a:p>
          <a:p>
            <a:endParaRPr lang="en-GB" dirty="0"/>
          </a:p>
        </p:txBody>
      </p:sp>
      <p:sp>
        <p:nvSpPr>
          <p:cNvPr id="6" name="Title 28">
            <a:extLst>
              <a:ext uri="{FF2B5EF4-FFF2-40B4-BE49-F238E27FC236}">
                <a16:creationId xmlns:a16="http://schemas.microsoft.com/office/drawing/2014/main" id="{CD496670-1848-ADB4-C0A7-89BCC5681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783260"/>
            <a:ext cx="10515600" cy="782357"/>
          </a:xfrm>
        </p:spPr>
        <p:txBody>
          <a:bodyPr/>
          <a:lstStyle/>
          <a:p>
            <a:br>
              <a:rPr lang="en-IE" sz="3600" b="1" kern="0" dirty="0">
                <a:solidFill>
                  <a:srgbClr val="FFC000"/>
                </a:solidFill>
                <a:latin typeface="EC Square Sans Pro"/>
                <a:ea typeface="+mn-ea"/>
                <a:cs typeface="+mn-cs"/>
              </a:rPr>
            </a:br>
            <a:r>
              <a:rPr lang="en-IE" sz="3600" b="1" kern="0" dirty="0">
                <a:solidFill>
                  <a:srgbClr val="FFC000"/>
                </a:solidFill>
                <a:latin typeface="EC Square Sans Pro"/>
                <a:ea typeface="+mn-ea"/>
                <a:cs typeface="+mn-cs"/>
              </a:rPr>
              <a:t>STEP</a:t>
            </a:r>
            <a:r>
              <a:rPr lang="en-IE" dirty="0"/>
              <a:t> </a:t>
            </a:r>
            <a:br>
              <a:rPr lang="en-IE" dirty="0"/>
            </a:br>
            <a:r>
              <a:rPr lang="en-IE" dirty="0"/>
              <a:t>Amendments to the Funds under the CPR 2021-2027</a:t>
            </a:r>
            <a:br>
              <a:rPr lang="en-IE" dirty="0"/>
            </a:br>
            <a:endParaRPr lang="en-IE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54148FC-75BC-7182-7E0D-5BE94B89354A}"/>
              </a:ext>
            </a:extLst>
          </p:cNvPr>
          <p:cNvGrpSpPr/>
          <p:nvPr/>
        </p:nvGrpSpPr>
        <p:grpSpPr>
          <a:xfrm>
            <a:off x="431659" y="3264508"/>
            <a:ext cx="1810123" cy="639322"/>
            <a:chOff x="-38350" y="426828"/>
            <a:chExt cx="2123309" cy="972856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D2C4B19F-0B6E-67C6-30E8-1EE063B6C193}"/>
                </a:ext>
              </a:extLst>
            </p:cNvPr>
            <p:cNvSpPr/>
            <p:nvPr/>
          </p:nvSpPr>
          <p:spPr>
            <a:xfrm>
              <a:off x="4575" y="429969"/>
              <a:ext cx="2080384" cy="96971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ctangle: Rounded Corners 4">
              <a:extLst>
                <a:ext uri="{FF2B5EF4-FFF2-40B4-BE49-F238E27FC236}">
                  <a16:creationId xmlns:a16="http://schemas.microsoft.com/office/drawing/2014/main" id="{8A9F04AD-4CCB-9237-84F4-DF4997B4E5FC}"/>
                </a:ext>
              </a:extLst>
            </p:cNvPr>
            <p:cNvSpPr txBox="1"/>
            <p:nvPr/>
          </p:nvSpPr>
          <p:spPr>
            <a:xfrm>
              <a:off x="-38350" y="426828"/>
              <a:ext cx="2080384" cy="6464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113792" rIns="113792" bIns="60960" numCol="1" spcCol="1270" anchor="t" anchorCtr="0">
              <a:noAutofit/>
            </a:bodyPr>
            <a:lstStyle/>
            <a:p>
              <a:pPr marL="0" marR="0" lvl="0" indent="0" algn="ctr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EC Square Sans Pro" panose="020B0506040000020004" pitchFamily="34" charset="0"/>
                  <a:ea typeface="+mn-ea"/>
                  <a:cs typeface="+mn-cs"/>
                </a:rPr>
                <a:t>Scope of support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95F99D0-42A0-4F69-6786-B4B37876FFC0}"/>
              </a:ext>
            </a:extLst>
          </p:cNvPr>
          <p:cNvGrpSpPr/>
          <p:nvPr/>
        </p:nvGrpSpPr>
        <p:grpSpPr>
          <a:xfrm>
            <a:off x="2241782" y="3405200"/>
            <a:ext cx="370738" cy="360002"/>
            <a:chOff x="2554640" y="573207"/>
            <a:chExt cx="359999" cy="360002"/>
          </a:xfrm>
        </p:grpSpPr>
        <p:sp>
          <p:nvSpPr>
            <p:cNvPr id="12" name="Right Triangle 11">
              <a:extLst>
                <a:ext uri="{FF2B5EF4-FFF2-40B4-BE49-F238E27FC236}">
                  <a16:creationId xmlns:a16="http://schemas.microsoft.com/office/drawing/2014/main" id="{DAEE2249-3D5B-AC28-406B-0ABCE4F6FCA6}"/>
                </a:ext>
              </a:extLst>
            </p:cNvPr>
            <p:cNvSpPr/>
            <p:nvPr/>
          </p:nvSpPr>
          <p:spPr>
            <a:xfrm rot="13500000">
              <a:off x="2554639" y="573208"/>
              <a:ext cx="360002" cy="359999"/>
            </a:xfrm>
            <a:prstGeom prst="rtTriangle">
              <a:avLst/>
            </a:prstGeom>
            <a:solidFill>
              <a:schemeClr val="accent1"/>
            </a:solidFill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ight Triangle 4">
              <a:extLst>
                <a:ext uri="{FF2B5EF4-FFF2-40B4-BE49-F238E27FC236}">
                  <a16:creationId xmlns:a16="http://schemas.microsoft.com/office/drawing/2014/main" id="{CE872B29-FE00-A9F2-60C8-46A0937A480E}"/>
                </a:ext>
              </a:extLst>
            </p:cNvPr>
            <p:cNvSpPr txBox="1"/>
            <p:nvPr/>
          </p:nvSpPr>
          <p:spPr>
            <a:xfrm rot="13500000">
              <a:off x="2646823" y="683392"/>
              <a:ext cx="252002" cy="2159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marR="0" lvl="0" indent="0" algn="ctr" defTabSz="577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EC Square Sans Pro" panose="020B0506040000020004" pitchFamily="34" charset="0"/>
                <a:ea typeface="+mn-ea"/>
                <a:cs typeface="+mn-cs"/>
              </a:endParaRPr>
            </a:p>
          </p:txBody>
        </p:sp>
      </p:grp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17608CD-099A-8C2E-709A-E5DA9864BC33}"/>
              </a:ext>
            </a:extLst>
          </p:cNvPr>
          <p:cNvSpPr/>
          <p:nvPr/>
        </p:nvSpPr>
        <p:spPr>
          <a:xfrm>
            <a:off x="2909334" y="2053290"/>
            <a:ext cx="8590587" cy="3434575"/>
          </a:xfrm>
          <a:prstGeom prst="roundRect">
            <a:avLst/>
          </a:prstGeom>
          <a:solidFill>
            <a:schemeClr val="bg2"/>
          </a:solidFill>
          <a:ln w="190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5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ESF+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may contribute to STEP objective set out in Article 2(1)(b) STEP 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50000"/>
              <a:buFontTx/>
              <a:buNone/>
              <a:tabLst/>
              <a:defRPr/>
            </a:pPr>
            <a:r>
              <a:rPr kumimoji="0" lang="en-US" sz="1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Addressing shortages of </a:t>
            </a:r>
            <a:r>
              <a:rPr kumimoji="0" lang="en-US" sz="16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labour</a:t>
            </a:r>
            <a:r>
              <a:rPr kumimoji="0" lang="en-US" sz="1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and skills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critical to all kinds of quality jobs for the development or manufacturing of critical technologies in the following sectors: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50000"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 digital technologies,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50000"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(ii) clean and resource efficient technologies, including net-zero technologies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50000"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(iii) biotechnologies, including medicinal products on the Union list of critical medicines and their components;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SzPct val="15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MS may use ESF+ to support development of skills in net-zero technologies, including those based on learning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programmes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of Skills academies, the training of young people and the skilling, upskilling and reskilling of workers in net-zero technologies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44C51F-8B9D-441C-3867-AA5A34DA4E72}"/>
              </a:ext>
            </a:extLst>
          </p:cNvPr>
          <p:cNvSpPr txBox="1"/>
          <p:nvPr/>
        </p:nvSpPr>
        <p:spPr>
          <a:xfrm>
            <a:off x="257539" y="5792667"/>
            <a:ext cx="9320811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Char char="Ø"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2B5B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ESF+ may provide support to the development of skills in general, </a:t>
            </a:r>
            <a:r>
              <a:rPr kumimoji="0" lang="en-US" sz="1800" b="1" i="1" u="none" strike="noStrike" kern="1200" cap="none" spc="0" normalizeH="0" baseline="0" noProof="0" dirty="0" err="1">
                <a:ln>
                  <a:noFill/>
                </a:ln>
                <a:solidFill>
                  <a:srgbClr val="002B5B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i.e</a:t>
            </a: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2B5B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not limited to specific sectors. However, under STEP this support is limited to STEP sectors</a:t>
            </a:r>
          </a:p>
        </p:txBody>
      </p:sp>
    </p:spTree>
    <p:extLst>
      <p:ext uri="{BB962C8B-B14F-4D97-AF65-F5344CB8AC3E}">
        <p14:creationId xmlns:p14="http://schemas.microsoft.com/office/powerpoint/2010/main" val="2086876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199" y="1411061"/>
            <a:ext cx="10648123" cy="377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2079" y="1411061"/>
            <a:ext cx="10401301" cy="4566291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b="1" dirty="0">
                <a:solidFill>
                  <a:schemeClr val="accent2"/>
                </a:solidFill>
              </a:rPr>
              <a:t>  ESF+ 2021-2027 (Article 12 of STEP)</a:t>
            </a:r>
            <a:endParaRPr lang="en-US" sz="1600" dirty="0"/>
          </a:p>
          <a:p>
            <a:pPr>
              <a:spcAft>
                <a:spcPts val="300"/>
              </a:spcAft>
            </a:pPr>
            <a:endParaRPr lang="en-US" sz="16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1800" b="1" dirty="0">
              <a:solidFill>
                <a:schemeClr val="accent2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1800" b="1" dirty="0">
              <a:solidFill>
                <a:schemeClr val="accent2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1800" b="1" dirty="0">
              <a:solidFill>
                <a:schemeClr val="accent2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1800" b="1" dirty="0">
              <a:solidFill>
                <a:schemeClr val="accent2"/>
              </a:solidFill>
            </a:endParaRPr>
          </a:p>
          <a:p>
            <a:endParaRPr lang="en-GB" dirty="0"/>
          </a:p>
        </p:txBody>
      </p:sp>
      <p:sp>
        <p:nvSpPr>
          <p:cNvPr id="6" name="Title 28">
            <a:extLst>
              <a:ext uri="{FF2B5EF4-FFF2-40B4-BE49-F238E27FC236}">
                <a16:creationId xmlns:a16="http://schemas.microsoft.com/office/drawing/2014/main" id="{CD496670-1848-ADB4-C0A7-89BCC5681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3360"/>
            <a:ext cx="10515600" cy="782357"/>
          </a:xfrm>
        </p:spPr>
        <p:txBody>
          <a:bodyPr/>
          <a:lstStyle/>
          <a:p>
            <a:br>
              <a:rPr lang="en-IE" sz="3600" b="1" kern="0" dirty="0">
                <a:solidFill>
                  <a:srgbClr val="FFC000"/>
                </a:solidFill>
                <a:latin typeface="EC Square Sans Pro"/>
                <a:ea typeface="+mn-ea"/>
                <a:cs typeface="+mn-cs"/>
              </a:rPr>
            </a:br>
            <a:r>
              <a:rPr lang="en-IE" sz="3600" b="1" kern="0" dirty="0">
                <a:solidFill>
                  <a:srgbClr val="FFC000"/>
                </a:solidFill>
                <a:latin typeface="EC Square Sans Pro"/>
                <a:ea typeface="+mn-ea"/>
                <a:cs typeface="+mn-cs"/>
              </a:rPr>
              <a:t>STEP</a:t>
            </a:r>
            <a:r>
              <a:rPr lang="en-IE" dirty="0"/>
              <a:t> </a:t>
            </a:r>
            <a:br>
              <a:rPr lang="en-IE" dirty="0"/>
            </a:br>
            <a:r>
              <a:rPr lang="en-IE" dirty="0"/>
              <a:t>Amendments to the Funds under the CPR 2021-2027</a:t>
            </a:r>
            <a:br>
              <a:rPr lang="en-IE" dirty="0"/>
            </a:br>
            <a:endParaRPr lang="en-IE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05641BF-3FC5-C512-1789-A964F36142DD}"/>
              </a:ext>
            </a:extLst>
          </p:cNvPr>
          <p:cNvGrpSpPr/>
          <p:nvPr/>
        </p:nvGrpSpPr>
        <p:grpSpPr>
          <a:xfrm>
            <a:off x="624286" y="2173650"/>
            <a:ext cx="1770901" cy="569275"/>
            <a:chOff x="4575" y="429969"/>
            <a:chExt cx="2121111" cy="969715"/>
          </a:xfrm>
        </p:grpSpPr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32CE70A8-62AE-0C81-4E4F-AF8E97310736}"/>
                </a:ext>
              </a:extLst>
            </p:cNvPr>
            <p:cNvSpPr/>
            <p:nvPr/>
          </p:nvSpPr>
          <p:spPr>
            <a:xfrm>
              <a:off x="4575" y="429969"/>
              <a:ext cx="2080384" cy="96971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Rectangle: Rounded Corners 4">
              <a:extLst>
                <a:ext uri="{FF2B5EF4-FFF2-40B4-BE49-F238E27FC236}">
                  <a16:creationId xmlns:a16="http://schemas.microsoft.com/office/drawing/2014/main" id="{24E4B0ED-6A2A-4AFC-EF03-B400FAB34459}"/>
                </a:ext>
              </a:extLst>
            </p:cNvPr>
            <p:cNvSpPr txBox="1"/>
            <p:nvPr/>
          </p:nvSpPr>
          <p:spPr>
            <a:xfrm>
              <a:off x="45302" y="556232"/>
              <a:ext cx="2080384" cy="6464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113792" rIns="113792" bIns="60960" numCol="1" spcCol="1270" anchor="t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1" kern="1200" dirty="0">
                  <a:latin typeface="EC Square Sans Pro" panose="020B0506040000020004" pitchFamily="34" charset="0"/>
                </a:rPr>
                <a:t>Programming</a:t>
              </a:r>
            </a:p>
          </p:txBody>
        </p:sp>
      </p:grp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A26F4B49-F3E8-BE8A-29A0-4BF661A9D28F}"/>
              </a:ext>
            </a:extLst>
          </p:cNvPr>
          <p:cNvSpPr/>
          <p:nvPr/>
        </p:nvSpPr>
        <p:spPr>
          <a:xfrm>
            <a:off x="2907935" y="1968522"/>
            <a:ext cx="8658287" cy="1053282"/>
          </a:xfrm>
          <a:prstGeom prst="roundRect">
            <a:avLst/>
          </a:prstGeom>
          <a:solidFill>
            <a:schemeClr val="bg2"/>
          </a:solidFill>
          <a:ln w="190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300"/>
              </a:spcAft>
              <a:buClr>
                <a:srgbClr val="FFC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MS may create a dedicated priority to STEP (necessary for increased co-financing)</a:t>
            </a:r>
          </a:p>
          <a:p>
            <a:pPr marL="285750" indent="-285750">
              <a:spcAft>
                <a:spcPts val="300"/>
              </a:spcAft>
              <a:buClr>
                <a:srgbClr val="FFC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Allocation to the priority is not subject to any capping</a:t>
            </a:r>
          </a:p>
          <a:p>
            <a:pPr marL="285750" indent="-285750">
              <a:spcAft>
                <a:spcPts val="300"/>
              </a:spcAft>
              <a:buClr>
                <a:srgbClr val="FFC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Support may be programmed under </a:t>
            </a:r>
            <a:r>
              <a:rPr lang="en-US" sz="1600" b="1" dirty="0">
                <a:solidFill>
                  <a:schemeClr val="tx1"/>
                </a:solidFill>
              </a:rPr>
              <a:t>any of relevant specific objectives </a:t>
            </a: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en-US" sz="1600" dirty="0" err="1">
                <a:solidFill>
                  <a:schemeClr val="tx1"/>
                </a:solidFill>
              </a:rPr>
              <a:t>e.g</a:t>
            </a:r>
            <a:r>
              <a:rPr lang="en-US" sz="1600" dirty="0">
                <a:solidFill>
                  <a:schemeClr val="tx1"/>
                </a:solidFill>
              </a:rPr>
              <a:t> SO a), d), e), g))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A05EDCD-6810-1D0E-8553-139BD01AAD22}"/>
              </a:ext>
            </a:extLst>
          </p:cNvPr>
          <p:cNvGrpSpPr/>
          <p:nvPr/>
        </p:nvGrpSpPr>
        <p:grpSpPr>
          <a:xfrm>
            <a:off x="624284" y="3098190"/>
            <a:ext cx="1736899" cy="1406623"/>
            <a:chOff x="4575" y="429969"/>
            <a:chExt cx="2080384" cy="969715"/>
          </a:xfrm>
        </p:grpSpPr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3ED85F22-A239-5C81-C477-F272D1C9AF46}"/>
                </a:ext>
              </a:extLst>
            </p:cNvPr>
            <p:cNvSpPr/>
            <p:nvPr/>
          </p:nvSpPr>
          <p:spPr>
            <a:xfrm>
              <a:off x="4575" y="429969"/>
              <a:ext cx="2080384" cy="96971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ectangle: Rounded Corners 4">
              <a:extLst>
                <a:ext uri="{FF2B5EF4-FFF2-40B4-BE49-F238E27FC236}">
                  <a16:creationId xmlns:a16="http://schemas.microsoft.com/office/drawing/2014/main" id="{15056D40-94F4-EB3C-32B2-FF105449D87B}"/>
                </a:ext>
              </a:extLst>
            </p:cNvPr>
            <p:cNvSpPr txBox="1"/>
            <p:nvPr/>
          </p:nvSpPr>
          <p:spPr>
            <a:xfrm>
              <a:off x="4575" y="538169"/>
              <a:ext cx="2080384" cy="7130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113792" rIns="113792" bIns="60960" numCol="1" spcCol="1270" anchor="t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1" kern="1200" dirty="0">
                  <a:latin typeface="EC Square Sans Pro" panose="020B0506040000020004" pitchFamily="34" charset="0"/>
                </a:rPr>
                <a:t>Financial incentives, for a dedicated priority (new Article 12a)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EE3CBBA-5230-6038-6845-FBEFF8BD1351}"/>
              </a:ext>
            </a:extLst>
          </p:cNvPr>
          <p:cNvGrpSpPr/>
          <p:nvPr/>
        </p:nvGrpSpPr>
        <p:grpSpPr>
          <a:xfrm>
            <a:off x="2377655" y="3736292"/>
            <a:ext cx="359999" cy="360002"/>
            <a:chOff x="2554640" y="573207"/>
            <a:chExt cx="359999" cy="360002"/>
          </a:xfrm>
        </p:grpSpPr>
        <p:sp>
          <p:nvSpPr>
            <p:cNvPr id="40" name="Right Triangle 39">
              <a:extLst>
                <a:ext uri="{FF2B5EF4-FFF2-40B4-BE49-F238E27FC236}">
                  <a16:creationId xmlns:a16="http://schemas.microsoft.com/office/drawing/2014/main" id="{548804EE-D23A-D196-46A8-F5ED8227FBD6}"/>
                </a:ext>
              </a:extLst>
            </p:cNvPr>
            <p:cNvSpPr/>
            <p:nvPr/>
          </p:nvSpPr>
          <p:spPr>
            <a:xfrm rot="13500000">
              <a:off x="2554639" y="573208"/>
              <a:ext cx="360002" cy="359999"/>
            </a:xfrm>
            <a:prstGeom prst="rtTriangle">
              <a:avLst/>
            </a:prstGeom>
            <a:solidFill>
              <a:schemeClr val="accent1"/>
            </a:solidFill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Right Triangle 4">
              <a:extLst>
                <a:ext uri="{FF2B5EF4-FFF2-40B4-BE49-F238E27FC236}">
                  <a16:creationId xmlns:a16="http://schemas.microsoft.com/office/drawing/2014/main" id="{09674659-C381-2E85-C3B4-40BE9B41EE96}"/>
                </a:ext>
              </a:extLst>
            </p:cNvPr>
            <p:cNvSpPr txBox="1"/>
            <p:nvPr/>
          </p:nvSpPr>
          <p:spPr>
            <a:xfrm rot="13500000">
              <a:off x="2646823" y="683392"/>
              <a:ext cx="252002" cy="2159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IE" sz="1300" kern="1200">
                <a:latin typeface="EC Square Sans Pro" panose="020B0506040000020004" pitchFamily="34" charset="0"/>
              </a:endParaRPr>
            </a:p>
          </p:txBody>
        </p:sp>
      </p:grp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82E6B5B-30AC-390E-ACC9-51C6FEC3C13B}"/>
              </a:ext>
            </a:extLst>
          </p:cNvPr>
          <p:cNvSpPr/>
          <p:nvPr/>
        </p:nvSpPr>
        <p:spPr>
          <a:xfrm>
            <a:off x="2907935" y="3106326"/>
            <a:ext cx="8700968" cy="1292471"/>
          </a:xfrm>
          <a:prstGeom prst="roundRect">
            <a:avLst/>
          </a:prstGeom>
          <a:solidFill>
            <a:schemeClr val="bg2"/>
          </a:solidFill>
          <a:ln w="190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300"/>
              </a:spcAft>
              <a:buClr>
                <a:srgbClr val="FEBC18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30% of the dedicated priority’s allocation to be paid as one-off pre-financing</a:t>
            </a:r>
          </a:p>
          <a:p>
            <a:pPr lvl="1">
              <a:spcAft>
                <a:spcPts val="300"/>
              </a:spcAft>
              <a:buClr>
                <a:srgbClr val="FEBC18"/>
              </a:buClr>
              <a:buSzPct val="150000"/>
            </a:pPr>
            <a:r>
              <a:rPr lang="en-US" sz="1600" dirty="0">
                <a:solidFill>
                  <a:schemeClr val="tx1"/>
                </a:solidFill>
              </a:rPr>
              <a:t>Provided the Member States submits request for </a:t>
            </a:r>
            <a:r>
              <a:rPr lang="en-US" sz="1600" dirty="0" err="1">
                <a:solidFill>
                  <a:schemeClr val="tx1"/>
                </a:solidFill>
              </a:rPr>
              <a:t>programme</a:t>
            </a:r>
            <a:r>
              <a:rPr lang="en-US" sz="1600" dirty="0">
                <a:solidFill>
                  <a:schemeClr val="tx1"/>
                </a:solidFill>
              </a:rPr>
              <a:t> amendment by 31 March 2025</a:t>
            </a:r>
          </a:p>
          <a:p>
            <a:pPr lvl="1">
              <a:spcAft>
                <a:spcPts val="300"/>
              </a:spcAft>
              <a:buClr>
                <a:srgbClr val="FEBC18"/>
              </a:buClr>
              <a:buSzPct val="150000"/>
            </a:pPr>
            <a:r>
              <a:rPr lang="en-US" sz="1600" dirty="0">
                <a:solidFill>
                  <a:schemeClr val="tx1"/>
                </a:solidFill>
              </a:rPr>
              <a:t>Pre-financing to be cleared in the final accounting year</a:t>
            </a:r>
          </a:p>
          <a:p>
            <a:pPr marL="285750" indent="-285750">
              <a:spcAft>
                <a:spcPts val="300"/>
              </a:spcAft>
              <a:buClr>
                <a:srgbClr val="FEBC18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Co-financing rate may be increased up to 100%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4A8ADCD9-A0C6-9F73-2ABE-69A3F2DDD5A0}"/>
              </a:ext>
            </a:extLst>
          </p:cNvPr>
          <p:cNvSpPr/>
          <p:nvPr/>
        </p:nvSpPr>
        <p:spPr>
          <a:xfrm>
            <a:off x="3184515" y="3983235"/>
            <a:ext cx="247080" cy="1367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CABCA795-4C44-CA05-2867-12719B9E889A}"/>
              </a:ext>
            </a:extLst>
          </p:cNvPr>
          <p:cNvSpPr/>
          <p:nvPr/>
        </p:nvSpPr>
        <p:spPr>
          <a:xfrm>
            <a:off x="3153841" y="3413460"/>
            <a:ext cx="247080" cy="1367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5BAB6A9-4D3B-9234-4AA9-876878FE9975}"/>
              </a:ext>
            </a:extLst>
          </p:cNvPr>
          <p:cNvSpPr/>
          <p:nvPr/>
        </p:nvSpPr>
        <p:spPr>
          <a:xfrm>
            <a:off x="2993296" y="4639360"/>
            <a:ext cx="8615607" cy="1726549"/>
          </a:xfrm>
          <a:prstGeom prst="roundRect">
            <a:avLst/>
          </a:prstGeom>
          <a:solidFill>
            <a:schemeClr val="bg2"/>
          </a:solidFill>
          <a:ln w="190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300"/>
              </a:spcAft>
              <a:buClr>
                <a:srgbClr val="FFC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ESF+ would allow to address the shortages of </a:t>
            </a:r>
            <a:r>
              <a:rPr lang="en-US" sz="1600" dirty="0" err="1">
                <a:solidFill>
                  <a:schemeClr val="tx1"/>
                </a:solidFill>
              </a:rPr>
              <a:t>labour</a:t>
            </a:r>
            <a:r>
              <a:rPr lang="en-US" sz="1600" dirty="0">
                <a:solidFill>
                  <a:schemeClr val="tx1"/>
                </a:solidFill>
              </a:rPr>
              <a:t> and skills critical to all kinds of quality jobs through re-skilling and up-skilling for clean tech, bio tech and deep tech. This would include </a:t>
            </a:r>
            <a:r>
              <a:rPr lang="en-US" sz="1600" b="1" dirty="0">
                <a:solidFill>
                  <a:schemeClr val="tx1"/>
                </a:solidFill>
              </a:rPr>
              <a:t>support to companies active in those sectors</a:t>
            </a:r>
            <a:r>
              <a:rPr lang="en-US" sz="1600" dirty="0">
                <a:solidFill>
                  <a:schemeClr val="tx1"/>
                </a:solidFill>
              </a:rPr>
              <a:t>, but could also be seen as broader, for example </a:t>
            </a:r>
            <a:r>
              <a:rPr lang="en-US" sz="1600" b="1" dirty="0">
                <a:solidFill>
                  <a:schemeClr val="tx1"/>
                </a:solidFill>
              </a:rPr>
              <a:t>supporting a PES </a:t>
            </a:r>
            <a:r>
              <a:rPr lang="en-US" sz="1600" dirty="0">
                <a:solidFill>
                  <a:schemeClr val="tx1"/>
                </a:solidFill>
              </a:rPr>
              <a:t>(Public Employment Services) </a:t>
            </a:r>
            <a:r>
              <a:rPr lang="en-US" sz="1600" b="1" dirty="0">
                <a:solidFill>
                  <a:schemeClr val="tx1"/>
                </a:solidFill>
              </a:rPr>
              <a:t>training </a:t>
            </a:r>
            <a:r>
              <a:rPr lang="en-US" sz="1600" b="1" dirty="0" err="1">
                <a:solidFill>
                  <a:schemeClr val="tx1"/>
                </a:solidFill>
              </a:rPr>
              <a:t>programme</a:t>
            </a:r>
            <a:r>
              <a:rPr lang="en-US" sz="1600" dirty="0">
                <a:solidFill>
                  <a:schemeClr val="tx1"/>
                </a:solidFill>
              </a:rPr>
              <a:t> in support of these sectors. </a:t>
            </a:r>
          </a:p>
          <a:p>
            <a:pPr marL="285750" indent="-285750">
              <a:spcAft>
                <a:spcPts val="300"/>
              </a:spcAft>
              <a:buClr>
                <a:srgbClr val="FFC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H2School-project</a:t>
            </a:r>
            <a:r>
              <a:rPr lang="en-US" sz="1600" dirty="0">
                <a:solidFill>
                  <a:schemeClr val="tx1"/>
                </a:solidFill>
              </a:rPr>
              <a:t> in FI, provides the necessary information on hydrogen, how it is used and how it can be used by businesses and various training </a:t>
            </a:r>
            <a:r>
              <a:rPr lang="en-US" sz="1600" dirty="0" err="1">
                <a:solidFill>
                  <a:schemeClr val="tx1"/>
                </a:solidFill>
              </a:rPr>
              <a:t>organisations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1AB154F-98E6-15DC-22C5-1FC1B09A945D}"/>
              </a:ext>
            </a:extLst>
          </p:cNvPr>
          <p:cNvGrpSpPr/>
          <p:nvPr/>
        </p:nvGrpSpPr>
        <p:grpSpPr>
          <a:xfrm>
            <a:off x="692079" y="5281268"/>
            <a:ext cx="1770901" cy="569275"/>
            <a:chOff x="4575" y="429969"/>
            <a:chExt cx="2121111" cy="969715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8CAEC8E2-C14C-E796-9333-2C6ED131A1F2}"/>
                </a:ext>
              </a:extLst>
            </p:cNvPr>
            <p:cNvSpPr/>
            <p:nvPr/>
          </p:nvSpPr>
          <p:spPr>
            <a:xfrm>
              <a:off x="4575" y="429969"/>
              <a:ext cx="2080384" cy="96971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ctangle: Rounded Corners 4">
              <a:extLst>
                <a:ext uri="{FF2B5EF4-FFF2-40B4-BE49-F238E27FC236}">
                  <a16:creationId xmlns:a16="http://schemas.microsoft.com/office/drawing/2014/main" id="{21E789B8-AF23-6717-8681-A54412277EFE}"/>
                </a:ext>
              </a:extLst>
            </p:cNvPr>
            <p:cNvSpPr txBox="1"/>
            <p:nvPr/>
          </p:nvSpPr>
          <p:spPr>
            <a:xfrm>
              <a:off x="45302" y="556232"/>
              <a:ext cx="2080384" cy="6464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3792" tIns="113792" rIns="113792" bIns="60960" numCol="1" spcCol="1270" anchor="t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1" kern="1200" dirty="0">
                  <a:latin typeface="EC Square Sans Pro" panose="020B0506040000020004" pitchFamily="34" charset="0"/>
                </a:rPr>
                <a:t>Examples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00C4C54-E365-D0BE-5E6D-02E493BEC95B}"/>
              </a:ext>
            </a:extLst>
          </p:cNvPr>
          <p:cNvGrpSpPr/>
          <p:nvPr/>
        </p:nvGrpSpPr>
        <p:grpSpPr>
          <a:xfrm>
            <a:off x="2413191" y="5385904"/>
            <a:ext cx="359999" cy="360002"/>
            <a:chOff x="2554640" y="573207"/>
            <a:chExt cx="359999" cy="360002"/>
          </a:xfrm>
        </p:grpSpPr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id="{7A18973D-187D-C47F-422E-E3D9CEB1EFE1}"/>
                </a:ext>
              </a:extLst>
            </p:cNvPr>
            <p:cNvSpPr/>
            <p:nvPr/>
          </p:nvSpPr>
          <p:spPr>
            <a:xfrm rot="13500000">
              <a:off x="2554639" y="573208"/>
              <a:ext cx="360002" cy="359999"/>
            </a:xfrm>
            <a:prstGeom prst="rtTriangle">
              <a:avLst/>
            </a:prstGeom>
            <a:solidFill>
              <a:schemeClr val="accent1"/>
            </a:solidFill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ight Triangle 4">
              <a:extLst>
                <a:ext uri="{FF2B5EF4-FFF2-40B4-BE49-F238E27FC236}">
                  <a16:creationId xmlns:a16="http://schemas.microsoft.com/office/drawing/2014/main" id="{10CAAFFF-B6D2-ABAB-C939-A74C8D389FF9}"/>
                </a:ext>
              </a:extLst>
            </p:cNvPr>
            <p:cNvSpPr txBox="1"/>
            <p:nvPr/>
          </p:nvSpPr>
          <p:spPr>
            <a:xfrm rot="13500000">
              <a:off x="2646823" y="683392"/>
              <a:ext cx="252002" cy="2159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IE" sz="1300" kern="1200">
                <a:latin typeface="EC Square Sans Pro" panose="020B0506040000020004" pitchFamily="34" charset="0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39E3734-4AEF-B096-B6A4-45C6B0A95B0A}"/>
              </a:ext>
            </a:extLst>
          </p:cNvPr>
          <p:cNvGrpSpPr/>
          <p:nvPr/>
        </p:nvGrpSpPr>
        <p:grpSpPr>
          <a:xfrm>
            <a:off x="2371902" y="2288559"/>
            <a:ext cx="359999" cy="360002"/>
            <a:chOff x="2554640" y="573207"/>
            <a:chExt cx="359999" cy="360002"/>
          </a:xfrm>
        </p:grpSpPr>
        <p:sp>
          <p:nvSpPr>
            <p:cNvPr id="21" name="Right Triangle 20">
              <a:extLst>
                <a:ext uri="{FF2B5EF4-FFF2-40B4-BE49-F238E27FC236}">
                  <a16:creationId xmlns:a16="http://schemas.microsoft.com/office/drawing/2014/main" id="{9239669D-DE99-A395-B3AD-C0AF906B0177}"/>
                </a:ext>
              </a:extLst>
            </p:cNvPr>
            <p:cNvSpPr/>
            <p:nvPr/>
          </p:nvSpPr>
          <p:spPr>
            <a:xfrm rot="13500000">
              <a:off x="2554639" y="573208"/>
              <a:ext cx="360002" cy="359999"/>
            </a:xfrm>
            <a:prstGeom prst="rtTriangle">
              <a:avLst/>
            </a:prstGeom>
            <a:solidFill>
              <a:schemeClr val="accent1"/>
            </a:solidFill>
          </p:spPr>
          <p:style>
            <a:ln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ight Triangle 4">
              <a:extLst>
                <a:ext uri="{FF2B5EF4-FFF2-40B4-BE49-F238E27FC236}">
                  <a16:creationId xmlns:a16="http://schemas.microsoft.com/office/drawing/2014/main" id="{25B33117-F4D6-90BA-0F9E-6A35D444A266}"/>
                </a:ext>
              </a:extLst>
            </p:cNvPr>
            <p:cNvSpPr txBox="1"/>
            <p:nvPr/>
          </p:nvSpPr>
          <p:spPr>
            <a:xfrm rot="13500000">
              <a:off x="2646823" y="683392"/>
              <a:ext cx="252002" cy="2159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IE" sz="1300" kern="1200">
                <a:latin typeface="EC Square Sans Pro" panose="020B05060400000200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0761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BB427-9EEC-2FED-F787-7B2086857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Möjligheter i perioden 2014-2020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2555432-2CF5-CB49-1737-44467CAC3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/>
              <a:t>För programperioden 2014–2020 kan medlemsstaterna ansöka om en EU-medfinansieringsgrad om 100 % för utgifter som deklareras i </a:t>
            </a:r>
            <a:r>
              <a:rPr lang="sv-SE" sz="2800"/>
              <a:t>betalningsansökningar under  </a:t>
            </a:r>
            <a:r>
              <a:rPr lang="sv-SE" sz="2800" dirty="0"/>
              <a:t>räkenskapsåret 1 juli 2023–30 juni 2024.</a:t>
            </a:r>
          </a:p>
          <a:p>
            <a:pPr lvl="1"/>
            <a:endParaRPr lang="sv-SE" sz="2800" dirty="0"/>
          </a:p>
          <a:p>
            <a:r>
              <a:rPr lang="sv-SE" sz="2800" dirty="0"/>
              <a:t>En programändring kräver övervakningskommitténs men inte EU-kommissionens godkännande.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369B109-F5D3-1628-10F5-B99099E02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Arbetsmarknadsdepartementet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2723274-C164-7184-4929-D137EA596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41007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MENUOPEN" val="True"/>
</p:tagLst>
</file>

<file path=ppt/theme/theme1.xml><?xml version="1.0" encoding="utf-8"?>
<a:theme xmlns:a="http://schemas.openxmlformats.org/drawingml/2006/main" name="RK PPT">
  <a:themeElements>
    <a:clrScheme name="Regeringskansliet">
      <a:dk1>
        <a:sysClr val="windowText" lastClr="000000"/>
      </a:dk1>
      <a:lt1>
        <a:sysClr val="window" lastClr="FFFFFF"/>
      </a:lt1>
      <a:dk2>
        <a:srgbClr val="716B5F"/>
      </a:dk2>
      <a:lt2>
        <a:srgbClr val="DFDDD9"/>
      </a:lt2>
      <a:accent1>
        <a:srgbClr val="1A3050"/>
      </a:accent1>
      <a:accent2>
        <a:srgbClr val="DFDDD9"/>
      </a:accent2>
      <a:accent3>
        <a:srgbClr val="467199"/>
      </a:accent3>
      <a:accent4>
        <a:srgbClr val="A0B6C9"/>
      </a:accent4>
      <a:accent5>
        <a:srgbClr val="716B5F"/>
      </a:accent5>
      <a:accent6>
        <a:srgbClr val="E0E7EE"/>
      </a:accent6>
      <a:hlink>
        <a:srgbClr val="0563C1"/>
      </a:hlink>
      <a:folHlink>
        <a:srgbClr val="954F72"/>
      </a:folHlink>
    </a:clrScheme>
    <a:fontScheme name="Regeringskansl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eringskansliet svenska.potx" id="{C0BAD222-9B03-44A9-949C-5DDA91238390}" vid="{55514459-31C3-46A2-B99A-3E90C2376021}"/>
    </a:ext>
  </a:extLst>
</a:theme>
</file>

<file path=ppt/theme/theme2.xml><?xml version="1.0" encoding="utf-8"?>
<a:theme xmlns:a="http://schemas.openxmlformats.org/drawingml/2006/main" name="Office Theme">
  <a:themeElements>
    <a:clrScheme name="Custom 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C817"/>
      </a:accent1>
      <a:accent2>
        <a:srgbClr val="002B5B"/>
      </a:accent2>
      <a:accent3>
        <a:srgbClr val="E3445B"/>
      </a:accent3>
      <a:accent4>
        <a:srgbClr val="6FA8E8"/>
      </a:accent4>
      <a:accent5>
        <a:srgbClr val="A5C138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.potx" id="{4E874F3A-6BB1-4334-AA3C-CB69D53C2FB0}" vid="{CFDAC62F-BBD6-4674-995E-7A3058955A70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haredContentType xmlns="Microsoft.SharePoint.Taxonomy.ContentTypeSync" SourceId="d07acfae-4dfa-4949-99a8-259efd31a6ae" ContentTypeId="0x010100BBA312BF02777149882D207184EC35C002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RK PowerPoint" ma:contentTypeID="0x010100BBA312BF02777149882D207184EC35C00200DBD0E76993881340865BC77DD5C4E2D2" ma:contentTypeVersion="47" ma:contentTypeDescription="Skapa ny presentation" ma:contentTypeScope="" ma:versionID="a939d8edc2ac92a59d651df99e46368f">
  <xsd:schema xmlns:xsd="http://www.w3.org/2001/XMLSchema" xmlns:xs="http://www.w3.org/2001/XMLSchema" xmlns:p="http://schemas.microsoft.com/office/2006/metadata/properties" xmlns:ns2="4e9c2f0c-7bf8-49af-8356-cbf363fc78a7" xmlns:ns4="cc625d36-bb37-4650-91b9-0c96159295ba" xmlns:ns5="18f3d968-6251-40b0-9f11-012b293496c2" xmlns:ns6="418f9d99-8a95-4e17-b002-6f0eb5542577" targetNamespace="http://schemas.microsoft.com/office/2006/metadata/properties" ma:root="true" ma:fieldsID="bee451d2c397eb13ba9857342d3f72aa" ns2:_="" ns4:_="" ns5:_="" ns6:_="">
    <xsd:import namespace="4e9c2f0c-7bf8-49af-8356-cbf363fc78a7"/>
    <xsd:import namespace="cc625d36-bb37-4650-91b9-0c96159295ba"/>
    <xsd:import namespace="18f3d968-6251-40b0-9f11-012b293496c2"/>
    <xsd:import namespace="418f9d99-8a95-4e17-b002-6f0eb5542577"/>
    <xsd:element name="properties">
      <xsd:complexType>
        <xsd:sequence>
          <xsd:element name="documentManagement">
            <xsd:complexType>
              <xsd:all>
                <xsd:element ref="ns2:RecordNumber" minOccurs="0"/>
                <xsd:element ref="ns2:DirtyMigration" minOccurs="0"/>
                <xsd:element ref="ns4:TaxCatchAllLabel" minOccurs="0"/>
                <xsd:element ref="ns4:k46d94c0acf84ab9a79866a9d8b1905f" minOccurs="0"/>
                <xsd:element ref="ns4:TaxCatchAll" minOccurs="0"/>
                <xsd:element ref="ns4:edbe0b5c82304c8e847ab7b8c02a77c3" minOccurs="0"/>
                <xsd:element ref="ns5:RKNyckelord" minOccurs="0"/>
                <xsd:element ref="ns6:_dlc_DocId" minOccurs="0"/>
                <xsd:element ref="ns6:_dlc_DocIdUrl" minOccurs="0"/>
                <xsd:element ref="ns6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9c2f0c-7bf8-49af-8356-cbf363fc78a7" elementFormDefault="qualified">
    <xsd:import namespace="http://schemas.microsoft.com/office/2006/documentManagement/types"/>
    <xsd:import namespace="http://schemas.microsoft.com/office/infopath/2007/PartnerControls"/>
    <xsd:element name="RecordNumber" ma:index="3" nillable="true" ma:displayName="Diarienummer" ma:internalName="RecordNumber">
      <xsd:simpleType>
        <xsd:restriction base="dms:Text">
          <xsd:maxLength value="255"/>
        </xsd:restriction>
      </xsd:simpleType>
    </xsd:element>
    <xsd:element name="DirtyMigration" ma:index="5" nillable="true" ma:displayName="Migrerad inte uppdaterad" ma:default="0" ma:internalName="DirtyMigration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625d36-bb37-4650-91b9-0c96159295ba" elementFormDefault="qualified">
    <xsd:import namespace="http://schemas.microsoft.com/office/2006/documentManagement/types"/>
    <xsd:import namespace="http://schemas.microsoft.com/office/infopath/2007/PartnerControls"/>
    <xsd:element name="TaxCatchAllLabel" ma:index="6" nillable="true" ma:displayName="Global taxonomikolumn1" ma:description="" ma:hidden="true" ma:list="{f0b1e351-9478-40ab-b6a2-516bf56f6905}" ma:internalName="TaxCatchAllLabel" ma:readOnly="true" ma:showField="CatchAllDataLabel" ma:web="6702c5a5-0d00-4f63-863b-cabd4d9812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46d94c0acf84ab9a79866a9d8b1905f" ma:index="11" nillable="true" ma:taxonomy="true" ma:internalName="k46d94c0acf84ab9a79866a9d8b1905f" ma:taxonomyFieldName="Organisation" ma:displayName="Organisatorisk enhet" ma:default="" ma:fieldId="{446d94c0-acf8-4ab9-a798-66a9d8b1905f}" ma:sspId="d07acfae-4dfa-4949-99a8-259efd31a6ae" ma:termSetId="8c1436be-a8c9-4c8f-93bb-07dc2d5595b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description="" ma:hidden="true" ma:list="{f0b1e351-9478-40ab-b6a2-516bf56f6905}" ma:internalName="TaxCatchAll" ma:showField="CatchAllData" ma:web="6702c5a5-0d00-4f63-863b-cabd4d9812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dbe0b5c82304c8e847ab7b8c02a77c3" ma:index="14" nillable="true" ma:taxonomy="true" ma:internalName="edbe0b5c82304c8e847ab7b8c02a77c3" ma:taxonomyFieldName="ActivityCategory" ma:displayName="Aktivitetskategori" ma:default="" ma:fieldId="{edbe0b5c-8230-4c8e-847a-b7b8c02a77c3}" ma:sspId="d07acfae-4dfa-4949-99a8-259efd31a6ae" ma:termSetId="8bf97125-e7b6-456b-9da4-c0e62cf3e5a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f3d968-6251-40b0-9f11-012b293496c2" elementFormDefault="qualified">
    <xsd:import namespace="http://schemas.microsoft.com/office/2006/documentManagement/types"/>
    <xsd:import namespace="http://schemas.microsoft.com/office/infopath/2007/PartnerControls"/>
    <xsd:element name="RKNyckelord" ma:index="16" nillable="true" ma:displayName="Nyckelord" ma:internalName="RKNyckelord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8f9d99-8a95-4e17-b002-6f0eb5542577" elementFormDefault="qualified">
    <xsd:import namespace="http://schemas.microsoft.com/office/2006/documentManagement/types"/>
    <xsd:import namespace="http://schemas.microsoft.com/office/infopath/2007/PartnerControls"/>
    <xsd:element name="_dlc_DocId" ma:index="17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18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9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Innehållstyp"/>
        <xsd:element ref="dc:title" minOccurs="0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625d36-bb37-4650-91b9-0c96159295ba"/>
    <edbe0b5c82304c8e847ab7b8c02a77c3 xmlns="cc625d36-bb37-4650-91b9-0c96159295ba">
      <Terms xmlns="http://schemas.microsoft.com/office/infopath/2007/PartnerControls"/>
    </edbe0b5c82304c8e847ab7b8c02a77c3>
    <DirtyMigration xmlns="4e9c2f0c-7bf8-49af-8356-cbf363fc78a7">false</DirtyMigration>
    <RecordNumber xmlns="4e9c2f0c-7bf8-49af-8356-cbf363fc78a7" xsi:nil="true"/>
    <RKNyckelord xmlns="18f3d968-6251-40b0-9f11-012b293496c2" xsi:nil="true"/>
    <k46d94c0acf84ab9a79866a9d8b1905f xmlns="cc625d36-bb37-4650-91b9-0c96159295ba">
      <Terms xmlns="http://schemas.microsoft.com/office/infopath/2007/PartnerControls"/>
    </k46d94c0acf84ab9a79866a9d8b1905f>
    <_dlc_DocId xmlns="418f9d99-8a95-4e17-b002-6f0eb5542577">PVVC7NFJTUQE-1551738204-89343</_dlc_DocId>
    <_dlc_DocIdUrl xmlns="418f9d99-8a95-4e17-b002-6f0eb5542577">
      <Url>https://dhs.sp.regeringskansliet.se/yta/a-a/_layouts/15/DocIdRedir.aspx?ID=PVVC7NFJTUQE-1551738204-89343</Url>
      <Description>PVVC7NFJTUQE-1551738204-89343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6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Props1.xml><?xml version="1.0" encoding="utf-8"?>
<ds:datastoreItem xmlns:ds="http://schemas.openxmlformats.org/officeDocument/2006/customXml" ds:itemID="{E3BBFDB0-BF14-4E19-8761-E4ACA05BCD4F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FB55E047-7EF2-4851-967A-A6D40FF3CF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9c2f0c-7bf8-49af-8356-cbf363fc78a7"/>
    <ds:schemaRef ds:uri="cc625d36-bb37-4650-91b9-0c96159295ba"/>
    <ds:schemaRef ds:uri="18f3d968-6251-40b0-9f11-012b293496c2"/>
    <ds:schemaRef ds:uri="418f9d99-8a95-4e17-b002-6f0eb55425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1003903-CA3C-4E07-8702-1E92CA26C148}">
  <ds:schemaRefs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418f9d99-8a95-4e17-b002-6f0eb5542577"/>
    <ds:schemaRef ds:uri="http://purl.org/dc/terms/"/>
    <ds:schemaRef ds:uri="4e9c2f0c-7bf8-49af-8356-cbf363fc78a7"/>
    <ds:schemaRef ds:uri="http://purl.org/dc/dcmitype/"/>
    <ds:schemaRef ds:uri="cc625d36-bb37-4650-91b9-0c96159295ba"/>
    <ds:schemaRef ds:uri="http://schemas.microsoft.com/office/infopath/2007/PartnerControls"/>
    <ds:schemaRef ds:uri="18f3d968-6251-40b0-9f11-012b293496c2"/>
    <ds:schemaRef ds:uri="http://schemas.microsoft.com/office/2006/metadata/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09DA097D-6561-4962-8762-682CC1CDF2F6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045744C7-E75D-4B93-A642-A530CCA5DC92}">
  <ds:schemaRefs>
    <ds:schemaRef ds:uri="http://schemas.microsoft.com/sharepoint/events"/>
  </ds:schemaRefs>
</ds:datastoreItem>
</file>

<file path=customXml/itemProps6.xml><?xml version="1.0" encoding="utf-8"?>
<ds:datastoreItem xmlns:ds="http://schemas.openxmlformats.org/officeDocument/2006/customXml" ds:itemID="{668900C2-BC6C-4E81-9E28-28364E5326BE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Regeringskansliet svenska</Template>
  <TotalTime>0</TotalTime>
  <Words>640</Words>
  <Application>Microsoft Office PowerPoint</Application>
  <PresentationFormat>Bredbild</PresentationFormat>
  <Paragraphs>75</Paragraphs>
  <Slides>7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7</vt:i4>
      </vt:variant>
    </vt:vector>
  </HeadingPairs>
  <TitlesOfParts>
    <vt:vector size="13" baseType="lpstr">
      <vt:lpstr>Arial</vt:lpstr>
      <vt:lpstr>Calibri</vt:lpstr>
      <vt:lpstr>EC Square Sans Pro</vt:lpstr>
      <vt:lpstr>Wingdings</vt:lpstr>
      <vt:lpstr>RK PPT</vt:lpstr>
      <vt:lpstr>Office Theme</vt:lpstr>
      <vt:lpstr>Information om den europeiska plattformen för strategisk teknik (STEP)</vt:lpstr>
      <vt:lpstr>STEP</vt:lpstr>
      <vt:lpstr>Målen med STEP </vt:lpstr>
      <vt:lpstr>Finansiering</vt:lpstr>
      <vt:lpstr> STEP  Amendments to the Funds under the CPR 2021-2027 </vt:lpstr>
      <vt:lpstr> STEP  Amendments to the Funds under the CPR 2021-2027 </vt:lpstr>
      <vt:lpstr>Möjligheter i perioden 2014-2020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från ESF+-kommittén</dc:title>
  <dc:creator>Åsa Bergqvist</dc:creator>
  <cp:lastModifiedBy>Ivarsson Anita</cp:lastModifiedBy>
  <cp:revision>23</cp:revision>
  <dcterms:created xsi:type="dcterms:W3CDTF">2023-03-02T20:59:08Z</dcterms:created>
  <dcterms:modified xsi:type="dcterms:W3CDTF">2024-04-22T08:04:08Z</dcterms:modified>
  <cp:version>2.0.0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RK</vt:lpwstr>
  </property>
  <property fmtid="{D5CDD505-2E9C-101B-9397-08002B2CF9AE}" pid="3" name="Language">
    <vt:lpwstr>1053</vt:lpwstr>
  </property>
  <property fmtid="{D5CDD505-2E9C-101B-9397-08002B2CF9AE}" pid="4" name="ContentTypeId">
    <vt:lpwstr>0x010100BBA312BF02777149882D207184EC35C00200DBD0E76993881340865BC77DD5C4E2D2</vt:lpwstr>
  </property>
  <property fmtid="{D5CDD505-2E9C-101B-9397-08002B2CF9AE}" pid="5" name="Organisation">
    <vt:lpwstr/>
  </property>
  <property fmtid="{D5CDD505-2E9C-101B-9397-08002B2CF9AE}" pid="6" name="ActivityCategory">
    <vt:lpwstr/>
  </property>
  <property fmtid="{D5CDD505-2E9C-101B-9397-08002B2CF9AE}" pid="7" name="_dlc_DocIdItemGuid">
    <vt:lpwstr>f98922e7-85aa-4e23-a5a3-7ede428e61d7</vt:lpwstr>
  </property>
</Properties>
</file>