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  <p:sldMasterId id="2147483678" r:id="rId8"/>
  </p:sldMasterIdLst>
  <p:notesMasterIdLst>
    <p:notesMasterId r:id="rId16"/>
  </p:notesMasterIdLst>
  <p:sldIdLst>
    <p:sldId id="256" r:id="rId9"/>
    <p:sldId id="436" r:id="rId10"/>
    <p:sldId id="396" r:id="rId11"/>
    <p:sldId id="437" r:id="rId12"/>
    <p:sldId id="435" r:id="rId13"/>
    <p:sldId id="409" r:id="rId14"/>
    <p:sldId id="438" r:id="rId15"/>
  </p:sldIdLst>
  <p:sldSz cx="12192000" cy="6858000"/>
  <p:notesSz cx="6858000" cy="9144000"/>
  <p:custDataLst>
    <p:tags r:id="rId17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B0FFE-997D-408E-BC0D-B02B2F007F09}" type="datetimeFigureOut">
              <a:rPr lang="sv-SE" smtClean="0"/>
              <a:t>2024-04-22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C2FE1-C9AB-4A05-BB0E-CAA525B0F3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60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F2995-AB43-4B7C-B8CD-9DC7C3692A9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10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965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02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dirty="0">
              <a:solidFill>
                <a:schemeClr val="accent4"/>
              </a:solidFill>
              <a:latin typeface="EC Square Sans Pro" panose="020B05060400000200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869" y="1679734"/>
            <a:ext cx="4505417" cy="457670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latin typeface="EC Square Sans Pro" panose="020B0506040000020004" pitchFamily="34" charset="0"/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4000" b="0">
                <a:solidFill>
                  <a:schemeClr val="bg1"/>
                </a:solidFill>
                <a:latin typeface="EC Square Sans Pro" panose="020B050604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400" b="1" i="0">
                <a:solidFill>
                  <a:schemeClr val="accent1"/>
                </a:solidFill>
                <a:latin typeface="EC Square Sans Pro" panose="020B05060400000200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1071350" y="6189670"/>
            <a:ext cx="5040313" cy="528998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sz="1200" i="0">
                <a:solidFill>
                  <a:schemeClr val="bg1"/>
                </a:solidFill>
                <a:latin typeface="EC Square Sans Pro" panose="020B05060400000200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1394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rgbClr val="002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1"/>
                </a:solidFill>
                <a:latin typeface="EC Square Sans Pro" panose="020B05060400000200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9876" y="280225"/>
            <a:ext cx="3580936" cy="343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19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49186"/>
            <a:ext cx="10905699" cy="40583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89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55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2024-04-22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EC Square Sans Pro" panose="020B0506040000020004" pitchFamily="34" charset="0"/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7748" y="194861"/>
            <a:ext cx="941372" cy="80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2"/>
          </a:solidFill>
          <a:latin typeface="EC Square Sans Pro" panose="020B0506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accent1"/>
        </a:buClr>
        <a:buSzPct val="13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EC Square Sans Pro" panose="020B0506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SV/TXT/PDF/?uri=OJ:L_202400795" TargetMode="External"/><Relationship Id="rId2" Type="http://schemas.openxmlformats.org/officeDocument/2006/relationships/hyperlink" Target="https://www.riksdagen.se/sv/dokument-och-lagar/dokument/fakta-pm-om-eu-forslag/oversyn-av-den-flerariga-budgetramen-mff-for_ha06fpm111/htm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5500" dirty="0"/>
              <a:t>Information om den europeiska plattformen för strategisk teknik (STEP)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8573" y="2900578"/>
            <a:ext cx="9265035" cy="1655762"/>
          </a:xfrm>
        </p:spPr>
        <p:txBody>
          <a:bodyPr/>
          <a:lstStyle/>
          <a:p>
            <a:endParaRPr lang="sv-SE" sz="2400" dirty="0"/>
          </a:p>
          <a:p>
            <a:endParaRPr lang="sv-SE" sz="2400" dirty="0"/>
          </a:p>
          <a:p>
            <a:r>
              <a:rPr lang="sv-SE" sz="2400" dirty="0"/>
              <a:t>Arbetsutskottet för övervakningskommittén för det nationella programmet för ESF+</a:t>
            </a:r>
          </a:p>
          <a:p>
            <a:endParaRPr lang="sv-SE" sz="2400" dirty="0"/>
          </a:p>
          <a:p>
            <a:r>
              <a:rPr lang="sv-SE" sz="2400" dirty="0"/>
              <a:t>22 april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6DA1C-91E4-2998-E679-5B162D110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F44FE8-99F1-311D-6124-A0002DA8D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777429"/>
            <a:ext cx="11449336" cy="4242366"/>
          </a:xfrm>
        </p:spPr>
        <p:txBody>
          <a:bodyPr/>
          <a:lstStyle/>
          <a:p>
            <a:r>
              <a:rPr lang="sv-SE" sz="2600" dirty="0"/>
              <a:t>STEP är inriktat på EU:s konkurrenskraft och industripolitik.</a:t>
            </a:r>
          </a:p>
          <a:p>
            <a:endParaRPr lang="sv-SE" sz="2600" dirty="0"/>
          </a:p>
          <a:p>
            <a:r>
              <a:rPr lang="sv-SE" sz="2600" dirty="0"/>
              <a:t>KOM:s förslag i juni 2023 motiverades med att externa störningar och global konkurrens byggd på subventioner hotar EU:s ekonomiska suveränitet och förmåga till omställning. Länk till regeringens </a:t>
            </a:r>
            <a:r>
              <a:rPr lang="sv-SE" sz="2600" dirty="0">
                <a:hlinkClick r:id="rId2"/>
              </a:rPr>
              <a:t>faktaPM</a:t>
            </a:r>
            <a:r>
              <a:rPr lang="sv-SE" sz="2600" dirty="0"/>
              <a:t>.</a:t>
            </a:r>
          </a:p>
          <a:p>
            <a:endParaRPr lang="sv-SE" sz="2600" dirty="0"/>
          </a:p>
          <a:p>
            <a:r>
              <a:rPr lang="sv-SE" sz="2600" dirty="0">
                <a:hlinkClick r:id="rId3"/>
              </a:rPr>
              <a:t>Förordning (EU) 2024/795 om inrättande av den europeiska plattformen för strategisk teknik (STEP)</a:t>
            </a:r>
            <a:r>
              <a:rPr lang="sv-SE" sz="2600" dirty="0"/>
              <a:t> trädde i kraft den 1 mars 2024.  </a:t>
            </a:r>
          </a:p>
          <a:p>
            <a:endParaRPr lang="sv-SE" sz="2600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4C16554-3518-BC52-1DC5-FD9A145BC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24604FB-E72A-F1B1-809E-622249D8A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4138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BB427-9EEC-2FED-F787-7B208685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Målen med STEP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555432-2CF5-CB49-1737-44467CAC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STEP ska stödja utvecklingen och tillverkningen av kritisk teknik inom tre sektorer:</a:t>
            </a:r>
          </a:p>
          <a:p>
            <a:pPr lvl="1"/>
            <a:r>
              <a:rPr lang="sv-SE" dirty="0"/>
              <a:t>digital teknik och teknikintensiva innovationer</a:t>
            </a:r>
          </a:p>
          <a:p>
            <a:pPr lvl="1"/>
            <a:r>
              <a:rPr lang="sv-SE" dirty="0"/>
              <a:t>ren och resurseffektiv teknik och</a:t>
            </a:r>
          </a:p>
          <a:p>
            <a:pPr lvl="1"/>
            <a:r>
              <a:rPr lang="sv-SE" dirty="0"/>
              <a:t>bioteknik.</a:t>
            </a:r>
          </a:p>
          <a:p>
            <a:pPr lvl="1"/>
            <a:endParaRPr lang="sv-SE" sz="2800" dirty="0"/>
          </a:p>
          <a:p>
            <a:r>
              <a:rPr lang="sv-SE" sz="2800" dirty="0"/>
              <a:t>STEP ska stödja stärka dessa sektorers värdekedjor, uppmuntra investeringar i kritiska råvaror och åtgärda brist på arbetskraft och kompetens.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69B109-F5D3-1628-10F5-B99099E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2723274-C164-7184-4929-D137EA59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7488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19C699-EE27-98A0-50AA-36914E9C0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Finansiering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649AF2-1724-BC7E-9D7C-D43A022CA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Finansieringen för STEP kommer från befintliga EU-program, bl.a. kan medel från fonderna inom sammanhållningspolitiken, inkl. ESF+, användas för investeringar.</a:t>
            </a:r>
          </a:p>
          <a:p>
            <a:endParaRPr lang="sv-SE" dirty="0"/>
          </a:p>
          <a:p>
            <a:r>
              <a:rPr lang="sv-SE" dirty="0"/>
              <a:t>För att nytta möjligheterna inom STEP till flexibilitet krävs programändringar.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B50D48D-9EB0-5BAF-898C-AB08E9AF8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980B9C9-01A1-A383-51C5-1CA530C08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18182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199" y="1411061"/>
            <a:ext cx="10648123" cy="377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2592" y="1370135"/>
            <a:ext cx="11181869" cy="5543774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  ESF+ 2021-2027 (Article 12 of STEP)</a:t>
            </a: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en-US" sz="1600" dirty="0"/>
          </a:p>
          <a:p>
            <a:pPr>
              <a:spcAft>
                <a:spcPts val="300"/>
              </a:spcAft>
            </a:pP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6" name="Title 28">
            <a:extLst>
              <a:ext uri="{FF2B5EF4-FFF2-40B4-BE49-F238E27FC236}">
                <a16:creationId xmlns:a16="http://schemas.microsoft.com/office/drawing/2014/main" id="{CD496670-1848-ADB4-C0A7-89BCC568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783260"/>
            <a:ext cx="10515600" cy="782357"/>
          </a:xfrm>
        </p:spPr>
        <p:txBody>
          <a:bodyPr/>
          <a:lstStyle/>
          <a:p>
            <a:b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</a:br>
            <a: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  <a:t>STEP</a:t>
            </a:r>
            <a:r>
              <a:rPr lang="en-IE" dirty="0"/>
              <a:t> </a:t>
            </a:r>
            <a:br>
              <a:rPr lang="en-IE" dirty="0"/>
            </a:br>
            <a:r>
              <a:rPr lang="en-IE" dirty="0"/>
              <a:t>Amendments to the Funds under the CPR 2021-2027</a:t>
            </a:r>
            <a:br>
              <a:rPr lang="en-IE" dirty="0"/>
            </a:br>
            <a:endParaRPr lang="en-IE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54148FC-75BC-7182-7E0D-5BE94B89354A}"/>
              </a:ext>
            </a:extLst>
          </p:cNvPr>
          <p:cNvGrpSpPr/>
          <p:nvPr/>
        </p:nvGrpSpPr>
        <p:grpSpPr>
          <a:xfrm>
            <a:off x="431659" y="3264508"/>
            <a:ext cx="1810123" cy="639322"/>
            <a:chOff x="-38350" y="426828"/>
            <a:chExt cx="2123309" cy="972856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D2C4B19F-0B6E-67C6-30E8-1EE063B6C193}"/>
                </a:ext>
              </a:extLst>
            </p:cNvPr>
            <p:cNvSpPr/>
            <p:nvPr/>
          </p:nvSpPr>
          <p:spPr>
            <a:xfrm>
              <a:off x="4575" y="429969"/>
              <a:ext cx="2080384" cy="9697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: Rounded Corners 4">
              <a:extLst>
                <a:ext uri="{FF2B5EF4-FFF2-40B4-BE49-F238E27FC236}">
                  <a16:creationId xmlns:a16="http://schemas.microsoft.com/office/drawing/2014/main" id="{8A9F04AD-4CCB-9237-84F4-DF4997B4E5FC}"/>
                </a:ext>
              </a:extLst>
            </p:cNvPr>
            <p:cNvSpPr txBox="1"/>
            <p:nvPr/>
          </p:nvSpPr>
          <p:spPr>
            <a:xfrm>
              <a:off x="-38350" y="426828"/>
              <a:ext cx="2080384" cy="64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marL="0" marR="0" lvl="0" indent="0" algn="ctr" defTabSz="7112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EC Square Sans Pro" panose="020B0506040000020004" pitchFamily="34" charset="0"/>
                  <a:ea typeface="+mn-ea"/>
                  <a:cs typeface="+mn-cs"/>
                </a:rPr>
                <a:t>Scope of support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95F99D0-42A0-4F69-6786-B4B37876FFC0}"/>
              </a:ext>
            </a:extLst>
          </p:cNvPr>
          <p:cNvGrpSpPr/>
          <p:nvPr/>
        </p:nvGrpSpPr>
        <p:grpSpPr>
          <a:xfrm>
            <a:off x="2241782" y="3405200"/>
            <a:ext cx="370738" cy="360002"/>
            <a:chOff x="2554640" y="573207"/>
            <a:chExt cx="359999" cy="360002"/>
          </a:xfrm>
        </p:grpSpPr>
        <p:sp>
          <p:nvSpPr>
            <p:cNvPr id="12" name="Right Triangle 11">
              <a:extLst>
                <a:ext uri="{FF2B5EF4-FFF2-40B4-BE49-F238E27FC236}">
                  <a16:creationId xmlns:a16="http://schemas.microsoft.com/office/drawing/2014/main" id="{DAEE2249-3D5B-AC28-406B-0ABCE4F6FCA6}"/>
                </a:ext>
              </a:extLst>
            </p:cNvPr>
            <p:cNvSpPr/>
            <p:nvPr/>
          </p:nvSpPr>
          <p:spPr>
            <a:xfrm rot="13500000">
              <a:off x="2554639" y="573208"/>
              <a:ext cx="360002" cy="359999"/>
            </a:xfrm>
            <a:prstGeom prst="rtTriangle">
              <a:avLst/>
            </a:prstGeom>
            <a:solidFill>
              <a:schemeClr val="accent1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ight Triangle 4">
              <a:extLst>
                <a:ext uri="{FF2B5EF4-FFF2-40B4-BE49-F238E27FC236}">
                  <a16:creationId xmlns:a16="http://schemas.microsoft.com/office/drawing/2014/main" id="{CE872B29-FE00-A9F2-60C8-46A0937A480E}"/>
                </a:ext>
              </a:extLst>
            </p:cNvPr>
            <p:cNvSpPr txBox="1"/>
            <p:nvPr/>
          </p:nvSpPr>
          <p:spPr>
            <a:xfrm rot="13500000">
              <a:off x="2646823" y="683392"/>
              <a:ext cx="252002" cy="215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577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IE" sz="13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EC Square Sans Pro" panose="020B0506040000020004" pitchFamily="34" charset="0"/>
                <a:ea typeface="+mn-ea"/>
                <a:cs typeface="+mn-cs"/>
              </a:endParaRPr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17608CD-099A-8C2E-709A-E5DA9864BC33}"/>
              </a:ext>
            </a:extLst>
          </p:cNvPr>
          <p:cNvSpPr/>
          <p:nvPr/>
        </p:nvSpPr>
        <p:spPr>
          <a:xfrm>
            <a:off x="2909334" y="2053290"/>
            <a:ext cx="8590587" cy="3434575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ESF+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may contribute to STEP objective set out in Article 2(1)(b) STEP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Addressing shortages of </a:t>
            </a:r>
            <a:r>
              <a:rPr kumimoji="0" lang="en-US" sz="16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labour</a:t>
            </a:r>
            <a:r>
              <a:rPr kumimoji="0" lang="en-US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skills</a:t>
            </a:r>
            <a:r>
              <a:rPr kumimoji="0" lang="en-US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critical to all kinds of quality jobs for the development or manufacturing of critical technologies in the following sectors: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 digital technologies,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(ii) clean and resource efficient technologies, including net-zero technologies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(iii) biotechnologies, including medicinal products on the Union list of critical medicines and their components;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MS may use ESF+ to support development of skills in net-zero technologies, including those based on learning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programmes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Skills academies, the training of young people and the skilling, upskilling and reskilling of workers in net-zero technologies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44C51F-8B9D-441C-3867-AA5A34DA4E72}"/>
              </a:ext>
            </a:extLst>
          </p:cNvPr>
          <p:cNvSpPr txBox="1"/>
          <p:nvPr/>
        </p:nvSpPr>
        <p:spPr>
          <a:xfrm>
            <a:off x="257539" y="5792667"/>
            <a:ext cx="932081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Ø"/>
              <a:tabLst/>
              <a:defRPr/>
            </a:pP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The ESF+ may provide support to the development of skills in general,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i.e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B5B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not limited to specific sectors. However, under STEP this support is limited to STEP sectors</a:t>
            </a:r>
          </a:p>
        </p:txBody>
      </p:sp>
    </p:spTree>
    <p:extLst>
      <p:ext uri="{BB962C8B-B14F-4D97-AF65-F5344CB8AC3E}">
        <p14:creationId xmlns:p14="http://schemas.microsoft.com/office/powerpoint/2010/main" val="2086876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199" y="1411061"/>
            <a:ext cx="10648123" cy="377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2079" y="1411061"/>
            <a:ext cx="10401301" cy="4566291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chemeClr val="accent2"/>
                </a:solidFill>
              </a:rPr>
              <a:t>  ESF+ 2021-2027 (Article 12 of STEP)</a:t>
            </a:r>
            <a:endParaRPr lang="en-US" sz="1600" dirty="0"/>
          </a:p>
          <a:p>
            <a:pPr>
              <a:spcAft>
                <a:spcPts val="300"/>
              </a:spcAft>
            </a:pPr>
            <a:endParaRPr lang="en-US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b="1" dirty="0">
              <a:solidFill>
                <a:schemeClr val="accent2"/>
              </a:solidFill>
            </a:endParaRPr>
          </a:p>
          <a:p>
            <a:endParaRPr lang="en-GB" dirty="0"/>
          </a:p>
        </p:txBody>
      </p:sp>
      <p:sp>
        <p:nvSpPr>
          <p:cNvPr id="6" name="Title 28">
            <a:extLst>
              <a:ext uri="{FF2B5EF4-FFF2-40B4-BE49-F238E27FC236}">
                <a16:creationId xmlns:a16="http://schemas.microsoft.com/office/drawing/2014/main" id="{CD496670-1848-ADB4-C0A7-89BCC568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360"/>
            <a:ext cx="10515600" cy="782357"/>
          </a:xfrm>
        </p:spPr>
        <p:txBody>
          <a:bodyPr/>
          <a:lstStyle/>
          <a:p>
            <a:b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</a:br>
            <a:r>
              <a:rPr lang="en-IE" sz="3600" b="1" kern="0" dirty="0">
                <a:solidFill>
                  <a:srgbClr val="FFC000"/>
                </a:solidFill>
                <a:latin typeface="EC Square Sans Pro"/>
                <a:ea typeface="+mn-ea"/>
                <a:cs typeface="+mn-cs"/>
              </a:rPr>
              <a:t>STEP</a:t>
            </a:r>
            <a:r>
              <a:rPr lang="en-IE" dirty="0"/>
              <a:t> </a:t>
            </a:r>
            <a:br>
              <a:rPr lang="en-IE" dirty="0"/>
            </a:br>
            <a:r>
              <a:rPr lang="en-IE" dirty="0"/>
              <a:t>Amendments to the Funds under the CPR 2021-2027</a:t>
            </a:r>
            <a:br>
              <a:rPr lang="en-IE" dirty="0"/>
            </a:br>
            <a:endParaRPr lang="en-IE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105641BF-3FC5-C512-1789-A964F36142DD}"/>
              </a:ext>
            </a:extLst>
          </p:cNvPr>
          <p:cNvGrpSpPr/>
          <p:nvPr/>
        </p:nvGrpSpPr>
        <p:grpSpPr>
          <a:xfrm>
            <a:off x="624286" y="2173650"/>
            <a:ext cx="1770901" cy="569275"/>
            <a:chOff x="4575" y="429969"/>
            <a:chExt cx="2121111" cy="969715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2CE70A8-62AE-0C81-4E4F-AF8E97310736}"/>
                </a:ext>
              </a:extLst>
            </p:cNvPr>
            <p:cNvSpPr/>
            <p:nvPr/>
          </p:nvSpPr>
          <p:spPr>
            <a:xfrm>
              <a:off x="4575" y="429969"/>
              <a:ext cx="2080384" cy="9697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ectangle: Rounded Corners 4">
              <a:extLst>
                <a:ext uri="{FF2B5EF4-FFF2-40B4-BE49-F238E27FC236}">
                  <a16:creationId xmlns:a16="http://schemas.microsoft.com/office/drawing/2014/main" id="{24E4B0ED-6A2A-4AFC-EF03-B400FAB34459}"/>
                </a:ext>
              </a:extLst>
            </p:cNvPr>
            <p:cNvSpPr txBox="1"/>
            <p:nvPr/>
          </p:nvSpPr>
          <p:spPr>
            <a:xfrm>
              <a:off x="45302" y="556232"/>
              <a:ext cx="2080384" cy="64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EC Square Sans Pro" panose="020B0506040000020004" pitchFamily="34" charset="0"/>
                </a:rPr>
                <a:t>Programming</a:t>
              </a:r>
            </a:p>
          </p:txBody>
        </p: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26F4B49-F3E8-BE8A-29A0-4BF661A9D28F}"/>
              </a:ext>
            </a:extLst>
          </p:cNvPr>
          <p:cNvSpPr/>
          <p:nvPr/>
        </p:nvSpPr>
        <p:spPr>
          <a:xfrm>
            <a:off x="2907935" y="1968522"/>
            <a:ext cx="8658287" cy="1053282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30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MS may create a dedicated priority to STEP (necessary for increased co-financing)</a:t>
            </a:r>
          </a:p>
          <a:p>
            <a:pPr marL="285750" indent="-285750">
              <a:spcAft>
                <a:spcPts val="30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Allocation to the priority is not subject to any capping</a:t>
            </a:r>
          </a:p>
          <a:p>
            <a:pPr marL="285750" indent="-285750">
              <a:spcAft>
                <a:spcPts val="30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Support may be programmed under </a:t>
            </a:r>
            <a:r>
              <a:rPr lang="en-US" sz="1600" b="1" dirty="0">
                <a:solidFill>
                  <a:schemeClr val="tx1"/>
                </a:solidFill>
              </a:rPr>
              <a:t>any of relevant specific objectives </a:t>
            </a:r>
            <a:r>
              <a:rPr lang="en-US" sz="1600" dirty="0">
                <a:solidFill>
                  <a:schemeClr val="tx1"/>
                </a:solidFill>
              </a:rPr>
              <a:t>(</a:t>
            </a:r>
            <a:r>
              <a:rPr lang="en-US" sz="1600" dirty="0" err="1">
                <a:solidFill>
                  <a:schemeClr val="tx1"/>
                </a:solidFill>
              </a:rPr>
              <a:t>e.g</a:t>
            </a:r>
            <a:r>
              <a:rPr lang="en-US" sz="1600" dirty="0">
                <a:solidFill>
                  <a:schemeClr val="tx1"/>
                </a:solidFill>
              </a:rPr>
              <a:t> SO a), d), e), g))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A05EDCD-6810-1D0E-8553-139BD01AAD22}"/>
              </a:ext>
            </a:extLst>
          </p:cNvPr>
          <p:cNvGrpSpPr/>
          <p:nvPr/>
        </p:nvGrpSpPr>
        <p:grpSpPr>
          <a:xfrm>
            <a:off x="624284" y="3098190"/>
            <a:ext cx="1736899" cy="1406623"/>
            <a:chOff x="4575" y="429969"/>
            <a:chExt cx="2080384" cy="969715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3ED85F22-A239-5C81-C477-F272D1C9AF46}"/>
                </a:ext>
              </a:extLst>
            </p:cNvPr>
            <p:cNvSpPr/>
            <p:nvPr/>
          </p:nvSpPr>
          <p:spPr>
            <a:xfrm>
              <a:off x="4575" y="429969"/>
              <a:ext cx="2080384" cy="9697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: Rounded Corners 4">
              <a:extLst>
                <a:ext uri="{FF2B5EF4-FFF2-40B4-BE49-F238E27FC236}">
                  <a16:creationId xmlns:a16="http://schemas.microsoft.com/office/drawing/2014/main" id="{15056D40-94F4-EB3C-32B2-FF105449D87B}"/>
                </a:ext>
              </a:extLst>
            </p:cNvPr>
            <p:cNvSpPr txBox="1"/>
            <p:nvPr/>
          </p:nvSpPr>
          <p:spPr>
            <a:xfrm>
              <a:off x="4575" y="538169"/>
              <a:ext cx="2080384" cy="7130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EC Square Sans Pro" panose="020B0506040000020004" pitchFamily="34" charset="0"/>
                </a:rPr>
                <a:t>Financial incentives, for a dedicated priority (new Article 12a)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EE3CBBA-5230-6038-6845-FBEFF8BD1351}"/>
              </a:ext>
            </a:extLst>
          </p:cNvPr>
          <p:cNvGrpSpPr/>
          <p:nvPr/>
        </p:nvGrpSpPr>
        <p:grpSpPr>
          <a:xfrm>
            <a:off x="2377655" y="3736292"/>
            <a:ext cx="359999" cy="360002"/>
            <a:chOff x="2554640" y="573207"/>
            <a:chExt cx="359999" cy="360002"/>
          </a:xfrm>
        </p:grpSpPr>
        <p:sp>
          <p:nvSpPr>
            <p:cNvPr id="40" name="Right Triangle 39">
              <a:extLst>
                <a:ext uri="{FF2B5EF4-FFF2-40B4-BE49-F238E27FC236}">
                  <a16:creationId xmlns:a16="http://schemas.microsoft.com/office/drawing/2014/main" id="{548804EE-D23A-D196-46A8-F5ED8227FBD6}"/>
                </a:ext>
              </a:extLst>
            </p:cNvPr>
            <p:cNvSpPr/>
            <p:nvPr/>
          </p:nvSpPr>
          <p:spPr>
            <a:xfrm rot="13500000">
              <a:off x="2554639" y="573208"/>
              <a:ext cx="360002" cy="359999"/>
            </a:xfrm>
            <a:prstGeom prst="rtTriangle">
              <a:avLst/>
            </a:prstGeom>
            <a:solidFill>
              <a:schemeClr val="accent1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ight Triangle 4">
              <a:extLst>
                <a:ext uri="{FF2B5EF4-FFF2-40B4-BE49-F238E27FC236}">
                  <a16:creationId xmlns:a16="http://schemas.microsoft.com/office/drawing/2014/main" id="{09674659-C381-2E85-C3B4-40BE9B41EE96}"/>
                </a:ext>
              </a:extLst>
            </p:cNvPr>
            <p:cNvSpPr txBox="1"/>
            <p:nvPr/>
          </p:nvSpPr>
          <p:spPr>
            <a:xfrm rot="13500000">
              <a:off x="2646823" y="683392"/>
              <a:ext cx="252002" cy="215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IE" sz="1300" kern="1200">
                <a:latin typeface="EC Square Sans Pro" panose="020B0506040000020004" pitchFamily="34" charset="0"/>
              </a:endParaRPr>
            </a:p>
          </p:txBody>
        </p:sp>
      </p:grp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82E6B5B-30AC-390E-ACC9-51C6FEC3C13B}"/>
              </a:ext>
            </a:extLst>
          </p:cNvPr>
          <p:cNvSpPr/>
          <p:nvPr/>
        </p:nvSpPr>
        <p:spPr>
          <a:xfrm>
            <a:off x="2907935" y="3106326"/>
            <a:ext cx="8700968" cy="1292471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300"/>
              </a:spcAft>
              <a:buClr>
                <a:srgbClr val="FEBC18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30% of the dedicated priority’s allocation to be paid as one-off pre-financing</a:t>
            </a:r>
          </a:p>
          <a:p>
            <a:pPr lvl="1">
              <a:spcAft>
                <a:spcPts val="300"/>
              </a:spcAft>
              <a:buClr>
                <a:srgbClr val="FEBC18"/>
              </a:buClr>
              <a:buSzPct val="150000"/>
            </a:pPr>
            <a:r>
              <a:rPr lang="en-US" sz="1600" dirty="0">
                <a:solidFill>
                  <a:schemeClr val="tx1"/>
                </a:solidFill>
              </a:rPr>
              <a:t>Provided the Member States submits request for </a:t>
            </a:r>
            <a:r>
              <a:rPr lang="en-US" sz="1600" dirty="0" err="1">
                <a:solidFill>
                  <a:schemeClr val="tx1"/>
                </a:solidFill>
              </a:rPr>
              <a:t>programme</a:t>
            </a:r>
            <a:r>
              <a:rPr lang="en-US" sz="1600" dirty="0">
                <a:solidFill>
                  <a:schemeClr val="tx1"/>
                </a:solidFill>
              </a:rPr>
              <a:t> amendment by 31 March 2025</a:t>
            </a:r>
          </a:p>
          <a:p>
            <a:pPr lvl="1">
              <a:spcAft>
                <a:spcPts val="300"/>
              </a:spcAft>
              <a:buClr>
                <a:srgbClr val="FEBC18"/>
              </a:buClr>
              <a:buSzPct val="150000"/>
            </a:pPr>
            <a:r>
              <a:rPr lang="en-US" sz="1600" dirty="0">
                <a:solidFill>
                  <a:schemeClr val="tx1"/>
                </a:solidFill>
              </a:rPr>
              <a:t>Pre-financing to be cleared in the final accounting year</a:t>
            </a:r>
          </a:p>
          <a:p>
            <a:pPr marL="285750" indent="-285750">
              <a:spcAft>
                <a:spcPts val="300"/>
              </a:spcAft>
              <a:buClr>
                <a:srgbClr val="FEBC18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Co-financing rate may be increased up to 100%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A8ADCD9-A0C6-9F73-2ABE-69A3F2DDD5A0}"/>
              </a:ext>
            </a:extLst>
          </p:cNvPr>
          <p:cNvSpPr/>
          <p:nvPr/>
        </p:nvSpPr>
        <p:spPr>
          <a:xfrm>
            <a:off x="3184515" y="3983235"/>
            <a:ext cx="247080" cy="136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CABCA795-4C44-CA05-2867-12719B9E889A}"/>
              </a:ext>
            </a:extLst>
          </p:cNvPr>
          <p:cNvSpPr/>
          <p:nvPr/>
        </p:nvSpPr>
        <p:spPr>
          <a:xfrm>
            <a:off x="3153841" y="3413460"/>
            <a:ext cx="247080" cy="136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25BAB6A9-4D3B-9234-4AA9-876878FE9975}"/>
              </a:ext>
            </a:extLst>
          </p:cNvPr>
          <p:cNvSpPr/>
          <p:nvPr/>
        </p:nvSpPr>
        <p:spPr>
          <a:xfrm>
            <a:off x="2993296" y="4639360"/>
            <a:ext cx="8615607" cy="1726549"/>
          </a:xfrm>
          <a:prstGeom prst="roundRect">
            <a:avLst/>
          </a:prstGeom>
          <a:solidFill>
            <a:schemeClr val="bg2"/>
          </a:solidFill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30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ESF+ would allow to address the shortages of </a:t>
            </a:r>
            <a:r>
              <a:rPr lang="en-US" sz="1600" dirty="0" err="1">
                <a:solidFill>
                  <a:schemeClr val="tx1"/>
                </a:solidFill>
              </a:rPr>
              <a:t>labour</a:t>
            </a:r>
            <a:r>
              <a:rPr lang="en-US" sz="1600" dirty="0">
                <a:solidFill>
                  <a:schemeClr val="tx1"/>
                </a:solidFill>
              </a:rPr>
              <a:t> and skills critical to all kinds of quality jobs through re-skilling and up-skilling for clean tech, bio tech and deep tech. This would include </a:t>
            </a:r>
            <a:r>
              <a:rPr lang="en-US" sz="1600" b="1" dirty="0">
                <a:solidFill>
                  <a:schemeClr val="tx1"/>
                </a:solidFill>
              </a:rPr>
              <a:t>support to companies active in those sectors</a:t>
            </a:r>
            <a:r>
              <a:rPr lang="en-US" sz="1600" dirty="0">
                <a:solidFill>
                  <a:schemeClr val="tx1"/>
                </a:solidFill>
              </a:rPr>
              <a:t>, but could also be seen as broader, for example </a:t>
            </a:r>
            <a:r>
              <a:rPr lang="en-US" sz="1600" b="1" dirty="0">
                <a:solidFill>
                  <a:schemeClr val="tx1"/>
                </a:solidFill>
              </a:rPr>
              <a:t>supporting a PES </a:t>
            </a:r>
            <a:r>
              <a:rPr lang="en-US" sz="1600" dirty="0">
                <a:solidFill>
                  <a:schemeClr val="tx1"/>
                </a:solidFill>
              </a:rPr>
              <a:t>(Public Employment Services) </a:t>
            </a:r>
            <a:r>
              <a:rPr lang="en-US" sz="1600" b="1" dirty="0">
                <a:solidFill>
                  <a:schemeClr val="tx1"/>
                </a:solidFill>
              </a:rPr>
              <a:t>training </a:t>
            </a:r>
            <a:r>
              <a:rPr lang="en-US" sz="1600" b="1" dirty="0" err="1">
                <a:solidFill>
                  <a:schemeClr val="tx1"/>
                </a:solidFill>
              </a:rPr>
              <a:t>programme</a:t>
            </a:r>
            <a:r>
              <a:rPr lang="en-US" sz="1600" dirty="0">
                <a:solidFill>
                  <a:schemeClr val="tx1"/>
                </a:solidFill>
              </a:rPr>
              <a:t> in support of these sectors. </a:t>
            </a:r>
          </a:p>
          <a:p>
            <a:pPr marL="285750" indent="-285750">
              <a:spcAft>
                <a:spcPts val="300"/>
              </a:spcAft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H2School-project</a:t>
            </a:r>
            <a:r>
              <a:rPr lang="en-US" sz="1600" dirty="0">
                <a:solidFill>
                  <a:schemeClr val="tx1"/>
                </a:solidFill>
              </a:rPr>
              <a:t> in FI, provides the necessary information on hydrogen, how it is used and how it can be used by businesses and various training </a:t>
            </a:r>
            <a:r>
              <a:rPr lang="en-US" sz="1600" dirty="0" err="1">
                <a:solidFill>
                  <a:schemeClr val="tx1"/>
                </a:solidFill>
              </a:rPr>
              <a:t>organisations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1AB154F-98E6-15DC-22C5-1FC1B09A945D}"/>
              </a:ext>
            </a:extLst>
          </p:cNvPr>
          <p:cNvGrpSpPr/>
          <p:nvPr/>
        </p:nvGrpSpPr>
        <p:grpSpPr>
          <a:xfrm>
            <a:off x="692079" y="5281268"/>
            <a:ext cx="1770901" cy="569275"/>
            <a:chOff x="4575" y="429969"/>
            <a:chExt cx="2121111" cy="969715"/>
          </a:xfrm>
        </p:grpSpPr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8CAEC8E2-C14C-E796-9333-2C6ED131A1F2}"/>
                </a:ext>
              </a:extLst>
            </p:cNvPr>
            <p:cNvSpPr/>
            <p:nvPr/>
          </p:nvSpPr>
          <p:spPr>
            <a:xfrm>
              <a:off x="4575" y="429969"/>
              <a:ext cx="2080384" cy="9697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angle: Rounded Corners 4">
              <a:extLst>
                <a:ext uri="{FF2B5EF4-FFF2-40B4-BE49-F238E27FC236}">
                  <a16:creationId xmlns:a16="http://schemas.microsoft.com/office/drawing/2014/main" id="{21E789B8-AF23-6717-8681-A54412277EFE}"/>
                </a:ext>
              </a:extLst>
            </p:cNvPr>
            <p:cNvSpPr txBox="1"/>
            <p:nvPr/>
          </p:nvSpPr>
          <p:spPr>
            <a:xfrm>
              <a:off x="45302" y="556232"/>
              <a:ext cx="2080384" cy="64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60960" numCol="1" spcCol="1270" anchor="t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600" b="1" kern="1200" dirty="0">
                  <a:latin typeface="EC Square Sans Pro" panose="020B0506040000020004" pitchFamily="34" charset="0"/>
                </a:rPr>
                <a:t>Examples 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00C4C54-E365-D0BE-5E6D-02E493BEC95B}"/>
              </a:ext>
            </a:extLst>
          </p:cNvPr>
          <p:cNvGrpSpPr/>
          <p:nvPr/>
        </p:nvGrpSpPr>
        <p:grpSpPr>
          <a:xfrm>
            <a:off x="2413191" y="5385904"/>
            <a:ext cx="359999" cy="360002"/>
            <a:chOff x="2554640" y="573207"/>
            <a:chExt cx="359999" cy="360002"/>
          </a:xfrm>
        </p:grpSpPr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7A18973D-187D-C47F-422E-E3D9CEB1EFE1}"/>
                </a:ext>
              </a:extLst>
            </p:cNvPr>
            <p:cNvSpPr/>
            <p:nvPr/>
          </p:nvSpPr>
          <p:spPr>
            <a:xfrm rot="13500000">
              <a:off x="2554639" y="573208"/>
              <a:ext cx="360002" cy="359999"/>
            </a:xfrm>
            <a:prstGeom prst="rtTriangle">
              <a:avLst/>
            </a:prstGeom>
            <a:solidFill>
              <a:schemeClr val="accent1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ight Triangle 4">
              <a:extLst>
                <a:ext uri="{FF2B5EF4-FFF2-40B4-BE49-F238E27FC236}">
                  <a16:creationId xmlns:a16="http://schemas.microsoft.com/office/drawing/2014/main" id="{10CAAFFF-B6D2-ABAB-C939-A74C8D389FF9}"/>
                </a:ext>
              </a:extLst>
            </p:cNvPr>
            <p:cNvSpPr txBox="1"/>
            <p:nvPr/>
          </p:nvSpPr>
          <p:spPr>
            <a:xfrm rot="13500000">
              <a:off x="2646823" y="683392"/>
              <a:ext cx="252002" cy="215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IE" sz="1300" kern="1200">
                <a:latin typeface="EC Square Sans Pro" panose="020B05060400000200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39E3734-4AEF-B096-B6A4-45C6B0A95B0A}"/>
              </a:ext>
            </a:extLst>
          </p:cNvPr>
          <p:cNvGrpSpPr/>
          <p:nvPr/>
        </p:nvGrpSpPr>
        <p:grpSpPr>
          <a:xfrm>
            <a:off x="2371902" y="2288559"/>
            <a:ext cx="359999" cy="360002"/>
            <a:chOff x="2554640" y="573207"/>
            <a:chExt cx="359999" cy="360002"/>
          </a:xfrm>
        </p:grpSpPr>
        <p:sp>
          <p:nvSpPr>
            <p:cNvPr id="21" name="Right Triangle 20">
              <a:extLst>
                <a:ext uri="{FF2B5EF4-FFF2-40B4-BE49-F238E27FC236}">
                  <a16:creationId xmlns:a16="http://schemas.microsoft.com/office/drawing/2014/main" id="{9239669D-DE99-A395-B3AD-C0AF906B0177}"/>
                </a:ext>
              </a:extLst>
            </p:cNvPr>
            <p:cNvSpPr/>
            <p:nvPr/>
          </p:nvSpPr>
          <p:spPr>
            <a:xfrm rot="13500000">
              <a:off x="2554639" y="573208"/>
              <a:ext cx="360002" cy="359999"/>
            </a:xfrm>
            <a:prstGeom prst="rtTriangle">
              <a:avLst/>
            </a:prstGeom>
            <a:solidFill>
              <a:schemeClr val="accent1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ight Triangle 4">
              <a:extLst>
                <a:ext uri="{FF2B5EF4-FFF2-40B4-BE49-F238E27FC236}">
                  <a16:creationId xmlns:a16="http://schemas.microsoft.com/office/drawing/2014/main" id="{25B33117-F4D6-90BA-0F9E-6A35D444A266}"/>
                </a:ext>
              </a:extLst>
            </p:cNvPr>
            <p:cNvSpPr txBox="1"/>
            <p:nvPr/>
          </p:nvSpPr>
          <p:spPr>
            <a:xfrm rot="13500000">
              <a:off x="2646823" y="683392"/>
              <a:ext cx="252002" cy="2159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IE" sz="1300" kern="1200">
                <a:latin typeface="EC Square Sans Pro" panose="020B05060400000200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076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BB427-9EEC-2FED-F787-7B2086857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Möjligheter i perioden 2014-2020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555432-2CF5-CB49-1737-44467CAC3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För programperioden 2014–2020 kan medlemsstaterna ansöka om en EU-medfinansieringsgrad om 100 % för utgifter som deklareras i </a:t>
            </a:r>
            <a:r>
              <a:rPr lang="sv-SE" sz="2800"/>
              <a:t>betalningsansökningar under  </a:t>
            </a:r>
            <a:r>
              <a:rPr lang="sv-SE" sz="2800" dirty="0"/>
              <a:t>räkenskapsåret 1 juli 2023–30 juni 2024.</a:t>
            </a:r>
          </a:p>
          <a:p>
            <a:pPr lvl="1"/>
            <a:endParaRPr lang="sv-SE" sz="2800" dirty="0"/>
          </a:p>
          <a:p>
            <a:r>
              <a:rPr lang="sv-SE" sz="2800" dirty="0"/>
              <a:t>En programändring kräver övervakningskommitténs men inte EU-kommissionens godkännande.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69B109-F5D3-1628-10F5-B99099E0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2723274-C164-7184-4929-D137EA59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41007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 Theme">
  <a:themeElements>
    <a:clrScheme name="Custom 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817"/>
      </a:accent1>
      <a:accent2>
        <a:srgbClr val="002B5B"/>
      </a:accent2>
      <a:accent3>
        <a:srgbClr val="E3445B"/>
      </a:accent3>
      <a:accent4>
        <a:srgbClr val="6FA8E8"/>
      </a:accent4>
      <a:accent5>
        <a:srgbClr val="A5C138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DBD0E76993881340865BC77DD5C4E2D2" ma:contentTypeVersion="47" ma:contentTypeDescription="Skapa ny presentation" ma:contentTypeScope="" ma:versionID="a939d8edc2ac92a59d651df99e46368f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418f9d99-8a95-4e17-b002-6f0eb5542577" targetNamespace="http://schemas.microsoft.com/office/2006/metadata/properties" ma:root="true" ma:fieldsID="bee451d2c397eb13ba9857342d3f72aa" ns2:_="" ns4:_="" ns5:_="" ns6:_="">
    <xsd:import namespace="4e9c2f0c-7bf8-49af-8356-cbf363fc78a7"/>
    <xsd:import namespace="cc625d36-bb37-4650-91b9-0c96159295ba"/>
    <xsd:import namespace="18f3d968-6251-40b0-9f11-012b293496c2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PVVC7NFJTUQE-1551738204-89343</_dlc_DocId>
    <_dlc_DocIdUrl xmlns="418f9d99-8a95-4e17-b002-6f0eb5542577">
      <Url>https://dhs.sp.regeringskansliet.se/yta/a-a/_layouts/15/DocIdRedir.aspx?ID=PVVC7NFJTUQE-1551738204-89343</Url>
      <Description>PVVC7NFJTUQE-1551738204-89343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6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Props1.xml><?xml version="1.0" encoding="utf-8"?>
<ds:datastoreItem xmlns:ds="http://schemas.openxmlformats.org/officeDocument/2006/customXml" ds:itemID="{E3BBFDB0-BF14-4E19-8761-E4ACA05BCD4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FB55E047-7EF2-4851-967A-A6D40FF3C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003903-CA3C-4E07-8702-1E92CA26C148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418f9d99-8a95-4e17-b002-6f0eb5542577"/>
    <ds:schemaRef ds:uri="http://purl.org/dc/terms/"/>
    <ds:schemaRef ds:uri="4e9c2f0c-7bf8-49af-8356-cbf363fc78a7"/>
    <ds:schemaRef ds:uri="http://purl.org/dc/dcmitype/"/>
    <ds:schemaRef ds:uri="cc625d36-bb37-4650-91b9-0c96159295ba"/>
    <ds:schemaRef ds:uri="http://schemas.microsoft.com/office/infopath/2007/PartnerControls"/>
    <ds:schemaRef ds:uri="18f3d968-6251-40b0-9f11-012b293496c2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09DA097D-6561-4962-8762-682CC1CDF2F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045744C7-E75D-4B93-A642-A530CCA5DC92}">
  <ds:schemaRefs>
    <ds:schemaRef ds:uri="http://schemas.microsoft.com/sharepoint/events"/>
  </ds:schemaRefs>
</ds:datastoreItem>
</file>

<file path=customXml/itemProps6.xml><?xml version="1.0" encoding="utf-8"?>
<ds:datastoreItem xmlns:ds="http://schemas.openxmlformats.org/officeDocument/2006/customXml" ds:itemID="{668900C2-BC6C-4E81-9E28-28364E5326BE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640</Words>
  <Application>Microsoft Office PowerPoint</Application>
  <PresentationFormat>Bredbild</PresentationFormat>
  <Paragraphs>75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EC Square Sans Pro</vt:lpstr>
      <vt:lpstr>Wingdings</vt:lpstr>
      <vt:lpstr>RK PPT</vt:lpstr>
      <vt:lpstr>Office Theme</vt:lpstr>
      <vt:lpstr>Information om den europeiska plattformen för strategisk teknik (STEP)</vt:lpstr>
      <vt:lpstr>STEP</vt:lpstr>
      <vt:lpstr>Målen med STEP </vt:lpstr>
      <vt:lpstr>Finansiering</vt:lpstr>
      <vt:lpstr> STEP  Amendments to the Funds under the CPR 2021-2027 </vt:lpstr>
      <vt:lpstr> STEP  Amendments to the Funds under the CPR 2021-2027 </vt:lpstr>
      <vt:lpstr>Möjligheter i perioden 2014-2020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från ESF+-kommittén</dc:title>
  <dc:creator>Åsa Bergqvist</dc:creator>
  <cp:lastModifiedBy>Ivarsson Anita</cp:lastModifiedBy>
  <cp:revision>23</cp:revision>
  <dcterms:created xsi:type="dcterms:W3CDTF">2023-03-02T20:59:08Z</dcterms:created>
  <dcterms:modified xsi:type="dcterms:W3CDTF">2024-04-22T08:04:08Z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0x010100BBA312BF02777149882D207184EC35C00200DBD0E76993881340865BC77DD5C4E2D2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f98922e7-85aa-4e23-a5a3-7ede428e61d7</vt:lpwstr>
  </property>
</Properties>
</file>