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5"/>
  </p:notesMasterIdLst>
  <p:sldIdLst>
    <p:sldId id="256" r:id="rId8"/>
    <p:sldId id="346" r:id="rId9"/>
    <p:sldId id="341" r:id="rId10"/>
    <p:sldId id="262" r:id="rId11"/>
    <p:sldId id="344" r:id="rId12"/>
    <p:sldId id="347" r:id="rId13"/>
    <p:sldId id="261" r:id="rId14"/>
  </p:sldIdLst>
  <p:sldSz cx="12192000" cy="6858000"/>
  <p:notesSz cx="6797675" cy="9926638"/>
  <p:custDataLst>
    <p:tags r:id="rId16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88124" autoAdjust="0"/>
  </p:normalViewPr>
  <p:slideViewPr>
    <p:cSldViewPr snapToGrid="0">
      <p:cViewPr varScale="1">
        <p:scale>
          <a:sx n="71" d="100"/>
          <a:sy n="71" d="100"/>
        </p:scale>
        <p:origin x="223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B0FFE-997D-408E-BC0D-B02B2F007F09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2FE1-C9AB-4A05-BB0E-CAA525B0F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60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4E93B-8E43-4E54-9952-F92D879BE29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13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2FE1-C9AB-4A05-BB0E-CAA525B0F32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217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6D3D5E7-6D09-434F-B16A-45E901A5B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4656D91A-0EEF-41AE-922A-90AEABC5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7B1F268-438E-427D-A222-F3D87FD0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B28316B-8DAC-40DA-A9A9-36A59918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1839C07-2E61-47D6-BC06-7FCCE3036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784A338-C835-497E-BB5F-D0C26C01F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B074DD21-311D-46EE-B33B-DEC302A8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">
            <a:extLst>
              <a:ext uri="{FF2B5EF4-FFF2-40B4-BE49-F238E27FC236}">
                <a16:creationId xmlns:a16="http://schemas.microsoft.com/office/drawing/2014/main" id="{1E78036D-44E4-435B-92DF-43C836075D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europarl.europa.eu/RegData/etudes/BRIE/2021/690542/EPRS_BRI(2021)690542_E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000" dirty="0"/>
              <a:t>Framtida sammanhållningspolitiken med fokus på ESF+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b="1" dirty="0"/>
          </a:p>
          <a:p>
            <a:endParaRPr lang="sv-SE" b="1" dirty="0"/>
          </a:p>
          <a:p>
            <a:r>
              <a:rPr lang="sv-SE" sz="2400" dirty="0"/>
              <a:t>Övervakningskommittén för ESF och ESF+</a:t>
            </a:r>
          </a:p>
          <a:p>
            <a:r>
              <a:rPr lang="sv-SE" sz="2400" dirty="0"/>
              <a:t>7 mars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CA7161-2085-C9DF-C3DC-74C717E9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diskussionen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178D3C-312F-1819-BD88-F24122545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2004140" cy="4129082"/>
          </a:xfrm>
        </p:spPr>
        <p:txBody>
          <a:bodyPr/>
          <a:lstStyle/>
          <a:p>
            <a:r>
              <a:rPr lang="sv-SE" sz="3000" dirty="0"/>
              <a:t>Hämta in synpunkter inför diskussioner på EU-nivå om utformningen av sammanhållningspolitiken på efter 2027.</a:t>
            </a:r>
          </a:p>
          <a:p>
            <a:endParaRPr lang="sv-SE" sz="3000" dirty="0"/>
          </a:p>
          <a:p>
            <a:r>
              <a:rPr lang="sv-SE" sz="3000" dirty="0"/>
              <a:t>Arbetsmarknadsdepartementet lämnar information från ESF+-kommittén men tanken är inte att löpande diskutera nästa programperiod i ÖK.</a:t>
            </a:r>
          </a:p>
          <a:p>
            <a:endParaRPr lang="sv-SE" sz="3000" dirty="0"/>
          </a:p>
          <a:p>
            <a:r>
              <a:rPr lang="sv-SE" sz="3000" dirty="0"/>
              <a:t>Konkreta förordningsförslag kommer först nästa år.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7F3E1C-457D-7436-AAC2-2834FCDC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66A593-6F74-3994-80C7-1655A2F9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906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om ESF+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2004140" cy="41290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/>
              <a:t>ESF instiftades i Romfördraget 1957 och är en av fonderna inom EU:s sammanhållningspolitik.</a:t>
            </a:r>
          </a:p>
          <a:p>
            <a:pPr marL="0" indent="0">
              <a:buNone/>
            </a:pPr>
            <a:endParaRPr lang="sv-SE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/>
              <a:t>Sammanhållningspolitiken syftar till att stärka den ekonomiska, sociala och territoriella sammanhållningen och ska minska skillnaderna mellan regionerna i unionen.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500" dirty="0"/>
              <a:t>I programperioden 2021-2027 heter fonden ESF+. Fonden ska bl.a. främja hög sysselsättning, arbetskraftens rörlighet, utbildning och social inkludering, inklusive fattigdomsbekämpning.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0" indent="0">
              <a:buNone/>
            </a:pPr>
            <a:endParaRPr lang="sv-S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8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br>
              <a:rPr lang="sv-SE" sz="1600" dirty="0"/>
            </a:b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99DA56D9-C7C0-4A77-8780-6DD0C9EFFE33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28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D8AA9BB-DF75-0EA5-4033-16BC72C559FA}"/>
              </a:ext>
            </a:extLst>
          </p:cNvPr>
          <p:cNvSpPr txBox="1"/>
          <p:nvPr/>
        </p:nvSpPr>
        <p:spPr>
          <a:xfrm>
            <a:off x="473797" y="1244030"/>
            <a:ext cx="59057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Bilden visar rubrik 2  Sammanhållning, resiliens och värden i den fleråriga budgetramen 2021-2027(MFF) och återhämtningsinstrumentet (NGEU).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Sammanhållningspolitiken utgör en tredjedel av MFF 2021-2027.</a:t>
            </a:r>
          </a:p>
          <a:p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ESF+: ca 88 miljarder euro (2018 års priser), motsvarande ca 99 miljarder euro i löpande priser.</a:t>
            </a:r>
          </a:p>
          <a:p>
            <a:endParaRPr lang="sv-SE" sz="2000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endParaRPr lang="sv-SE" sz="20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9EEB6A7F-7694-5D44-9BCA-F812BF0A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ESF+ jämfört med andra EU-instrument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8485D3-124C-7577-781E-F786AD1F7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75D715E-917D-5FB1-C0A8-CC5D0B06DA1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077155" y="943151"/>
            <a:ext cx="5905738" cy="5361613"/>
          </a:xfr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2F300DC9-2315-0D05-B51B-0F1A373AC3FF}"/>
              </a:ext>
            </a:extLst>
          </p:cNvPr>
          <p:cNvSpPr txBox="1"/>
          <p:nvPr/>
        </p:nvSpPr>
        <p:spPr>
          <a:xfrm>
            <a:off x="5805376" y="6337005"/>
            <a:ext cx="5718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Bildkälla: </a:t>
            </a:r>
            <a:r>
              <a:rPr lang="sv-SE" sz="1200" dirty="0">
                <a:hlinkClick r:id="rId4"/>
              </a:rPr>
              <a:t>Europaparlamentet</a:t>
            </a:r>
            <a:r>
              <a:rPr lang="sv-SE" sz="1200" dirty="0"/>
              <a:t>, 2018 års priser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E00B01-D2B1-3C9E-BEFC-5562D863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6009" y="6390000"/>
            <a:ext cx="5560828" cy="130768"/>
          </a:xfrm>
        </p:spPr>
        <p:txBody>
          <a:bodyPr/>
          <a:lstStyle/>
          <a:p>
            <a:r>
              <a:rPr lang="sv-SE" dirty="0"/>
              <a:t>Arbetsmarknadsdepartementet</a:t>
            </a:r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E1983467-8A38-B19D-C1F3-38F6196289B3}"/>
              </a:ext>
            </a:extLst>
          </p:cNvPr>
          <p:cNvCxnSpPr>
            <a:cxnSpLocks/>
          </p:cNvCxnSpPr>
          <p:nvPr/>
        </p:nvCxnSpPr>
        <p:spPr>
          <a:xfrm>
            <a:off x="5960118" y="4715719"/>
            <a:ext cx="309466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57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EE6EF8-6EF7-65F1-36B4-21C5EFE8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 fontScale="90000"/>
          </a:bodyPr>
          <a:lstStyle/>
          <a:p>
            <a:r>
              <a:rPr lang="sv-SE" sz="4400" dirty="0"/>
              <a:t>Vilka insatser </a:t>
            </a:r>
            <a:r>
              <a:rPr lang="sv-SE" sz="4400"/>
              <a:t>stödjer ESF</a:t>
            </a:r>
            <a:r>
              <a:rPr lang="sv-SE" sz="4400" dirty="0"/>
              <a:t>+ i medlemsstaterna?</a:t>
            </a:r>
          </a:p>
        </p:txBody>
      </p:sp>
      <p:pic>
        <p:nvPicPr>
          <p:cNvPr id="7" name="Bildobjekt 6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B96277BF-2D98-4C58-0662-AD39C5172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31" y="1089061"/>
            <a:ext cx="11711718" cy="4948202"/>
          </a:xfrm>
          <a:prstGeom prst="rect">
            <a:avLst/>
          </a:prstGeom>
          <a:noFill/>
        </p:spPr>
      </p:pic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1044B17-6888-BD86-1A13-32836F98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2123" y="6304768"/>
            <a:ext cx="8064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Arbetsmarknadsdepartementet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B3E4BC7-9F66-826C-92F1-75C1564A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CAF572B-992B-206C-A266-9AA0BD78F1B5}"/>
              </a:ext>
            </a:extLst>
          </p:cNvPr>
          <p:cNvSpPr txBox="1"/>
          <p:nvPr/>
        </p:nvSpPr>
        <p:spPr>
          <a:xfrm>
            <a:off x="4181581" y="6215866"/>
            <a:ext cx="34829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500" dirty="0"/>
              <a:t>Källa: Europeiska kommissionen</a:t>
            </a:r>
          </a:p>
        </p:txBody>
      </p:sp>
    </p:spTree>
    <p:extLst>
      <p:ext uri="{BB962C8B-B14F-4D97-AF65-F5344CB8AC3E}">
        <p14:creationId xmlns:p14="http://schemas.microsoft.com/office/powerpoint/2010/main" val="315487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F5FD1BF-7388-12B7-F466-513BB522E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Underlag inför utformningen av förslag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F3967BC-5F0B-5901-028F-5CD1AA94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A4A174-21ED-8ED5-E210-B8DBFBDF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ACAD93F-35A4-EF1C-CBFA-1A52DECE4029}"/>
              </a:ext>
            </a:extLst>
          </p:cNvPr>
          <p:cNvSpPr/>
          <p:nvPr/>
        </p:nvSpPr>
        <p:spPr>
          <a:xfrm>
            <a:off x="3308279" y="2566221"/>
            <a:ext cx="5126804" cy="20794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500" b="1" dirty="0"/>
              <a:t>Kommissionens förslag om </a:t>
            </a:r>
          </a:p>
          <a:p>
            <a:pPr algn="ctr"/>
            <a:r>
              <a:rPr lang="sv-SE" sz="2500" b="1" dirty="0"/>
              <a:t>den framtida sammanhållnings-politiken, inkl. ESF(+)</a:t>
            </a:r>
          </a:p>
          <a:p>
            <a:pPr algn="ctr"/>
            <a:r>
              <a:rPr lang="sv-SE" sz="2500" b="1" dirty="0"/>
              <a:t>senast 30 juni 2025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2BFF594-48E1-C5FF-34CD-0E7144417CD0}"/>
              </a:ext>
            </a:extLst>
          </p:cNvPr>
          <p:cNvSpPr txBox="1"/>
          <p:nvPr/>
        </p:nvSpPr>
        <p:spPr>
          <a:xfrm>
            <a:off x="523875" y="2003461"/>
            <a:ext cx="220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Ministerrådet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675D35A-DF3D-17A4-E3CB-84AA3BCE3E1F}"/>
              </a:ext>
            </a:extLst>
          </p:cNvPr>
          <p:cNvSpPr txBox="1"/>
          <p:nvPr/>
        </p:nvSpPr>
        <p:spPr>
          <a:xfrm>
            <a:off x="523875" y="2894524"/>
            <a:ext cx="257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Andra EU-institutioner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71F797C-7053-3F8F-AA21-CF1F3640DE8D}"/>
              </a:ext>
            </a:extLst>
          </p:cNvPr>
          <p:cNvSpPr txBox="1"/>
          <p:nvPr/>
        </p:nvSpPr>
        <p:spPr>
          <a:xfrm>
            <a:off x="523875" y="3719245"/>
            <a:ext cx="285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Högnivågrupp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379051A-2B8A-0311-9742-08C9919EFC75}"/>
              </a:ext>
            </a:extLst>
          </p:cNvPr>
          <p:cNvSpPr txBox="1"/>
          <p:nvPr/>
        </p:nvSpPr>
        <p:spPr>
          <a:xfrm>
            <a:off x="3791164" y="2003461"/>
            <a:ext cx="401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Utvärderingar, rapporter och analyser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AD36DC65-304C-BE8D-5BD8-C4DAE3067296}"/>
              </a:ext>
            </a:extLst>
          </p:cNvPr>
          <p:cNvSpPr txBox="1"/>
          <p:nvPr/>
        </p:nvSpPr>
        <p:spPr>
          <a:xfrm>
            <a:off x="523875" y="4702298"/>
            <a:ext cx="2488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Expertgrupper och kommittéer, t.ex. ESF+-kommittén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B9B88AB8-BE1A-46F2-618E-C9F511E7887B}"/>
              </a:ext>
            </a:extLst>
          </p:cNvPr>
          <p:cNvSpPr txBox="1"/>
          <p:nvPr/>
        </p:nvSpPr>
        <p:spPr>
          <a:xfrm>
            <a:off x="3791164" y="4702298"/>
            <a:ext cx="309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Dialoger i medlemsstaterna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33694228-32B3-48E3-82E2-4215573B9DC5}"/>
              </a:ext>
            </a:extLst>
          </p:cNvPr>
          <p:cNvSpPr txBox="1"/>
          <p:nvPr/>
        </p:nvSpPr>
        <p:spPr>
          <a:xfrm>
            <a:off x="8507002" y="2003461"/>
            <a:ext cx="294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EU:s strategiska agenda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34FC5A67-9C39-D649-7E1B-BC0FDCD8E757}"/>
              </a:ext>
            </a:extLst>
          </p:cNvPr>
          <p:cNvSpPr txBox="1"/>
          <p:nvPr/>
        </p:nvSpPr>
        <p:spPr>
          <a:xfrm>
            <a:off x="8733034" y="2979506"/>
            <a:ext cx="306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Sammanhållningsrapporten och sammanhållningsforum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1519A7E5-514B-5917-D0DC-55D2880CB68C}"/>
              </a:ext>
            </a:extLst>
          </p:cNvPr>
          <p:cNvSpPr txBox="1"/>
          <p:nvPr/>
        </p:nvSpPr>
        <p:spPr>
          <a:xfrm>
            <a:off x="8733034" y="4088577"/>
            <a:ext cx="2831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Inspel från aktörer på EU-nivå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161CCFD2-28C2-2CB5-B595-9257D5CF6E46}"/>
              </a:ext>
            </a:extLst>
          </p:cNvPr>
          <p:cNvSpPr txBox="1"/>
          <p:nvPr/>
        </p:nvSpPr>
        <p:spPr>
          <a:xfrm>
            <a:off x="8718613" y="5229546"/>
            <a:ext cx="317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Inspel från lokala, regionala och nationella aktörer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75CE748C-0053-ABF9-4CA9-F445A0ADC51F}"/>
              </a:ext>
            </a:extLst>
          </p:cNvPr>
          <p:cNvSpPr txBox="1"/>
          <p:nvPr/>
        </p:nvSpPr>
        <p:spPr>
          <a:xfrm>
            <a:off x="3791164" y="5368045"/>
            <a:ext cx="360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Positioner från medlemsstaterna</a:t>
            </a:r>
          </a:p>
        </p:txBody>
      </p:sp>
    </p:spTree>
    <p:extLst>
      <p:ext uri="{BB962C8B-B14F-4D97-AF65-F5344CB8AC3E}">
        <p14:creationId xmlns:p14="http://schemas.microsoft.com/office/powerpoint/2010/main" val="69689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E80099-0473-00E8-9ABD-6C14772D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CA95E3-C2B6-74DE-5F18-57C229B9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700" dirty="0"/>
              <a:t>Vilka utmaningar på EU-nivå och i medlemsstaterna är det mest angeläget att ESF+ bidrar till att hantera?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700" dirty="0"/>
              <a:t>Hur kan EU-medlen från ESF+ bäst komplettera de insatser som redan görs i medlemsstaterna, exempelvis arbetsmarknadspolitiken i Sverige?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700" dirty="0"/>
              <a:t>Hur kan genomförandet av ESF+ förenklas i framtiden?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8691AE6-256F-12BD-9B09-EB8DE804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999A14-24E4-6DA1-D68B-448200B2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87849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PVVC7NFJTUQE-1551738204-88772</_dlc_DocId>
    <_dlc_DocIdUrl xmlns="418f9d99-8a95-4e17-b002-6f0eb5542577">
      <Url>https://dhs.sp.regeringskansliet.se/yta/a-a/_layouts/15/DocIdRedir.aspx?ID=PVVC7NFJTUQE-1551738204-88772</Url>
      <Description>PVVC7NFJTUQE-1551738204-88772</Description>
    </_dlc_DocIdUrl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DBD0E76993881340865BC77DD5C4E2D2" ma:contentTypeVersion="47" ma:contentTypeDescription="Skapa ny presentation" ma:contentTypeScope="" ma:versionID="a939d8edc2ac92a59d651df99e46368f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418f9d99-8a95-4e17-b002-6f0eb5542577" targetNamespace="http://schemas.microsoft.com/office/2006/metadata/properties" ma:root="true" ma:fieldsID="bee451d2c397eb13ba9857342d3f72aa" ns2:_="" ns4:_="" ns5:_="" ns6:_="">
    <xsd:import namespace="4e9c2f0c-7bf8-49af-8356-cbf363fc78a7"/>
    <xsd:import namespace="cc625d36-bb37-4650-91b9-0c96159295ba"/>
    <xsd:import namespace="18f3d968-6251-40b0-9f11-012b293496c2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BFDB0-BF14-4E19-8761-E4ACA05BCD4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68900C2-BC6C-4E81-9E28-28364E5326BE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045744C7-E75D-4B93-A642-A530CCA5DC9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DA097D-6561-4962-8762-682CC1CDF2F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03903-CA3C-4E07-8702-1E92CA26C148}">
  <ds:schemaRefs>
    <ds:schemaRef ds:uri="http://schemas.openxmlformats.org/package/2006/metadata/core-properties"/>
    <ds:schemaRef ds:uri="418f9d99-8a95-4e17-b002-6f0eb5542577"/>
    <ds:schemaRef ds:uri="http://purl.org/dc/terms/"/>
    <ds:schemaRef ds:uri="4e9c2f0c-7bf8-49af-8356-cbf363fc78a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18f3d968-6251-40b0-9f11-012b293496c2"/>
    <ds:schemaRef ds:uri="http://purl.org/dc/elements/1.1/"/>
    <ds:schemaRef ds:uri="cc625d36-bb37-4650-91b9-0c96159295ba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F2B3663A-2388-4C80-864B-8B41C1CDD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342</Words>
  <Application>Microsoft Office PowerPoint</Application>
  <PresentationFormat>Bredbild</PresentationFormat>
  <Paragraphs>79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RK PPT</vt:lpstr>
      <vt:lpstr>Framtida sammanhållningspolitiken med fokus på ESF+  </vt:lpstr>
      <vt:lpstr>Syftet med diskussionen idag</vt:lpstr>
      <vt:lpstr>Kort om ESF+</vt:lpstr>
      <vt:lpstr>ESF+ jämfört med andra EU-instrument </vt:lpstr>
      <vt:lpstr>Vilka insatser stödjer ESF+ i medlemsstaterna?</vt:lpstr>
      <vt:lpstr>Underlag inför utformningen av förslag</vt:lpstr>
      <vt:lpstr>Diskussionsfrågor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från ESF+-kommittén</dc:title>
  <dc:creator>Åsa Bergqvist</dc:creator>
  <cp:lastModifiedBy>Ivarsson Anita</cp:lastModifiedBy>
  <cp:revision>26</cp:revision>
  <cp:lastPrinted>2024-03-05T09:43:34Z</cp:lastPrinted>
  <dcterms:created xsi:type="dcterms:W3CDTF">2023-03-02T20:59:08Z</dcterms:created>
  <dcterms:modified xsi:type="dcterms:W3CDTF">2024-03-05T09:44:13Z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0x010100BBA312BF02777149882D207184EC35C00200DBD0E76993881340865BC77DD5C4E2D2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bd6c8839-b534-4475-81ae-cb194aec957e</vt:lpwstr>
  </property>
</Properties>
</file>