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15"/>
  </p:notesMasterIdLst>
  <p:sldIdLst>
    <p:sldId id="256" r:id="rId8"/>
    <p:sldId id="346" r:id="rId9"/>
    <p:sldId id="341" r:id="rId10"/>
    <p:sldId id="262" r:id="rId11"/>
    <p:sldId id="344" r:id="rId12"/>
    <p:sldId id="347" r:id="rId13"/>
    <p:sldId id="261" r:id="rId14"/>
  </p:sldIdLst>
  <p:sldSz cx="12192000" cy="6858000"/>
  <p:notesSz cx="6797675" cy="9926638"/>
  <p:custDataLst>
    <p:tags r:id="rId16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88124" autoAdjust="0"/>
  </p:normalViewPr>
  <p:slideViewPr>
    <p:cSldViewPr snapToGrid="0">
      <p:cViewPr varScale="1">
        <p:scale>
          <a:sx n="71" d="100"/>
          <a:sy n="71" d="100"/>
        </p:scale>
        <p:origin x="2235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3B0FFE-997D-408E-BC0D-B02B2F007F09}" type="datetimeFigureOut">
              <a:rPr lang="sv-SE" smtClean="0"/>
              <a:t>2024-03-05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C2FE1-C9AB-4A05-BB0E-CAA525B0F32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160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34E93B-8E43-4E54-9952-F92D879BE29E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2136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9C2FE1-C9AB-4A05-BB0E-CAA525B0F32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4217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93268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88574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F6D3D5E7-6D09-434F-B16A-45E901A5BB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8194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re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34056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351843" y="1893600"/>
            <a:ext cx="3452400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innehåll 3"/>
          <p:cNvSpPr>
            <a:spLocks noGrp="1"/>
          </p:cNvSpPr>
          <p:nvPr>
            <p:ph sz="half" idx="13"/>
          </p:nvPr>
        </p:nvSpPr>
        <p:spPr>
          <a:xfrm>
            <a:off x="8127687" y="1893600"/>
            <a:ext cx="34508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9" name="Platshållare för datum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12F3F3F-D4CD-4C78-B476-8DD550FFE88E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46494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två bildtext/kä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3421021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 hasCustomPrompt="1"/>
          </p:nvPr>
        </p:nvSpPr>
        <p:spPr>
          <a:xfrm>
            <a:off x="617565" y="5486400"/>
            <a:ext cx="5311635" cy="550863"/>
          </a:xfrm>
        </p:spPr>
        <p:txBody>
          <a:bodyPr anchor="b"/>
          <a:lstStyle>
            <a:lvl1pPr marL="0" indent="0" algn="r">
              <a:buNone/>
              <a:defRPr sz="9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sv-SE" dirty="0"/>
              <a:t>Bildtext/källa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77A0106-448D-4074-8D09-F6351A6A1C03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10" name="Platshållare för sidfot 9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940845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22799" y="1908063"/>
            <a:ext cx="5306401" cy="4129200"/>
          </a:xfrm>
        </p:spPr>
        <p:txBody>
          <a:bodyPr>
            <a:noAutofit/>
          </a:bodyPr>
          <a:lstStyle>
            <a:lvl1pPr marL="0" indent="0">
              <a:spcAft>
                <a:spcPts val="1000"/>
              </a:spcAft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6226887" y="1908063"/>
            <a:ext cx="5337668" cy="4129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DA5FC-2B4E-4F40-B466-24D3BD765199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5279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1004154" y="729566"/>
            <a:ext cx="8893350" cy="2151531"/>
          </a:xfrm>
        </p:spPr>
        <p:txBody>
          <a:bodyPr lIns="0" rIns="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lägga till rubrik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99460" y="2900578"/>
            <a:ext cx="8898044" cy="1655762"/>
          </a:xfrm>
        </p:spPr>
        <p:txBody>
          <a:bodyPr lIns="0" rIns="0"/>
          <a:lstStyle>
            <a:lvl1pPr marL="0" indent="0" algn="l">
              <a:buNone/>
              <a:defRPr sz="28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622800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E429F-ADA7-446B-8B9C-BBD5CDD6AD30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1" name="Bildobjekt 10" descr="RK Logga VIT">
            <a:extLst>
              <a:ext uri="{FF2B5EF4-FFF2-40B4-BE49-F238E27FC236}">
                <a16:creationId xmlns:a16="http://schemas.microsoft.com/office/drawing/2014/main" id="{4656D91A-0EEF-41AE-922A-90AEABC54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5450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vsnittsrubrik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0C50-572B-47DC-A58B-CDFE5A030283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97B1F268-438E-427D-A222-F3D87FD0FD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00" y="6160947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7838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7200" tIns="223200" rIns="121917" bIns="60958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4BA93-5507-47D4-BA73-9510C4CFB7E1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1B28316B-8DAC-40DA-A9A9-36A59918F8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0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gr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</p:spPr>
        <p:txBody>
          <a:bodyPr lIns="367200" tIns="223200" rIns="180000" anchor="t">
            <a:noAutofit/>
          </a:bodyPr>
          <a:lstStyle>
            <a:lvl1pPr algn="l">
              <a:defRPr sz="6400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10" name="Rektangel 9"/>
          <p:cNvSpPr/>
          <p:nvPr/>
        </p:nvSpPr>
        <p:spPr>
          <a:xfrm>
            <a:off x="623311" y="548807"/>
            <a:ext cx="10943791" cy="547387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5BD43-795F-4C50-AF45-3CB157E8B4A8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61839C07-2E61-47D6-BC06-7FCCE3036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5166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mslag med utfallande 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4" hasCustomPrompt="1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/>
              <a:t>
              </a:t>
            </a:r>
          </a:p>
        </p:txBody>
      </p:sp>
      <p:sp>
        <p:nvSpPr>
          <p:cNvPr id="2" name="Rubrik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311" y="548807"/>
            <a:ext cx="10943791" cy="5473875"/>
          </a:xfrm>
          <a:ln w="19050">
            <a:solidFill>
              <a:schemeClr val="bg1"/>
            </a:solidFill>
          </a:ln>
        </p:spPr>
        <p:txBody>
          <a:bodyPr lIns="374400" tIns="223200" rIns="180000" anchor="t">
            <a:noAutofit/>
          </a:bodyPr>
          <a:lstStyle>
            <a:lvl1pPr algn="l">
              <a:defRPr sz="6400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text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20CC14C-A365-460A-878B-7590651A3474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 VIT">
            <a:extLst>
              <a:ext uri="{FF2B5EF4-FFF2-40B4-BE49-F238E27FC236}">
                <a16:creationId xmlns:a16="http://schemas.microsoft.com/office/drawing/2014/main" id="{A784A338-C835-497E-BB5F-D0C26C01FC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3379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2AB80-E3F7-43B6-99B8-2CCF2C5AB7C1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4776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 rIns="2880000"/>
          <a:lstStyle>
            <a:lvl1pPr marL="468000" indent="-468000">
              <a:buFont typeface="+mj-lt"/>
              <a:buAutoNum type="arabicPeriod"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AE482-D5BE-411A-B1B9-E63121B0B9A5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359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/>
          </p:nvPr>
        </p:nvSpPr>
        <p:spPr>
          <a:xfrm>
            <a:off x="622800" y="1890000"/>
            <a:ext cx="8074800" cy="4129200"/>
          </a:xfrm>
        </p:spPr>
        <p:txBody>
          <a:bodyPr rIns="0"/>
          <a:lstStyle>
            <a:lvl1pPr marL="0" indent="0">
              <a:buNone/>
              <a:defRPr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1235719-514E-4809-A146-B18FB1267448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657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2800" y="359999"/>
            <a:ext cx="10952115" cy="1620001"/>
          </a:xfrm>
        </p:spPr>
        <p:txBody>
          <a:bodyPr anchor="t">
            <a:noAutofit/>
          </a:bodyPr>
          <a:lstStyle>
            <a:lvl1pPr>
              <a:defRPr sz="4800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800" y="1980000"/>
            <a:ext cx="10952115" cy="1304925"/>
          </a:xfrm>
        </p:spPr>
        <p:txBody>
          <a:bodyPr/>
          <a:lstStyle>
            <a:lvl1pPr marL="0" indent="0">
              <a:buNone/>
              <a:defRPr sz="28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AEC9-DCD9-42C2-AC7B-9AE0978E715F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9" name="Bildobjekt 8" descr="RK Logga VIT">
            <a:extLst>
              <a:ext uri="{FF2B5EF4-FFF2-40B4-BE49-F238E27FC236}">
                <a16:creationId xmlns:a16="http://schemas.microsoft.com/office/drawing/2014/main" id="{B074DD21-311D-46EE-B33B-DEC302A8D7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01" y="6159720"/>
            <a:ext cx="1745153" cy="503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0023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22799" y="1893600"/>
            <a:ext cx="5306401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6887" y="1908063"/>
            <a:ext cx="5351628" cy="4129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EC056-EBF6-44F4-AA05-D318978CEEB2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4833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ubrik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499927"/>
            <a:ext cx="5306401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2799" y="2426463"/>
            <a:ext cx="5306401" cy="3610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226887" y="1496145"/>
            <a:ext cx="5351628" cy="823912"/>
          </a:xfrm>
        </p:spPr>
        <p:txBody>
          <a:bodyPr anchor="ctr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226887" y="2426006"/>
            <a:ext cx="5351628" cy="361125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AD6F9-8485-4043-A67C-56589D32B672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11" name="Platshållare för sidfo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12" name="Platshållare för bildnumm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2985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0CFB-13F3-48C0-BA62-2701E0DEAD43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44295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28A3D-0DB0-43F7-B56E-F59C207974A1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8064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  <a:prstGeom prst="rect">
            <a:avLst/>
          </a:prstGeom>
        </p:spPr>
        <p:txBody>
          <a:bodyPr vert="horz" lIns="0" tIns="45720" rIns="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2799" y="1890713"/>
            <a:ext cx="10955715" cy="4129082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10576240" y="297899"/>
            <a:ext cx="977891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6C37EBDB-E3D6-441D-8D74-0BD88E948927}" type="datetime1">
              <a:rPr lang="sv-SE" smtClean="0"/>
              <a:t>2024-03-05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012123" y="6304768"/>
            <a:ext cx="80640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 b="1"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082155" y="6304768"/>
            <a:ext cx="482400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900" b="0" baseline="0">
                <a:solidFill>
                  <a:schemeClr val="tx1"/>
                </a:solidFill>
              </a:defRPr>
            </a:lvl1pPr>
          </a:lstStyle>
          <a:p>
            <a:fld id="{9C3D4D15-3887-47F3-AC8F-B99C7C44B5C5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Bildobjekt 7" descr="RK Logga">
            <a:extLst>
              <a:ext uri="{FF2B5EF4-FFF2-40B4-BE49-F238E27FC236}">
                <a16:creationId xmlns:a16="http://schemas.microsoft.com/office/drawing/2014/main" id="{1E78036D-44E4-435B-92DF-43C836075D2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3" y="6159720"/>
            <a:ext cx="1742113" cy="505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942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0" r:id="rId11"/>
    <p:sldLayoutId id="2147483674" r:id="rId12"/>
    <p:sldLayoutId id="2147483677" r:id="rId13"/>
    <p:sldLayoutId id="2147483676" r:id="rId14"/>
    <p:sldLayoutId id="2147483671" r:id="rId15"/>
    <p:sldLayoutId id="2147483675" r:id="rId16"/>
    <p:sldLayoutId id="2147483673" r:id="rId1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84400" indent="-28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1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orient="horz" pos="3803">
          <p15:clr>
            <a:srgbClr val="F26B43"/>
          </p15:clr>
        </p15:guide>
        <p15:guide id="4" orient="horz" pos="1191">
          <p15:clr>
            <a:srgbClr val="F26B43"/>
          </p15:clr>
        </p15:guide>
        <p15:guide id="5" pos="330">
          <p15:clr>
            <a:srgbClr val="F26B43"/>
          </p15:clr>
        </p15:guide>
        <p15:guide id="6" pos="733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www.europarl.europa.eu/RegData/etudes/BRIE/2021/690542/EPRS_BRI(2021)690542_EN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D264F82-F15F-4E4E-AEDE-C95586DA9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6000" dirty="0"/>
              <a:t>Framtida sammanhållningspolitiken med fokus på ESF+</a:t>
            </a:r>
            <a:br>
              <a:rPr lang="sv-SE" dirty="0"/>
            </a:br>
            <a:br>
              <a:rPr lang="sv-SE" dirty="0"/>
            </a:b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D26BF03-1687-4BB9-BB2B-EDC30E7281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b="1" dirty="0"/>
          </a:p>
          <a:p>
            <a:endParaRPr lang="sv-SE" b="1" dirty="0"/>
          </a:p>
          <a:p>
            <a:r>
              <a:rPr lang="sv-SE" sz="2400" dirty="0"/>
              <a:t>Övervakningskommittén för ESF och ESF+</a:t>
            </a:r>
          </a:p>
          <a:p>
            <a:r>
              <a:rPr lang="sv-SE" sz="2400" dirty="0"/>
              <a:t>7 mars 2024 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EAD3EE14-EB51-42AD-AA4F-CF1A6C425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148412-DB00-45EF-9F8E-63ECE64D4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0151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CA7161-2085-C9DF-C3DC-74C717E95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Syftet med diskussionen idag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D178D3C-312F-1819-BD88-F24122545F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2004140" cy="4129082"/>
          </a:xfrm>
        </p:spPr>
        <p:txBody>
          <a:bodyPr/>
          <a:lstStyle/>
          <a:p>
            <a:r>
              <a:rPr lang="sv-SE" sz="3000" dirty="0"/>
              <a:t>Hämta in synpunkter inför diskussioner på EU-nivå om utformningen av sammanhållningspolitiken på efter 2027.</a:t>
            </a:r>
          </a:p>
          <a:p>
            <a:endParaRPr lang="sv-SE" sz="3000" dirty="0"/>
          </a:p>
          <a:p>
            <a:r>
              <a:rPr lang="sv-SE" sz="3000" dirty="0"/>
              <a:t>Arbetsmarknadsdepartementet lämnar information från ESF+-kommittén men tanken är inte att löpande diskutera nästa programperiod i ÖK.</a:t>
            </a:r>
          </a:p>
          <a:p>
            <a:endParaRPr lang="sv-SE" sz="3000" dirty="0"/>
          </a:p>
          <a:p>
            <a:r>
              <a:rPr lang="sv-SE" sz="3000" dirty="0"/>
              <a:t>Konkreta förordningsförslag kommer först nästa år.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7F3E1C-457D-7436-AAC2-2834FCDC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966A593-6F74-3994-80C7-1655A2F9D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9067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223372-866B-4472-96D7-A4B2D6F8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Kort om ESF+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DAFB26-2FE6-4AF6-BC29-746AC1415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799" y="1890713"/>
            <a:ext cx="12004140" cy="4129082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/>
              <a:t>ESF instiftades i Romfördraget 1957 och är en av fonderna inom EU:s sammanhållningspolitik.</a:t>
            </a:r>
          </a:p>
          <a:p>
            <a:pPr marL="0" indent="0">
              <a:buNone/>
            </a:pPr>
            <a:endParaRPr lang="sv-SE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/>
              <a:t>Sammanhållningspolitiken syftar till att stärka den ekonomiska, sociala och territoriella sammanhållningen och ska minska skillnaderna mellan regionerna i unionen.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5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500" dirty="0"/>
              <a:t>I programperioden 2021-2027 heter fonden ESF+. Fonden ska bl.a. främja hög sysselsättning, arbetskraftens rörlighet, utbildning och social inkludering, inklusive fattigdomsbekämpning.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0" indent="0">
              <a:buNone/>
            </a:pPr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18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endParaRPr lang="sv-SE" sz="1600" dirty="0"/>
          </a:p>
          <a:p>
            <a:pPr marL="0" indent="0">
              <a:buNone/>
            </a:pPr>
            <a:br>
              <a:rPr lang="sv-SE" sz="1600" dirty="0"/>
            </a:b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F0B61C-9D8B-4E18-BC65-A10FE37DC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dirty="0"/>
              <a:t>Arbetsmarknadsdepartementet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29F6E17-F1E5-42AC-928A-5F8D7BEB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3</a:t>
            </a:fld>
            <a:endParaRPr lang="sv-SE" dirty="0"/>
          </a:p>
        </p:txBody>
      </p:sp>
      <p:sp>
        <p:nvSpPr>
          <p:cNvPr id="6" name="Rektangel 5" descr="TagShape">
            <a:extLst>
              <a:ext uri="{FF2B5EF4-FFF2-40B4-BE49-F238E27FC236}">
                <a16:creationId xmlns:a16="http://schemas.microsoft.com/office/drawing/2014/main" id="{99DA56D9-C7C0-4A77-8780-6DD0C9EFFE33}"/>
              </a:ext>
            </a:extLst>
          </p:cNvPr>
          <p:cNvSpPr/>
          <p:nvPr/>
        </p:nvSpPr>
        <p:spPr>
          <a:xfrm>
            <a:off x="0" y="0"/>
            <a:ext cx="0" cy="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2289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>
            <a:extLst>
              <a:ext uri="{FF2B5EF4-FFF2-40B4-BE49-F238E27FC236}">
                <a16:creationId xmlns:a16="http://schemas.microsoft.com/office/drawing/2014/main" id="{8D8AA9BB-DF75-0EA5-4033-16BC72C559FA}"/>
              </a:ext>
            </a:extLst>
          </p:cNvPr>
          <p:cNvSpPr txBox="1"/>
          <p:nvPr/>
        </p:nvSpPr>
        <p:spPr>
          <a:xfrm>
            <a:off x="473797" y="1244030"/>
            <a:ext cx="5905738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Bilden visar rubrik 2  Sammanhållning, resiliens och värden i den fleråriga budgetramen 2021-2027(MFF) och återhämtningsinstrumentet (NGEU).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Sammanhållningspolitiken utgör en tredjedel av MFF 2021-2027.</a:t>
            </a:r>
          </a:p>
          <a:p>
            <a:endParaRPr lang="sv-S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400" dirty="0"/>
              <a:t>ESF+: ca 88 miljarder euro (2018 års priser), motsvarande ca 99 miljarder euro i löpande priser.</a:t>
            </a:r>
          </a:p>
          <a:p>
            <a:endParaRPr lang="sv-SE" sz="2000" dirty="0">
              <a:highlight>
                <a:srgbClr val="FFFF00"/>
              </a:highlight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endParaRPr lang="sv-SE" sz="2000" dirty="0"/>
          </a:p>
          <a:p>
            <a:endParaRPr lang="sv-SE" dirty="0"/>
          </a:p>
          <a:p>
            <a:endParaRPr lang="sv-SE" dirty="0"/>
          </a:p>
        </p:txBody>
      </p:sp>
      <p:sp>
        <p:nvSpPr>
          <p:cNvPr id="8" name="Rubrik 7">
            <a:extLst>
              <a:ext uri="{FF2B5EF4-FFF2-40B4-BE49-F238E27FC236}">
                <a16:creationId xmlns:a16="http://schemas.microsoft.com/office/drawing/2014/main" id="{9EEB6A7F-7694-5D44-9BCA-F812BF0A7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/>
              <a:t>ESF+ jämfört med andra EU-instrument 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C8485D3-124C-7577-781E-F786AD1F7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D75D715E-917D-5FB1-C0A8-CC5D0B06DA18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3"/>
          <a:stretch>
            <a:fillRect/>
          </a:stretch>
        </p:blipFill>
        <p:spPr>
          <a:xfrm>
            <a:off x="6077155" y="943151"/>
            <a:ext cx="5905738" cy="5361613"/>
          </a:xfr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2F300DC9-2315-0D05-B51B-0F1A373AC3FF}"/>
              </a:ext>
            </a:extLst>
          </p:cNvPr>
          <p:cNvSpPr txBox="1"/>
          <p:nvPr/>
        </p:nvSpPr>
        <p:spPr>
          <a:xfrm>
            <a:off x="5805376" y="6337005"/>
            <a:ext cx="57185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Bildkälla: </a:t>
            </a:r>
            <a:r>
              <a:rPr lang="sv-SE" sz="1200" dirty="0">
                <a:hlinkClick r:id="rId4"/>
              </a:rPr>
              <a:t>Europaparlamentet</a:t>
            </a:r>
            <a:r>
              <a:rPr lang="sv-SE" sz="1200" dirty="0"/>
              <a:t>, 2018 års priser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4E00B01-D2B1-3C9E-BEFC-5562D8637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6009" y="6390000"/>
            <a:ext cx="5560828" cy="130768"/>
          </a:xfrm>
        </p:spPr>
        <p:txBody>
          <a:bodyPr/>
          <a:lstStyle/>
          <a:p>
            <a:r>
              <a:rPr lang="sv-SE" dirty="0"/>
              <a:t>Arbetsmarknadsdepartementet</a:t>
            </a:r>
          </a:p>
        </p:txBody>
      </p:sp>
      <p:cxnSp>
        <p:nvCxnSpPr>
          <p:cNvPr id="16" name="Rak pilkoppling 15">
            <a:extLst>
              <a:ext uri="{FF2B5EF4-FFF2-40B4-BE49-F238E27FC236}">
                <a16:creationId xmlns:a16="http://schemas.microsoft.com/office/drawing/2014/main" id="{E1983467-8A38-B19D-C1F3-38F6196289B3}"/>
              </a:ext>
            </a:extLst>
          </p:cNvPr>
          <p:cNvCxnSpPr>
            <a:cxnSpLocks/>
          </p:cNvCxnSpPr>
          <p:nvPr/>
        </p:nvCxnSpPr>
        <p:spPr>
          <a:xfrm>
            <a:off x="5960118" y="4715719"/>
            <a:ext cx="309466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957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EE6EF8-6EF7-65F1-36B4-21C5EFE80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2800" y="360000"/>
            <a:ext cx="10944804" cy="1029740"/>
          </a:xfrm>
        </p:spPr>
        <p:txBody>
          <a:bodyPr anchor="t">
            <a:normAutofit fontScale="90000"/>
          </a:bodyPr>
          <a:lstStyle/>
          <a:p>
            <a:r>
              <a:rPr lang="sv-SE" sz="4400" dirty="0"/>
              <a:t>Vilka insatser </a:t>
            </a:r>
            <a:r>
              <a:rPr lang="sv-SE" sz="4400"/>
              <a:t>stödjer ESF</a:t>
            </a:r>
            <a:r>
              <a:rPr lang="sv-SE" sz="4400" dirty="0"/>
              <a:t>+ i medlemsstaterna?</a:t>
            </a:r>
          </a:p>
        </p:txBody>
      </p:sp>
      <p:pic>
        <p:nvPicPr>
          <p:cNvPr id="7" name="Bildobjekt 6" descr="En bild som visar text, skärmbild, Teckensnitt, nummer&#10;&#10;Automatiskt genererad beskrivning">
            <a:extLst>
              <a:ext uri="{FF2B5EF4-FFF2-40B4-BE49-F238E27FC236}">
                <a16:creationId xmlns:a16="http://schemas.microsoft.com/office/drawing/2014/main" id="{B96277BF-2D98-4C58-0662-AD39C51729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31" y="1089061"/>
            <a:ext cx="11711718" cy="4948202"/>
          </a:xfrm>
          <a:prstGeom prst="rect">
            <a:avLst/>
          </a:prstGeom>
          <a:noFill/>
        </p:spPr>
      </p:pic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A1044B17-6888-BD86-1A13-32836F98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12123" y="6304768"/>
            <a:ext cx="80640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r>
              <a:rPr lang="sv-SE" dirty="0"/>
              <a:t>Arbetsmarknadsdepartementet</a:t>
            </a:r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B3E4BC7-9F66-826C-92F1-75C1564A6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2155" y="6304768"/>
            <a:ext cx="482400" cy="216000"/>
          </a:xfrm>
        </p:spPr>
        <p:txBody>
          <a:bodyPr anchor="b">
            <a:normAutofit/>
          </a:bodyPr>
          <a:lstStyle/>
          <a:p>
            <a:pPr>
              <a:spcAft>
                <a:spcPts val="600"/>
              </a:spcAft>
            </a:pPr>
            <a:fld id="{9C3D4D15-3887-47F3-AC8F-B99C7C44B5C5}" type="slidenum">
              <a:rPr lang="sv-SE" smtClean="0"/>
              <a:pPr>
                <a:spcAft>
                  <a:spcPts val="600"/>
                </a:spcAft>
              </a:pPr>
              <a:t>5</a:t>
            </a:fld>
            <a:endParaRPr lang="sv-SE"/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CCAF572B-992B-206C-A266-9AA0BD78F1B5}"/>
              </a:ext>
            </a:extLst>
          </p:cNvPr>
          <p:cNvSpPr txBox="1"/>
          <p:nvPr/>
        </p:nvSpPr>
        <p:spPr>
          <a:xfrm>
            <a:off x="4181581" y="6215866"/>
            <a:ext cx="34829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500" dirty="0"/>
              <a:t>Källa: Europeiska kommissionen</a:t>
            </a:r>
          </a:p>
        </p:txBody>
      </p:sp>
    </p:spTree>
    <p:extLst>
      <p:ext uri="{BB962C8B-B14F-4D97-AF65-F5344CB8AC3E}">
        <p14:creationId xmlns:p14="http://schemas.microsoft.com/office/powerpoint/2010/main" val="315487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EF5FD1BF-7388-12B7-F466-513BB522E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Underlag inför utformningen av förslag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F3967BC-5F0B-5901-028F-5CD1AA94C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Arbetsmarknadsdepartementet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A4A174-21ED-8ED5-E210-B8DBFBDF8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6</a:t>
            </a:fld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ACAD93F-35A4-EF1C-CBFA-1A52DECE4029}"/>
              </a:ext>
            </a:extLst>
          </p:cNvPr>
          <p:cNvSpPr/>
          <p:nvPr/>
        </p:nvSpPr>
        <p:spPr>
          <a:xfrm>
            <a:off x="3308279" y="2566221"/>
            <a:ext cx="5126804" cy="207941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2500" b="1" dirty="0"/>
              <a:t>Kommissionens förslag om </a:t>
            </a:r>
          </a:p>
          <a:p>
            <a:pPr algn="ctr"/>
            <a:r>
              <a:rPr lang="sv-SE" sz="2500" b="1" dirty="0"/>
              <a:t>den framtida sammanhållnings-politiken, inkl. ESF(+)</a:t>
            </a:r>
          </a:p>
          <a:p>
            <a:pPr algn="ctr"/>
            <a:r>
              <a:rPr lang="sv-SE" sz="2500" b="1" dirty="0"/>
              <a:t>senast 30 juni 2025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72BFF594-48E1-C5FF-34CD-0E7144417CD0}"/>
              </a:ext>
            </a:extLst>
          </p:cNvPr>
          <p:cNvSpPr txBox="1"/>
          <p:nvPr/>
        </p:nvSpPr>
        <p:spPr>
          <a:xfrm>
            <a:off x="523875" y="2003461"/>
            <a:ext cx="2209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Ministerrådet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F675D35A-DF3D-17A4-E3CB-84AA3BCE3E1F}"/>
              </a:ext>
            </a:extLst>
          </p:cNvPr>
          <p:cNvSpPr txBox="1"/>
          <p:nvPr/>
        </p:nvSpPr>
        <p:spPr>
          <a:xfrm>
            <a:off x="523875" y="2894524"/>
            <a:ext cx="2578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Andra EU-institutioner</a:t>
            </a:r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F71F797C-7053-3F8F-AA21-CF1F3640DE8D}"/>
              </a:ext>
            </a:extLst>
          </p:cNvPr>
          <p:cNvSpPr txBox="1"/>
          <p:nvPr/>
        </p:nvSpPr>
        <p:spPr>
          <a:xfrm>
            <a:off x="523875" y="3719245"/>
            <a:ext cx="285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Högnivågrupp</a:t>
            </a:r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5379051A-2B8A-0311-9742-08C9919EFC75}"/>
              </a:ext>
            </a:extLst>
          </p:cNvPr>
          <p:cNvSpPr txBox="1"/>
          <p:nvPr/>
        </p:nvSpPr>
        <p:spPr>
          <a:xfrm>
            <a:off x="3791164" y="2003461"/>
            <a:ext cx="4017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Utvärderingar, rapporter och analyser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AD36DC65-304C-BE8D-5BD8-C4DAE3067296}"/>
              </a:ext>
            </a:extLst>
          </p:cNvPr>
          <p:cNvSpPr txBox="1"/>
          <p:nvPr/>
        </p:nvSpPr>
        <p:spPr>
          <a:xfrm>
            <a:off x="523875" y="4702298"/>
            <a:ext cx="24882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Expertgrupper och kommittéer, t.ex. ESF+-kommittén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B9B88AB8-BE1A-46F2-618E-C9F511E7887B}"/>
              </a:ext>
            </a:extLst>
          </p:cNvPr>
          <p:cNvSpPr txBox="1"/>
          <p:nvPr/>
        </p:nvSpPr>
        <p:spPr>
          <a:xfrm>
            <a:off x="3791164" y="4702298"/>
            <a:ext cx="3090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Dialoger i medlemsstaterna</a:t>
            </a: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33694228-32B3-48E3-82E2-4215573B9DC5}"/>
              </a:ext>
            </a:extLst>
          </p:cNvPr>
          <p:cNvSpPr txBox="1"/>
          <p:nvPr/>
        </p:nvSpPr>
        <p:spPr>
          <a:xfrm>
            <a:off x="8507002" y="2003461"/>
            <a:ext cx="2948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dirty="0"/>
              <a:t>EU:s strategiska agenda</a:t>
            </a:r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34FC5A67-9C39-D649-7E1B-BC0FDCD8E757}"/>
              </a:ext>
            </a:extLst>
          </p:cNvPr>
          <p:cNvSpPr txBox="1"/>
          <p:nvPr/>
        </p:nvSpPr>
        <p:spPr>
          <a:xfrm>
            <a:off x="8733034" y="2979506"/>
            <a:ext cx="3061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Sammanhållningsrapporten och sammanhållningsforum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1519A7E5-514B-5917-D0DC-55D2880CB68C}"/>
              </a:ext>
            </a:extLst>
          </p:cNvPr>
          <p:cNvSpPr txBox="1"/>
          <p:nvPr/>
        </p:nvSpPr>
        <p:spPr>
          <a:xfrm>
            <a:off x="8733034" y="4088577"/>
            <a:ext cx="28315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Inspel från aktörer på EU-nivå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161CCFD2-28C2-2CB5-B595-9257D5CF6E46}"/>
              </a:ext>
            </a:extLst>
          </p:cNvPr>
          <p:cNvSpPr txBox="1"/>
          <p:nvPr/>
        </p:nvSpPr>
        <p:spPr>
          <a:xfrm>
            <a:off x="8718613" y="5229546"/>
            <a:ext cx="3178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Inspel från lokala, regionala och nationella aktörer</a:t>
            </a: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75CE748C-0053-ABF9-4CA9-F445A0ADC51F}"/>
              </a:ext>
            </a:extLst>
          </p:cNvPr>
          <p:cNvSpPr txBox="1"/>
          <p:nvPr/>
        </p:nvSpPr>
        <p:spPr>
          <a:xfrm>
            <a:off x="3791164" y="5368045"/>
            <a:ext cx="3604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Positioner från medlemsstaterna</a:t>
            </a:r>
          </a:p>
        </p:txBody>
      </p:sp>
    </p:spTree>
    <p:extLst>
      <p:ext uri="{BB962C8B-B14F-4D97-AF65-F5344CB8AC3E}">
        <p14:creationId xmlns:p14="http://schemas.microsoft.com/office/powerpoint/2010/main" val="69689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CE80099-0473-00E8-9ABD-6C14772D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Diskussionsfrågor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9CA95E3-C2B6-74DE-5F18-57C229B99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700" dirty="0"/>
              <a:t>Vilka utmaningar på EU-nivå och i medlemsstaterna är det mest angeläget att ESF+ bidrar till att hantera?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700" dirty="0"/>
              <a:t>Hur kan EU-medlen från ESF+ bäst komplettera de insatser som redan görs i medlemsstaterna, exempelvis arbetsmarknadspolitiken i Sverige?</a:t>
            </a:r>
          </a:p>
          <a:p>
            <a:pPr>
              <a:lnSpc>
                <a:spcPct val="115000"/>
              </a:lnSpc>
              <a:spcAft>
                <a:spcPts val="1400"/>
              </a:spcAft>
              <a:tabLst>
                <a:tab pos="2286000" algn="l"/>
                <a:tab pos="3420745" algn="l"/>
              </a:tabLst>
            </a:pPr>
            <a:r>
              <a:rPr lang="sv-SE" sz="2700" dirty="0"/>
              <a:t>Hur kan genomförandet av ESF+ förenklas i framtiden?</a:t>
            </a:r>
          </a:p>
          <a:p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8691AE6-256F-12BD-9B09-EB8DE8048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Departementsnamn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999A14-24E4-6DA1-D68B-448200B26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3D4D15-3887-47F3-AC8F-B99C7C44B5C5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87849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MENUOPEN" val="True"/>
</p:tagLst>
</file>

<file path=ppt/theme/theme1.xml><?xml version="1.0" encoding="utf-8"?>
<a:theme xmlns:a="http://schemas.openxmlformats.org/drawingml/2006/main" name="RK PPT">
  <a:themeElements>
    <a:clrScheme name="Regeringskansliet">
      <a:dk1>
        <a:sysClr val="windowText" lastClr="000000"/>
      </a:dk1>
      <a:lt1>
        <a:sysClr val="window" lastClr="FFFFFF"/>
      </a:lt1>
      <a:dk2>
        <a:srgbClr val="716B5F"/>
      </a:dk2>
      <a:lt2>
        <a:srgbClr val="DFDDD9"/>
      </a:lt2>
      <a:accent1>
        <a:srgbClr val="1A3050"/>
      </a:accent1>
      <a:accent2>
        <a:srgbClr val="DFDDD9"/>
      </a:accent2>
      <a:accent3>
        <a:srgbClr val="467199"/>
      </a:accent3>
      <a:accent4>
        <a:srgbClr val="A0B6C9"/>
      </a:accent4>
      <a:accent5>
        <a:srgbClr val="716B5F"/>
      </a:accent5>
      <a:accent6>
        <a:srgbClr val="E0E7EE"/>
      </a:accent6>
      <a:hlink>
        <a:srgbClr val="0563C1"/>
      </a:hlink>
      <a:folHlink>
        <a:srgbClr val="954F72"/>
      </a:folHlink>
    </a:clrScheme>
    <a:fontScheme name="Regeringskansli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eringskansliet svenska.potx" id="{C0BAD222-9B03-44A9-949C-5DDA91238390}" vid="{55514459-31C3-46A2-B99A-3E90C237602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SharedContentType xmlns="Microsoft.SharePoint.Taxonomy.ContentTypeSync" SourceId="d07acfae-4dfa-4949-99a8-259efd31a6ae" ContentTypeId="0x010100BBA312BF02777149882D207184EC35C002" PreviousValue="false"/>
</file>

<file path=customXml/item2.xml><?xml version="1.0" encoding="utf-8"?>
<?mso-contentType ?>
<customXsn xmlns="http://schemas.microsoft.com/office/2006/metadata/customXsn">
  <xsnLocation/>
  <cached>True</cached>
  <openByDefault>False</openByDefault>
  <xsnScope/>
</customXsn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625d36-bb37-4650-91b9-0c96159295ba"/>
    <edbe0b5c82304c8e847ab7b8c02a77c3 xmlns="cc625d36-bb37-4650-91b9-0c96159295ba">
      <Terms xmlns="http://schemas.microsoft.com/office/infopath/2007/PartnerControls"/>
    </edbe0b5c82304c8e847ab7b8c02a77c3>
    <DirtyMigration xmlns="4e9c2f0c-7bf8-49af-8356-cbf363fc78a7">false</DirtyMigration>
    <RecordNumber xmlns="4e9c2f0c-7bf8-49af-8356-cbf363fc78a7" xsi:nil="true"/>
    <RKNyckelord xmlns="18f3d968-6251-40b0-9f11-012b293496c2" xsi:nil="true"/>
    <k46d94c0acf84ab9a79866a9d8b1905f xmlns="cc625d36-bb37-4650-91b9-0c96159295ba">
      <Terms xmlns="http://schemas.microsoft.com/office/infopath/2007/PartnerControls"/>
    </k46d94c0acf84ab9a79866a9d8b1905f>
    <_dlc_DocId xmlns="418f9d99-8a95-4e17-b002-6f0eb5542577">PVVC7NFJTUQE-1551738204-88772</_dlc_DocId>
    <_dlc_DocIdUrl xmlns="418f9d99-8a95-4e17-b002-6f0eb5542577">
      <Url>https://dhs.sp.regeringskansliet.se/yta/a-a/_layouts/15/DocIdRedir.aspx?ID=PVVC7NFJTUQE-1551738204-88772</Url>
      <Description>PVVC7NFJTUQE-1551738204-88772</Description>
    </_dlc_DocIdUrl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RK PowerPoint" ma:contentTypeID="0x010100BBA312BF02777149882D207184EC35C00200DBD0E76993881340865BC77DD5C4E2D2" ma:contentTypeVersion="47" ma:contentTypeDescription="Skapa ny presentation" ma:contentTypeScope="" ma:versionID="a939d8edc2ac92a59d651df99e46368f">
  <xsd:schema xmlns:xsd="http://www.w3.org/2001/XMLSchema" xmlns:xs="http://www.w3.org/2001/XMLSchema" xmlns:p="http://schemas.microsoft.com/office/2006/metadata/properties" xmlns:ns2="4e9c2f0c-7bf8-49af-8356-cbf363fc78a7" xmlns:ns4="cc625d36-bb37-4650-91b9-0c96159295ba" xmlns:ns5="18f3d968-6251-40b0-9f11-012b293496c2" xmlns:ns6="418f9d99-8a95-4e17-b002-6f0eb5542577" targetNamespace="http://schemas.microsoft.com/office/2006/metadata/properties" ma:root="true" ma:fieldsID="bee451d2c397eb13ba9857342d3f72aa" ns2:_="" ns4:_="" ns5:_="" ns6:_="">
    <xsd:import namespace="4e9c2f0c-7bf8-49af-8356-cbf363fc78a7"/>
    <xsd:import namespace="cc625d36-bb37-4650-91b9-0c96159295ba"/>
    <xsd:import namespace="18f3d968-6251-40b0-9f11-012b293496c2"/>
    <xsd:import namespace="418f9d99-8a95-4e17-b002-6f0eb5542577"/>
    <xsd:element name="properties">
      <xsd:complexType>
        <xsd:sequence>
          <xsd:element name="documentManagement">
            <xsd:complexType>
              <xsd:all>
                <xsd:element ref="ns2:RecordNumber" minOccurs="0"/>
                <xsd:element ref="ns2:DirtyMigration" minOccurs="0"/>
                <xsd:element ref="ns4:TaxCatchAllLabel" minOccurs="0"/>
                <xsd:element ref="ns4:k46d94c0acf84ab9a79866a9d8b1905f" minOccurs="0"/>
                <xsd:element ref="ns4:TaxCatchAll" minOccurs="0"/>
                <xsd:element ref="ns4:edbe0b5c82304c8e847ab7b8c02a77c3" minOccurs="0"/>
                <xsd:element ref="ns5:RKNyckelord" minOccurs="0"/>
                <xsd:element ref="ns6:_dlc_DocId" minOccurs="0"/>
                <xsd:element ref="ns6:_dlc_DocIdUrl" minOccurs="0"/>
                <xsd:element ref="ns6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9c2f0c-7bf8-49af-8356-cbf363fc78a7" elementFormDefault="qualified">
    <xsd:import namespace="http://schemas.microsoft.com/office/2006/documentManagement/types"/>
    <xsd:import namespace="http://schemas.microsoft.com/office/infopath/2007/PartnerControls"/>
    <xsd:element name="RecordNumber" ma:index="3" nillable="true" ma:displayName="Diarienummer" ma:internalName="RecordNumber">
      <xsd:simpleType>
        <xsd:restriction base="dms:Text">
          <xsd:maxLength value="255"/>
        </xsd:restriction>
      </xsd:simpleType>
    </xsd:element>
    <xsd:element name="DirtyMigration" ma:index="5" nillable="true" ma:displayName="Migrerad inte uppdaterad" ma:default="0" ma:internalName="DirtyMigration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625d36-bb37-4650-91b9-0c96159295ba" elementFormDefault="qualified">
    <xsd:import namespace="http://schemas.microsoft.com/office/2006/documentManagement/types"/>
    <xsd:import namespace="http://schemas.microsoft.com/office/infopath/2007/PartnerControls"/>
    <xsd:element name="TaxCatchAllLabel" ma:index="6" nillable="true" ma:displayName="Global taxonomikolumn1" ma:description="" ma:hidden="true" ma:list="{f0b1e351-9478-40ab-b6a2-516bf56f6905}" ma:internalName="TaxCatchAllLabel" ma:readOnly="true" ma:showField="CatchAllDataLabel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6d94c0acf84ab9a79866a9d8b1905f" ma:index="11" nillable="true" ma:taxonomy="true" ma:internalName="k46d94c0acf84ab9a79866a9d8b1905f" ma:taxonomyFieldName="Organisation" ma:displayName="Organisatorisk enhet" ma:default="" ma:fieldId="{446d94c0-acf8-4ab9-a798-66a9d8b1905f}" ma:sspId="d07acfae-4dfa-4949-99a8-259efd31a6ae" ma:termSetId="8c1436be-a8c9-4c8f-93bb-07dc2d5595b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3" nillable="true" ma:displayName="Taxonomy Catch All Column" ma:description="" ma:hidden="true" ma:list="{f0b1e351-9478-40ab-b6a2-516bf56f6905}" ma:internalName="TaxCatchAll" ma:showField="CatchAllData" ma:web="6702c5a5-0d00-4f63-863b-cabd4d98126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dbe0b5c82304c8e847ab7b8c02a77c3" ma:index="14" nillable="true" ma:taxonomy="true" ma:internalName="edbe0b5c82304c8e847ab7b8c02a77c3" ma:taxonomyFieldName="ActivityCategory" ma:displayName="Aktivitetskategori" ma:default="" ma:fieldId="{edbe0b5c-8230-4c8e-847a-b7b8c02a77c3}" ma:sspId="d07acfae-4dfa-4949-99a8-259efd31a6ae" ma:termSetId="8bf97125-e7b6-456b-9da4-c0e62cf3e5a7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f3d968-6251-40b0-9f11-012b293496c2" elementFormDefault="qualified">
    <xsd:import namespace="http://schemas.microsoft.com/office/2006/documentManagement/types"/>
    <xsd:import namespace="http://schemas.microsoft.com/office/infopath/2007/PartnerControls"/>
    <xsd:element name="RKNyckelord" ma:index="16" nillable="true" ma:displayName="Nyckelord" ma:internalName="RKNyckelord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8f9d99-8a95-4e17-b002-6f0eb5542577" elementFormDefault="qualified">
    <xsd:import namespace="http://schemas.microsoft.com/office/2006/documentManagement/types"/>
    <xsd:import namespace="http://schemas.microsoft.com/office/infopath/2007/PartnerControls"/>
    <xsd:element name="_dlc_DocId" ma:index="1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1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Innehållstyp"/>
        <xsd:element ref="dc:title" minOccurs="0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BBFDB0-BF14-4E19-8761-E4ACA05BCD4F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668900C2-BC6C-4E81-9E28-28364E5326BE}">
  <ds:schemaRefs>
    <ds:schemaRef ds:uri="http://schemas.microsoft.com/office/2006/metadata/customXsn"/>
  </ds:schemaRefs>
</ds:datastoreItem>
</file>

<file path=customXml/itemProps3.xml><?xml version="1.0" encoding="utf-8"?>
<ds:datastoreItem xmlns:ds="http://schemas.openxmlformats.org/officeDocument/2006/customXml" ds:itemID="{045744C7-E75D-4B93-A642-A530CCA5DC92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09DA097D-6561-4962-8762-682CC1CDF2F6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1003903-CA3C-4E07-8702-1E92CA26C148}">
  <ds:schemaRefs>
    <ds:schemaRef ds:uri="http://schemas.openxmlformats.org/package/2006/metadata/core-properties"/>
    <ds:schemaRef ds:uri="418f9d99-8a95-4e17-b002-6f0eb5542577"/>
    <ds:schemaRef ds:uri="http://purl.org/dc/terms/"/>
    <ds:schemaRef ds:uri="4e9c2f0c-7bf8-49af-8356-cbf363fc78a7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18f3d968-6251-40b0-9f11-012b293496c2"/>
    <ds:schemaRef ds:uri="http://purl.org/dc/elements/1.1/"/>
    <ds:schemaRef ds:uri="cc625d36-bb37-4650-91b9-0c96159295ba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F2B3663A-2388-4C80-864B-8B41C1CDD2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9c2f0c-7bf8-49af-8356-cbf363fc78a7"/>
    <ds:schemaRef ds:uri="cc625d36-bb37-4650-91b9-0c96159295ba"/>
    <ds:schemaRef ds:uri="18f3d968-6251-40b0-9f11-012b293496c2"/>
    <ds:schemaRef ds:uri="418f9d99-8a95-4e17-b002-6f0eb55425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Regeringskansliet svenska</Template>
  <TotalTime>0</TotalTime>
  <Words>342</Words>
  <Application>Microsoft Office PowerPoint</Application>
  <PresentationFormat>Bredbild</PresentationFormat>
  <Paragraphs>79</Paragraphs>
  <Slides>7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RK PPT</vt:lpstr>
      <vt:lpstr>Framtida sammanhållningspolitiken med fokus på ESF+  </vt:lpstr>
      <vt:lpstr>Syftet med diskussionen idag</vt:lpstr>
      <vt:lpstr>Kort om ESF+</vt:lpstr>
      <vt:lpstr>ESF+ jämfört med andra EU-instrument </vt:lpstr>
      <vt:lpstr>Vilka insatser stödjer ESF+ i medlemsstaterna?</vt:lpstr>
      <vt:lpstr>Underlag inför utformningen av förslag</vt:lpstr>
      <vt:lpstr>Diskussionsfrågor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från ESF+-kommittén</dc:title>
  <dc:creator>Åsa Bergqvist</dc:creator>
  <cp:lastModifiedBy>Ivarsson Anita</cp:lastModifiedBy>
  <cp:revision>26</cp:revision>
  <cp:lastPrinted>2024-03-05T09:43:34Z</cp:lastPrinted>
  <dcterms:created xsi:type="dcterms:W3CDTF">2023-03-02T20:59:08Z</dcterms:created>
  <dcterms:modified xsi:type="dcterms:W3CDTF">2024-03-05T09:44:13Z</dcterms:modified>
  <cp:version>2.0.0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RK</vt:lpwstr>
  </property>
  <property fmtid="{D5CDD505-2E9C-101B-9397-08002B2CF9AE}" pid="3" name="Language">
    <vt:lpwstr>1053</vt:lpwstr>
  </property>
  <property fmtid="{D5CDD505-2E9C-101B-9397-08002B2CF9AE}" pid="4" name="ContentTypeId">
    <vt:lpwstr>0x010100BBA312BF02777149882D207184EC35C00200DBD0E76993881340865BC77DD5C4E2D2</vt:lpwstr>
  </property>
  <property fmtid="{D5CDD505-2E9C-101B-9397-08002B2CF9AE}" pid="5" name="Organisation">
    <vt:lpwstr/>
  </property>
  <property fmtid="{D5CDD505-2E9C-101B-9397-08002B2CF9AE}" pid="6" name="ActivityCategory">
    <vt:lpwstr/>
  </property>
  <property fmtid="{D5CDD505-2E9C-101B-9397-08002B2CF9AE}" pid="7" name="_dlc_DocIdItemGuid">
    <vt:lpwstr>bd6c8839-b534-4475-81ae-cb194aec957e</vt:lpwstr>
  </property>
</Properties>
</file>