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6" r:id="rId4"/>
    <p:sldId id="265" r:id="rId5"/>
    <p:sldId id="267" r:id="rId6"/>
    <p:sldId id="270" r:id="rId7"/>
    <p:sldId id="268" r:id="rId8"/>
    <p:sldId id="26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86"/>
    <a:srgbClr val="124261"/>
    <a:srgbClr val="004062"/>
    <a:srgbClr val="8B475B"/>
    <a:srgbClr val="F6E3D2"/>
    <a:srgbClr val="723F4E"/>
    <a:srgbClr val="EABEA5"/>
    <a:srgbClr val="6299AE"/>
    <a:srgbClr val="F9E06C"/>
    <a:srgbClr val="A9D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78631"/>
  </p:normalViewPr>
  <p:slideViewPr>
    <p:cSldViewPr snapToGrid="0" snapToObjects="1">
      <p:cViewPr varScale="1">
        <p:scale>
          <a:sx n="80" d="100"/>
          <a:sy n="80" d="100"/>
        </p:scale>
        <p:origin x="1889" y="5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2024-02-22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="1" dirty="0"/>
          </a:p>
          <a:p>
            <a:r>
              <a:rPr lang="sv-SE" b="1" dirty="0"/>
              <a:t>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r>
              <a:rPr lang="sv-SE" b="1" dirty="0"/>
              <a:t>Underrubrik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dirty="0"/>
              <a:t>Typsnitt ska alltid vara: </a:t>
            </a:r>
            <a:r>
              <a:rPr lang="sv-SE" b="0" dirty="0" err="1"/>
              <a:t>Trebuchet</a:t>
            </a:r>
            <a:r>
              <a:rPr lang="sv-SE" b="0" dirty="0"/>
              <a:t> MS (ej </a:t>
            </a:r>
            <a:r>
              <a:rPr lang="sv-SE" b="0" dirty="0" err="1"/>
              <a:t>fetad</a:t>
            </a:r>
            <a:r>
              <a:rPr lang="sv-SE" b="0" dirty="0"/>
              <a:t>)</a:t>
            </a:r>
            <a:endParaRPr lang="sv-SE" b="1" dirty="0"/>
          </a:p>
          <a:p>
            <a:r>
              <a:rPr lang="sv-SE" b="0" dirty="0"/>
              <a:t>Max två rader (ca 65 tecken)</a:t>
            </a:r>
          </a:p>
          <a:p>
            <a:endParaRPr lang="sv-SE" b="0" dirty="0"/>
          </a:p>
          <a:p>
            <a:r>
              <a:rPr lang="sv-SE" b="1" dirty="0"/>
              <a:t>Generellt om bilder</a:t>
            </a:r>
          </a:p>
          <a:p>
            <a:r>
              <a:rPr lang="sv-SE" b="0" dirty="0"/>
              <a:t>Använd gärna bilder och grafik för att lätt upp presentationen – ett riktmärke är var femte </a:t>
            </a:r>
            <a:r>
              <a:rPr lang="sv-SE" b="0" dirty="0" err="1"/>
              <a:t>slide</a:t>
            </a:r>
            <a:r>
              <a:rPr lang="sv-SE" b="0" dirty="0"/>
              <a:t> är med en bild.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181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792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910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Rubrik</a:t>
            </a:r>
            <a:br>
              <a:rPr lang="sv-SE" b="1" dirty="0"/>
            </a:br>
            <a:r>
              <a:rPr lang="sv-SE" b="1" dirty="0"/>
              <a:t>Typsnitt ska alltid vara: </a:t>
            </a:r>
            <a:r>
              <a:rPr lang="sv-SE" b="1" dirty="0" err="1"/>
              <a:t>Trebuchet</a:t>
            </a:r>
            <a:r>
              <a:rPr lang="sv-SE" b="1" dirty="0"/>
              <a:t> MS Fet i rubrik</a:t>
            </a:r>
            <a:br>
              <a:rPr lang="sv-SE" b="1" dirty="0"/>
            </a:br>
            <a:r>
              <a:rPr lang="sv-SE" dirty="0"/>
              <a:t>Max två rader (ca 45 tecken)</a:t>
            </a:r>
          </a:p>
          <a:p>
            <a:endParaRPr lang="sv-SE" dirty="0"/>
          </a:p>
          <a:p>
            <a:r>
              <a:rPr lang="sv-SE" b="1" dirty="0"/>
              <a:t>Punktlista</a:t>
            </a:r>
          </a:p>
          <a:p>
            <a:r>
              <a:rPr lang="sv-SE" b="0" dirty="0"/>
              <a:t>Består listan av något ord per punkt kan listan vara fem punkter lång. (ca 160 tecken)</a:t>
            </a:r>
          </a:p>
          <a:p>
            <a:r>
              <a:rPr lang="sv-SE" b="0" dirty="0"/>
              <a:t>Består de av meningar begränsas den till tre punkter per sida. Behövs fler punkter, lägg då till en extra sida.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177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2" name="Bildobjekt 1" descr="Medfinansieras av Europeiska unionen">
            <a:extLst>
              <a:ext uri="{FF2B5EF4-FFF2-40B4-BE49-F238E27FC236}">
                <a16:creationId xmlns:a16="http://schemas.microsoft.com/office/drawing/2014/main" id="{C9BB69D8-3B3D-3A4A-513D-36735D7E91C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4" name="Bildobjekt 3" descr="Medfinansieras av Europeiska unionen">
            <a:extLst>
              <a:ext uri="{FF2B5EF4-FFF2-40B4-BE49-F238E27FC236}">
                <a16:creationId xmlns:a16="http://schemas.microsoft.com/office/drawing/2014/main" id="{C5B995C1-10AA-1A58-1B1C-6119AAF0DF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422" y="433288"/>
            <a:ext cx="3377967" cy="71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 7" descr="Svenska ESF-rådets logotyp">
            <a:extLst>
              <a:ext uri="{FF2B5EF4-FFF2-40B4-BE49-F238E27FC236}">
                <a16:creationId xmlns:a16="http://schemas.microsoft.com/office/drawing/2014/main" id="{21EF858C-87AF-67A4-FF2D-9D8722B4FDE0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9" name="Bildobjekt 8" descr="Medfinansieras av Europeiska unionen">
            <a:extLst>
              <a:ext uri="{FF2B5EF4-FFF2-40B4-BE49-F238E27FC236}">
                <a16:creationId xmlns:a16="http://schemas.microsoft.com/office/drawing/2014/main" id="{1BBFEBE1-2B72-D4AF-B8A6-BA2DD14C99A4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108" y="6061158"/>
            <a:ext cx="2269869" cy="48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Fast Care/PO F i utvärderingsplanen</a:t>
            </a:r>
          </a:p>
        </p:txBody>
      </p:sp>
      <p:sp>
        <p:nvSpPr>
          <p:cNvPr id="7" name="Underrubrik 6">
            <a:extLst>
              <a:ext uri="{FF2B5EF4-FFF2-40B4-BE49-F238E27FC236}">
                <a16:creationId xmlns:a16="http://schemas.microsoft.com/office/drawing/2014/main" id="{8E29FE30-760A-314E-9211-A9F23E4EE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152" y="2457360"/>
            <a:ext cx="5271530" cy="1163664"/>
          </a:xfrm>
        </p:spPr>
        <p:txBody>
          <a:bodyPr>
            <a:normAutofit/>
          </a:bodyPr>
          <a:lstStyle/>
          <a:p>
            <a:r>
              <a:rPr lang="sv-SE" sz="2500" dirty="0"/>
              <a:t>ÖK, 7 mars 2024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EC34E4-4A53-664E-9B19-2D58BE4EE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dirty="0"/>
              <a:t>Jonas Lindén, Analytiker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för hur PO F utvärderas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666875"/>
            <a:ext cx="9113718" cy="3964380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Utvärderas inom ramen för den programövergripande programutvärderingen</a:t>
            </a:r>
          </a:p>
          <a:p>
            <a:r>
              <a:rPr lang="sv-SE" dirty="0"/>
              <a:t>Fokus på kriterierna relevans och samstämmighet</a:t>
            </a:r>
          </a:p>
          <a:p>
            <a:r>
              <a:rPr lang="sv-SE" dirty="0"/>
              <a:t>Finns även utrymme för samlad bedömning baserad på andra fler underlag, t.ex. programuppföljning och andra relevanta utvärderingar.</a:t>
            </a:r>
          </a:p>
          <a:p>
            <a:r>
              <a:rPr lang="sv-SE" dirty="0"/>
              <a:t>Care 2 är ett relevant jämförelseobjekt för PO F som har samma mål, målgrupp och utgår från samma samhällsutmaning. Detta gör att utvärderingen av Care 2 kan vara ett underlag som kan användas i analysen av PO F i den övergripande programutvärderingen av ESF+. </a:t>
            </a:r>
          </a:p>
          <a:p>
            <a:r>
              <a:rPr lang="sv-SE" dirty="0"/>
              <a:t>Förslaget utgår från regelverket och förutsättningar för utvärdering av PO F</a:t>
            </a:r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Regelverket för utvärdering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Art. 44 i Europaparlamentets och Rådets förordning (EU) 2021/1060</a:t>
            </a:r>
          </a:p>
          <a:p>
            <a:r>
              <a:rPr lang="sv-SE" dirty="0"/>
              <a:t>Hela programmet ska utvärderas</a:t>
            </a:r>
          </a:p>
          <a:p>
            <a:r>
              <a:rPr lang="sv-SE" dirty="0"/>
              <a:t>Inget förordningskrav att varje programområde ska ha en egen utvärdering. Indelningen bestäms i utvärderingsplanen.</a:t>
            </a:r>
          </a:p>
          <a:p>
            <a:r>
              <a:rPr lang="sv-SE" dirty="0"/>
              <a:t>Utvärderingar ska göras utifrån de utvärderingskriterier som specificeras i förordningen. Samtliga kriterier behöver inte användas i samtliga utvärderingar. (”Ett eller flera”)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5913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Utvärderingsbarhet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Begränsade dataförutsättningar:</a:t>
            </a:r>
          </a:p>
          <a:p>
            <a:pPr lvl="1"/>
            <a:r>
              <a:rPr lang="sv-SE" dirty="0"/>
              <a:t>Deltagarna har inte svenska personnummer</a:t>
            </a:r>
          </a:p>
          <a:p>
            <a:pPr lvl="1"/>
            <a:r>
              <a:rPr lang="sv-SE" dirty="0"/>
              <a:t>PO F omfattas inte av långsiktiga resultatindikatorer</a:t>
            </a:r>
          </a:p>
          <a:p>
            <a:pPr lvl="1"/>
            <a:endParaRPr lang="sv-SE" dirty="0"/>
          </a:p>
          <a:p>
            <a:r>
              <a:rPr lang="sv-SE" dirty="0"/>
              <a:t>Tidsmässiga begräsningar: </a:t>
            </a:r>
          </a:p>
          <a:p>
            <a:pPr lvl="1"/>
            <a:r>
              <a:rPr lang="sv-SE" dirty="0"/>
              <a:t>Kort genomförandeperiod av PO F och de projekt som ingår</a:t>
            </a:r>
          </a:p>
          <a:p>
            <a:pPr lvl="1"/>
            <a:r>
              <a:rPr lang="sv-SE" dirty="0"/>
              <a:t>Insatserna har redan pågått stor del av tiden för genomförandet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252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28CBBC-AF8A-1B7E-32DC-A6520DB4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Revideringar i utvärderingsplanen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8D4B0D-B0A9-7E80-F28E-02625431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Tillägg: </a:t>
            </a: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Utformningen av det nationella programmet för ESF+ (Sid. 6 i utvärderingsplanen)</a:t>
            </a:r>
          </a:p>
          <a:p>
            <a:pPr marL="0" indent="0">
              <a:buNone/>
            </a:pPr>
            <a:endParaRPr lang="sv-SE" sz="1800" spc="-3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ESF+ har sex programområden A, B, C, D, E och F.</a:t>
            </a:r>
            <a:endParaRPr lang="sv-SE" sz="1800" spc="-3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362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28CBBC-AF8A-1B7E-32DC-A6520DB4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Revideringar i utvärderingsplanen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8D4B0D-B0A9-7E80-F28E-02625431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Justering: </a:t>
            </a:r>
            <a:r>
              <a:rPr lang="sv-SE" sz="1800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Utvärderingsfrågor för programområde F (Tabell 1, Sid 8)</a:t>
            </a:r>
          </a:p>
          <a:p>
            <a:r>
              <a:rPr lang="sv-SE" sz="1800" b="1" spc="-30" dirty="0">
                <a:latin typeface="Trebuchet MS" panose="020B0603020202020204" pitchFamily="34" charset="0"/>
                <a:cs typeface="Arial" panose="020B0604020202020204" pitchFamily="34" charset="0"/>
              </a:rPr>
              <a:t>Relevans: </a:t>
            </a:r>
            <a:r>
              <a:rPr lang="sv-SE" sz="1800" spc="-30" dirty="0">
                <a:latin typeface="Trebuchet MS" panose="020B0603020202020204" pitchFamily="34" charset="0"/>
                <a:cs typeface="Arial" panose="020B0604020202020204" pitchFamily="34" charset="0"/>
              </a:rPr>
              <a:t>Har programmets insatser, målsättningar och målgrupper formulerats med utgångspunkt i de utmaningar som finns regionalt och nationellt inom socialfondens politikområden?</a:t>
            </a:r>
          </a:p>
          <a:p>
            <a:r>
              <a:rPr lang="sv-SE" sz="1800" b="1" spc="-30" dirty="0">
                <a:latin typeface="Trebuchet MS" panose="020B0603020202020204" pitchFamily="34" charset="0"/>
                <a:cs typeface="Arial" panose="020B0604020202020204" pitchFamily="34" charset="0"/>
              </a:rPr>
              <a:t>Samstämmighet: </a:t>
            </a:r>
            <a:r>
              <a:rPr lang="sv-SE" sz="1800" spc="-30" dirty="0">
                <a:latin typeface="Trebuchet MS" panose="020B0603020202020204" pitchFamily="34" charset="0"/>
                <a:cs typeface="Arial" panose="020B0604020202020204" pitchFamily="34" charset="0"/>
              </a:rPr>
              <a:t>Har utlysningarna och insatserna i programmet utformats på ett sätt som skapar goda förutsättningar att uppnå programmets särskilda mål och förväntade effekter?</a:t>
            </a:r>
          </a:p>
          <a:p>
            <a:pPr marL="0" indent="0">
              <a:buNone/>
            </a:pPr>
            <a:endParaRPr lang="sv-SE" sz="1800" spc="-30" dirty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1800" spc="-30" dirty="0">
                <a:latin typeface="Trebuchet MS" panose="020B0603020202020204" pitchFamily="34" charset="0"/>
                <a:cs typeface="Arial" panose="020B0604020202020204" pitchFamily="34" charset="0"/>
              </a:rPr>
              <a:t>PO F omfattas av utvärderingsfrågorna ovan. Tabell 1 med utvärderingsfrågor, sid 8 i utvärderingsplanen, justeras i enlighet med det.</a:t>
            </a:r>
          </a:p>
          <a:p>
            <a:endParaRPr lang="sv-SE" sz="1800" spc="-3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692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28CBBC-AF8A-1B7E-32DC-A6520DB4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Revideringar i utvärderingsplanen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8D4B0D-B0A9-7E80-F28E-02625431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sz="18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Tillägg: </a:t>
            </a:r>
            <a:r>
              <a:rPr lang="sv-SE" sz="1800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Utvärderingsfrågornas utformning för programområde F (Sid 12)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Inom programområde F genomförs insatser syftande till att stötta ukrainare som omfattas av massflyktsdirektivet så att de kan komma i arbete och bli socialt delaktiga medan de vistas i Sverige.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Eftersom det finns få eller inga uppgifter målgruppen i svenska register är det inte möjligt att basera utvärderingen på registerdata. Givet insatsens korta varaktighet med 6 månader långa projekt under perioden oktober 2023 till mars 2024 är förutsättningarna för att genomföra ny datainsamling i en utvärdering inte fördelaktiga. Utvärderingsfrågor som handlar om att utvärdera effekter på individnivå är därmed svåra att besvara.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F kommer att utvärderas inom ramen för den övergripande programutvärderingen av ESF+ med fokus på programområdets relevans och samstämmighet. I den övergripande utvärderingen finns även möjlighet att göra en samlad bedömning av PO F där även andra relevanta underlag vägs in, till exempel indikatoruppföljningen av PO F och utvärderingen av Care 2, från programperioden 2014-20, som utgör ett relevant jämförelseobjekt.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1800" b="1" spc="-30" dirty="0">
              <a:effectLst/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431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28CBBC-AF8A-1B7E-32DC-A6520DB4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Revideringar i utvärderingsplanen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8D4B0D-B0A9-7E80-F28E-02625431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288290" indent="0">
              <a:lnSpc>
                <a:spcPts val="1800"/>
              </a:lnSpc>
              <a:spcBef>
                <a:spcPts val="1400"/>
              </a:spcBef>
              <a:buNone/>
              <a:tabLst>
                <a:tab pos="3330575" algn="l"/>
                <a:tab pos="3870960" algn="l"/>
              </a:tabLst>
            </a:pPr>
            <a:r>
              <a:rPr lang="sv-SE" sz="18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Tillägg: </a:t>
            </a:r>
            <a:r>
              <a:rPr lang="sv-SE" sz="1800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Tidplan för programområde F (Sid 15)</a:t>
            </a:r>
          </a:p>
          <a:p>
            <a:pPr marL="0" indent="0">
              <a:buNone/>
            </a:pPr>
            <a:r>
              <a:rPr lang="sv-SE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Utvärdering av programområde F inleds och slutförs inom ramen för den övergripande programutvärderingen. Inleds 2027 och slutförs 2029. </a:t>
            </a:r>
          </a:p>
          <a:p>
            <a:pPr marL="0" indent="0">
              <a:buNone/>
            </a:pPr>
            <a:endParaRPr lang="sv-SE" sz="1800" b="1" spc="-30" dirty="0">
              <a:effectLst/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92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rundmall med instruktioner SVENSKA2.pptx" id="{28B9AD8F-DAD1-45CF-AF3B-06F5655BC2D4}" vid="{6AF506F1-7716-4536-823A-E206BD1759F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 med instruktioner_SVENSKA</Template>
  <TotalTime>198</TotalTime>
  <Words>811</Words>
  <Application>Microsoft Office PowerPoint</Application>
  <PresentationFormat>Bredbild</PresentationFormat>
  <Paragraphs>73</Paragraphs>
  <Slides>8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Office-tema</vt:lpstr>
      <vt:lpstr>Fast Care/PO F i utvärderingsplanen</vt:lpstr>
      <vt:lpstr>Förslag för hur PO F utvärderas</vt:lpstr>
      <vt:lpstr>Regelverket för utvärdering</vt:lpstr>
      <vt:lpstr>Utvärderingsbarhet</vt:lpstr>
      <vt:lpstr>Revideringar i utvärderingsplanen</vt:lpstr>
      <vt:lpstr>Revideringar i utvärderingsplanen</vt:lpstr>
      <vt:lpstr>Revideringar i utvärderingsplanen</vt:lpstr>
      <vt:lpstr>Revideringar i utvärderingsplanen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Svenska ESF-rådet</dc:title>
  <dc:creator>Lindén Jonas</dc:creator>
  <cp:lastModifiedBy>Ivarsson Anita</cp:lastModifiedBy>
  <cp:revision>11</cp:revision>
  <dcterms:created xsi:type="dcterms:W3CDTF">2024-01-23T07:34:49Z</dcterms:created>
  <dcterms:modified xsi:type="dcterms:W3CDTF">2024-02-22T08:08:23Z</dcterms:modified>
</cp:coreProperties>
</file>