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60" r:id="rId5"/>
    <p:sldId id="265" r:id="rId6"/>
    <p:sldId id="266" r:id="rId7"/>
    <p:sldId id="267" r:id="rId8"/>
    <p:sldId id="268" r:id="rId9"/>
    <p:sldId id="269" r:id="rId10"/>
    <p:sldId id="270" r:id="rId11"/>
    <p:sldId id="261"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886"/>
    <a:srgbClr val="124261"/>
    <a:srgbClr val="004062"/>
    <a:srgbClr val="8B475B"/>
    <a:srgbClr val="F6E3D2"/>
    <a:srgbClr val="723F4E"/>
    <a:srgbClr val="EABEA5"/>
    <a:srgbClr val="6299AE"/>
    <a:srgbClr val="F9E06C"/>
    <a:srgbClr val="A9D1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8631"/>
  </p:normalViewPr>
  <p:slideViewPr>
    <p:cSldViewPr snapToGrid="0" snapToObjects="1">
      <p:cViewPr varScale="1">
        <p:scale>
          <a:sx n="67" d="100"/>
          <a:sy n="67" d="100"/>
        </p:scale>
        <p:origin x="604" y="4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7D9394-B095-D14F-9C64-9054C5F416E2}" type="datetimeFigureOut">
              <a:rPr lang="sv-SE" smtClean="0"/>
              <a:t>2023-12-06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36579-4CA0-484E-809B-B32E5DC99479}" type="slidenum">
              <a:rPr lang="sv-SE" smtClean="0"/>
              <a:t>‹#›</a:t>
            </a:fld>
            <a:endParaRPr lang="sv-SE"/>
          </a:p>
        </p:txBody>
      </p:sp>
    </p:spTree>
    <p:extLst>
      <p:ext uri="{BB962C8B-B14F-4D97-AF65-F5344CB8AC3E}">
        <p14:creationId xmlns:p14="http://schemas.microsoft.com/office/powerpoint/2010/main" val="152548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1" dirty="0"/>
          </a:p>
          <a:p>
            <a:r>
              <a:rPr lang="sv-SE" b="1" dirty="0"/>
              <a:t>Rubrik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Typsnitt ska alltid vara: </a:t>
            </a:r>
            <a:r>
              <a:rPr lang="sv-SE" b="1" dirty="0" err="1"/>
              <a:t>Trebuchet</a:t>
            </a:r>
            <a:r>
              <a:rPr lang="sv-SE" b="1" dirty="0"/>
              <a:t> MS Fet i rubrik</a:t>
            </a:r>
            <a:br>
              <a:rPr lang="sv-SE" b="1" dirty="0"/>
            </a:br>
            <a:r>
              <a:rPr lang="sv-SE" dirty="0"/>
              <a:t>Max två rader (ca 45 tecken)</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br>
              <a:rPr lang="sv-SE" dirty="0"/>
            </a:br>
            <a:r>
              <a:rPr lang="sv-SE" b="1" dirty="0"/>
              <a:t>Underrubrik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Typsnitt ska alltid vara: </a:t>
            </a:r>
            <a:r>
              <a:rPr lang="sv-SE" b="0" dirty="0" err="1"/>
              <a:t>Trebuchet</a:t>
            </a:r>
            <a:r>
              <a:rPr lang="sv-SE" b="0" dirty="0"/>
              <a:t> MS (ej </a:t>
            </a:r>
            <a:r>
              <a:rPr lang="sv-SE" b="0" dirty="0" err="1"/>
              <a:t>fetad</a:t>
            </a:r>
            <a:r>
              <a:rPr lang="sv-SE" b="0" dirty="0"/>
              <a:t>)</a:t>
            </a:r>
            <a:endParaRPr lang="sv-SE" b="1" dirty="0"/>
          </a:p>
          <a:p>
            <a:r>
              <a:rPr lang="sv-SE" b="0" dirty="0"/>
              <a:t>Max två rader (ca 65 tecken)</a:t>
            </a:r>
          </a:p>
          <a:p>
            <a:endParaRPr lang="sv-SE" b="0" dirty="0"/>
          </a:p>
          <a:p>
            <a:r>
              <a:rPr lang="sv-SE" b="1" dirty="0"/>
              <a:t>Generellt om bilder</a:t>
            </a:r>
          </a:p>
          <a:p>
            <a:r>
              <a:rPr lang="sv-SE" b="0" dirty="0"/>
              <a:t>Använd gärna bilder och grafik för att lätt upp presentationen – ett riktmärke är var femte </a:t>
            </a:r>
            <a:r>
              <a:rPr lang="sv-SE" b="0" dirty="0" err="1"/>
              <a:t>slide</a:t>
            </a:r>
            <a:r>
              <a:rPr lang="sv-SE" b="0" dirty="0"/>
              <a:t> är med en bild.</a:t>
            </a:r>
          </a:p>
        </p:txBody>
      </p:sp>
      <p:sp>
        <p:nvSpPr>
          <p:cNvPr id="4" name="Platshållare för bildnummer 3"/>
          <p:cNvSpPr>
            <a:spLocks noGrp="1"/>
          </p:cNvSpPr>
          <p:nvPr>
            <p:ph type="sldNum" sz="quarter" idx="5"/>
          </p:nvPr>
        </p:nvSpPr>
        <p:spPr/>
        <p:txBody>
          <a:bodyPr/>
          <a:lstStyle/>
          <a:p>
            <a:fld id="{C9936579-4CA0-484E-809B-B32E5DC99479}" type="slidenum">
              <a:rPr lang="sv-SE" smtClean="0"/>
              <a:t>1</a:t>
            </a:fld>
            <a:endParaRPr lang="sv-SE"/>
          </a:p>
        </p:txBody>
      </p:sp>
    </p:spTree>
    <p:extLst>
      <p:ext uri="{BB962C8B-B14F-4D97-AF65-F5344CB8AC3E}">
        <p14:creationId xmlns:p14="http://schemas.microsoft.com/office/powerpoint/2010/main" val="406118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Rubrik</a:t>
            </a:r>
          </a:p>
          <a:p>
            <a:br>
              <a:rPr lang="sv-SE" b="1"/>
            </a:br>
            <a:r>
              <a:rPr lang="sv-SE"/>
              <a:t>Max två rader, gärna en</a:t>
            </a:r>
          </a:p>
          <a:p>
            <a:br>
              <a:rPr lang="sv-SE" dirty="0"/>
            </a:br>
            <a:r>
              <a:rPr lang="sv-SE" b="1" dirty="0"/>
              <a:t>Underrubrik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Typsnitt ska alltid vara: </a:t>
            </a:r>
            <a:r>
              <a:rPr lang="sv-SE" b="0" dirty="0" err="1"/>
              <a:t>Trebuchet</a:t>
            </a:r>
            <a:r>
              <a:rPr lang="sv-SE" b="0" dirty="0"/>
              <a:t> MS (ej </a:t>
            </a:r>
            <a:r>
              <a:rPr lang="sv-SE" b="0" dirty="0" err="1"/>
              <a:t>fetad</a:t>
            </a:r>
            <a:r>
              <a:rPr lang="sv-SE" b="0" dirty="0"/>
              <a:t>)</a:t>
            </a:r>
            <a:endParaRPr lang="sv-SE" b="1" dirty="0"/>
          </a:p>
          <a:p>
            <a:r>
              <a:rPr lang="sv-SE" b="0" dirty="0"/>
              <a:t>Max två rader</a:t>
            </a:r>
          </a:p>
        </p:txBody>
      </p:sp>
      <p:sp>
        <p:nvSpPr>
          <p:cNvPr id="4" name="Platshållare för bildnummer 3"/>
          <p:cNvSpPr>
            <a:spLocks noGrp="1"/>
          </p:cNvSpPr>
          <p:nvPr>
            <p:ph type="sldNum" sz="quarter" idx="5"/>
          </p:nvPr>
        </p:nvSpPr>
        <p:spPr/>
        <p:txBody>
          <a:bodyPr/>
          <a:lstStyle/>
          <a:p>
            <a:fld id="{C9936579-4CA0-484E-809B-B32E5DC99479}" type="slidenum">
              <a:rPr lang="sv-SE" smtClean="0"/>
              <a:t>2</a:t>
            </a:fld>
            <a:endParaRPr lang="sv-SE"/>
          </a:p>
        </p:txBody>
      </p:sp>
    </p:spTree>
    <p:extLst>
      <p:ext uri="{BB962C8B-B14F-4D97-AF65-F5344CB8AC3E}">
        <p14:creationId xmlns:p14="http://schemas.microsoft.com/office/powerpoint/2010/main" val="3472125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Rubrik</a:t>
            </a:r>
            <a:br>
              <a:rPr lang="sv-SE" b="1" dirty="0"/>
            </a:br>
            <a:r>
              <a:rPr lang="sv-SE" b="1" dirty="0"/>
              <a:t>Typsnitt ska alltid vara: </a:t>
            </a:r>
            <a:r>
              <a:rPr lang="sv-SE" b="1" dirty="0" err="1"/>
              <a:t>Trebuchet</a:t>
            </a:r>
            <a:r>
              <a:rPr lang="sv-SE" b="1" dirty="0"/>
              <a:t> MS Fet i rubrik</a:t>
            </a:r>
            <a:br>
              <a:rPr lang="sv-SE" b="1" dirty="0"/>
            </a:br>
            <a:r>
              <a:rPr lang="sv-SE" dirty="0"/>
              <a:t>Max två rader (ca 45 tecken)</a:t>
            </a:r>
          </a:p>
          <a:p>
            <a:endParaRPr lang="sv-SE" dirty="0"/>
          </a:p>
          <a:p>
            <a:r>
              <a:rPr lang="sv-SE" b="1" dirty="0"/>
              <a:t>Punktlista</a:t>
            </a:r>
          </a:p>
          <a:p>
            <a:r>
              <a:rPr lang="sv-SE" b="0" dirty="0"/>
              <a:t>Består listan av något ord per punkt kan listan vara fem punkter lång. (ca 160 tecken)</a:t>
            </a:r>
          </a:p>
          <a:p>
            <a:r>
              <a:rPr lang="sv-SE" b="0" dirty="0"/>
              <a:t>Består de av meningar begränsas den till tre punkter per sida. Behövs fler punkter, lägg då till en extra sida.</a:t>
            </a:r>
          </a:p>
        </p:txBody>
      </p:sp>
      <p:sp>
        <p:nvSpPr>
          <p:cNvPr id="4" name="Platshållare för bildnummer 3"/>
          <p:cNvSpPr>
            <a:spLocks noGrp="1"/>
          </p:cNvSpPr>
          <p:nvPr>
            <p:ph type="sldNum" sz="quarter" idx="5"/>
          </p:nvPr>
        </p:nvSpPr>
        <p:spPr/>
        <p:txBody>
          <a:bodyPr/>
          <a:lstStyle/>
          <a:p>
            <a:fld id="{C9936579-4CA0-484E-809B-B32E5DC99479}" type="slidenum">
              <a:rPr lang="sv-SE" smtClean="0"/>
              <a:t>3</a:t>
            </a:fld>
            <a:endParaRPr lang="sv-SE"/>
          </a:p>
        </p:txBody>
      </p:sp>
    </p:spTree>
    <p:extLst>
      <p:ext uri="{BB962C8B-B14F-4D97-AF65-F5344CB8AC3E}">
        <p14:creationId xmlns:p14="http://schemas.microsoft.com/office/powerpoint/2010/main" val="3213792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Rubrik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Typsnitt ska alltid vara: </a:t>
            </a:r>
            <a:r>
              <a:rPr lang="sv-SE" b="1" dirty="0" err="1"/>
              <a:t>Trebuchet</a:t>
            </a:r>
            <a:r>
              <a:rPr lang="sv-SE" b="1" dirty="0"/>
              <a:t> MS Fet i rubrik</a:t>
            </a:r>
            <a:br>
              <a:rPr lang="sv-SE" b="1" dirty="0"/>
            </a:br>
            <a:r>
              <a:rPr lang="sv-SE" dirty="0"/>
              <a:t>Max två rader (ca 45 tecken)</a:t>
            </a:r>
          </a:p>
          <a:p>
            <a:br>
              <a:rPr lang="sv-SE" b="1" dirty="0"/>
            </a:b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Text</a:t>
            </a:r>
            <a:br>
              <a:rPr lang="sv-SE" b="1" dirty="0"/>
            </a:br>
            <a:r>
              <a:rPr lang="sv-SE" b="0" dirty="0"/>
              <a:t>Typsnitt ska alltid vara: </a:t>
            </a:r>
            <a:r>
              <a:rPr lang="sv-SE" b="0" dirty="0" err="1"/>
              <a:t>Trebuchet</a:t>
            </a:r>
            <a:r>
              <a:rPr lang="sv-SE" b="0" dirty="0"/>
              <a:t> MS (ej </a:t>
            </a:r>
            <a:r>
              <a:rPr lang="sv-SE" b="0" dirty="0" err="1"/>
              <a:t>fetad</a:t>
            </a:r>
            <a:r>
              <a:rPr lang="sv-SE" b="0" dirty="0"/>
              <a:t>)</a:t>
            </a:r>
            <a:endParaRPr lang="sv-SE" b="1" dirty="0"/>
          </a:p>
          <a:p>
            <a:r>
              <a:rPr lang="sv-SE" b="0" dirty="0"/>
              <a:t>Max fyra rader (ca 200 tecken)</a:t>
            </a:r>
          </a:p>
          <a:p>
            <a:r>
              <a:rPr lang="sv-SE" b="0" dirty="0"/>
              <a:t>Är rubriken längre bör texten vara kortare.</a:t>
            </a:r>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4</a:t>
            </a:fld>
            <a:endParaRPr lang="sv-SE"/>
          </a:p>
        </p:txBody>
      </p:sp>
    </p:spTree>
    <p:extLst>
      <p:ext uri="{BB962C8B-B14F-4D97-AF65-F5344CB8AC3E}">
        <p14:creationId xmlns:p14="http://schemas.microsoft.com/office/powerpoint/2010/main" val="3171078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Rubrik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Typsnitt ska alltid vara: </a:t>
            </a:r>
            <a:r>
              <a:rPr lang="sv-SE" b="1" dirty="0" err="1"/>
              <a:t>Trebuchet</a:t>
            </a:r>
            <a:r>
              <a:rPr lang="sv-SE" b="1" dirty="0"/>
              <a:t> MS Fet i rubrik</a:t>
            </a:r>
            <a:br>
              <a:rPr lang="sv-SE" b="1" dirty="0"/>
            </a:br>
            <a:r>
              <a:rPr lang="sv-SE" dirty="0"/>
              <a:t>Max två rader (ca 45 tecken)</a:t>
            </a:r>
          </a:p>
          <a:p>
            <a:br>
              <a:rPr lang="sv-SE" b="1" dirty="0"/>
            </a:b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Text</a:t>
            </a:r>
            <a:br>
              <a:rPr lang="sv-SE" b="1" dirty="0"/>
            </a:br>
            <a:r>
              <a:rPr lang="sv-SE" b="0" dirty="0"/>
              <a:t>Typsnitt ska alltid vara: </a:t>
            </a:r>
            <a:r>
              <a:rPr lang="sv-SE" b="0" dirty="0" err="1"/>
              <a:t>Trebuchet</a:t>
            </a:r>
            <a:r>
              <a:rPr lang="sv-SE" b="0" dirty="0"/>
              <a:t> MS (ej </a:t>
            </a:r>
            <a:r>
              <a:rPr lang="sv-SE" b="0" dirty="0" err="1"/>
              <a:t>fetad</a:t>
            </a:r>
            <a:r>
              <a:rPr lang="sv-SE" b="0" dirty="0"/>
              <a:t>)</a:t>
            </a:r>
            <a:endParaRPr lang="sv-SE" b="1" dirty="0"/>
          </a:p>
          <a:p>
            <a:r>
              <a:rPr lang="sv-SE" b="0" dirty="0"/>
              <a:t>Max fyra rader (ca 200 tecken)</a:t>
            </a:r>
          </a:p>
          <a:p>
            <a:r>
              <a:rPr lang="sv-SE" b="0" dirty="0"/>
              <a:t>Är rubriken längre bör texten vara kortare.</a:t>
            </a:r>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5</a:t>
            </a:fld>
            <a:endParaRPr lang="sv-SE"/>
          </a:p>
        </p:txBody>
      </p:sp>
    </p:spTree>
    <p:extLst>
      <p:ext uri="{BB962C8B-B14F-4D97-AF65-F5344CB8AC3E}">
        <p14:creationId xmlns:p14="http://schemas.microsoft.com/office/powerpoint/2010/main" val="2312842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Rubrik</a:t>
            </a:r>
          </a:p>
          <a:p>
            <a:br>
              <a:rPr lang="sv-SE" b="1"/>
            </a:br>
            <a:r>
              <a:rPr lang="sv-SE"/>
              <a:t>Max två rader, gärna en</a:t>
            </a:r>
          </a:p>
          <a:p>
            <a:br>
              <a:rPr lang="sv-SE" dirty="0"/>
            </a:br>
            <a:r>
              <a:rPr lang="sv-SE" b="1" dirty="0"/>
              <a:t>Underrubrik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Typsnitt ska alltid vara: </a:t>
            </a:r>
            <a:r>
              <a:rPr lang="sv-SE" b="0" dirty="0" err="1"/>
              <a:t>Trebuchet</a:t>
            </a:r>
            <a:r>
              <a:rPr lang="sv-SE" b="0" dirty="0"/>
              <a:t> MS (ej </a:t>
            </a:r>
            <a:r>
              <a:rPr lang="sv-SE" b="0" dirty="0" err="1"/>
              <a:t>fetad</a:t>
            </a:r>
            <a:r>
              <a:rPr lang="sv-SE" b="0" dirty="0"/>
              <a:t>)</a:t>
            </a:r>
            <a:endParaRPr lang="sv-SE" b="1" dirty="0"/>
          </a:p>
          <a:p>
            <a:r>
              <a:rPr lang="sv-SE" b="0" dirty="0"/>
              <a:t>Max två rader</a:t>
            </a:r>
          </a:p>
        </p:txBody>
      </p:sp>
      <p:sp>
        <p:nvSpPr>
          <p:cNvPr id="4" name="Platshållare för bildnummer 3"/>
          <p:cNvSpPr>
            <a:spLocks noGrp="1"/>
          </p:cNvSpPr>
          <p:nvPr>
            <p:ph type="sldNum" sz="quarter" idx="5"/>
          </p:nvPr>
        </p:nvSpPr>
        <p:spPr/>
        <p:txBody>
          <a:bodyPr/>
          <a:lstStyle/>
          <a:p>
            <a:fld id="{C9936579-4CA0-484E-809B-B32E5DC99479}" type="slidenum">
              <a:rPr lang="sv-SE" smtClean="0"/>
              <a:t>8</a:t>
            </a:fld>
            <a:endParaRPr lang="sv-SE"/>
          </a:p>
        </p:txBody>
      </p:sp>
    </p:spTree>
    <p:extLst>
      <p:ext uri="{BB962C8B-B14F-4D97-AF65-F5344CB8AC3E}">
        <p14:creationId xmlns:p14="http://schemas.microsoft.com/office/powerpoint/2010/main" val="2352277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Rubrik</a:t>
            </a:r>
          </a:p>
          <a:p>
            <a:br>
              <a:rPr lang="sv-SE" b="1"/>
            </a:br>
            <a:r>
              <a:rPr lang="sv-SE"/>
              <a:t>Max två rader, gärna en</a:t>
            </a:r>
          </a:p>
          <a:p>
            <a:br>
              <a:rPr lang="sv-SE" dirty="0"/>
            </a:br>
            <a:r>
              <a:rPr lang="sv-SE" b="1" dirty="0"/>
              <a:t>Underrubrik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Typsnitt ska alltid vara: </a:t>
            </a:r>
            <a:r>
              <a:rPr lang="sv-SE" b="0" dirty="0" err="1"/>
              <a:t>Trebuchet</a:t>
            </a:r>
            <a:r>
              <a:rPr lang="sv-SE" b="0" dirty="0"/>
              <a:t> MS (ej </a:t>
            </a:r>
            <a:r>
              <a:rPr lang="sv-SE" b="0" dirty="0" err="1"/>
              <a:t>fetad</a:t>
            </a:r>
            <a:r>
              <a:rPr lang="sv-SE" b="0" dirty="0"/>
              <a:t>)</a:t>
            </a:r>
            <a:endParaRPr lang="sv-SE" b="1" dirty="0"/>
          </a:p>
          <a:p>
            <a:r>
              <a:rPr lang="sv-SE" b="0" dirty="0"/>
              <a:t>Max två rader</a:t>
            </a:r>
          </a:p>
        </p:txBody>
      </p:sp>
      <p:sp>
        <p:nvSpPr>
          <p:cNvPr id="4" name="Platshållare för bildnummer 3"/>
          <p:cNvSpPr>
            <a:spLocks noGrp="1"/>
          </p:cNvSpPr>
          <p:nvPr>
            <p:ph type="sldNum" sz="quarter" idx="5"/>
          </p:nvPr>
        </p:nvSpPr>
        <p:spPr/>
        <p:txBody>
          <a:bodyPr/>
          <a:lstStyle/>
          <a:p>
            <a:fld id="{C9936579-4CA0-484E-809B-B32E5DC99479}" type="slidenum">
              <a:rPr lang="sv-SE" smtClean="0"/>
              <a:t>9</a:t>
            </a:fld>
            <a:endParaRPr lang="sv-SE"/>
          </a:p>
        </p:txBody>
      </p:sp>
    </p:spTree>
    <p:extLst>
      <p:ext uri="{BB962C8B-B14F-4D97-AF65-F5344CB8AC3E}">
        <p14:creationId xmlns:p14="http://schemas.microsoft.com/office/powerpoint/2010/main" val="3489521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Rubrik</a:t>
            </a:r>
          </a:p>
          <a:p>
            <a:br>
              <a:rPr lang="sv-SE" b="1"/>
            </a:br>
            <a:r>
              <a:rPr lang="sv-SE"/>
              <a:t>Max två rader, gärna en</a:t>
            </a:r>
          </a:p>
          <a:p>
            <a:br>
              <a:rPr lang="sv-SE" dirty="0"/>
            </a:br>
            <a:r>
              <a:rPr lang="sv-SE" b="1" dirty="0"/>
              <a:t>Underrubrik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dirty="0"/>
              <a:t>Typsnitt ska alltid vara: </a:t>
            </a:r>
            <a:r>
              <a:rPr lang="sv-SE" b="0" dirty="0" err="1"/>
              <a:t>Trebuchet</a:t>
            </a:r>
            <a:r>
              <a:rPr lang="sv-SE" b="0" dirty="0"/>
              <a:t> MS (ej </a:t>
            </a:r>
            <a:r>
              <a:rPr lang="sv-SE" b="0" dirty="0" err="1"/>
              <a:t>fetad</a:t>
            </a:r>
            <a:r>
              <a:rPr lang="sv-SE" b="0" dirty="0"/>
              <a:t>)</a:t>
            </a:r>
            <a:endParaRPr lang="sv-SE" b="1" dirty="0"/>
          </a:p>
          <a:p>
            <a:r>
              <a:rPr lang="sv-SE" b="0" dirty="0"/>
              <a:t>Max två rader</a:t>
            </a:r>
          </a:p>
        </p:txBody>
      </p:sp>
      <p:sp>
        <p:nvSpPr>
          <p:cNvPr id="4" name="Platshållare för bildnummer 3"/>
          <p:cNvSpPr>
            <a:spLocks noGrp="1"/>
          </p:cNvSpPr>
          <p:nvPr>
            <p:ph type="sldNum" sz="quarter" idx="5"/>
          </p:nvPr>
        </p:nvSpPr>
        <p:spPr/>
        <p:txBody>
          <a:bodyPr/>
          <a:lstStyle/>
          <a:p>
            <a:fld id="{C9936579-4CA0-484E-809B-B32E5DC99479}" type="slidenum">
              <a:rPr lang="sv-SE" smtClean="0"/>
              <a:t>10</a:t>
            </a:fld>
            <a:endParaRPr lang="sv-SE"/>
          </a:p>
        </p:txBody>
      </p:sp>
    </p:spTree>
    <p:extLst>
      <p:ext uri="{BB962C8B-B14F-4D97-AF65-F5344CB8AC3E}">
        <p14:creationId xmlns:p14="http://schemas.microsoft.com/office/powerpoint/2010/main" val="3595657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Citat</a:t>
            </a:r>
          </a:p>
          <a:p>
            <a:r>
              <a:rPr lang="sv-SE" b="0" dirty="0"/>
              <a:t>Begränsa gärna citatet till fyra rader. (Ca 140 tecken)</a:t>
            </a:r>
          </a:p>
          <a:p>
            <a:endParaRPr lang="sv-SE" dirty="0"/>
          </a:p>
        </p:txBody>
      </p:sp>
      <p:sp>
        <p:nvSpPr>
          <p:cNvPr id="4" name="Platshållare för bildnummer 3"/>
          <p:cNvSpPr>
            <a:spLocks noGrp="1"/>
          </p:cNvSpPr>
          <p:nvPr>
            <p:ph type="sldNum" sz="quarter" idx="5"/>
          </p:nvPr>
        </p:nvSpPr>
        <p:spPr/>
        <p:txBody>
          <a:bodyPr/>
          <a:lstStyle/>
          <a:p>
            <a:fld id="{C9936579-4CA0-484E-809B-B32E5DC99479}" type="slidenum">
              <a:rPr lang="sv-SE" smtClean="0"/>
              <a:t>11</a:t>
            </a:fld>
            <a:endParaRPr lang="sv-SE"/>
          </a:p>
        </p:txBody>
      </p:sp>
    </p:spTree>
    <p:extLst>
      <p:ext uri="{BB962C8B-B14F-4D97-AF65-F5344CB8AC3E}">
        <p14:creationId xmlns:p14="http://schemas.microsoft.com/office/powerpoint/2010/main" val="41464738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sida 1">
    <p:bg>
      <p:bgPr>
        <a:solidFill>
          <a:srgbClr val="F8F7F7"/>
        </a:solidFill>
        <a:effectLst/>
      </p:bgPr>
    </p:bg>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1F8F117-E482-B548-86A9-089DD068ACEA}"/>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F2BBD79D-617E-0C4E-8C8E-F40ECFB5292F}"/>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rgbClr val="F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99A6F7AF-1600-3745-B44C-3759E7BDE7E7}"/>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Rubrik 1">
            <a:extLst>
              <a:ext uri="{FF2B5EF4-FFF2-40B4-BE49-F238E27FC236}">
                <a16:creationId xmlns:a16="http://schemas.microsoft.com/office/drawing/2014/main" id="{80A94A70-77CA-7A4A-9A57-2F63C0D87FD5}"/>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10" name="Underrubrik 2">
            <a:extLst>
              <a:ext uri="{FF2B5EF4-FFF2-40B4-BE49-F238E27FC236}">
                <a16:creationId xmlns:a16="http://schemas.microsoft.com/office/drawing/2014/main" id="{517873D5-62BF-154B-8C79-136C0BF69C19}"/>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1" name="Platshållare för text 10">
            <a:extLst>
              <a:ext uri="{FF2B5EF4-FFF2-40B4-BE49-F238E27FC236}">
                <a16:creationId xmlns:a16="http://schemas.microsoft.com/office/drawing/2014/main" id="{DC0ADD5B-E213-FE4F-9F25-F0B2241BB349}"/>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datum</a:t>
            </a:r>
          </a:p>
        </p:txBody>
      </p:sp>
      <p:pic>
        <p:nvPicPr>
          <p:cNvPr id="13" name="Bildobjekt 12" descr="Svenska ESF-rådets logotyp">
            <a:extLst>
              <a:ext uri="{FF2B5EF4-FFF2-40B4-BE49-F238E27FC236}">
                <a16:creationId xmlns:a16="http://schemas.microsoft.com/office/drawing/2014/main" id="{AC448D61-B925-1744-B97E-1717E003864D}"/>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2" name="Bildobjekt 1" descr="Medfinansieras av Europeiska unionen">
            <a:extLst>
              <a:ext uri="{FF2B5EF4-FFF2-40B4-BE49-F238E27FC236}">
                <a16:creationId xmlns:a16="http://schemas.microsoft.com/office/drawing/2014/main" id="{C9BB69D8-3B3D-3A4A-513D-36735D7E91C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04422" y="433288"/>
            <a:ext cx="3377967" cy="718070"/>
          </a:xfrm>
          <a:prstGeom prst="rect">
            <a:avLst/>
          </a:prstGeom>
        </p:spPr>
      </p:pic>
    </p:spTree>
    <p:extLst>
      <p:ext uri="{BB962C8B-B14F-4D97-AF65-F5344CB8AC3E}">
        <p14:creationId xmlns:p14="http://schemas.microsoft.com/office/powerpoint/2010/main" val="845357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Text och bild med mönster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762939" y="1595672"/>
            <a:ext cx="5429062" cy="52623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58416" y="457200"/>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298195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och två bild med mönster 3">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8834680" y="-7167"/>
            <a:ext cx="2164245" cy="2208413"/>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5782429" y="1330859"/>
            <a:ext cx="3711422" cy="36134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8154469" y="4950958"/>
            <a:ext cx="1339382" cy="1339382"/>
          </a:xfrm>
          <a:prstGeom prst="rect">
            <a:avLst/>
          </a:prstGeom>
          <a:solidFill>
            <a:srgbClr val="A9D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10998925" y="2201246"/>
            <a:ext cx="989656" cy="1009853"/>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493851" y="4186448"/>
            <a:ext cx="2694915" cy="2671552"/>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40473338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och bild med mönster 4">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119782" y="90087"/>
            <a:ext cx="3388945" cy="3426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9510037" y="1731792"/>
            <a:ext cx="836672" cy="836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7846462" y="5160475"/>
            <a:ext cx="1663575" cy="1697525"/>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0F8CDA74-96A5-A641-B00B-1B55A4AE1B37}"/>
              </a:ext>
              <a:ext uri="{C183D7F6-B498-43B3-948B-1728B52AA6E4}">
                <adec:decorative xmlns:adec="http://schemas.microsoft.com/office/drawing/2017/decorative" val="1"/>
              </a:ext>
            </a:extLst>
          </p:cNvPr>
          <p:cNvSpPr/>
          <p:nvPr userDrawn="1"/>
        </p:nvSpPr>
        <p:spPr>
          <a:xfrm>
            <a:off x="6765861" y="4061125"/>
            <a:ext cx="1077363" cy="1099350"/>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bild 11">
            <a:extLst>
              <a:ext uri="{FF2B5EF4-FFF2-40B4-BE49-F238E27FC236}">
                <a16:creationId xmlns:a16="http://schemas.microsoft.com/office/drawing/2014/main" id="{2DAC763D-35B4-D94F-991C-53FB20BFBCD2}"/>
              </a:ext>
            </a:extLst>
          </p:cNvPr>
          <p:cNvSpPr>
            <a:spLocks noGrp="1"/>
          </p:cNvSpPr>
          <p:nvPr>
            <p:ph type="pic" sz="quarter" idx="10"/>
          </p:nvPr>
        </p:nvSpPr>
        <p:spPr>
          <a:xfrm>
            <a:off x="9510037" y="2568464"/>
            <a:ext cx="2694915" cy="2592011"/>
          </a:xfrm>
        </p:spPr>
        <p:txBody>
          <a:bodyPr/>
          <a:lstStyle>
            <a:lvl1pPr marL="0" indent="0">
              <a:buNone/>
              <a:defRPr/>
            </a:lvl1pPr>
          </a:lstStyle>
          <a:p>
            <a:r>
              <a:rPr lang="sv-SE"/>
              <a:t>Klicka på ikonen för att lägga till en bild</a:t>
            </a:r>
            <a:endParaRPr lang="sv-SE" dirty="0"/>
          </a:p>
        </p:txBody>
      </p:sp>
    </p:spTree>
    <p:extLst>
      <p:ext uri="{BB962C8B-B14F-4D97-AF65-F5344CB8AC3E}">
        <p14:creationId xmlns:p14="http://schemas.microsoft.com/office/powerpoint/2010/main" val="253656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Text och bild med mönster 5">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29609" y="1595672"/>
            <a:ext cx="4831398" cy="468301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10261349" y="1"/>
            <a:ext cx="1595672" cy="1595672"/>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9571022" y="4237022"/>
            <a:ext cx="2620979" cy="2620979"/>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4055170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ch bild med mönster 6">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865068" y="543124"/>
            <a:ext cx="5326932" cy="5136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478466" y="5164057"/>
            <a:ext cx="1702652" cy="1693943"/>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8F8ED18B-6F59-9B4B-8D19-236A9DA5CBE9}"/>
              </a:ext>
              <a:ext uri="{C183D7F6-B498-43B3-948B-1728B52AA6E4}">
                <adec:decorative xmlns:adec="http://schemas.microsoft.com/office/drawing/2017/decorative" val="1"/>
              </a:ext>
            </a:extLst>
          </p:cNvPr>
          <p:cNvSpPr/>
          <p:nvPr userDrawn="1"/>
        </p:nvSpPr>
        <p:spPr>
          <a:xfrm>
            <a:off x="6169981" y="-32371"/>
            <a:ext cx="2539844" cy="2551905"/>
          </a:xfrm>
          <a:prstGeom prst="rect">
            <a:avLst/>
          </a:prstGeom>
          <a:solidFill>
            <a:srgbClr val="1242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3533915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tra text med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39044" y="5482535"/>
            <a:ext cx="1375874" cy="1375874"/>
          </a:xfrm>
          <a:prstGeom prst="rect">
            <a:avLst/>
          </a:prstGeom>
          <a:solidFill>
            <a:srgbClr val="EABE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9314917" y="2605451"/>
            <a:ext cx="2877084" cy="2877084"/>
          </a:xfrm>
          <a:prstGeom prst="rect">
            <a:avLst/>
          </a:prstGeom>
          <a:solidFill>
            <a:srgbClr val="723F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Platshållare för bild 10">
            <a:extLst>
              <a:ext uri="{FF2B5EF4-FFF2-40B4-BE49-F238E27FC236}">
                <a16:creationId xmlns:a16="http://schemas.microsoft.com/office/drawing/2014/main" id="{7A1B5B9E-0DAE-8247-8A6C-E1AFEB21F98B}"/>
              </a:ext>
            </a:extLst>
          </p:cNvPr>
          <p:cNvSpPr>
            <a:spLocks noGrp="1"/>
          </p:cNvSpPr>
          <p:nvPr>
            <p:ph type="pic" sz="quarter" idx="10"/>
          </p:nvPr>
        </p:nvSpPr>
        <p:spPr>
          <a:xfrm>
            <a:off x="7509135" y="452927"/>
            <a:ext cx="3611562" cy="3611563"/>
          </a:xfrm>
        </p:spPr>
        <p:txBody>
          <a:bodyPr/>
          <a:lstStyle/>
          <a:p>
            <a:r>
              <a:rPr lang="sv-SE"/>
              <a:t>Klicka på ikonen för att lägga till en bild</a:t>
            </a:r>
          </a:p>
        </p:txBody>
      </p:sp>
    </p:spTree>
    <p:extLst>
      <p:ext uri="{BB962C8B-B14F-4D97-AF65-F5344CB8AC3E}">
        <p14:creationId xmlns:p14="http://schemas.microsoft.com/office/powerpoint/2010/main" val="2875927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tra text med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6623406"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6623406"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ktangel 4">
            <a:extLst>
              <a:ext uri="{FF2B5EF4-FFF2-40B4-BE49-F238E27FC236}">
                <a16:creationId xmlns:a16="http://schemas.microsoft.com/office/drawing/2014/main" id="{7D4D8DBF-8444-804B-958C-8A5752B5EEC7}"/>
              </a:ext>
              <a:ext uri="{C183D7F6-B498-43B3-948B-1728B52AA6E4}">
                <adec:decorative xmlns:adec="http://schemas.microsoft.com/office/drawing/2017/decorative" val="1"/>
              </a:ext>
            </a:extLst>
          </p:cNvPr>
          <p:cNvSpPr/>
          <p:nvPr userDrawn="1"/>
        </p:nvSpPr>
        <p:spPr>
          <a:xfrm>
            <a:off x="7973677" y="457200"/>
            <a:ext cx="1153231" cy="1153231"/>
          </a:xfrm>
          <a:prstGeom prst="rect">
            <a:avLst/>
          </a:prstGeom>
          <a:solidFill>
            <a:srgbClr val="F9E0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6" name="Rektangel 5">
            <a:extLst>
              <a:ext uri="{FF2B5EF4-FFF2-40B4-BE49-F238E27FC236}">
                <a16:creationId xmlns:a16="http://schemas.microsoft.com/office/drawing/2014/main" id="{CBECD36E-DD4B-E344-8D02-17076226E5A6}"/>
              </a:ext>
              <a:ext uri="{C183D7F6-B498-43B3-948B-1728B52AA6E4}">
                <adec:decorative xmlns:adec="http://schemas.microsoft.com/office/drawing/2017/decorative" val="1"/>
              </a:ext>
            </a:extLst>
          </p:cNvPr>
          <p:cNvSpPr/>
          <p:nvPr userDrawn="1"/>
        </p:nvSpPr>
        <p:spPr>
          <a:xfrm>
            <a:off x="7597663" y="4311353"/>
            <a:ext cx="2546647" cy="2546647"/>
          </a:xfrm>
          <a:prstGeom prst="rect">
            <a:avLst/>
          </a:prstGeom>
          <a:solidFill>
            <a:srgbClr val="6299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Platshållare för bild 7">
            <a:extLst>
              <a:ext uri="{FF2B5EF4-FFF2-40B4-BE49-F238E27FC236}">
                <a16:creationId xmlns:a16="http://schemas.microsoft.com/office/drawing/2014/main" id="{EBEE1651-5104-0C49-B498-D2207B4C16CD}"/>
              </a:ext>
            </a:extLst>
          </p:cNvPr>
          <p:cNvSpPr>
            <a:spLocks noGrp="1"/>
          </p:cNvSpPr>
          <p:nvPr>
            <p:ph type="pic" sz="quarter" idx="10"/>
          </p:nvPr>
        </p:nvSpPr>
        <p:spPr>
          <a:xfrm>
            <a:off x="9126538" y="1609725"/>
            <a:ext cx="3065462" cy="3141663"/>
          </a:xfrm>
        </p:spPr>
        <p:txBody>
          <a:bodyPr/>
          <a:lstStyle/>
          <a:p>
            <a:r>
              <a:rPr lang="sv-SE"/>
              <a:t>Klicka på ikonen för att lägga till en bild</a:t>
            </a:r>
            <a:endParaRPr lang="sv-SE" dirty="0"/>
          </a:p>
        </p:txBody>
      </p:sp>
    </p:spTree>
    <p:extLst>
      <p:ext uri="{BB962C8B-B14F-4D97-AF65-F5344CB8AC3E}">
        <p14:creationId xmlns:p14="http://schemas.microsoft.com/office/powerpoint/2010/main" val="3246799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Text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092982" y="457201"/>
            <a:ext cx="5622201" cy="59254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35122566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Utfallande 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0" y="0"/>
            <a:ext cx="12192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Tree>
    <p:extLst>
      <p:ext uri="{BB962C8B-B14F-4D97-AF65-F5344CB8AC3E}">
        <p14:creationId xmlns:p14="http://schemas.microsoft.com/office/powerpoint/2010/main" val="3474629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54F6FA-2C7A-0F40-A68F-8B6D535642C5}"/>
              </a:ext>
            </a:extLst>
          </p:cNvPr>
          <p:cNvSpPr>
            <a:spLocks noGrp="1"/>
          </p:cNvSpPr>
          <p:nvPr>
            <p:ph type="title"/>
          </p:nvPr>
        </p:nvSpPr>
        <p:spPr>
          <a:xfrm>
            <a:off x="968720" y="516048"/>
            <a:ext cx="10385079" cy="5269116"/>
          </a:xfrm>
        </p:spPr>
        <p:txBody>
          <a:bodyPr/>
          <a:lstStyle>
            <a:lvl1pPr algn="ctr">
              <a:defRPr/>
            </a:lvl1pPr>
          </a:lstStyle>
          <a:p>
            <a:r>
              <a:rPr lang="sv-SE"/>
              <a:t>Klicka här för att ändra mall för rubrikformat</a:t>
            </a:r>
          </a:p>
        </p:txBody>
      </p:sp>
    </p:spTree>
    <p:extLst>
      <p:ext uri="{BB962C8B-B14F-4D97-AF65-F5344CB8AC3E}">
        <p14:creationId xmlns:p14="http://schemas.microsoft.com/office/powerpoint/2010/main" val="64051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tartsida 2">
    <p:bg>
      <p:bgPr>
        <a:solidFill>
          <a:srgbClr val="F8F7F7"/>
        </a:solidFill>
        <a:effectLst/>
      </p:bgPr>
    </p:bg>
    <p:spTree>
      <p:nvGrpSpPr>
        <p:cNvPr id="1" name=""/>
        <p:cNvGrpSpPr/>
        <p:nvPr/>
      </p:nvGrpSpPr>
      <p:grpSpPr>
        <a:xfrm>
          <a:off x="0" y="0"/>
          <a:ext cx="0" cy="0"/>
          <a:chOff x="0" y="0"/>
          <a:chExt cx="0" cy="0"/>
        </a:xfrm>
      </p:grpSpPr>
      <p:sp>
        <p:nvSpPr>
          <p:cNvPr id="14" name="Rektangel 13">
            <a:extLst>
              <a:ext uri="{FF2B5EF4-FFF2-40B4-BE49-F238E27FC236}">
                <a16:creationId xmlns:a16="http://schemas.microsoft.com/office/drawing/2014/main" id="{34E60E6F-E48C-8649-8FBF-B9F4EC38AEBD}"/>
              </a:ext>
              <a:ext uri="{C183D7F6-B498-43B3-948B-1728B52AA6E4}">
                <adec:decorative xmlns:adec="http://schemas.microsoft.com/office/drawing/2017/decorative" val="1"/>
              </a:ext>
            </a:extLst>
          </p:cNvPr>
          <p:cNvSpPr/>
          <p:nvPr userDrawn="1"/>
        </p:nvSpPr>
        <p:spPr>
          <a:xfrm>
            <a:off x="7157360" y="2576471"/>
            <a:ext cx="941011" cy="941011"/>
          </a:xfrm>
          <a:prstGeom prst="rect">
            <a:avLst/>
          </a:prstGeom>
          <a:solidFill>
            <a:srgbClr val="004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Rektangel 14">
            <a:extLst>
              <a:ext uri="{FF2B5EF4-FFF2-40B4-BE49-F238E27FC236}">
                <a16:creationId xmlns:a16="http://schemas.microsoft.com/office/drawing/2014/main" id="{2465B3A2-FA99-B048-8364-C9B6EE7AF2CA}"/>
              </a:ext>
              <a:ext uri="{C183D7F6-B498-43B3-948B-1728B52AA6E4}">
                <adec:decorative xmlns:adec="http://schemas.microsoft.com/office/drawing/2017/decorative" val="1"/>
              </a:ext>
            </a:extLst>
          </p:cNvPr>
          <p:cNvSpPr/>
          <p:nvPr userDrawn="1"/>
        </p:nvSpPr>
        <p:spPr>
          <a:xfrm>
            <a:off x="-25637" y="731217"/>
            <a:ext cx="6251293" cy="3717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ktangel 15">
            <a:extLst>
              <a:ext uri="{FF2B5EF4-FFF2-40B4-BE49-F238E27FC236}">
                <a16:creationId xmlns:a16="http://schemas.microsoft.com/office/drawing/2014/main" id="{7BAFA08D-D8ED-9E43-9149-F165AFF23E2D}"/>
              </a:ext>
              <a:ext uri="{C183D7F6-B498-43B3-948B-1728B52AA6E4}">
                <adec:decorative xmlns:adec="http://schemas.microsoft.com/office/drawing/2017/decorative" val="1"/>
              </a:ext>
            </a:extLst>
          </p:cNvPr>
          <p:cNvSpPr/>
          <p:nvPr userDrawn="1"/>
        </p:nvSpPr>
        <p:spPr>
          <a:xfrm>
            <a:off x="5293952" y="3517482"/>
            <a:ext cx="1863408" cy="1863408"/>
          </a:xfrm>
          <a:prstGeom prst="rect">
            <a:avLst/>
          </a:prstGeom>
          <a:solidFill>
            <a:srgbClr val="8B47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432151" y="1036705"/>
            <a:ext cx="5271531" cy="1257144"/>
          </a:xfrm>
        </p:spPr>
        <p:txBody>
          <a:bodyPr anchor="b">
            <a:normAutofit/>
          </a:bodyPr>
          <a:lstStyle>
            <a:lvl1pPr algn="l">
              <a:defRPr sz="4000"/>
            </a:lvl1pPr>
          </a:lstStyle>
          <a:p>
            <a:r>
              <a:rPr lang="sv-SE" dirty="0"/>
              <a:t>Välkomna till Svenska ESF-rådet</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432152" y="2457360"/>
            <a:ext cx="5271530" cy="589215"/>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r>
              <a:rPr lang="sv-SE" dirty="0"/>
              <a:t> </a:t>
            </a:r>
            <a:r>
              <a:rPr lang="sv-SE" dirty="0" err="1"/>
              <a:t>sit</a:t>
            </a:r>
            <a:endParaRPr lang="sv-SE" dirty="0"/>
          </a:p>
        </p:txBody>
      </p:sp>
      <p:sp>
        <p:nvSpPr>
          <p:cNvPr id="12" name="Platshållare för text 10">
            <a:extLst>
              <a:ext uri="{FF2B5EF4-FFF2-40B4-BE49-F238E27FC236}">
                <a16:creationId xmlns:a16="http://schemas.microsoft.com/office/drawing/2014/main" id="{21301CA2-F276-B14A-B0EA-CD7F6DD8D436}"/>
              </a:ext>
            </a:extLst>
          </p:cNvPr>
          <p:cNvSpPr>
            <a:spLocks noGrp="1"/>
          </p:cNvSpPr>
          <p:nvPr>
            <p:ph type="body" sz="quarter" idx="10" hasCustomPrompt="1"/>
          </p:nvPr>
        </p:nvSpPr>
        <p:spPr>
          <a:xfrm>
            <a:off x="432151" y="3811425"/>
            <a:ext cx="5271737" cy="344031"/>
          </a:xfrm>
        </p:spPr>
        <p:txBody>
          <a:bodyPr/>
          <a:lstStyle>
            <a:lvl1pPr marL="0" indent="0">
              <a:buNone/>
              <a:defRPr sz="1400"/>
            </a:lvl1pPr>
          </a:lstStyle>
          <a:p>
            <a:r>
              <a:rPr lang="sv-SE" dirty="0"/>
              <a:t>Skapare och </a:t>
            </a:r>
            <a:r>
              <a:rPr lang="sv-SE" dirty="0" err="1"/>
              <a:t>dqatum</a:t>
            </a:r>
            <a:endParaRPr lang="sv-SE" dirty="0"/>
          </a:p>
        </p:txBody>
      </p:sp>
      <p:pic>
        <p:nvPicPr>
          <p:cNvPr id="13" name="Bildobjekt 12" descr="Svenska ESF-rådets logotyp">
            <a:extLst>
              <a:ext uri="{FF2B5EF4-FFF2-40B4-BE49-F238E27FC236}">
                <a16:creationId xmlns:a16="http://schemas.microsoft.com/office/drawing/2014/main" id="{96A5E59D-08E1-B244-8AE3-D5A2C25C5BB5}"/>
              </a:ext>
            </a:extLst>
          </p:cNvPr>
          <p:cNvPicPr>
            <a:picLocks noChangeAspect="1"/>
          </p:cNvPicPr>
          <p:nvPr userDrawn="1"/>
        </p:nvPicPr>
        <p:blipFill>
          <a:blip r:embed="rId2"/>
          <a:stretch>
            <a:fillRect/>
          </a:stretch>
        </p:blipFill>
        <p:spPr>
          <a:xfrm>
            <a:off x="9314916" y="5776393"/>
            <a:ext cx="2375731" cy="648319"/>
          </a:xfrm>
          <a:prstGeom prst="rect">
            <a:avLst/>
          </a:prstGeom>
        </p:spPr>
      </p:pic>
      <p:pic>
        <p:nvPicPr>
          <p:cNvPr id="4" name="Bildobjekt 3" descr="Medfinansieras av Europeiska unionen">
            <a:extLst>
              <a:ext uri="{FF2B5EF4-FFF2-40B4-BE49-F238E27FC236}">
                <a16:creationId xmlns:a16="http://schemas.microsoft.com/office/drawing/2014/main" id="{C5B995C1-10AA-1A58-1B1C-6119AAF0DF0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04422" y="433288"/>
            <a:ext cx="3377967" cy="718070"/>
          </a:xfrm>
          <a:prstGeom prst="rect">
            <a:avLst/>
          </a:prstGeom>
        </p:spPr>
      </p:pic>
    </p:spTree>
    <p:extLst>
      <p:ext uri="{BB962C8B-B14F-4D97-AF65-F5344CB8AC3E}">
        <p14:creationId xmlns:p14="http://schemas.microsoft.com/office/powerpoint/2010/main" val="3378445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Tom sida">
    <p:bg>
      <p:bgPr>
        <a:solidFill>
          <a:srgbClr val="F8F7F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807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 Blå">
    <p:bg>
      <p:bgPr>
        <a:solidFill>
          <a:srgbClr val="A9D1DA"/>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648"/>
            <a:ext cx="6516998"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2400" y="2961907"/>
            <a:ext cx="6516998"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9" name="Bildobjekt 8">
            <a:extLst>
              <a:ext uri="{FF2B5EF4-FFF2-40B4-BE49-F238E27FC236}">
                <a16:creationId xmlns:a16="http://schemas.microsoft.com/office/drawing/2014/main" id="{EF16A05F-22AB-9E4F-B3C8-1B6E31C36D0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9"/>
            <a:ext cx="4295196" cy="4612740"/>
          </a:xfrm>
          <a:prstGeom prst="rect">
            <a:avLst/>
          </a:prstGeom>
        </p:spPr>
      </p:pic>
    </p:spTree>
    <p:extLst>
      <p:ext uri="{BB962C8B-B14F-4D97-AF65-F5344CB8AC3E}">
        <p14:creationId xmlns:p14="http://schemas.microsoft.com/office/powerpoint/2010/main" val="342051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Kapitelsida – Grön">
    <p:bg>
      <p:bgPr>
        <a:solidFill>
          <a:srgbClr val="B7CF83"/>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6" name="Bildobjekt 5">
            <a:extLst>
              <a:ext uri="{FF2B5EF4-FFF2-40B4-BE49-F238E27FC236}">
                <a16:creationId xmlns:a16="http://schemas.microsoft.com/office/drawing/2014/main" id="{A5308B08-3FA6-5A43-A747-111A29F6F4B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4" y="2245258"/>
            <a:ext cx="4295197" cy="4612741"/>
          </a:xfrm>
          <a:prstGeom prst="rect">
            <a:avLst/>
          </a:prstGeom>
        </p:spPr>
      </p:pic>
    </p:spTree>
    <p:extLst>
      <p:ext uri="{BB962C8B-B14F-4D97-AF65-F5344CB8AC3E}">
        <p14:creationId xmlns:p14="http://schemas.microsoft.com/office/powerpoint/2010/main" val="8747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Kapitelsida – Gul">
    <p:bg>
      <p:bgPr>
        <a:solidFill>
          <a:srgbClr val="F9E06C"/>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4" name="Bildobjekt 3">
            <a:extLst>
              <a:ext uri="{FF2B5EF4-FFF2-40B4-BE49-F238E27FC236}">
                <a16:creationId xmlns:a16="http://schemas.microsoft.com/office/drawing/2014/main" id="{07E0A9CF-BE89-104B-B30C-E144FDD3611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2" y="2245258"/>
            <a:ext cx="4295198" cy="4612742"/>
          </a:xfrm>
          <a:prstGeom prst="rect">
            <a:avLst/>
          </a:prstGeom>
        </p:spPr>
      </p:pic>
    </p:spTree>
    <p:extLst>
      <p:ext uri="{BB962C8B-B14F-4D97-AF65-F5344CB8AC3E}">
        <p14:creationId xmlns:p14="http://schemas.microsoft.com/office/powerpoint/2010/main" val="421416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Kapitelsida – Rosa">
    <p:bg>
      <p:bgPr>
        <a:solidFill>
          <a:srgbClr val="EABEA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10D3E99-AA9F-3845-ABB1-825224196D78}"/>
              </a:ext>
            </a:extLst>
          </p:cNvPr>
          <p:cNvSpPr>
            <a:spLocks noGrp="1"/>
          </p:cNvSpPr>
          <p:nvPr>
            <p:ph type="ctrTitle" hasCustomPrompt="1"/>
          </p:nvPr>
        </p:nvSpPr>
        <p:spPr>
          <a:xfrm>
            <a:off x="662400" y="1289913"/>
            <a:ext cx="5812325" cy="1655762"/>
          </a:xfrm>
        </p:spPr>
        <p:txBody>
          <a:bodyPr anchor="b">
            <a:normAutofit/>
          </a:bodyPr>
          <a:lstStyle>
            <a:lvl1pPr algn="l">
              <a:defRPr sz="4000"/>
            </a:lvl1pPr>
          </a:lstStyle>
          <a:p>
            <a:r>
              <a:rPr lang="sv-SE" dirty="0"/>
              <a:t>Avsnittstitel</a:t>
            </a:r>
          </a:p>
        </p:txBody>
      </p:sp>
      <p:sp>
        <p:nvSpPr>
          <p:cNvPr id="3" name="Underrubrik 2">
            <a:extLst>
              <a:ext uri="{FF2B5EF4-FFF2-40B4-BE49-F238E27FC236}">
                <a16:creationId xmlns:a16="http://schemas.microsoft.com/office/drawing/2014/main" id="{6D6C8608-025E-FD41-AD6A-A35C723880B5}"/>
              </a:ext>
            </a:extLst>
          </p:cNvPr>
          <p:cNvSpPr>
            <a:spLocks noGrp="1"/>
          </p:cNvSpPr>
          <p:nvPr>
            <p:ph type="subTitle" idx="1" hasCustomPrompt="1"/>
          </p:nvPr>
        </p:nvSpPr>
        <p:spPr>
          <a:xfrm>
            <a:off x="660903" y="2964339"/>
            <a:ext cx="5812325" cy="929322"/>
          </a:xfrm>
        </p:spPr>
        <p:txBody>
          <a:bodyPr>
            <a:normAutofit/>
          </a:bodyPr>
          <a:lstStyle>
            <a:lvl1pPr marL="0" indent="0" algn="l">
              <a:buNone/>
              <a:defRPr sz="25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err="1"/>
              <a:t>Lorem</a:t>
            </a:r>
            <a:r>
              <a:rPr lang="sv-SE" dirty="0"/>
              <a:t> </a:t>
            </a:r>
            <a:r>
              <a:rPr lang="sv-SE" dirty="0" err="1"/>
              <a:t>ipsum</a:t>
            </a:r>
            <a:r>
              <a:rPr lang="sv-SE" dirty="0"/>
              <a:t> </a:t>
            </a:r>
            <a:r>
              <a:rPr lang="sv-SE" dirty="0" err="1"/>
              <a:t>dolor</a:t>
            </a:r>
            <a:endParaRPr lang="sv-SE" dirty="0"/>
          </a:p>
        </p:txBody>
      </p:sp>
      <p:pic>
        <p:nvPicPr>
          <p:cNvPr id="8" name="Bildobjekt 7">
            <a:extLst>
              <a:ext uri="{FF2B5EF4-FFF2-40B4-BE49-F238E27FC236}">
                <a16:creationId xmlns:a16="http://schemas.microsoft.com/office/drawing/2014/main" id="{3BE1E315-C437-6448-8579-A95E71D7800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896801" y="2245257"/>
            <a:ext cx="4295199" cy="4612743"/>
          </a:xfrm>
          <a:prstGeom prst="rect">
            <a:avLst/>
          </a:prstGeom>
        </p:spPr>
      </p:pic>
    </p:spTree>
    <p:extLst>
      <p:ext uri="{BB962C8B-B14F-4D97-AF65-F5344CB8AC3E}">
        <p14:creationId xmlns:p14="http://schemas.microsoft.com/office/powerpoint/2010/main" val="2332807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311B47-16D8-9647-829B-D0786C5229AE}"/>
              </a:ext>
            </a:extLst>
          </p:cNvPr>
          <p:cNvSpPr>
            <a:spLocks noGrp="1"/>
          </p:cNvSpPr>
          <p:nvPr>
            <p:ph type="title"/>
          </p:nvPr>
        </p:nvSpPr>
        <p:spPr>
          <a:xfrm>
            <a:off x="660904" y="563963"/>
            <a:ext cx="9113718"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4" y="1982709"/>
            <a:ext cx="9113718" cy="364854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0468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innehåll – 2-spalt">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FD3FD9A2-49C0-3745-BDC1-0A45AC1DAFDB}"/>
              </a:ext>
            </a:extLst>
          </p:cNvPr>
          <p:cNvSpPr>
            <a:spLocks noGrp="1"/>
          </p:cNvSpPr>
          <p:nvPr>
            <p:ph type="title"/>
          </p:nvPr>
        </p:nvSpPr>
        <p:spPr>
          <a:xfrm>
            <a:off x="660903" y="563963"/>
            <a:ext cx="10337925"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BCA91644-805D-2647-A846-5647CFD871D6}"/>
              </a:ext>
            </a:extLst>
          </p:cNvPr>
          <p:cNvSpPr>
            <a:spLocks noGrp="1"/>
          </p:cNvSpPr>
          <p:nvPr>
            <p:ph idx="1"/>
          </p:nvPr>
        </p:nvSpPr>
        <p:spPr>
          <a:xfrm>
            <a:off x="660903"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innehåll 2">
            <a:extLst>
              <a:ext uri="{FF2B5EF4-FFF2-40B4-BE49-F238E27FC236}">
                <a16:creationId xmlns:a16="http://schemas.microsoft.com/office/drawing/2014/main" id="{3AB8240A-3D11-9144-B799-360BB7BBCAC9}"/>
              </a:ext>
            </a:extLst>
          </p:cNvPr>
          <p:cNvSpPr>
            <a:spLocks noGrp="1"/>
          </p:cNvSpPr>
          <p:nvPr>
            <p:ph idx="10"/>
          </p:nvPr>
        </p:nvSpPr>
        <p:spPr>
          <a:xfrm>
            <a:off x="6007351" y="2006694"/>
            <a:ext cx="4991477" cy="3841844"/>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23733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Text och bild med mönster 1">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76EED47-53C9-2E48-9797-FBBA7D925FE5}"/>
              </a:ext>
            </a:extLst>
          </p:cNvPr>
          <p:cNvSpPr>
            <a:spLocks noGrp="1"/>
          </p:cNvSpPr>
          <p:nvPr>
            <p:ph type="pic" idx="1"/>
          </p:nvPr>
        </p:nvSpPr>
        <p:spPr>
          <a:xfrm>
            <a:off x="6636190" y="457200"/>
            <a:ext cx="5555810" cy="54547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AB223226-EFBF-AA47-B243-F3061F021B5C}"/>
              </a:ext>
            </a:extLst>
          </p:cNvPr>
          <p:cNvSpPr>
            <a:spLocks noGrp="1"/>
          </p:cNvSpPr>
          <p:nvPr>
            <p:ph type="title"/>
          </p:nvPr>
        </p:nvSpPr>
        <p:spPr>
          <a:xfrm>
            <a:off x="664588" y="457200"/>
            <a:ext cx="4599160" cy="873659"/>
          </a:xfrm>
        </p:spPr>
        <p:txBody>
          <a:bodyPr anchor="b"/>
          <a:lstStyle>
            <a:lvl1pPr>
              <a:defRPr sz="3200"/>
            </a:lvl1pPr>
          </a:lstStyle>
          <a:p>
            <a:r>
              <a:rPr lang="sv-SE"/>
              <a:t>Klicka här för att ändra mall för rubrikformat</a:t>
            </a:r>
            <a:endParaRPr lang="sv-SE" dirty="0"/>
          </a:p>
        </p:txBody>
      </p:sp>
      <p:sp>
        <p:nvSpPr>
          <p:cNvPr id="4" name="Platshållare för text 3">
            <a:extLst>
              <a:ext uri="{FF2B5EF4-FFF2-40B4-BE49-F238E27FC236}">
                <a16:creationId xmlns:a16="http://schemas.microsoft.com/office/drawing/2014/main" id="{2DA45EEC-7F09-5C43-8F4A-90D5EA136429}"/>
              </a:ext>
            </a:extLst>
          </p:cNvPr>
          <p:cNvSpPr>
            <a:spLocks noGrp="1"/>
          </p:cNvSpPr>
          <p:nvPr>
            <p:ph type="body" sz="half" idx="2"/>
          </p:nvPr>
        </p:nvSpPr>
        <p:spPr>
          <a:xfrm>
            <a:off x="651850" y="1595673"/>
            <a:ext cx="4599160" cy="38726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6" name="Rektangel 5">
            <a:extLst>
              <a:ext uri="{FF2B5EF4-FFF2-40B4-BE49-F238E27FC236}">
                <a16:creationId xmlns:a16="http://schemas.microsoft.com/office/drawing/2014/main" id="{861F52D4-6DBF-6D44-AA0B-E4DE5042FEF1}"/>
              </a:ext>
              <a:ext uri="{C183D7F6-B498-43B3-948B-1728B52AA6E4}">
                <adec:decorative xmlns:adec="http://schemas.microsoft.com/office/drawing/2017/decorative" val="1"/>
              </a:ext>
            </a:extLst>
          </p:cNvPr>
          <p:cNvSpPr/>
          <p:nvPr userDrawn="1"/>
        </p:nvSpPr>
        <p:spPr>
          <a:xfrm>
            <a:off x="5622202" y="4630847"/>
            <a:ext cx="2227153" cy="222715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2559739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8F7F7"/>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F9EF735-2EBE-7F49-82AA-336045B308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CCDD7512-FD86-934F-A2F4-DE5978D53E17}"/>
              </a:ext>
            </a:extLst>
          </p:cNvPr>
          <p:cNvSpPr>
            <a:spLocks noGrp="1"/>
          </p:cNvSpPr>
          <p:nvPr>
            <p:ph type="body" idx="1"/>
          </p:nvPr>
        </p:nvSpPr>
        <p:spPr>
          <a:xfrm>
            <a:off x="838200" y="1825625"/>
            <a:ext cx="10515600" cy="3991281"/>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8" name="Bild 7" descr="Svenska ESF-rådets logotyp">
            <a:extLst>
              <a:ext uri="{FF2B5EF4-FFF2-40B4-BE49-F238E27FC236}">
                <a16:creationId xmlns:a16="http://schemas.microsoft.com/office/drawing/2014/main" id="{21EF858C-87AF-67A4-FF2D-9D8722B4FDE0}"/>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312109" y="6089636"/>
            <a:ext cx="1545142" cy="422413"/>
          </a:xfrm>
          <a:prstGeom prst="rect">
            <a:avLst/>
          </a:prstGeom>
        </p:spPr>
      </p:pic>
      <p:pic>
        <p:nvPicPr>
          <p:cNvPr id="9" name="Bildobjekt 8" descr="Medfinansieras av Europeiska unionen">
            <a:extLst>
              <a:ext uri="{FF2B5EF4-FFF2-40B4-BE49-F238E27FC236}">
                <a16:creationId xmlns:a16="http://schemas.microsoft.com/office/drawing/2014/main" id="{1BBFEBE1-2B72-D4AF-B8A6-BA2DD14C99A4}"/>
              </a:ext>
            </a:extLst>
          </p:cNvPr>
          <p:cNvPicPr>
            <a:picLocks noChangeAspect="1"/>
          </p:cNvPicPr>
          <p:nvPr userDrawn="1"/>
        </p:nvPicPr>
        <p:blipFill>
          <a:blip r:embed="rId24">
            <a:extLst>
              <a:ext uri="{28A0092B-C50C-407E-A947-70E740481C1C}">
                <a14:useLocalDpi xmlns:a14="http://schemas.microsoft.com/office/drawing/2010/main" val="0"/>
              </a:ext>
            </a:extLst>
          </a:blip>
          <a:stretch>
            <a:fillRect/>
          </a:stretch>
        </p:blipFill>
        <p:spPr>
          <a:xfrm>
            <a:off x="2312108" y="6061158"/>
            <a:ext cx="2269869" cy="482517"/>
          </a:xfrm>
          <a:prstGeom prst="rect">
            <a:avLst/>
          </a:prstGeom>
        </p:spPr>
      </p:pic>
    </p:spTree>
    <p:extLst>
      <p:ext uri="{BB962C8B-B14F-4D97-AF65-F5344CB8AC3E}">
        <p14:creationId xmlns:p14="http://schemas.microsoft.com/office/powerpoint/2010/main" val="3659997774"/>
      </p:ext>
    </p:extLst>
  </p:cSld>
  <p:clrMap bg1="lt1" tx1="dk1" bg2="lt2" tx2="dk2" accent1="accent1" accent2="accent2" accent3="accent3" accent4="accent4" accent5="accent5" accent6="accent6" hlink="hlink" folHlink="folHlink"/>
  <p:sldLayoutIdLst>
    <p:sldLayoutId id="2147483659" r:id="rId1"/>
    <p:sldLayoutId id="2147483675" r:id="rId2"/>
    <p:sldLayoutId id="2147483649" r:id="rId3"/>
    <p:sldLayoutId id="2147483661" r:id="rId4"/>
    <p:sldLayoutId id="2147483662" r:id="rId5"/>
    <p:sldLayoutId id="2147483658" r:id="rId6"/>
    <p:sldLayoutId id="2147483650" r:id="rId7"/>
    <p:sldLayoutId id="2147483660" r:id="rId8"/>
    <p:sldLayoutId id="2147483664" r:id="rId9"/>
    <p:sldLayoutId id="2147483666" r:id="rId10"/>
    <p:sldLayoutId id="2147483668" r:id="rId11"/>
    <p:sldLayoutId id="2147483667" r:id="rId12"/>
    <p:sldLayoutId id="2147483665" r:id="rId13"/>
    <p:sldLayoutId id="2147483669" r:id="rId14"/>
    <p:sldLayoutId id="2147483671" r:id="rId15"/>
    <p:sldLayoutId id="2147483672" r:id="rId16"/>
    <p:sldLayoutId id="2147483657" r:id="rId17"/>
    <p:sldLayoutId id="2147483663" r:id="rId18"/>
    <p:sldLayoutId id="2147483654" r:id="rId19"/>
    <p:sldLayoutId id="2147483655" r:id="rId20"/>
  </p:sldLayoutIdLst>
  <p:txStyles>
    <p:titleStyle>
      <a:lvl1pPr algn="l" defTabSz="914400" rtl="0" eaLnBrk="1" latinLnBrk="0" hangingPunct="1">
        <a:lnSpc>
          <a:spcPct val="100000"/>
        </a:lnSpc>
        <a:spcBef>
          <a:spcPct val="0"/>
        </a:spcBef>
        <a:buNone/>
        <a:defRPr sz="4400" b="1" i="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1pPr>
      <a:lvl2pPr marL="627063" indent="-169863" algn="l" defTabSz="914400" rtl="0" eaLnBrk="1" latinLnBrk="0" hangingPunct="1">
        <a:lnSpc>
          <a:spcPct val="100000"/>
        </a:lnSpc>
        <a:spcBef>
          <a:spcPts val="500"/>
        </a:spcBef>
        <a:buFont typeface="Arial" panose="020B0604020202020204" pitchFamily="34" charset="0"/>
        <a:buChar char="•"/>
        <a:tabLst/>
        <a:defRPr sz="24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2pPr>
      <a:lvl3pPr marL="1112838" indent="-198438" algn="l" defTabSz="914400" rtl="0" eaLnBrk="1" latinLnBrk="0" hangingPunct="1">
        <a:lnSpc>
          <a:spcPct val="100000"/>
        </a:lnSpc>
        <a:spcBef>
          <a:spcPts val="500"/>
        </a:spcBef>
        <a:buFont typeface="Arial" panose="020B0604020202020204" pitchFamily="34" charset="0"/>
        <a:buChar char="•"/>
        <a:tabLst/>
        <a:defRPr sz="20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3pPr>
      <a:lvl4pPr marL="1558925" indent="-187325"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4pPr>
      <a:lvl5pPr marL="2006600" indent="-177800" algn="l" defTabSz="914400" rtl="0" eaLnBrk="1" latinLnBrk="0" hangingPunct="1">
        <a:lnSpc>
          <a:spcPct val="100000"/>
        </a:lnSpc>
        <a:spcBef>
          <a:spcPts val="500"/>
        </a:spcBef>
        <a:buFont typeface="Arial" panose="020B0604020202020204" pitchFamily="34" charset="0"/>
        <a:buChar char="•"/>
        <a:tabLst/>
        <a:defRPr sz="1800" kern="1200">
          <a:solidFill>
            <a:srgbClr val="124261"/>
          </a:solidFill>
          <a:latin typeface="Trebuchet MS" panose="020B070302020209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8A4AE6B2-D74D-0C4C-9352-F4014B059614}"/>
              </a:ext>
            </a:extLst>
          </p:cNvPr>
          <p:cNvSpPr>
            <a:spLocks noGrp="1"/>
          </p:cNvSpPr>
          <p:nvPr>
            <p:ph type="ctrTitle"/>
          </p:nvPr>
        </p:nvSpPr>
        <p:spPr/>
        <p:txBody>
          <a:bodyPr>
            <a:normAutofit/>
          </a:bodyPr>
          <a:lstStyle/>
          <a:p>
            <a:r>
              <a:rPr lang="sv-SE" dirty="0"/>
              <a:t>EU:s statsstödsregler</a:t>
            </a:r>
          </a:p>
        </p:txBody>
      </p:sp>
      <p:sp>
        <p:nvSpPr>
          <p:cNvPr id="7" name="Underrubrik 6">
            <a:extLst>
              <a:ext uri="{FF2B5EF4-FFF2-40B4-BE49-F238E27FC236}">
                <a16:creationId xmlns:a16="http://schemas.microsoft.com/office/drawing/2014/main" id="{8E29FE30-760A-314E-9211-A9F23E4EE892}"/>
              </a:ext>
            </a:extLst>
          </p:cNvPr>
          <p:cNvSpPr>
            <a:spLocks noGrp="1"/>
          </p:cNvSpPr>
          <p:nvPr>
            <p:ph type="subTitle" idx="1"/>
          </p:nvPr>
        </p:nvSpPr>
        <p:spPr>
          <a:xfrm>
            <a:off x="432152" y="2457360"/>
            <a:ext cx="5271530" cy="1163664"/>
          </a:xfrm>
        </p:spPr>
        <p:txBody>
          <a:bodyPr>
            <a:normAutofit/>
          </a:bodyPr>
          <a:lstStyle/>
          <a:p>
            <a:r>
              <a:rPr lang="sv-SE" sz="2500" dirty="0"/>
              <a:t>Övervakningskommittén</a:t>
            </a:r>
          </a:p>
        </p:txBody>
      </p:sp>
      <p:sp>
        <p:nvSpPr>
          <p:cNvPr id="8" name="Platshållare för text 7">
            <a:extLst>
              <a:ext uri="{FF2B5EF4-FFF2-40B4-BE49-F238E27FC236}">
                <a16:creationId xmlns:a16="http://schemas.microsoft.com/office/drawing/2014/main" id="{36EC34E4-4A53-664E-9B19-2D58BE4EE609}"/>
              </a:ext>
            </a:extLst>
          </p:cNvPr>
          <p:cNvSpPr>
            <a:spLocks noGrp="1"/>
          </p:cNvSpPr>
          <p:nvPr>
            <p:ph type="body" sz="quarter" idx="10"/>
          </p:nvPr>
        </p:nvSpPr>
        <p:spPr/>
        <p:txBody>
          <a:bodyPr>
            <a:normAutofit/>
          </a:bodyPr>
          <a:lstStyle/>
          <a:p>
            <a:r>
              <a:rPr lang="sv-SE" dirty="0"/>
              <a:t>Verksjurist Zandra Nordanås 6 december 2023</a:t>
            </a:r>
          </a:p>
        </p:txBody>
      </p:sp>
    </p:spTree>
    <p:extLst>
      <p:ext uri="{BB962C8B-B14F-4D97-AF65-F5344CB8AC3E}">
        <p14:creationId xmlns:p14="http://schemas.microsoft.com/office/powerpoint/2010/main" val="485192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B86041-2864-354C-AB07-DE639F0293D2}"/>
              </a:ext>
            </a:extLst>
          </p:cNvPr>
          <p:cNvSpPr>
            <a:spLocks noGrp="1"/>
          </p:cNvSpPr>
          <p:nvPr>
            <p:ph type="ctrTitle"/>
          </p:nvPr>
        </p:nvSpPr>
        <p:spPr>
          <a:xfrm>
            <a:off x="662400" y="1289648"/>
            <a:ext cx="8626743" cy="849545"/>
          </a:xfrm>
        </p:spPr>
        <p:txBody>
          <a:bodyPr>
            <a:normAutofit fontScale="90000"/>
          </a:bodyPr>
          <a:lstStyle/>
          <a:p>
            <a:r>
              <a:rPr lang="sv-SE" dirty="0"/>
              <a:t>Artikel 31 Stöd till utbildning i den allmänna gruppundantagsförordningen </a:t>
            </a:r>
            <a:br>
              <a:rPr lang="sv-SE" dirty="0"/>
            </a:br>
            <a:r>
              <a:rPr lang="sv-SE" dirty="0"/>
              <a:t>651/2014 (GBER)</a:t>
            </a:r>
          </a:p>
        </p:txBody>
      </p:sp>
      <p:sp>
        <p:nvSpPr>
          <p:cNvPr id="3" name="Underrubrik 2">
            <a:extLst>
              <a:ext uri="{FF2B5EF4-FFF2-40B4-BE49-F238E27FC236}">
                <a16:creationId xmlns:a16="http://schemas.microsoft.com/office/drawing/2014/main" id="{DEBFC536-63BC-584B-9142-70704B176C88}"/>
              </a:ext>
            </a:extLst>
          </p:cNvPr>
          <p:cNvSpPr>
            <a:spLocks noGrp="1"/>
          </p:cNvSpPr>
          <p:nvPr>
            <p:ph type="subTitle" idx="1"/>
          </p:nvPr>
        </p:nvSpPr>
        <p:spPr>
          <a:xfrm>
            <a:off x="570451" y="2374084"/>
            <a:ext cx="6568580" cy="3112316"/>
          </a:xfrm>
        </p:spPr>
        <p:txBody>
          <a:bodyPr>
            <a:normAutofit fontScale="92500" lnSpcReduction="20000"/>
          </a:bodyPr>
          <a:lstStyle/>
          <a:p>
            <a:r>
              <a:rPr lang="sv-SE" dirty="0"/>
              <a:t>Stöd till utbildning</a:t>
            </a:r>
          </a:p>
          <a:p>
            <a:r>
              <a:rPr lang="sv-SE" dirty="0"/>
              <a:t> . 2 miljoner euro per utbildningsprojekt</a:t>
            </a:r>
          </a:p>
          <a:p>
            <a:r>
              <a:rPr lang="sv-SE" dirty="0"/>
              <a:t>- stöd får inte beviljas för utbildning som företag anordnar för att följa tvingande normer för utbildning</a:t>
            </a:r>
          </a:p>
          <a:p>
            <a:r>
              <a:rPr lang="sv-SE" dirty="0"/>
              <a:t>- de kostnader som kan vara stödberättigande </a:t>
            </a:r>
          </a:p>
          <a:p>
            <a:r>
              <a:rPr lang="sv-SE" dirty="0"/>
              <a:t>- stödnivån avseende de stödberättigande kostnaderna</a:t>
            </a:r>
          </a:p>
        </p:txBody>
      </p:sp>
    </p:spTree>
    <p:extLst>
      <p:ext uri="{BB962C8B-B14F-4D97-AF65-F5344CB8AC3E}">
        <p14:creationId xmlns:p14="http://schemas.microsoft.com/office/powerpoint/2010/main" val="1936009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77E0C4-83C8-9F49-A2B0-865B38146007}"/>
              </a:ext>
            </a:extLst>
          </p:cNvPr>
          <p:cNvSpPr>
            <a:spLocks noGrp="1"/>
          </p:cNvSpPr>
          <p:nvPr>
            <p:ph type="title"/>
          </p:nvPr>
        </p:nvSpPr>
        <p:spPr/>
        <p:txBody>
          <a:bodyPr>
            <a:normAutofit/>
          </a:bodyPr>
          <a:lstStyle/>
          <a:p>
            <a:r>
              <a:rPr lang="sv-SE" dirty="0"/>
              <a:t>Frågor? </a:t>
            </a:r>
          </a:p>
        </p:txBody>
      </p:sp>
    </p:spTree>
    <p:extLst>
      <p:ext uri="{BB962C8B-B14F-4D97-AF65-F5344CB8AC3E}">
        <p14:creationId xmlns:p14="http://schemas.microsoft.com/office/powerpoint/2010/main" val="2047760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B86041-2864-354C-AB07-DE639F0293D2}"/>
              </a:ext>
            </a:extLst>
          </p:cNvPr>
          <p:cNvSpPr>
            <a:spLocks noGrp="1"/>
          </p:cNvSpPr>
          <p:nvPr>
            <p:ph type="ctrTitle"/>
          </p:nvPr>
        </p:nvSpPr>
        <p:spPr>
          <a:xfrm>
            <a:off x="662400" y="1289648"/>
            <a:ext cx="5629343" cy="849545"/>
          </a:xfrm>
        </p:spPr>
        <p:txBody>
          <a:bodyPr/>
          <a:lstStyle/>
          <a:p>
            <a:r>
              <a:rPr lang="sv-SE" dirty="0"/>
              <a:t>Artikel 107.1 FEUF</a:t>
            </a:r>
          </a:p>
        </p:txBody>
      </p:sp>
      <p:sp>
        <p:nvSpPr>
          <p:cNvPr id="3" name="Underrubrik 2">
            <a:extLst>
              <a:ext uri="{FF2B5EF4-FFF2-40B4-BE49-F238E27FC236}">
                <a16:creationId xmlns:a16="http://schemas.microsoft.com/office/drawing/2014/main" id="{DEBFC536-63BC-584B-9142-70704B176C88}"/>
              </a:ext>
            </a:extLst>
          </p:cNvPr>
          <p:cNvSpPr>
            <a:spLocks noGrp="1"/>
          </p:cNvSpPr>
          <p:nvPr>
            <p:ph type="subTitle" idx="1"/>
          </p:nvPr>
        </p:nvSpPr>
        <p:spPr>
          <a:xfrm>
            <a:off x="570451" y="2374084"/>
            <a:ext cx="6568580" cy="3112316"/>
          </a:xfrm>
        </p:spPr>
        <p:txBody>
          <a:bodyPr>
            <a:normAutofit/>
          </a:bodyPr>
          <a:lstStyle/>
          <a:p>
            <a:pPr algn="just"/>
            <a:r>
              <a:rPr lang="sv-SE" sz="2200" i="1" kern="100" dirty="0">
                <a:effectLst/>
                <a:latin typeface="Calibri" panose="020F0502020204030204" pitchFamily="34" charset="0"/>
                <a:ea typeface="Calibri" panose="020F0502020204030204" pitchFamily="34" charset="0"/>
                <a:cs typeface="Times New Roman" panose="02020603050405020304" pitchFamily="18" charset="0"/>
              </a:rPr>
              <a:t>Om inte annat föreskrivs i fördragen, är stöd som ges av en medlemsstat eller med hjälp av statliga medel, av vilket slag det än är, som snedvrider eller hotar att snedvrida konkurrensen genom att gynna vissa företag eller viss produktion, oförenligt med den inre marknaden i den utsträckning det påverkar handeln mellan medlemsstaterna.</a:t>
            </a:r>
            <a:endParaRPr lang="sv-SE" sz="2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108063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69C05FD-98CF-DE47-8AE1-3DC7D559D518}"/>
              </a:ext>
            </a:extLst>
          </p:cNvPr>
          <p:cNvSpPr>
            <a:spLocks noGrp="1"/>
          </p:cNvSpPr>
          <p:nvPr>
            <p:ph type="title"/>
          </p:nvPr>
        </p:nvSpPr>
        <p:spPr/>
        <p:txBody>
          <a:bodyPr/>
          <a:lstStyle/>
          <a:p>
            <a:r>
              <a:rPr lang="sv-SE" sz="2400" b="1" kern="100" dirty="0">
                <a:effectLst/>
                <a:latin typeface="Calibri" panose="020F0502020204030204" pitchFamily="34" charset="0"/>
                <a:ea typeface="Calibri" panose="020F0502020204030204" pitchFamily="34" charset="0"/>
                <a:cs typeface="Times New Roman" panose="02020603050405020304" pitchFamily="18" charset="0"/>
              </a:rPr>
              <a:t>Ges av en medlemsstat eller med hjälp av statliga medel</a:t>
            </a:r>
            <a:r>
              <a:rPr lang="sv-SE"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sv-SE" dirty="0"/>
          </a:p>
        </p:txBody>
      </p:sp>
      <p:sp>
        <p:nvSpPr>
          <p:cNvPr id="5" name="Platshållare för innehåll 4">
            <a:extLst>
              <a:ext uri="{FF2B5EF4-FFF2-40B4-BE49-F238E27FC236}">
                <a16:creationId xmlns:a16="http://schemas.microsoft.com/office/drawing/2014/main" id="{3A0D100B-1731-F849-879A-BE308F23E217}"/>
              </a:ext>
            </a:extLst>
          </p:cNvPr>
          <p:cNvSpPr>
            <a:spLocks noGrp="1"/>
          </p:cNvSpPr>
          <p:nvPr>
            <p:ph idx="1"/>
          </p:nvPr>
        </p:nvSpPr>
        <p:spPr/>
        <p:txBody>
          <a:bodyPr/>
          <a:lstStyle/>
          <a:p>
            <a:pPr marL="0" indent="0">
              <a:buNone/>
            </a:pPr>
            <a:r>
              <a:rPr lang="sv-SE" dirty="0"/>
              <a:t>Det är uppfyllt även om åtgärderna samfinansieras av EU via socialfonden+. </a:t>
            </a:r>
          </a:p>
        </p:txBody>
      </p:sp>
    </p:spTree>
    <p:extLst>
      <p:ext uri="{BB962C8B-B14F-4D97-AF65-F5344CB8AC3E}">
        <p14:creationId xmlns:p14="http://schemas.microsoft.com/office/powerpoint/2010/main" val="2600920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258542-29C5-9641-B3C2-4B53DF1FDF2B}"/>
              </a:ext>
            </a:extLst>
          </p:cNvPr>
          <p:cNvSpPr>
            <a:spLocks noGrp="1"/>
          </p:cNvSpPr>
          <p:nvPr>
            <p:ph type="title"/>
          </p:nvPr>
        </p:nvSpPr>
        <p:spPr>
          <a:xfrm>
            <a:off x="660904" y="563963"/>
            <a:ext cx="9003213" cy="1325563"/>
          </a:xfrm>
        </p:spPr>
        <p:txBody>
          <a:bodyPr/>
          <a:lstStyle/>
          <a:p>
            <a:r>
              <a:rPr lang="sv-SE" sz="2400" b="1" kern="100" dirty="0">
                <a:effectLst/>
                <a:latin typeface="Calibri" panose="020F0502020204030204" pitchFamily="34" charset="0"/>
                <a:ea typeface="Calibri" panose="020F0502020204030204" pitchFamily="34" charset="0"/>
                <a:cs typeface="Times New Roman" panose="02020603050405020304" pitchFamily="18" charset="0"/>
              </a:rPr>
              <a:t>Gynna vissa företag eller viss produktion. </a:t>
            </a:r>
            <a:br>
              <a:rPr lang="sv-S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32120D3E-0733-2D4F-9AB9-EBFA1520AA40}"/>
              </a:ext>
            </a:extLst>
          </p:cNvPr>
          <p:cNvSpPr>
            <a:spLocks noGrp="1"/>
          </p:cNvSpPr>
          <p:nvPr>
            <p:ph idx="1"/>
          </p:nvPr>
        </p:nvSpPr>
        <p:spPr>
          <a:xfrm>
            <a:off x="660904" y="1510018"/>
            <a:ext cx="8349090" cy="4121237"/>
          </a:xfrm>
        </p:spPr>
        <p:txBody>
          <a:bodyPr>
            <a:normAutofit/>
          </a:bodyPr>
          <a:lstStyle/>
          <a:p>
            <a:pPr marL="0" indent="0">
              <a:buNone/>
            </a:pPr>
            <a:r>
              <a:rPr lang="sv-SE" sz="1800" u="sng" dirty="0"/>
              <a:t>Vad är ett företag? </a:t>
            </a:r>
          </a:p>
          <a:p>
            <a:r>
              <a:rPr lang="sv-SE" sz="1800" dirty="0"/>
              <a:t>Företag är som enheter som bedriver ekonomisk verksamhet oberoende av deras rättsliga ställning och hur de finansieras. </a:t>
            </a:r>
          </a:p>
          <a:p>
            <a:pPr>
              <a:buFont typeface="Wingdings" panose="05000000000000000000" pitchFamily="2" charset="2"/>
              <a:buChar char="à"/>
            </a:pPr>
            <a:r>
              <a:rPr lang="sv-SE" sz="1800" dirty="0">
                <a:sym typeface="Wingdings" panose="05000000000000000000" pitchFamily="2" charset="2"/>
              </a:rPr>
              <a:t>Ingen betydelse vilken rättslig form en enhet har </a:t>
            </a:r>
          </a:p>
          <a:p>
            <a:pPr>
              <a:buFont typeface="Wingdings" panose="05000000000000000000" pitchFamily="2" charset="2"/>
              <a:buChar char="à"/>
            </a:pPr>
            <a:r>
              <a:rPr lang="sv-SE" sz="1800" dirty="0">
                <a:sym typeface="Wingdings" panose="05000000000000000000" pitchFamily="2" charset="2"/>
              </a:rPr>
              <a:t>Enheten måste inte ha ett vinstsyfte </a:t>
            </a:r>
          </a:p>
          <a:p>
            <a:pPr>
              <a:buFont typeface="Wingdings" panose="05000000000000000000" pitchFamily="2" charset="2"/>
              <a:buChar char="à"/>
            </a:pPr>
            <a:r>
              <a:rPr lang="sv-SE" sz="1800" dirty="0"/>
              <a:t>Är alltid relaterad till en viss verksamhet, en enhet som bedriver både ekonomisk och icke ekonomisk verksamhet är ett företag avseende endast den ekonomiska verksamheten. </a:t>
            </a:r>
          </a:p>
          <a:p>
            <a:pPr>
              <a:buFont typeface="Wingdings" panose="05000000000000000000" pitchFamily="2" charset="2"/>
              <a:buChar char="à"/>
            </a:pPr>
            <a:endParaRPr lang="sv-SE" sz="1800" dirty="0"/>
          </a:p>
          <a:p>
            <a:r>
              <a:rPr lang="sv-SE" sz="1800" dirty="0"/>
              <a:t>Ekonomisk verksamhet är att erbjuda varor och tjänster på en marknad.</a:t>
            </a:r>
          </a:p>
          <a:p>
            <a:endParaRPr lang="sv-SE" sz="1800" dirty="0"/>
          </a:p>
        </p:txBody>
      </p:sp>
    </p:spTree>
    <p:extLst>
      <p:ext uri="{BB962C8B-B14F-4D97-AF65-F5344CB8AC3E}">
        <p14:creationId xmlns:p14="http://schemas.microsoft.com/office/powerpoint/2010/main" val="853038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258542-29C5-9641-B3C2-4B53DF1FDF2B}"/>
              </a:ext>
            </a:extLst>
          </p:cNvPr>
          <p:cNvSpPr>
            <a:spLocks noGrp="1"/>
          </p:cNvSpPr>
          <p:nvPr>
            <p:ph type="title"/>
          </p:nvPr>
        </p:nvSpPr>
        <p:spPr>
          <a:xfrm>
            <a:off x="660904" y="563963"/>
            <a:ext cx="9003213" cy="1325563"/>
          </a:xfrm>
        </p:spPr>
        <p:txBody>
          <a:bodyPr/>
          <a:lstStyle/>
          <a:p>
            <a:r>
              <a:rPr lang="sv-SE" sz="2400" b="1" kern="100" dirty="0">
                <a:effectLst/>
                <a:latin typeface="Calibri" panose="020F0502020204030204" pitchFamily="34" charset="0"/>
                <a:ea typeface="Calibri" panose="020F0502020204030204" pitchFamily="34" charset="0"/>
                <a:cs typeface="Times New Roman" panose="02020603050405020304" pitchFamily="18" charset="0"/>
              </a:rPr>
              <a:t>Gynna vissa företag eller viss produktion. </a:t>
            </a:r>
            <a:br>
              <a:rPr lang="sv-SE"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32120D3E-0733-2D4F-9AB9-EBFA1520AA40}"/>
              </a:ext>
            </a:extLst>
          </p:cNvPr>
          <p:cNvSpPr>
            <a:spLocks noGrp="1"/>
          </p:cNvSpPr>
          <p:nvPr>
            <p:ph idx="1"/>
          </p:nvPr>
        </p:nvSpPr>
        <p:spPr>
          <a:xfrm>
            <a:off x="660904" y="1510018"/>
            <a:ext cx="8349090" cy="4121237"/>
          </a:xfrm>
        </p:spPr>
        <p:txBody>
          <a:bodyPr>
            <a:normAutofit lnSpcReduction="10000"/>
          </a:bodyPr>
          <a:lstStyle/>
          <a:p>
            <a:pPr marL="0" indent="0">
              <a:buNone/>
            </a:pPr>
            <a:r>
              <a:rPr lang="sv-SE" sz="1800" u="sng" dirty="0"/>
              <a:t>Vad är ett gynnande? </a:t>
            </a:r>
          </a:p>
          <a:p>
            <a:r>
              <a:rPr lang="sv-SE" sz="1800" dirty="0"/>
              <a:t>Är varje ekonomisk fördel som ett företag inte skulle fått under normala marknadsförhållanden, det vill säga utan statligt ingripande</a:t>
            </a:r>
          </a:p>
          <a:p>
            <a:r>
              <a:rPr lang="sv-SE" sz="1800" dirty="0"/>
              <a:t>Företagets ekonomiska situation efter eventuellt stöd bör jämföras med dess ekonomiska situation om stödet inte beviljas</a:t>
            </a:r>
          </a:p>
          <a:p>
            <a:r>
              <a:rPr lang="sv-SE" sz="1800" dirty="0"/>
              <a:t>Stödet effekt är relevant, att syftet med stöd är vällovligt saknar därför betydelse. </a:t>
            </a:r>
          </a:p>
          <a:p>
            <a:r>
              <a:rPr lang="sv-SE" sz="1800" dirty="0"/>
              <a:t>Direkt och indirekt fördel, ex. deltagande företag.</a:t>
            </a:r>
          </a:p>
          <a:p>
            <a:pPr marL="0" indent="0">
              <a:buNone/>
            </a:pPr>
            <a:endParaRPr lang="sv-SE" sz="1800" dirty="0"/>
          </a:p>
          <a:p>
            <a:pPr marL="0" indent="0">
              <a:buNone/>
            </a:pPr>
            <a:r>
              <a:rPr lang="sv-SE" sz="1800" u="sng" dirty="0"/>
              <a:t>Vad innebär vissa?</a:t>
            </a:r>
          </a:p>
          <a:p>
            <a:pPr marL="0" indent="0">
              <a:buNone/>
            </a:pPr>
            <a:r>
              <a:rPr lang="sv-SE" sz="1800" dirty="0"/>
              <a:t>Krav på selektivitet. I och med vårt arbetssätt med begränsande medel, utlysningar och projekt är detta kriterium alltid uppfyllt. </a:t>
            </a:r>
          </a:p>
        </p:txBody>
      </p:sp>
    </p:spTree>
    <p:extLst>
      <p:ext uri="{BB962C8B-B14F-4D97-AF65-F5344CB8AC3E}">
        <p14:creationId xmlns:p14="http://schemas.microsoft.com/office/powerpoint/2010/main" val="1578123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639227-B148-782C-7BDE-AE2009F488E7}"/>
              </a:ext>
            </a:extLst>
          </p:cNvPr>
          <p:cNvSpPr>
            <a:spLocks noGrp="1"/>
          </p:cNvSpPr>
          <p:nvPr>
            <p:ph type="title"/>
          </p:nvPr>
        </p:nvSpPr>
        <p:spPr/>
        <p:txBody>
          <a:bodyPr>
            <a:normAutofit/>
          </a:bodyPr>
          <a:lstStyle/>
          <a:p>
            <a:r>
              <a:rPr lang="sv-SE" sz="2800" dirty="0"/>
              <a:t>Snedvrider/hotar att snedvrida konkurrensen</a:t>
            </a:r>
          </a:p>
        </p:txBody>
      </p:sp>
      <p:sp>
        <p:nvSpPr>
          <p:cNvPr id="3" name="Platshållare för innehåll 2">
            <a:extLst>
              <a:ext uri="{FF2B5EF4-FFF2-40B4-BE49-F238E27FC236}">
                <a16:creationId xmlns:a16="http://schemas.microsoft.com/office/drawing/2014/main" id="{22C2A330-371C-43A2-1897-382A191023AE}"/>
              </a:ext>
            </a:extLst>
          </p:cNvPr>
          <p:cNvSpPr>
            <a:spLocks noGrp="1"/>
          </p:cNvSpPr>
          <p:nvPr>
            <p:ph idx="1"/>
          </p:nvPr>
        </p:nvSpPr>
        <p:spPr>
          <a:xfrm>
            <a:off x="660903" y="1982709"/>
            <a:ext cx="11110183" cy="3648546"/>
          </a:xfrm>
        </p:spPr>
        <p:txBody>
          <a:bodyPr>
            <a:normAutofit/>
          </a:bodyPr>
          <a:lstStyle/>
          <a:p>
            <a:r>
              <a:rPr lang="sv-SE" sz="1800" dirty="0"/>
              <a:t>Bedöma om stödmottagarens ställning riskerar att stärkas i förhållanden till konkurrenternas</a:t>
            </a:r>
          </a:p>
          <a:p>
            <a:r>
              <a:rPr lang="sv-SE" sz="1800" dirty="0"/>
              <a:t>Finns det en risk att det förbättrar mottagarens konkurrensposition är tillräckligt för att ska vara uppfyllt. </a:t>
            </a:r>
          </a:p>
          <a:p>
            <a:r>
              <a:rPr lang="sv-SE" sz="1800" dirty="0"/>
              <a:t>I praktiken innebär det att man generellt sett kan konstatera en snedvridning så snart staten beviljar en ekonomisk fördel till ett företag inom en avreglerad marknad. </a:t>
            </a:r>
          </a:p>
          <a:p>
            <a:r>
              <a:rPr lang="sv-SE" sz="1800" dirty="0"/>
              <a:t>Det krävs inte att stödet skulle hjälpa företaget att expandera eller vinna marknadsandelar för att det ska vara tillåtet. </a:t>
            </a:r>
          </a:p>
          <a:p>
            <a:r>
              <a:rPr lang="sv-SE" sz="1800" dirty="0"/>
              <a:t>Tillräckligt att stödet gör det möjligt för företaget att behålla en starkare konkurrensposition än det skulle haft om stödet inte ges. </a:t>
            </a:r>
          </a:p>
          <a:p>
            <a:pPr marL="0" indent="0">
              <a:buNone/>
            </a:pPr>
            <a:endParaRPr lang="sv-SE" sz="1800" dirty="0"/>
          </a:p>
        </p:txBody>
      </p:sp>
    </p:spTree>
    <p:extLst>
      <p:ext uri="{BB962C8B-B14F-4D97-AF65-F5344CB8AC3E}">
        <p14:creationId xmlns:p14="http://schemas.microsoft.com/office/powerpoint/2010/main" val="187771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19D6A3-7A3E-1CAF-AA0F-1119E62277CF}"/>
              </a:ext>
            </a:extLst>
          </p:cNvPr>
          <p:cNvSpPr>
            <a:spLocks noGrp="1"/>
          </p:cNvSpPr>
          <p:nvPr>
            <p:ph type="title"/>
          </p:nvPr>
        </p:nvSpPr>
        <p:spPr>
          <a:xfrm>
            <a:off x="660903" y="563963"/>
            <a:ext cx="11052125" cy="1325563"/>
          </a:xfrm>
        </p:spPr>
        <p:txBody>
          <a:bodyPr>
            <a:normAutofit fontScale="90000"/>
          </a:bodyPr>
          <a:lstStyle/>
          <a:p>
            <a:r>
              <a:rPr lang="sv-SE" dirty="0"/>
              <a:t>Påverkan på handeln mellan medlemsstater</a:t>
            </a:r>
          </a:p>
        </p:txBody>
      </p:sp>
      <p:sp>
        <p:nvSpPr>
          <p:cNvPr id="3" name="Platshållare för innehåll 2">
            <a:extLst>
              <a:ext uri="{FF2B5EF4-FFF2-40B4-BE49-F238E27FC236}">
                <a16:creationId xmlns:a16="http://schemas.microsoft.com/office/drawing/2014/main" id="{28F9ED53-67E7-9C09-E3FA-DAAA9A8AED9D}"/>
              </a:ext>
            </a:extLst>
          </p:cNvPr>
          <p:cNvSpPr>
            <a:spLocks noGrp="1"/>
          </p:cNvSpPr>
          <p:nvPr>
            <p:ph idx="1"/>
          </p:nvPr>
        </p:nvSpPr>
        <p:spPr/>
        <p:txBody>
          <a:bodyPr>
            <a:normAutofit fontScale="92500" lnSpcReduction="20000"/>
          </a:bodyPr>
          <a:lstStyle/>
          <a:p>
            <a:pPr marL="0" indent="0">
              <a:buNone/>
            </a:pPr>
            <a:r>
              <a:rPr lang="sv-SE" sz="1800" dirty="0"/>
              <a:t>Det är inte nödvändigt att fastställa att stödet rent faktiskt påverkar handeln mellan medlemsstaterna utan det är tillräckligt att det kan ha påverkat. </a:t>
            </a:r>
          </a:p>
          <a:p>
            <a:pPr marL="0" indent="0">
              <a:buNone/>
            </a:pPr>
            <a:endParaRPr lang="sv-SE" sz="1800" dirty="0">
              <a:latin typeface="Trebuchet MS" panose="020B0603020202020204" pitchFamily="34" charset="0"/>
            </a:endParaRPr>
          </a:p>
          <a:p>
            <a:pPr marL="0" indent="0">
              <a:buNone/>
            </a:pPr>
            <a:r>
              <a:rPr lang="sv-SE" sz="1800" dirty="0">
                <a:latin typeface="Trebuchet MS" panose="020B0603020202020204" pitchFamily="34" charset="0"/>
              </a:rPr>
              <a:t>EU-domstolen </a:t>
            </a:r>
            <a:r>
              <a:rPr lang="sv-SE" sz="1800" dirty="0">
                <a:effectLst/>
                <a:latin typeface="Trebuchet MS" panose="020B0603020202020204" pitchFamily="34" charset="0"/>
                <a:ea typeface="Calibri" panose="020F0502020204030204" pitchFamily="34" charset="0"/>
                <a:cs typeface="Times New Roman" panose="02020603050405020304" pitchFamily="18" charset="0"/>
              </a:rPr>
              <a:t> ”om ett statligt finansiellt stöd förstärker ett företags ställning i förhållande till andra konkurrerande företag i handeln inom unionen ska denna handel anses påverkas av detta stöd”. </a:t>
            </a:r>
          </a:p>
          <a:p>
            <a:pPr marL="0" indent="0">
              <a:buNone/>
            </a:pPr>
            <a:endParaRPr lang="sv-SE" sz="1800" dirty="0">
              <a:latin typeface="Trebuchet MS" panose="020B0603020202020204" pitchFamily="34" charset="0"/>
              <a:cs typeface="Times New Roman" panose="02020603050405020304" pitchFamily="18" charset="0"/>
            </a:endParaRPr>
          </a:p>
          <a:p>
            <a:pPr marL="0" indent="0">
              <a:buNone/>
            </a:pPr>
            <a:r>
              <a:rPr lang="sv-SE" sz="1800" dirty="0">
                <a:latin typeface="Trebuchet MS" panose="020B0603020202020204" pitchFamily="34" charset="0"/>
                <a:cs typeface="Times New Roman" panose="02020603050405020304" pitchFamily="18" charset="0"/>
              </a:rPr>
              <a:t>Krävs inte att företaget bedriver gränsöverskridande handel för att stödet ska vara otillåtet. Ett stöd kan påverka handeln genom att det lokala utbudet upprätthålls eller utökas och kan göra det svårare för andra aktörer att komma in på marknaden. </a:t>
            </a:r>
          </a:p>
          <a:p>
            <a:pPr marL="0" indent="0">
              <a:buNone/>
            </a:pPr>
            <a:endParaRPr lang="sv-SE" sz="1800" dirty="0">
              <a:latin typeface="Trebuchet MS" panose="020B0603020202020204" pitchFamily="34" charset="0"/>
              <a:cs typeface="Times New Roman" panose="02020603050405020304" pitchFamily="18" charset="0"/>
            </a:endParaRPr>
          </a:p>
          <a:p>
            <a:pPr marL="0" indent="0">
              <a:buNone/>
            </a:pPr>
            <a:r>
              <a:rPr lang="sv-SE" sz="1800" dirty="0">
                <a:latin typeface="Trebuchet MS" panose="020B0603020202020204" pitchFamily="34" charset="0"/>
                <a:cs typeface="Times New Roman" panose="02020603050405020304" pitchFamily="18" charset="0"/>
              </a:rPr>
              <a:t>ÉU-kommissionen antal beslut, lokal verkan ej påverkan handel</a:t>
            </a:r>
          </a:p>
          <a:p>
            <a:pPr marL="0" indent="0">
              <a:buNone/>
            </a:pPr>
            <a:endParaRPr lang="sv-SE" sz="1800" dirty="0">
              <a:latin typeface="Trebuchet MS" panose="020B0603020202020204" pitchFamily="34" charset="0"/>
            </a:endParaRPr>
          </a:p>
        </p:txBody>
      </p:sp>
    </p:spTree>
    <p:extLst>
      <p:ext uri="{BB962C8B-B14F-4D97-AF65-F5344CB8AC3E}">
        <p14:creationId xmlns:p14="http://schemas.microsoft.com/office/powerpoint/2010/main" val="1252657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B86041-2864-354C-AB07-DE639F0293D2}"/>
              </a:ext>
            </a:extLst>
          </p:cNvPr>
          <p:cNvSpPr>
            <a:spLocks noGrp="1"/>
          </p:cNvSpPr>
          <p:nvPr>
            <p:ph type="ctrTitle"/>
          </p:nvPr>
        </p:nvSpPr>
        <p:spPr>
          <a:xfrm>
            <a:off x="662400" y="1289648"/>
            <a:ext cx="6476631" cy="849545"/>
          </a:xfrm>
        </p:spPr>
        <p:txBody>
          <a:bodyPr>
            <a:normAutofit fontScale="90000"/>
          </a:bodyPr>
          <a:lstStyle/>
          <a:p>
            <a:r>
              <a:rPr lang="sv-SE" dirty="0"/>
              <a:t>Den allmänna förordningen om stöd av mindre betydelse 1407/2013</a:t>
            </a:r>
          </a:p>
        </p:txBody>
      </p:sp>
      <p:sp>
        <p:nvSpPr>
          <p:cNvPr id="3" name="Underrubrik 2">
            <a:extLst>
              <a:ext uri="{FF2B5EF4-FFF2-40B4-BE49-F238E27FC236}">
                <a16:creationId xmlns:a16="http://schemas.microsoft.com/office/drawing/2014/main" id="{DEBFC536-63BC-584B-9142-70704B176C88}"/>
              </a:ext>
            </a:extLst>
          </p:cNvPr>
          <p:cNvSpPr>
            <a:spLocks noGrp="1"/>
          </p:cNvSpPr>
          <p:nvPr>
            <p:ph type="subTitle" idx="1"/>
          </p:nvPr>
        </p:nvSpPr>
        <p:spPr>
          <a:xfrm>
            <a:off x="570451" y="2374084"/>
            <a:ext cx="6568580" cy="3112316"/>
          </a:xfrm>
        </p:spPr>
        <p:txBody>
          <a:bodyPr>
            <a:normAutofit fontScale="92500" lnSpcReduction="10000"/>
          </a:bodyPr>
          <a:lstStyle/>
          <a:p>
            <a:r>
              <a:rPr lang="sv-SE" dirty="0"/>
              <a:t>Stöd kan ges under en tre årsperiod och uppgå till 200 000 euro (1 euro 9,30 kr).</a:t>
            </a:r>
          </a:p>
          <a:p>
            <a:endParaRPr lang="sv-SE" dirty="0"/>
          </a:p>
          <a:p>
            <a:r>
              <a:rPr lang="sv-SE" dirty="0"/>
              <a:t>Stöd ges till ”ett enda företag”</a:t>
            </a:r>
          </a:p>
          <a:p>
            <a:endParaRPr lang="sv-SE" dirty="0"/>
          </a:p>
          <a:p>
            <a:r>
              <a:rPr lang="sv-SE" dirty="0"/>
              <a:t>”de minimis intyg”</a:t>
            </a:r>
          </a:p>
          <a:p>
            <a:r>
              <a:rPr lang="sv-SE" dirty="0"/>
              <a:t> </a:t>
            </a:r>
          </a:p>
          <a:p>
            <a:endParaRPr lang="sv-SE" dirty="0"/>
          </a:p>
        </p:txBody>
      </p:sp>
    </p:spTree>
    <p:extLst>
      <p:ext uri="{BB962C8B-B14F-4D97-AF65-F5344CB8AC3E}">
        <p14:creationId xmlns:p14="http://schemas.microsoft.com/office/powerpoint/2010/main" val="1255227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B86041-2864-354C-AB07-DE639F0293D2}"/>
              </a:ext>
            </a:extLst>
          </p:cNvPr>
          <p:cNvSpPr>
            <a:spLocks noGrp="1"/>
          </p:cNvSpPr>
          <p:nvPr>
            <p:ph type="ctrTitle"/>
          </p:nvPr>
        </p:nvSpPr>
        <p:spPr>
          <a:xfrm>
            <a:off x="662400" y="1289648"/>
            <a:ext cx="8626743" cy="849545"/>
          </a:xfrm>
        </p:spPr>
        <p:txBody>
          <a:bodyPr>
            <a:normAutofit fontScale="90000"/>
          </a:bodyPr>
          <a:lstStyle/>
          <a:p>
            <a:r>
              <a:rPr lang="sv-SE" dirty="0"/>
              <a:t>Artikel 31 Stöd till utbildning i den allmänna gruppundantagsförordningen </a:t>
            </a:r>
            <a:br>
              <a:rPr lang="sv-SE" dirty="0"/>
            </a:br>
            <a:r>
              <a:rPr lang="sv-SE" dirty="0"/>
              <a:t>651/2014 (GBER)</a:t>
            </a:r>
          </a:p>
        </p:txBody>
      </p:sp>
      <p:sp>
        <p:nvSpPr>
          <p:cNvPr id="3" name="Underrubrik 2">
            <a:extLst>
              <a:ext uri="{FF2B5EF4-FFF2-40B4-BE49-F238E27FC236}">
                <a16:creationId xmlns:a16="http://schemas.microsoft.com/office/drawing/2014/main" id="{DEBFC536-63BC-584B-9142-70704B176C88}"/>
              </a:ext>
            </a:extLst>
          </p:cNvPr>
          <p:cNvSpPr>
            <a:spLocks noGrp="1"/>
          </p:cNvSpPr>
          <p:nvPr>
            <p:ph type="subTitle" idx="1"/>
          </p:nvPr>
        </p:nvSpPr>
        <p:spPr>
          <a:xfrm>
            <a:off x="570451" y="2374084"/>
            <a:ext cx="6568580" cy="3112316"/>
          </a:xfrm>
        </p:spPr>
        <p:txBody>
          <a:bodyPr>
            <a:normAutofit/>
          </a:bodyPr>
          <a:lstStyle/>
          <a:p>
            <a:r>
              <a:rPr lang="sv-SE" dirty="0"/>
              <a:t>Det finns allmänna regler som gäller alla olika typer av stöd som regleras i GBER, till exempel </a:t>
            </a:r>
          </a:p>
          <a:p>
            <a:r>
              <a:rPr lang="sv-SE" dirty="0"/>
              <a:t>- stöd får inte lämnas till påbörjade projekt</a:t>
            </a:r>
          </a:p>
        </p:txBody>
      </p:sp>
    </p:spTree>
    <p:extLst>
      <p:ext uri="{BB962C8B-B14F-4D97-AF65-F5344CB8AC3E}">
        <p14:creationId xmlns:p14="http://schemas.microsoft.com/office/powerpoint/2010/main" val="925112918"/>
      </p:ext>
    </p:extLst>
  </p:cSld>
  <p:clrMapOvr>
    <a:masterClrMapping/>
  </p:clrMapOvr>
</p:sld>
</file>

<file path=ppt/theme/theme1.xml><?xml version="1.0" encoding="utf-8"?>
<a:theme xmlns:a="http://schemas.openxmlformats.org/drawingml/2006/main" name="Office-tema">
  <a:themeElements>
    <a:clrScheme name="Egen 1">
      <a:dk1>
        <a:srgbClr val="104161"/>
      </a:dk1>
      <a:lt1>
        <a:srgbClr val="F8F7F7"/>
      </a:lt1>
      <a:dk2>
        <a:srgbClr val="104161"/>
      </a:dk2>
      <a:lt2>
        <a:srgbClr val="F8F7F7"/>
      </a:lt2>
      <a:accent1>
        <a:srgbClr val="649AB3"/>
      </a:accent1>
      <a:accent2>
        <a:srgbClr val="A9D1DA"/>
      </a:accent2>
      <a:accent3>
        <a:srgbClr val="7C9259"/>
      </a:accent3>
      <a:accent4>
        <a:srgbClr val="B7CF83"/>
      </a:accent4>
      <a:accent5>
        <a:srgbClr val="7B485B"/>
      </a:accent5>
      <a:accent6>
        <a:srgbClr val="EABEA5"/>
      </a:accent6>
      <a:hlink>
        <a:srgbClr val="649AB3"/>
      </a:hlink>
      <a:folHlink>
        <a:srgbClr val="649AB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rmAutofit/>
      </a:bodyPr>
      <a:lstStyle>
        <a:defPPr algn="l">
          <a:defRPr dirty="0" err="1" smtClean="0"/>
        </a:defPPr>
      </a:lstStyle>
    </a:txDef>
  </a:objectDefaults>
  <a:extraClrSchemeLst/>
  <a:extLst>
    <a:ext uri="{05A4C25C-085E-4340-85A3-A5531E510DB2}">
      <thm15:themeFamily xmlns:thm15="http://schemas.microsoft.com/office/thememl/2012/main" name="Grundmall med instruktioner SVENSKA2.pptx" id="{28B9AD8F-DAD1-45CF-AF3B-06F5655BC2D4}" vid="{6AF506F1-7716-4536-823A-E206BD1759F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Grundmall med instruktioner_SVENSKA</Template>
  <TotalTime>7490</TotalTime>
  <Words>977</Words>
  <Application>Microsoft Office PowerPoint</Application>
  <PresentationFormat>Bredbild</PresentationFormat>
  <Paragraphs>113</Paragraphs>
  <Slides>11</Slides>
  <Notes>9</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11</vt:i4>
      </vt:variant>
    </vt:vector>
  </HeadingPairs>
  <TitlesOfParts>
    <vt:vector size="16" baseType="lpstr">
      <vt:lpstr>Arial</vt:lpstr>
      <vt:lpstr>Calibri</vt:lpstr>
      <vt:lpstr>Trebuchet MS</vt:lpstr>
      <vt:lpstr>Wingdings</vt:lpstr>
      <vt:lpstr>Office-tema</vt:lpstr>
      <vt:lpstr>EU:s statsstödsregler</vt:lpstr>
      <vt:lpstr>Artikel 107.1 FEUF</vt:lpstr>
      <vt:lpstr>Ges av en medlemsstat eller med hjälp av statliga medel. </vt:lpstr>
      <vt:lpstr>Gynna vissa företag eller viss produktion.  </vt:lpstr>
      <vt:lpstr>Gynna vissa företag eller viss produktion.  </vt:lpstr>
      <vt:lpstr>Snedvrider/hotar att snedvrida konkurrensen</vt:lpstr>
      <vt:lpstr>Påverkan på handeln mellan medlemsstater</vt:lpstr>
      <vt:lpstr>Den allmänna förordningen om stöd av mindre betydelse 1407/2013</vt:lpstr>
      <vt:lpstr>Artikel 31 Stöd till utbildning i den allmänna gruppundantagsförordningen  651/2014 (GBER)</vt:lpstr>
      <vt:lpstr>Artikel 31 Stöd till utbildning i den allmänna gruppundantagsförordningen  651/2014 (GBER)</vt:lpstr>
      <vt:lpstr>Frågor?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EU:s statsstödsregler</dc:title>
  <dc:creator>Nordanås Zandra</dc:creator>
  <cp:lastModifiedBy>Ivarsson Anita</cp:lastModifiedBy>
  <cp:revision>8</cp:revision>
  <dcterms:created xsi:type="dcterms:W3CDTF">2023-11-29T09:21:49Z</dcterms:created>
  <dcterms:modified xsi:type="dcterms:W3CDTF">2023-12-06T08:53:50Z</dcterms:modified>
</cp:coreProperties>
</file>