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4"/>
  </p:notesMasterIdLst>
  <p:sldIdLst>
    <p:sldId id="256" r:id="rId8"/>
    <p:sldId id="259" r:id="rId9"/>
    <p:sldId id="270" r:id="rId10"/>
    <p:sldId id="277" r:id="rId11"/>
    <p:sldId id="275" r:id="rId12"/>
    <p:sldId id="272" r:id="rId13"/>
  </p:sldIdLst>
  <p:sldSz cx="12192000" cy="6858000"/>
  <p:notesSz cx="6858000" cy="9144000"/>
  <p:custDataLst>
    <p:tags r:id="rId15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tags" Target="tags/tag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B0FFE-997D-408E-BC0D-B02B2F007F09}" type="datetimeFigureOut">
              <a:rPr lang="sv-SE" smtClean="0"/>
              <a:t>2023-12-04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C2FE1-C9AB-4A05-BB0E-CAA525B0F3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60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9C2FE1-C9AB-4A05-BB0E-CAA525B0F32B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3530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F6D3D5E7-6D09-434F-B16A-45E901A5B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4656D91A-0EEF-41AE-922A-90AEABC54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97B1F268-438E-427D-A222-F3D87FD0F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6160947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B28316B-8DAC-40DA-A9A9-36A59918F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61839C07-2E61-47D6-BC06-7FCCE3036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784A338-C835-497E-BB5F-D0C26C01F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B074DD21-311D-46EE-B33B-DEC302A8D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2023-12-04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">
            <a:extLst>
              <a:ext uri="{FF2B5EF4-FFF2-40B4-BE49-F238E27FC236}">
                <a16:creationId xmlns:a16="http://schemas.microsoft.com/office/drawing/2014/main" id="{1E78036D-44E4-435B-92DF-43C836075D2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42113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pean-social-fund-plus/en/esf-social-innovation-initiativ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act-for-skills.ec.europa.eu/index_en" TargetMode="External"/><Relationship Id="rId2" Type="http://schemas.openxmlformats.org/officeDocument/2006/relationships/hyperlink" Target="https://ec.europa.eu/commission/presscorner/detail/sv/speech_23_442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regional_policy/whats-new/newsroom/27-10-2023-harnessing-talent-in-europe-commission-launches-the-demography-toolbox_en" TargetMode="External"/><Relationship Id="rId2" Type="http://schemas.openxmlformats.org/officeDocument/2006/relationships/hyperlink" Target="https://commission.europa.eu/business-economy-euro/economic-and-fiscal-policy-coordination/european-semester/european-semester-timeline/autumn-package_s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Information från ESF+-kommittén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Övervakningskommittén</a:t>
            </a:r>
          </a:p>
          <a:p>
            <a:r>
              <a:rPr lang="sv-SE" dirty="0"/>
              <a:t>6 december 2023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E03703-D5A9-74A2-A25D-E3271EC6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Möten i Madrid 23-25 oktober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FDFF8-8817-4AAD-DDF8-65A8D0EA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569201" cy="4129082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Teknisk arbetsgrupp ESF+ delad förvaltning </a:t>
            </a:r>
          </a:p>
          <a:p>
            <a:r>
              <a:rPr lang="sv-SE" dirty="0"/>
              <a:t>Informationspunkter från kommissionen, bl.a. det finansiella genomförandet, halvtidsöversynen av program, förenklade kostnadsalternativ och </a:t>
            </a:r>
            <a:r>
              <a:rPr lang="sv-SE" i="1" dirty="0">
                <a:hlinkClick r:id="rId2"/>
              </a:rPr>
              <a:t>ESF+ Social Innovation Initiative</a:t>
            </a:r>
            <a:endParaRPr lang="sv-SE" i="1" dirty="0"/>
          </a:p>
          <a:p>
            <a:r>
              <a:rPr lang="sv-SE" dirty="0"/>
              <a:t>Information och diskussion om den framtida sammanhållningspolitiken och ESF+.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3461E1-A8CB-D24D-51B7-114127DD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3DABC0-539F-24A6-0AE8-20557F8F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150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E03703-D5A9-74A2-A25D-E3271EC6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ESF+-kommittén den 25 oktober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FDFF8-8817-4AAD-DDF8-65A8D0EA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654926" cy="4129082"/>
          </a:xfrm>
        </p:spPr>
        <p:txBody>
          <a:bodyPr/>
          <a:lstStyle/>
          <a:p>
            <a:pPr lvl="1"/>
            <a:r>
              <a:rPr lang="sv-SE" sz="3200" dirty="0"/>
              <a:t>Informationspunkter från kommissionen bl.a.</a:t>
            </a:r>
          </a:p>
          <a:p>
            <a:pPr lvl="2"/>
            <a:r>
              <a:rPr lang="sv-SE" sz="3200" dirty="0"/>
              <a:t>Ursula von der </a:t>
            </a:r>
            <a:r>
              <a:rPr lang="sv-SE" sz="3200" dirty="0" err="1"/>
              <a:t>Leyens</a:t>
            </a:r>
            <a:r>
              <a:rPr lang="sv-SE" sz="3200" dirty="0"/>
              <a:t> </a:t>
            </a:r>
            <a:r>
              <a:rPr lang="sv-SE" sz="3200" dirty="0">
                <a:hlinkClick r:id="rId2"/>
              </a:rPr>
              <a:t>tal</a:t>
            </a:r>
            <a:r>
              <a:rPr lang="sv-SE" sz="3200" dirty="0"/>
              <a:t> om tillståndet i unionen och </a:t>
            </a:r>
            <a:r>
              <a:rPr lang="sv-SE" sz="3200" dirty="0">
                <a:hlinkClick r:id="rId2"/>
              </a:rPr>
              <a:t>arbetsprogrammet</a:t>
            </a:r>
            <a:r>
              <a:rPr lang="sv-SE" sz="3200" dirty="0"/>
              <a:t> för 2024 (sysselsättning och sociala frågor)</a:t>
            </a:r>
          </a:p>
          <a:p>
            <a:pPr lvl="2"/>
            <a:r>
              <a:rPr lang="sv-SE" sz="3200" dirty="0">
                <a:hlinkClick r:id="rId3"/>
              </a:rPr>
              <a:t>kompetenspaketen</a:t>
            </a:r>
            <a:endParaRPr lang="sv-SE" sz="3200" dirty="0"/>
          </a:p>
          <a:p>
            <a:pPr lvl="2"/>
            <a:r>
              <a:rPr lang="sv-SE" sz="3200" dirty="0"/>
              <a:t>arbetet med den framtida sammanhållningspolitiken</a:t>
            </a:r>
            <a:br>
              <a:rPr lang="sv-SE" sz="3000" dirty="0"/>
            </a:br>
            <a:endParaRPr lang="sv-SE" sz="3000" dirty="0"/>
          </a:p>
          <a:p>
            <a:pPr lvl="1"/>
            <a:endParaRPr lang="sv-SE" sz="30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3461E1-A8CB-D24D-51B7-114127DD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3DABC0-539F-24A6-0AE8-20557F8F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989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D90FC-63F6-CDC0-AB7E-940B65FD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Halvtidsöversyn och flexibilitetsbelopp – art. 18 i förordning (EU) 2021/1060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8C949D-42DF-6B0E-C833-F97FDB6D5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50 % av EU-medlen i programmet för åren 2026 och 2027 (flexibilitetsbelopp) tilldelas först slutgiltigt efter halvtidsöversynen. Motsvarar 106 miljoner euro.</a:t>
            </a:r>
          </a:p>
          <a:p>
            <a:r>
              <a:rPr lang="sv-SE" sz="2800" dirty="0"/>
              <a:t>Sverige ska se över programmet för ESF+ utifrån förordningens bestämmelser.</a:t>
            </a:r>
          </a:p>
          <a:p>
            <a:r>
              <a:rPr lang="sv-SE" sz="2800" dirty="0"/>
              <a:t>Senast den 31 mars 2025 ska regeringen lämna in en bedömning, inklusive ett förslag till slutgiltig tilldelning av flexibilitetsbeloppet. Vid behov också ett förslag till programändring.</a:t>
            </a:r>
          </a:p>
          <a:p>
            <a:r>
              <a:rPr lang="sv-SE" dirty="0"/>
              <a:t>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95A8F1-35BF-E158-30F0-CCB4A1E1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00AABDD-65EA-7432-9D0A-29A7316A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524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D90FC-63F6-CDC0-AB7E-940B65FD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Den framtida sammanhållningspolitiken och ESF+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8C949D-42DF-6B0E-C833-F97FDB6D5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8" y="1890713"/>
            <a:ext cx="11675367" cy="4129082"/>
          </a:xfrm>
        </p:spPr>
        <p:txBody>
          <a:bodyPr/>
          <a:lstStyle/>
          <a:p>
            <a:r>
              <a:rPr lang="sv-SE" dirty="0"/>
              <a:t>Regeringskansliet planerar att ha diskussioner om den framtida sammanhållningspolitiken i övervakningskommittéerna för programmen för ESF+, Europeiska regionala utvecklingsfonden (Eruf) och Fonden för en rättvis omställning (FRO).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För ESF+ planerar vi en diskussion i ÖK i mars 2024.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95A8F1-35BF-E158-30F0-CCB4A1E1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00AABDD-65EA-7432-9D0A-29A7316A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07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E03703-D5A9-74A2-A25D-E3271EC6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Möten i Bryssel 4-5 december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FDFF8-8817-4AAD-DDF8-65A8D0EA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759701" cy="4129082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Teknisk arbetsgrupp ESF+ delad förvaltning </a:t>
            </a:r>
          </a:p>
          <a:p>
            <a:r>
              <a:rPr lang="sv-SE" dirty="0"/>
              <a:t>Informationspunkter från kommissionen, bl.a. det finansiella genomförandet, kommissionens </a:t>
            </a:r>
            <a:r>
              <a:rPr lang="sv-SE" dirty="0">
                <a:hlinkClick r:id="rId2"/>
              </a:rPr>
              <a:t>höstpaket</a:t>
            </a:r>
            <a:r>
              <a:rPr lang="sv-SE" dirty="0"/>
              <a:t> och </a:t>
            </a:r>
            <a:r>
              <a:rPr lang="sv-SE" i="1" dirty="0">
                <a:hlinkClick r:id="rId3"/>
              </a:rPr>
              <a:t>Demography </a:t>
            </a:r>
            <a:r>
              <a:rPr lang="sv-SE" i="1" dirty="0" err="1">
                <a:hlinkClick r:id="rId3"/>
              </a:rPr>
              <a:t>Toolbox</a:t>
            </a:r>
            <a:endParaRPr lang="sv-SE" i="1" dirty="0"/>
          </a:p>
          <a:p>
            <a:r>
              <a:rPr lang="sv-SE" dirty="0"/>
              <a:t>Diskussion om ESF+-kommittén ska ta fram ett yttrande om den framtida sammanhållningspolitiken.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3461E1-A8CB-D24D-51B7-114127DD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3DABC0-539F-24A6-0AE8-20557F8F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1826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PVVC7NFJTUQE-1551738204-87890</_dlc_DocId>
    <_dlc_DocIdUrl xmlns="418f9d99-8a95-4e17-b002-6f0eb5542577">
      <Url>https://dhs.sp.regeringskansliet.se/yta/a-a/_layouts/15/DocIdRedir.aspx?ID=PVVC7NFJTUQE-1551738204-87890</Url>
      <Description>PVVC7NFJTUQE-1551738204-87890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DBD0E76993881340865BC77DD5C4E2D2" ma:contentTypeVersion="42" ma:contentTypeDescription="Skapa ny presentation" ma:contentTypeScope="" ma:versionID="c5cea51bd9e615c60a966ebe2746f6a3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418f9d99-8a95-4e17-b002-6f0eb5542577" targetNamespace="http://schemas.microsoft.com/office/2006/metadata/properties" ma:root="true" ma:fieldsID="bee451d2c397eb13ba9857342d3f72aa" ns2:_="" ns4:_="" ns5:_="" ns6:_="">
    <xsd:import namespace="4e9c2f0c-7bf8-49af-8356-cbf363fc78a7"/>
    <xsd:import namespace="cc625d36-bb37-4650-91b9-0c96159295ba"/>
    <xsd:import namespace="18f3d968-6251-40b0-9f11-012b293496c2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haredContentType xmlns="Microsoft.SharePoint.Taxonomy.ContentTypeSync" SourceId="d07acfae-4dfa-4949-99a8-259efd31a6ae" ContentTypeId="0x010100BBA312BF02777149882D207184EC35C002" PreviousValue="false"/>
</file>

<file path=customXml/itemProps1.xml><?xml version="1.0" encoding="utf-8"?>
<ds:datastoreItem xmlns:ds="http://schemas.openxmlformats.org/officeDocument/2006/customXml" ds:itemID="{668900C2-BC6C-4E81-9E28-28364E5326BE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045744C7-E75D-4B93-A642-A530CCA5DC9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9DA097D-6561-4962-8762-682CC1CDF2F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003903-CA3C-4E07-8702-1E92CA26C148}">
  <ds:schemaRefs>
    <ds:schemaRef ds:uri="4e9c2f0c-7bf8-49af-8356-cbf363fc78a7"/>
    <ds:schemaRef ds:uri="http://schemas.microsoft.com/office/2006/metadata/properties"/>
    <ds:schemaRef ds:uri="cc625d36-bb37-4650-91b9-0c96159295ba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418f9d99-8a95-4e17-b002-6f0eb5542577"/>
    <ds:schemaRef ds:uri="http://schemas.microsoft.com/office/2006/documentManagement/types"/>
    <ds:schemaRef ds:uri="18f3d968-6251-40b0-9f11-012b293496c2"/>
    <ds:schemaRef ds:uri="http://www.w3.org/XML/1998/namespace"/>
    <ds:schemaRef ds:uri="http://purl.org/dc/elements/1.1/"/>
  </ds:schemaRefs>
</ds:datastoreItem>
</file>

<file path=customXml/itemProps5.xml><?xml version="1.0" encoding="utf-8"?>
<ds:datastoreItem xmlns:ds="http://schemas.openxmlformats.org/officeDocument/2006/customXml" ds:itemID="{63300525-B177-49FE-9C22-C71D0E62F8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E3BBFDB0-BF14-4E19-8761-E4ACA05BCD4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284</Words>
  <Application>Microsoft Office PowerPoint</Application>
  <PresentationFormat>Bredbild</PresentationFormat>
  <Paragraphs>38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Calibri</vt:lpstr>
      <vt:lpstr>RK PPT</vt:lpstr>
      <vt:lpstr>Information från ESF+-kommittén</vt:lpstr>
      <vt:lpstr>Möten i Madrid 23-25 oktober 2023</vt:lpstr>
      <vt:lpstr>ESF+-kommittén den 25 oktober 2023</vt:lpstr>
      <vt:lpstr>Halvtidsöversyn och flexibilitetsbelopp – art. 18 i förordning (EU) 2021/1060  </vt:lpstr>
      <vt:lpstr>Den framtida sammanhållningspolitiken och ESF+</vt:lpstr>
      <vt:lpstr>Möten i Bryssel 4-5 december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från ESF+-kommittén</dc:title>
  <dc:creator>Åsa Bergqvist</dc:creator>
  <cp:lastModifiedBy>Ivarsson Anita</cp:lastModifiedBy>
  <cp:revision>23</cp:revision>
  <dcterms:created xsi:type="dcterms:W3CDTF">2023-03-02T20:59:08Z</dcterms:created>
  <dcterms:modified xsi:type="dcterms:W3CDTF">2023-12-04T11:09:37Z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0x010100BBA312BF02777149882D207184EC35C00200DBD0E76993881340865BC77DD5C4E2D2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a78eefcd-9f90-4027-962b-aa4384ca690e</vt:lpwstr>
  </property>
</Properties>
</file>