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86" r:id="rId3"/>
    <p:sldId id="299" r:id="rId4"/>
    <p:sldId id="290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59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886"/>
    <a:srgbClr val="124261"/>
    <a:srgbClr val="004062"/>
    <a:srgbClr val="8B475B"/>
    <a:srgbClr val="F6E3D2"/>
    <a:srgbClr val="723F4E"/>
    <a:srgbClr val="EABEA5"/>
    <a:srgbClr val="6299AE"/>
    <a:srgbClr val="F9E06C"/>
    <a:srgbClr val="A9D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1" autoAdjust="0"/>
    <p:restoredTop sz="91910" autoAdjust="0"/>
  </p:normalViewPr>
  <p:slideViewPr>
    <p:cSldViewPr snapToGrid="0" snapToObjects="1">
      <p:cViewPr varScale="1">
        <p:scale>
          <a:sx n="61" d="100"/>
          <a:sy n="61" d="100"/>
        </p:scale>
        <p:origin x="728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2023-05-10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br>
              <a:rPr lang="sv-SE" dirty="0"/>
            </a:br>
            <a:r>
              <a:rPr lang="sv-SE" b="1" dirty="0"/>
              <a:t>Underrubrik</a:t>
            </a:r>
          </a:p>
          <a:p>
            <a:r>
              <a:rPr lang="sv-SE" b="0" dirty="0"/>
              <a:t>Max två rader (ca 65 tecken)</a:t>
            </a:r>
          </a:p>
          <a:p>
            <a:endParaRPr lang="sv-SE" b="0" dirty="0"/>
          </a:p>
          <a:p>
            <a:r>
              <a:rPr lang="sv-SE" b="1" dirty="0"/>
              <a:t>Generellt om bilder</a:t>
            </a:r>
          </a:p>
          <a:p>
            <a:r>
              <a:rPr lang="sv-SE" b="0" dirty="0"/>
              <a:t>Använd gärna bilder och grafik för att lätt upp presentationen – ett riktmärke är var femte </a:t>
            </a:r>
            <a:r>
              <a:rPr lang="sv-SE" b="0" dirty="0" err="1"/>
              <a:t>slide</a:t>
            </a:r>
            <a:r>
              <a:rPr lang="sv-SE" b="0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181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9631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6421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Rubrik</a:t>
            </a:r>
            <a:br>
              <a:rPr lang="sv-SE" b="1" dirty="0"/>
            </a:br>
            <a:r>
              <a:rPr lang="sv-SE" dirty="0"/>
              <a:t>Max två rader (ca 50 tecken)</a:t>
            </a:r>
          </a:p>
          <a:p>
            <a:endParaRPr lang="sv-SE" dirty="0"/>
          </a:p>
          <a:p>
            <a:r>
              <a:rPr lang="sv-SE" b="1" dirty="0"/>
              <a:t>Text</a:t>
            </a:r>
          </a:p>
          <a:p>
            <a:r>
              <a:rPr lang="sv-SE" dirty="0"/>
              <a:t>Max fem rader. (ca 230 tecken)</a:t>
            </a:r>
          </a:p>
          <a:p>
            <a:endParaRPr lang="sv-SE" dirty="0"/>
          </a:p>
          <a:p>
            <a:r>
              <a:rPr lang="sv-SE" b="1" dirty="0"/>
              <a:t>Punktlista</a:t>
            </a:r>
          </a:p>
          <a:p>
            <a:r>
              <a:rPr lang="sv-SE" b="0" dirty="0"/>
              <a:t>Består listan av något ord per punkt kan listan vara fem punkter lång. (ca 100 tecken)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/>
              <a:t>Består de av meningar begränsas den till tre punkter/sex rader per sida. (ca 100 tecken)</a:t>
            </a:r>
          </a:p>
          <a:p>
            <a:r>
              <a:rPr lang="sv-SE" b="0" dirty="0"/>
              <a:t>Behövs fler punkter, lägg då till en extra sida.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/>
              <a:t>Text + punktlista bör ej överstiga tio rader tillsammans.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57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2" name="Bildobjekt 11" descr="Svenska ESF-rådets logotyp">
            <a:extLst>
              <a:ext uri="{FF2B5EF4-FFF2-40B4-BE49-F238E27FC236}">
                <a16:creationId xmlns:a16="http://schemas.microsoft.com/office/drawing/2014/main" id="{03C84CEB-0DB6-C25B-7C06-AA9B937CF6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2" name="Bildobjekt 1" descr="Medfinansieras av Europeiska unionen logotyp">
            <a:extLst>
              <a:ext uri="{FF2B5EF4-FFF2-40B4-BE49-F238E27FC236}">
                <a16:creationId xmlns:a16="http://schemas.microsoft.com/office/drawing/2014/main" id="{DA31E4B4-4A48-3B03-2461-334F4293CC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14916" y="368477"/>
            <a:ext cx="2519832" cy="53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1" name="Bildobjekt 10" descr="Svenska ESF-rådets logotyp">
            <a:extLst>
              <a:ext uri="{FF2B5EF4-FFF2-40B4-BE49-F238E27FC236}">
                <a16:creationId xmlns:a16="http://schemas.microsoft.com/office/drawing/2014/main" id="{9BF7A750-D0B7-89CB-9892-35C1D2F502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4" name="Bildobjekt 3" descr="Medfinansieras av Europeiska unionen logotyp">
            <a:extLst>
              <a:ext uri="{FF2B5EF4-FFF2-40B4-BE49-F238E27FC236}">
                <a16:creationId xmlns:a16="http://schemas.microsoft.com/office/drawing/2014/main" id="{FE7117B6-8B02-22B9-0558-169D9DBF9C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14916" y="368477"/>
            <a:ext cx="2519832" cy="53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 6" descr="Svenska ESF-rådets logotyp">
            <a:extLst>
              <a:ext uri="{FF2B5EF4-FFF2-40B4-BE49-F238E27FC236}">
                <a16:creationId xmlns:a16="http://schemas.microsoft.com/office/drawing/2014/main" id="{2966011D-4AEF-84FD-4C3F-3C537C67B783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5" name="Bildobjekt 4" descr="Medfinansieras av Europeiska unionen logotyp">
            <a:extLst>
              <a:ext uri="{FF2B5EF4-FFF2-40B4-BE49-F238E27FC236}">
                <a16:creationId xmlns:a16="http://schemas.microsoft.com/office/drawing/2014/main" id="{CC4DCFF5-3772-5F15-D6C4-B2BD67E303EA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2068196" y="6063027"/>
            <a:ext cx="2237677" cy="47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4AE6B2-D74D-0C4C-9352-F4014B059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357" y="1789431"/>
            <a:ext cx="5271531" cy="1257144"/>
          </a:xfrm>
        </p:spPr>
        <p:txBody>
          <a:bodyPr>
            <a:normAutofit fontScale="90000"/>
          </a:bodyPr>
          <a:lstStyle/>
          <a:p>
            <a:r>
              <a:rPr lang="sv-SE" dirty="0"/>
              <a:t>Utvärderingsplan </a:t>
            </a:r>
            <a:br>
              <a:rPr lang="sv-SE" dirty="0"/>
            </a:br>
            <a:r>
              <a:rPr lang="sv-SE" dirty="0"/>
              <a:t>10 maj 2023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6EC34E4-4A53-664E-9B19-2D58BE4EE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/>
              <a:t>Seth Sander</a:t>
            </a:r>
          </a:p>
        </p:txBody>
      </p:sp>
    </p:spTree>
    <p:extLst>
      <p:ext uri="{BB962C8B-B14F-4D97-AF65-F5344CB8AC3E}">
        <p14:creationId xmlns:p14="http://schemas.microsoft.com/office/powerpoint/2010/main" val="48519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C10608-AD5C-AABA-0627-F4876EF0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Diskussion och frågor – Syften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32696C-D6FB-50D7-2E70-D49300D5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330575" algn="l"/>
                <a:tab pos="3870960" algn="l"/>
              </a:tabLst>
            </a:pPr>
            <a:r>
              <a:rPr lang="sv-SE" sz="2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Stödja Svenska ESF-rådets arbete med att utvärdera socialfondens effekter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8153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C10608-AD5C-AABA-0627-F4876EF0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Diskussion och frågor – Syften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32696C-D6FB-50D7-2E70-D49300D5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330575" algn="l"/>
                <a:tab pos="3870960" algn="l"/>
              </a:tabLst>
            </a:pPr>
            <a:r>
              <a:rPr lang="sv-SE" sz="2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Stärka Svenska ESF-rådets arbete med att förbättra kvaliteten när det gäller utformning och genomförande av framtida socialfondsprogram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9585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14B843-ADF6-2D43-B8E1-CFF14987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2555341"/>
            <a:ext cx="4599160" cy="873659"/>
          </a:xfrm>
        </p:spPr>
        <p:txBody>
          <a:bodyPr>
            <a:normAutofit/>
          </a:bodyPr>
          <a:lstStyle/>
          <a:p>
            <a:r>
              <a:rPr lang="sv-SE" sz="4000" dirty="0"/>
              <a:t>Tack! </a:t>
            </a:r>
          </a:p>
        </p:txBody>
      </p:sp>
      <p:pic>
        <p:nvPicPr>
          <p:cNvPr id="6" name="Platshållare för bild 5" descr="Fiskare i galonbyxor står på båt ute till havs och drar upp fångstbur.">
            <a:extLst>
              <a:ext uri="{FF2B5EF4-FFF2-40B4-BE49-F238E27FC236}">
                <a16:creationId xmlns:a16="http://schemas.microsoft.com/office/drawing/2014/main" id="{8879C8F9-FEBF-F749-9137-5DA903D4975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l="15578" r="15578"/>
          <a:stretch/>
        </p:blipFill>
        <p:spPr/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4F85A0DB-6253-B2F5-66E6-C281D85A82C8}"/>
              </a:ext>
            </a:extLst>
          </p:cNvPr>
          <p:cNvSpPr txBox="1"/>
          <p:nvPr/>
        </p:nvSpPr>
        <p:spPr>
          <a:xfrm>
            <a:off x="664588" y="1820333"/>
            <a:ext cx="4831398" cy="40386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algn="l"/>
            <a:endParaRPr lang="sv-SE" dirty="0"/>
          </a:p>
          <a:p>
            <a:pPr algn="l"/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66868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CBCCB3-6855-18BE-F9E8-B8B38B00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F23A1E-932C-A87D-F5A5-B6073D68F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Inkomna kommentarer sedan utskicket (10min)</a:t>
            </a:r>
            <a:br>
              <a:rPr lang="sv-SE" dirty="0"/>
            </a:br>
            <a:endParaRPr lang="sv-SE" dirty="0"/>
          </a:p>
          <a:p>
            <a:r>
              <a:rPr lang="sv-SE" dirty="0"/>
              <a:t>Kortfattad beskrivning av planen och processen för planens framtagande (10min)</a:t>
            </a:r>
            <a:br>
              <a:rPr lang="sv-SE" dirty="0"/>
            </a:br>
            <a:endParaRPr lang="sv-SE" dirty="0"/>
          </a:p>
          <a:p>
            <a:r>
              <a:rPr lang="sv-SE" dirty="0"/>
              <a:t>Frågor och diskussion - Uppfyller planen sina syften? (25min)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8892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B24FEE-7A56-7FA6-602C-C2106C506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Inkomna kommentarer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21F869-19D9-BDDE-B436-33BA040B3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Pågående dialog med analysavdelningen på AF om hur operationalisera utvärderingsfrågorna inom PO B. Frågorna kretsar främst kring begreppet kompetens. </a:t>
            </a:r>
            <a:br>
              <a:rPr lang="sv-SE" dirty="0"/>
            </a:br>
            <a:endParaRPr lang="sv-SE" dirty="0"/>
          </a:p>
          <a:p>
            <a:r>
              <a:rPr lang="sv-SE" dirty="0"/>
              <a:t>Det har inkommit synpunkter på avsaknaden av individdata i PO C.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Skrivtekniska kommentarer har inkommit, ändringar finns i utdelat dokument. </a:t>
            </a:r>
            <a:br>
              <a:rPr lang="sv-SE" dirty="0"/>
            </a:br>
            <a:endParaRPr lang="sv-SE" dirty="0"/>
          </a:p>
          <a:p>
            <a:r>
              <a:rPr lang="sv-SE" dirty="0"/>
              <a:t>Frågor om tidplan för utvärdering av PO C och PO E har inkommit. </a:t>
            </a:r>
          </a:p>
        </p:txBody>
      </p:sp>
    </p:spTree>
    <p:extLst>
      <p:ext uri="{BB962C8B-B14F-4D97-AF65-F5344CB8AC3E}">
        <p14:creationId xmlns:p14="http://schemas.microsoft.com/office/powerpoint/2010/main" val="147823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83E2AD-F709-A03F-50FF-2F5335FE1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Utvärderingsplanens process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B4A42D-8823-5537-7015-5A3FC5D9C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Särskilt utsedd arbetsgrupp från ÖKAU</a:t>
            </a:r>
          </a:p>
          <a:p>
            <a:r>
              <a:rPr lang="sv-SE" dirty="0"/>
              <a:t>Regelbundna träffar med extern forskarkompetens</a:t>
            </a:r>
          </a:p>
          <a:p>
            <a:r>
              <a:rPr lang="sv-SE" dirty="0"/>
              <a:t>Två genomgångar på ÖKAU</a:t>
            </a:r>
          </a:p>
          <a:p>
            <a:r>
              <a:rPr lang="sv-SE" dirty="0"/>
              <a:t>Avstämningar med analysavdelningen på AF</a:t>
            </a:r>
          </a:p>
          <a:p>
            <a:r>
              <a:rPr lang="sv-SE" dirty="0"/>
              <a:t>Erfarenhetsutbyte med Tillväxtverket</a:t>
            </a:r>
          </a:p>
          <a:p>
            <a:r>
              <a:rPr lang="sv-SE" dirty="0"/>
              <a:t>Feedback från Joint Research Centre på EU-kommissionen. </a:t>
            </a:r>
          </a:p>
        </p:txBody>
      </p:sp>
    </p:spTree>
    <p:extLst>
      <p:ext uri="{BB962C8B-B14F-4D97-AF65-F5344CB8AC3E}">
        <p14:creationId xmlns:p14="http://schemas.microsoft.com/office/powerpoint/2010/main" val="135665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83E2AD-F709-A03F-50FF-2F5335FE1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Utvärderingsplanens syften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B4A42D-8823-5537-7015-5A3FC5D9C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  <a:tabLst>
                <a:tab pos="3330575" algn="l"/>
                <a:tab pos="3870960" algn="l"/>
              </a:tabLst>
            </a:pP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Stärka Svenska ESF-rådets arbete med att förbättra kvaliteten när det gäller utformning och genomförande av framtida socialfondsprogram</a:t>
            </a:r>
          </a:p>
          <a:p>
            <a:pPr marL="342900" lvl="0" indent="-342900">
              <a:buFont typeface="+mj-lt"/>
              <a:buAutoNum type="arabicPeriod"/>
              <a:tabLst>
                <a:tab pos="3330575" algn="l"/>
                <a:tab pos="3870960" algn="l"/>
              </a:tabLst>
            </a:pP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Stödja Svenska ESF-rådets arbete med att utvärdera socialfondens effekter</a:t>
            </a:r>
          </a:p>
          <a:p>
            <a:pPr marL="342900" lvl="0" indent="-342900">
              <a:buFont typeface="+mj-lt"/>
              <a:buAutoNum type="arabicPeriod"/>
              <a:tabLst>
                <a:tab pos="3330575" algn="l"/>
                <a:tab pos="3870960" algn="l"/>
              </a:tabLst>
            </a:pP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Stärka övervakningskommitténs möjlighet att följa socialfondsprogrammet</a:t>
            </a:r>
          </a:p>
          <a:p>
            <a:pPr marL="342900" lvl="0" indent="-342900">
              <a:spcAft>
                <a:spcPts val="1300"/>
              </a:spcAft>
              <a:buFont typeface="+mj-lt"/>
              <a:buAutoNum type="arabicPeriod"/>
              <a:tabLst>
                <a:tab pos="3330575" algn="l"/>
                <a:tab pos="3870960" algn="l"/>
              </a:tabLst>
            </a:pP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Uppfylla Europeiska unionens krav på en utvärderingsplan</a:t>
            </a:r>
          </a:p>
          <a:p>
            <a:pPr marL="514350" indent="-514350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296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9709ED-1C0F-4B71-198F-1DC5565D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Utvärderingsfrågor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F39030-519E-32D0-5599-3146D7991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Totalt drygt 40 utvärderingsfrågor uppdelade utifrån förordningens utvärderingskriterium, programområden och horisontella principer. </a:t>
            </a:r>
            <a:br>
              <a:rPr lang="sv-SE" dirty="0"/>
            </a:br>
            <a:endParaRPr lang="sv-SE" dirty="0"/>
          </a:p>
          <a:p>
            <a:r>
              <a:rPr lang="sv-SE" dirty="0"/>
              <a:t>Frågorna är formulerade utifrån målen och insatsernas karaktär i respektive programområde. </a:t>
            </a:r>
          </a:p>
        </p:txBody>
      </p:sp>
    </p:spTree>
    <p:extLst>
      <p:ext uri="{BB962C8B-B14F-4D97-AF65-F5344CB8AC3E}">
        <p14:creationId xmlns:p14="http://schemas.microsoft.com/office/powerpoint/2010/main" val="181896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507B08-23D7-3D5F-4F7C-606B3414D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Tidplan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A628BE-C715-E612-1747-CA199CC8B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Utvärderingsplanen innehåller en tidplan för när utvärdering av programmet som helhet, och respektive programområde, ska påbörjas och slutföras. </a:t>
            </a:r>
            <a:br>
              <a:rPr lang="sv-SE" dirty="0"/>
            </a:br>
            <a:endParaRPr lang="sv-SE" dirty="0"/>
          </a:p>
          <a:p>
            <a:r>
              <a:rPr lang="sv-SE" dirty="0"/>
              <a:t>Tidplanen är anpassad dels utifrån förordningens deadline för utvärdering, dels utifrån syftet att bidra till utformningen av nästa socialfondsprogram.</a:t>
            </a:r>
          </a:p>
        </p:txBody>
      </p:sp>
    </p:spTree>
    <p:extLst>
      <p:ext uri="{BB962C8B-B14F-4D97-AF65-F5344CB8AC3E}">
        <p14:creationId xmlns:p14="http://schemas.microsoft.com/office/powerpoint/2010/main" val="314695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C10608-AD5C-AABA-0627-F4876EF0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Diskussion och frågor – Syften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32696C-D6FB-50D7-2E70-D49300D5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Stärka Övervakningskommitténs möjlighet att följa socialfondsprogrammet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5267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C10608-AD5C-AABA-0627-F4876EF0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Diskussion och frågor – Syften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32696C-D6FB-50D7-2E70-D49300D5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300"/>
              </a:spcAft>
              <a:tabLst>
                <a:tab pos="3330575" algn="l"/>
                <a:tab pos="3870960" algn="l"/>
              </a:tabLst>
            </a:pPr>
            <a:r>
              <a:rPr lang="sv-SE" sz="2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Uppfylla Europeiska unionens krav på en utvärderingsplan</a:t>
            </a:r>
          </a:p>
          <a:p>
            <a:pPr marL="0" lvl="0" indent="0">
              <a:spcAft>
                <a:spcPts val="1300"/>
              </a:spcAft>
              <a:buNone/>
              <a:tabLst>
                <a:tab pos="3330575" algn="l"/>
                <a:tab pos="3870960" algn="l"/>
              </a:tabLst>
            </a:pPr>
            <a:endParaRPr lang="sv-SE" sz="2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89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F_PPT med instruktioner SVENSKA" id="{297E63B9-0D4A-440A-8320-CA187E90E325}" vid="{CD610495-ECC1-4A72-8ECB-5F4661CFEA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 med instruktioner SVENSKA</Template>
  <TotalTime>28503</TotalTime>
  <Words>436</Words>
  <Application>Microsoft Office PowerPoint</Application>
  <PresentationFormat>Bredbild</PresentationFormat>
  <Paragraphs>58</Paragraphs>
  <Slides>12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Trebuchet MS</vt:lpstr>
      <vt:lpstr>Office-tema</vt:lpstr>
      <vt:lpstr>Utvärderingsplan  10 maj 2023</vt:lpstr>
      <vt:lpstr>Agenda</vt:lpstr>
      <vt:lpstr>Inkomna kommentarer</vt:lpstr>
      <vt:lpstr>Utvärderingsplanens process</vt:lpstr>
      <vt:lpstr>Utvärderingsplanens syften</vt:lpstr>
      <vt:lpstr>Utvärderingsfrågor</vt:lpstr>
      <vt:lpstr>Tidplan</vt:lpstr>
      <vt:lpstr>Diskussion och frågor – Syften </vt:lpstr>
      <vt:lpstr>Diskussion och frågor – Syften </vt:lpstr>
      <vt:lpstr>Diskussion och frågor – Syften </vt:lpstr>
      <vt:lpstr>Diskussion och frågor – Syften </vt:lpstr>
      <vt:lpstr>Tack!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till Svenska ESF-rådet</dc:title>
  <dc:creator>Källström-Böresson Jonna</dc:creator>
  <cp:lastModifiedBy>Ivarsson Anita</cp:lastModifiedBy>
  <cp:revision>33</cp:revision>
  <dcterms:created xsi:type="dcterms:W3CDTF">2022-11-03T12:11:55Z</dcterms:created>
  <dcterms:modified xsi:type="dcterms:W3CDTF">2023-05-10T05:28:33Z</dcterms:modified>
</cp:coreProperties>
</file>