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74" r:id="rId4"/>
    <p:sldId id="275" r:id="rId5"/>
    <p:sldId id="276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B2B2B"/>
    <a:srgbClr val="F39886"/>
    <a:srgbClr val="124261"/>
    <a:srgbClr val="004062"/>
    <a:srgbClr val="8B475B"/>
    <a:srgbClr val="F6E3D2"/>
    <a:srgbClr val="723F4E"/>
    <a:srgbClr val="EABEA5"/>
    <a:srgbClr val="629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78571"/>
  </p:normalViewPr>
  <p:slideViewPr>
    <p:cSldViewPr snapToGrid="0" snapToObjects="1">
      <p:cViewPr varScale="1">
        <p:scale>
          <a:sx n="127" d="100"/>
          <a:sy n="127" d="100"/>
        </p:scale>
        <p:origin x="3870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D9394-B095-D14F-9C64-9054C5F416E2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36579-4CA0-484E-809B-B32E5DC99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181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79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1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1F8F117-E482-B548-86A9-089DD068A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2BBD79D-617E-0C4E-8C8E-F40ECFB52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rgbClr val="F6E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9A6F7AF-1600-3745-B44C-3759E7BDE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80A94A70-77CA-7A4A-9A57-2F63C0D87F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517873D5-62BF-154B-8C79-136C0BF69C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DC0ADD5B-E213-FE4F-9F25-F0B2241BB3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datum</a:t>
            </a:r>
          </a:p>
        </p:txBody>
      </p:sp>
      <p:pic>
        <p:nvPicPr>
          <p:cNvPr id="12" name="Bildobjekt 11" descr="Svenska ESF-rådets logotyp">
            <a:extLst>
              <a:ext uri="{FF2B5EF4-FFF2-40B4-BE49-F238E27FC236}">
                <a16:creationId xmlns:a16="http://schemas.microsoft.com/office/drawing/2014/main" id="{03C84CEB-0DB6-C25B-7C06-AA9B937CF6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2" name="Bildobjekt 1" descr="Medfinansieras av Europeiska unionen logotyp">
            <a:extLst>
              <a:ext uri="{FF2B5EF4-FFF2-40B4-BE49-F238E27FC236}">
                <a16:creationId xmlns:a16="http://schemas.microsoft.com/office/drawing/2014/main" id="{DA31E4B4-4A48-3B03-2461-334F4293CC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14916" y="368477"/>
            <a:ext cx="2519832" cy="53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5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62939" y="1595672"/>
            <a:ext cx="5429062" cy="5262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58416" y="457200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819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 med mön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834680" y="-7167"/>
            <a:ext cx="2164245" cy="2208413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2429" y="1330859"/>
            <a:ext cx="3711422" cy="3613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4469" y="4950958"/>
            <a:ext cx="1339382" cy="1339382"/>
          </a:xfrm>
          <a:prstGeom prst="rect">
            <a:avLst/>
          </a:prstGeom>
          <a:solidFill>
            <a:srgbClr val="A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98925" y="2201246"/>
            <a:ext cx="989656" cy="1009853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93851" y="4186448"/>
            <a:ext cx="2694915" cy="267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33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19782" y="90087"/>
            <a:ext cx="3388945" cy="3426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0037" y="1731792"/>
            <a:ext cx="836672" cy="836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46462" y="5160475"/>
            <a:ext cx="1663575" cy="1697525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65861" y="4061125"/>
            <a:ext cx="1077363" cy="1099350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10037" y="2568464"/>
            <a:ext cx="2694915" cy="25920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5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9609" y="1595672"/>
            <a:ext cx="4831398" cy="4683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1349" y="1"/>
            <a:ext cx="1595672" cy="1595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71022" y="4237022"/>
            <a:ext cx="2620979" cy="2620979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517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068" y="543124"/>
            <a:ext cx="5326932" cy="5136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78466" y="5164057"/>
            <a:ext cx="1702652" cy="1693943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69981" y="-32371"/>
            <a:ext cx="2539844" cy="2551905"/>
          </a:xfrm>
          <a:prstGeom prst="rect">
            <a:avLst/>
          </a:prstGeom>
          <a:solidFill>
            <a:srgbClr val="124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91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39044" y="5482535"/>
            <a:ext cx="1375874" cy="1375874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14917" y="2605451"/>
            <a:ext cx="2877084" cy="2877084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A1B5B9E-0DAE-8247-8A6C-E1AFEB21F9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09135" y="452927"/>
            <a:ext cx="3611562" cy="36115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5927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73677" y="457200"/>
            <a:ext cx="1153231" cy="1153231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97663" y="4311353"/>
            <a:ext cx="2546647" cy="2546647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EBEE1651-5104-0C49-B498-D2207B4C16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26538" y="1609725"/>
            <a:ext cx="3065462" cy="31416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6799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2982" y="457201"/>
            <a:ext cx="5622201" cy="59254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12256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74629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54F6FA-2C7A-0F40-A68F-8B6D5356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720" y="516048"/>
            <a:ext cx="10385079" cy="5269116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051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2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34E60E6F-E48C-8649-8FBF-B9F4EC38A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2465B3A2-FA99-B048-8364-C9B6EE7AF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BAFA08D-D8ED-9E43-9149-F165AFF23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rgbClr val="8B47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1301CA2-F276-B14A-B0EA-CD7F6DD8D4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</a:t>
            </a:r>
            <a:r>
              <a:rPr lang="sv-SE" dirty="0" err="1"/>
              <a:t>dqatum</a:t>
            </a:r>
            <a:endParaRPr lang="sv-SE" dirty="0"/>
          </a:p>
        </p:txBody>
      </p:sp>
      <p:pic>
        <p:nvPicPr>
          <p:cNvPr id="11" name="Bildobjekt 10" descr="Svenska ESF-rådets logotyp">
            <a:extLst>
              <a:ext uri="{FF2B5EF4-FFF2-40B4-BE49-F238E27FC236}">
                <a16:creationId xmlns:a16="http://schemas.microsoft.com/office/drawing/2014/main" id="{9BF7A750-D0B7-89CB-9892-35C1D2F502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4" name="Bildobjekt 3" descr="Medfinansieras av Europeiska unionen logotyp">
            <a:extLst>
              <a:ext uri="{FF2B5EF4-FFF2-40B4-BE49-F238E27FC236}">
                <a16:creationId xmlns:a16="http://schemas.microsoft.com/office/drawing/2014/main" id="{FE7117B6-8B02-22B9-0558-169D9DBF9C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14916" y="368477"/>
            <a:ext cx="2519832" cy="53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45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sida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07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– Blå">
    <p:bg>
      <p:bgPr>
        <a:solidFill>
          <a:srgbClr val="A9D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648"/>
            <a:ext cx="6516998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400" y="2961907"/>
            <a:ext cx="6516998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16A05F-22AB-9E4F-B3C8-1B6E31C36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9"/>
            <a:ext cx="4295196" cy="461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1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rön">
    <p:bg>
      <p:bgPr>
        <a:solidFill>
          <a:srgbClr val="B7CF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5308B08-3FA6-5A43-A747-111A29F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8"/>
            <a:ext cx="4295197" cy="461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ul">
    <p:bg>
      <p:bgPr>
        <a:solidFill>
          <a:srgbClr val="F9E0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7E0A9CF-BE89-104B-B30C-E144FDD36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2" y="2245258"/>
            <a:ext cx="4295198" cy="461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Rosa">
    <p:bg>
      <p:bgPr>
        <a:solidFill>
          <a:srgbClr val="EABE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BE1E315-C437-6448-8579-A95E71D78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1" y="2245257"/>
            <a:ext cx="4295199" cy="461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8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311B47-16D8-9647-829B-D0786C52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9113718" cy="364854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68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–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FD3FD9A2-49C0-3745-BDC1-0A45AC1D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3" y="563963"/>
            <a:ext cx="10337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3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3AB8240A-3D11-9144-B799-360BB7BBCA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07351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3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36190" y="457200"/>
            <a:ext cx="5555810" cy="5454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22202" y="4630847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97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9EF735-2EBE-7F49-82AA-336045B3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DD7512-FD86-934F-A2F4-DE5978D53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1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 6" descr="Svenska ESF-rådets logotyp">
            <a:extLst>
              <a:ext uri="{FF2B5EF4-FFF2-40B4-BE49-F238E27FC236}">
                <a16:creationId xmlns:a16="http://schemas.microsoft.com/office/drawing/2014/main" id="{2966011D-4AEF-84FD-4C3F-3C537C67B783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12109" y="6089636"/>
            <a:ext cx="1545142" cy="422413"/>
          </a:xfrm>
          <a:prstGeom prst="rect">
            <a:avLst/>
          </a:prstGeom>
        </p:spPr>
      </p:pic>
      <p:pic>
        <p:nvPicPr>
          <p:cNvPr id="5" name="Bildobjekt 4" descr="Medfinansieras av Europeiska unionen logotyp">
            <a:extLst>
              <a:ext uri="{FF2B5EF4-FFF2-40B4-BE49-F238E27FC236}">
                <a16:creationId xmlns:a16="http://schemas.microsoft.com/office/drawing/2014/main" id="{CC4DCFF5-3772-5F15-D6C4-B2BD67E303EA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2068196" y="6063027"/>
            <a:ext cx="2237677" cy="47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5" r:id="rId2"/>
    <p:sldLayoutId id="2147483649" r:id="rId3"/>
    <p:sldLayoutId id="2147483661" r:id="rId4"/>
    <p:sldLayoutId id="2147483662" r:id="rId5"/>
    <p:sldLayoutId id="2147483658" r:id="rId6"/>
    <p:sldLayoutId id="2147483650" r:id="rId7"/>
    <p:sldLayoutId id="2147483660" r:id="rId8"/>
    <p:sldLayoutId id="2147483664" r:id="rId9"/>
    <p:sldLayoutId id="2147483666" r:id="rId10"/>
    <p:sldLayoutId id="2147483668" r:id="rId11"/>
    <p:sldLayoutId id="2147483667" r:id="rId12"/>
    <p:sldLayoutId id="2147483665" r:id="rId13"/>
    <p:sldLayoutId id="2147483669" r:id="rId14"/>
    <p:sldLayoutId id="2147483671" r:id="rId15"/>
    <p:sldLayoutId id="2147483672" r:id="rId16"/>
    <p:sldLayoutId id="2147483657" r:id="rId17"/>
    <p:sldLayoutId id="2147483663" r:id="rId18"/>
    <p:sldLayoutId id="2147483654" r:id="rId19"/>
    <p:sldLayoutId id="2147483655" r:id="rId2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7063" indent="-169863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12838" indent="-1984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58925" indent="-1873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06600" indent="-1778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8A4AE6B2-D74D-0C4C-9352-F4014B059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151" y="1036705"/>
            <a:ext cx="5376466" cy="1257144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0000"/>
                </a:solidFill>
              </a:rPr>
              <a:t>Övervakningskommittén</a:t>
            </a:r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8E29FE30-760A-314E-9211-A9F23E4EE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152" y="2457360"/>
            <a:ext cx="5271530" cy="1163664"/>
          </a:xfrm>
        </p:spPr>
        <p:txBody>
          <a:bodyPr>
            <a:normAutofit/>
          </a:bodyPr>
          <a:lstStyle/>
          <a:p>
            <a:r>
              <a:rPr lang="sv-SE" sz="2500" dirty="0">
                <a:solidFill>
                  <a:srgbClr val="000000"/>
                </a:solidFill>
              </a:rPr>
              <a:t>Programläge ESF+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6EC34E4-4A53-664E-9B19-2D58BE4EE6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0000"/>
                </a:solidFill>
              </a:rPr>
              <a:t>Joacim Rova Grevstig 10 maj 2023</a:t>
            </a:r>
          </a:p>
        </p:txBody>
      </p:sp>
    </p:spTree>
    <p:extLst>
      <p:ext uri="{BB962C8B-B14F-4D97-AF65-F5344CB8AC3E}">
        <p14:creationId xmlns:p14="http://schemas.microsoft.com/office/powerpoint/2010/main" val="48519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0000"/>
                </a:solidFill>
              </a:rPr>
              <a:t>Presentationens innehåll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000000"/>
                </a:solidFill>
              </a:rPr>
              <a:t>6 tabeller</a:t>
            </a:r>
          </a:p>
          <a:p>
            <a:r>
              <a:rPr lang="sv-SE" dirty="0">
                <a:solidFill>
                  <a:srgbClr val="000000"/>
                </a:solidFill>
              </a:rPr>
              <a:t>Finansiell data</a:t>
            </a:r>
          </a:p>
          <a:p>
            <a:r>
              <a:rPr lang="sv-SE" dirty="0">
                <a:solidFill>
                  <a:srgbClr val="000000"/>
                </a:solidFill>
              </a:rPr>
              <a:t>Resultat mot delmål 2024</a:t>
            </a:r>
          </a:p>
        </p:txBody>
      </p:sp>
    </p:spTree>
    <p:extLst>
      <p:ext uri="{BB962C8B-B14F-4D97-AF65-F5344CB8AC3E}">
        <p14:creationId xmlns:p14="http://schemas.microsoft.com/office/powerpoint/2010/main" val="260092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C955F9-A0FF-6CC8-B58D-1F572E0D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>
                <a:solidFill>
                  <a:srgbClr val="000000"/>
                </a:solidFill>
              </a:rPr>
              <a:t>Utlysningar</a:t>
            </a:r>
            <a:endParaRPr lang="sv-SE" dirty="0">
              <a:solidFill>
                <a:srgbClr val="000000"/>
              </a:solidFill>
            </a:endParaRP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E51558A0-48C1-D573-1019-64C0AEFCE5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609148"/>
              </p:ext>
            </p:extLst>
          </p:nvPr>
        </p:nvGraphicFramePr>
        <p:xfrm>
          <a:off x="660400" y="1982788"/>
          <a:ext cx="9114222" cy="4018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014">
                  <a:extLst>
                    <a:ext uri="{9D8B030D-6E8A-4147-A177-3AD203B41FA5}">
                      <a16:colId xmlns:a16="http://schemas.microsoft.com/office/drawing/2014/main" val="3915791379"/>
                    </a:ext>
                  </a:extLst>
                </a:gridCol>
                <a:gridCol w="978776">
                  <a:extLst>
                    <a:ext uri="{9D8B030D-6E8A-4147-A177-3AD203B41FA5}">
                      <a16:colId xmlns:a16="http://schemas.microsoft.com/office/drawing/2014/main" val="2456329962"/>
                    </a:ext>
                  </a:extLst>
                </a:gridCol>
                <a:gridCol w="978776">
                  <a:extLst>
                    <a:ext uri="{9D8B030D-6E8A-4147-A177-3AD203B41FA5}">
                      <a16:colId xmlns:a16="http://schemas.microsoft.com/office/drawing/2014/main" val="3294324537"/>
                    </a:ext>
                  </a:extLst>
                </a:gridCol>
                <a:gridCol w="978776">
                  <a:extLst>
                    <a:ext uri="{9D8B030D-6E8A-4147-A177-3AD203B41FA5}">
                      <a16:colId xmlns:a16="http://schemas.microsoft.com/office/drawing/2014/main" val="1136650324"/>
                    </a:ext>
                  </a:extLst>
                </a:gridCol>
                <a:gridCol w="978776">
                  <a:extLst>
                    <a:ext uri="{9D8B030D-6E8A-4147-A177-3AD203B41FA5}">
                      <a16:colId xmlns:a16="http://schemas.microsoft.com/office/drawing/2014/main" val="2026721962"/>
                    </a:ext>
                  </a:extLst>
                </a:gridCol>
                <a:gridCol w="978776">
                  <a:extLst>
                    <a:ext uri="{9D8B030D-6E8A-4147-A177-3AD203B41FA5}">
                      <a16:colId xmlns:a16="http://schemas.microsoft.com/office/drawing/2014/main" val="1118254992"/>
                    </a:ext>
                  </a:extLst>
                </a:gridCol>
                <a:gridCol w="978776">
                  <a:extLst>
                    <a:ext uri="{9D8B030D-6E8A-4147-A177-3AD203B41FA5}">
                      <a16:colId xmlns:a16="http://schemas.microsoft.com/office/drawing/2014/main" val="1464327694"/>
                    </a:ext>
                  </a:extLst>
                </a:gridCol>
                <a:gridCol w="978776">
                  <a:extLst>
                    <a:ext uri="{9D8B030D-6E8A-4147-A177-3AD203B41FA5}">
                      <a16:colId xmlns:a16="http://schemas.microsoft.com/office/drawing/2014/main" val="2730083523"/>
                    </a:ext>
                  </a:extLst>
                </a:gridCol>
                <a:gridCol w="978776">
                  <a:extLst>
                    <a:ext uri="{9D8B030D-6E8A-4147-A177-3AD203B41FA5}">
                      <a16:colId xmlns:a16="http://schemas.microsoft.com/office/drawing/2014/main" val="3849133402"/>
                    </a:ext>
                  </a:extLst>
                </a:gridCol>
              </a:tblGrid>
              <a:tr h="361019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Specifikt mål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Avslutad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Avslutad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Stängd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Stängd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Öppen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Öppen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Total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606270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Specifikt mål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Antal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Mnkr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Antal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Mnkr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Antal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Mnkr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Antal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Mnkr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973819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A1.a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1 007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1 526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61156323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A1.b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27747672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1 107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1 668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89185130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A2.a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1 585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744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2 330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66265120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A2.b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92749476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1 735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2 588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12799016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98747498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93215566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37318335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91179098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3 177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1 581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4 758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9861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60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38C97D-4C10-6D23-226B-30029BA60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>
                <a:solidFill>
                  <a:srgbClr val="000000"/>
                </a:solidFill>
              </a:rPr>
              <a:t>Stödberättigade kostnader </a:t>
            </a:r>
            <a:r>
              <a:rPr lang="sv-SE" sz="2800" dirty="0">
                <a:solidFill>
                  <a:srgbClr val="000000"/>
                </a:solidFill>
              </a:rPr>
              <a:t>(Mnkr)</a:t>
            </a:r>
            <a:endParaRPr lang="sv-SE" dirty="0">
              <a:solidFill>
                <a:srgbClr val="000000"/>
              </a:solidFill>
            </a:endParaRP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3F920278-0139-7EC5-7D40-6FCEF9B925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586178"/>
              </p:ext>
            </p:extLst>
          </p:nvPr>
        </p:nvGraphicFramePr>
        <p:xfrm>
          <a:off x="660400" y="1982788"/>
          <a:ext cx="9113832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48">
                  <a:extLst>
                    <a:ext uri="{9D8B030D-6E8A-4147-A177-3AD203B41FA5}">
                      <a16:colId xmlns:a16="http://schemas.microsoft.com/office/drawing/2014/main" val="3905937485"/>
                    </a:ext>
                  </a:extLst>
                </a:gridCol>
                <a:gridCol w="1012648">
                  <a:extLst>
                    <a:ext uri="{9D8B030D-6E8A-4147-A177-3AD203B41FA5}">
                      <a16:colId xmlns:a16="http://schemas.microsoft.com/office/drawing/2014/main" val="3161403758"/>
                    </a:ext>
                  </a:extLst>
                </a:gridCol>
                <a:gridCol w="1012648">
                  <a:extLst>
                    <a:ext uri="{9D8B030D-6E8A-4147-A177-3AD203B41FA5}">
                      <a16:colId xmlns:a16="http://schemas.microsoft.com/office/drawing/2014/main" val="544834815"/>
                    </a:ext>
                  </a:extLst>
                </a:gridCol>
                <a:gridCol w="1012648">
                  <a:extLst>
                    <a:ext uri="{9D8B030D-6E8A-4147-A177-3AD203B41FA5}">
                      <a16:colId xmlns:a16="http://schemas.microsoft.com/office/drawing/2014/main" val="3370031146"/>
                    </a:ext>
                  </a:extLst>
                </a:gridCol>
                <a:gridCol w="1012648">
                  <a:extLst>
                    <a:ext uri="{9D8B030D-6E8A-4147-A177-3AD203B41FA5}">
                      <a16:colId xmlns:a16="http://schemas.microsoft.com/office/drawing/2014/main" val="2809426684"/>
                    </a:ext>
                  </a:extLst>
                </a:gridCol>
                <a:gridCol w="1012648">
                  <a:extLst>
                    <a:ext uri="{9D8B030D-6E8A-4147-A177-3AD203B41FA5}">
                      <a16:colId xmlns:a16="http://schemas.microsoft.com/office/drawing/2014/main" val="1008690033"/>
                    </a:ext>
                  </a:extLst>
                </a:gridCol>
                <a:gridCol w="1012648">
                  <a:extLst>
                    <a:ext uri="{9D8B030D-6E8A-4147-A177-3AD203B41FA5}">
                      <a16:colId xmlns:a16="http://schemas.microsoft.com/office/drawing/2014/main" val="1742971976"/>
                    </a:ext>
                  </a:extLst>
                </a:gridCol>
                <a:gridCol w="1069243">
                  <a:extLst>
                    <a:ext uri="{9D8B030D-6E8A-4147-A177-3AD203B41FA5}">
                      <a16:colId xmlns:a16="http://schemas.microsoft.com/office/drawing/2014/main" val="1945664752"/>
                    </a:ext>
                  </a:extLst>
                </a:gridCol>
                <a:gridCol w="956053">
                  <a:extLst>
                    <a:ext uri="{9D8B030D-6E8A-4147-A177-3AD203B41FA5}">
                      <a16:colId xmlns:a16="http://schemas.microsoft.com/office/drawing/2014/main" val="1040608014"/>
                    </a:ext>
                  </a:extLst>
                </a:gridCol>
              </a:tblGrid>
              <a:tr h="373319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Specifikt mål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Ansökt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Beviljat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varav pågående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varav avslutat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Avvisad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Avskriven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Under beredning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Avslag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771972"/>
                  </a:ext>
                </a:extLst>
              </a:tr>
              <a:tr h="219599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A1.a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742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459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459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207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1249097419"/>
                  </a:ext>
                </a:extLst>
              </a:tr>
              <a:tr h="219599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A1.b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1742129639"/>
                  </a:ext>
                </a:extLst>
              </a:tr>
              <a:tr h="219599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832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549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549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207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543801366"/>
                  </a:ext>
                </a:extLst>
              </a:tr>
              <a:tr h="219599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A2.a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2 694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1 498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1 498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1 074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2102511062"/>
                  </a:ext>
                </a:extLst>
              </a:tr>
              <a:tr h="219599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A2.b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176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2242285763"/>
                  </a:ext>
                </a:extLst>
              </a:tr>
              <a:tr h="219599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2 870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1 638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1 638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1 100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4272440831"/>
                  </a:ext>
                </a:extLst>
              </a:tr>
              <a:tr h="219599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249759493"/>
                  </a:ext>
                </a:extLst>
              </a:tr>
              <a:tr h="219599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837056889"/>
                  </a:ext>
                </a:extLst>
              </a:tr>
              <a:tr h="219599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103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103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249511850"/>
                  </a:ext>
                </a:extLst>
              </a:tr>
              <a:tr h="219599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1679477516"/>
                  </a:ext>
                </a:extLst>
              </a:tr>
              <a:tr h="219599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4 115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2 393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2 393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86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1 501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266686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24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4DA567-343E-0170-0874-94A0CE9F9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0000"/>
                </a:solidFill>
              </a:rPr>
              <a:t>Antal projekt och intecknade medel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A253C4B4-7707-AC06-CD96-C0C111AE34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648916"/>
              </p:ext>
            </p:extLst>
          </p:nvPr>
        </p:nvGraphicFramePr>
        <p:xfrm>
          <a:off x="660400" y="1982788"/>
          <a:ext cx="911383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976">
                  <a:extLst>
                    <a:ext uri="{9D8B030D-6E8A-4147-A177-3AD203B41FA5}">
                      <a16:colId xmlns:a16="http://schemas.microsoft.com/office/drawing/2014/main" val="4263432860"/>
                    </a:ext>
                  </a:extLst>
                </a:gridCol>
                <a:gridCol w="1301976">
                  <a:extLst>
                    <a:ext uri="{9D8B030D-6E8A-4147-A177-3AD203B41FA5}">
                      <a16:colId xmlns:a16="http://schemas.microsoft.com/office/drawing/2014/main" val="1299877656"/>
                    </a:ext>
                  </a:extLst>
                </a:gridCol>
                <a:gridCol w="1301976">
                  <a:extLst>
                    <a:ext uri="{9D8B030D-6E8A-4147-A177-3AD203B41FA5}">
                      <a16:colId xmlns:a16="http://schemas.microsoft.com/office/drawing/2014/main" val="687658317"/>
                    </a:ext>
                  </a:extLst>
                </a:gridCol>
                <a:gridCol w="1301976">
                  <a:extLst>
                    <a:ext uri="{9D8B030D-6E8A-4147-A177-3AD203B41FA5}">
                      <a16:colId xmlns:a16="http://schemas.microsoft.com/office/drawing/2014/main" val="3440797267"/>
                    </a:ext>
                  </a:extLst>
                </a:gridCol>
                <a:gridCol w="1301976">
                  <a:extLst>
                    <a:ext uri="{9D8B030D-6E8A-4147-A177-3AD203B41FA5}">
                      <a16:colId xmlns:a16="http://schemas.microsoft.com/office/drawing/2014/main" val="2226974806"/>
                    </a:ext>
                  </a:extLst>
                </a:gridCol>
                <a:gridCol w="1301976">
                  <a:extLst>
                    <a:ext uri="{9D8B030D-6E8A-4147-A177-3AD203B41FA5}">
                      <a16:colId xmlns:a16="http://schemas.microsoft.com/office/drawing/2014/main" val="878436603"/>
                    </a:ext>
                  </a:extLst>
                </a:gridCol>
                <a:gridCol w="1301976">
                  <a:extLst>
                    <a:ext uri="{9D8B030D-6E8A-4147-A177-3AD203B41FA5}">
                      <a16:colId xmlns:a16="http://schemas.microsoft.com/office/drawing/2014/main" val="3658713239"/>
                    </a:ext>
                  </a:extLst>
                </a:gridCol>
              </a:tblGrid>
              <a:tr h="26708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Specifikt mål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Pågående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Pågående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Avslutade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Avslutade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Samtliga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Samtliga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147176"/>
                  </a:ext>
                </a:extLst>
              </a:tr>
              <a:tr h="2670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Specifikt mål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Antal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Mnkr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Antal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Mnkr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Antal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Mnkr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926332"/>
                  </a:ext>
                </a:extLst>
              </a:tr>
              <a:tr h="26708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A1.a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459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459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068064773"/>
                  </a:ext>
                </a:extLst>
              </a:tr>
              <a:tr h="26708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A1.b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1519578036"/>
                  </a:ext>
                </a:extLst>
              </a:tr>
              <a:tr h="267083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549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549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959985597"/>
                  </a:ext>
                </a:extLst>
              </a:tr>
              <a:tr h="26708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A2.a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1 498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1 498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1813553490"/>
                  </a:ext>
                </a:extLst>
              </a:tr>
              <a:tr h="26708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A2.b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060153653"/>
                  </a:ext>
                </a:extLst>
              </a:tr>
              <a:tr h="267083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1 638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1 638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796156055"/>
                  </a:ext>
                </a:extLst>
              </a:tr>
              <a:tr h="26708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1785036338"/>
                  </a:ext>
                </a:extLst>
              </a:tr>
              <a:tr h="26708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45757308"/>
                  </a:ext>
                </a:extLst>
              </a:tr>
              <a:tr h="26708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103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103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572120501"/>
                  </a:ext>
                </a:extLst>
              </a:tr>
              <a:tr h="26708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381235068"/>
                  </a:ext>
                </a:extLst>
              </a:tr>
              <a:tr h="267083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2 393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2 393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2446258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38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F4C96F-7E2E-5BC3-A084-8BF2763A5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solidFill>
                  <a:srgbClr val="000000"/>
                </a:solidFill>
              </a:rPr>
              <a:t>Programmets ram </a:t>
            </a:r>
            <a:r>
              <a:rPr lang="sv-SE" sz="2800" dirty="0">
                <a:solidFill>
                  <a:srgbClr val="000000"/>
                </a:solidFill>
              </a:rPr>
              <a:t>(Mnkr)</a:t>
            </a:r>
            <a:endParaRPr lang="sv-SE" sz="4000" dirty="0">
              <a:solidFill>
                <a:srgbClr val="000000"/>
              </a:solidFill>
            </a:endParaRP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B6EE53BF-FEF7-A925-F94C-977EB5805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185151"/>
              </p:ext>
            </p:extLst>
          </p:nvPr>
        </p:nvGraphicFramePr>
        <p:xfrm>
          <a:off x="660400" y="1982788"/>
          <a:ext cx="9177282" cy="3906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393">
                  <a:extLst>
                    <a:ext uri="{9D8B030D-6E8A-4147-A177-3AD203B41FA5}">
                      <a16:colId xmlns:a16="http://schemas.microsoft.com/office/drawing/2014/main" val="3728776060"/>
                    </a:ext>
                  </a:extLst>
                </a:gridCol>
                <a:gridCol w="1288393">
                  <a:extLst>
                    <a:ext uri="{9D8B030D-6E8A-4147-A177-3AD203B41FA5}">
                      <a16:colId xmlns:a16="http://schemas.microsoft.com/office/drawing/2014/main" val="3154739309"/>
                    </a:ext>
                  </a:extLst>
                </a:gridCol>
                <a:gridCol w="1650124">
                  <a:extLst>
                    <a:ext uri="{9D8B030D-6E8A-4147-A177-3AD203B41FA5}">
                      <a16:colId xmlns:a16="http://schemas.microsoft.com/office/drawing/2014/main" val="3617995442"/>
                    </a:ext>
                  </a:extLst>
                </a:gridCol>
                <a:gridCol w="1650124">
                  <a:extLst>
                    <a:ext uri="{9D8B030D-6E8A-4147-A177-3AD203B41FA5}">
                      <a16:colId xmlns:a16="http://schemas.microsoft.com/office/drawing/2014/main" val="1284941388"/>
                    </a:ext>
                  </a:extLst>
                </a:gridCol>
                <a:gridCol w="1650124">
                  <a:extLst>
                    <a:ext uri="{9D8B030D-6E8A-4147-A177-3AD203B41FA5}">
                      <a16:colId xmlns:a16="http://schemas.microsoft.com/office/drawing/2014/main" val="2425429248"/>
                    </a:ext>
                  </a:extLst>
                </a:gridCol>
                <a:gridCol w="1650124">
                  <a:extLst>
                    <a:ext uri="{9D8B030D-6E8A-4147-A177-3AD203B41FA5}">
                      <a16:colId xmlns:a16="http://schemas.microsoft.com/office/drawing/2014/main" val="2582952205"/>
                    </a:ext>
                  </a:extLst>
                </a:gridCol>
              </a:tblGrid>
              <a:tr h="553533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Specifikt mål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Total ram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Intecknat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Andel av intecknat (%)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Godkänd kostnad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Andel av godkänd kostnad (%)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497912"/>
                  </a:ext>
                </a:extLst>
              </a:tr>
              <a:tr h="280610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A1.a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3 899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459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2777759679"/>
                  </a:ext>
                </a:extLst>
              </a:tr>
              <a:tr h="280610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A1.b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444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954642539"/>
                  </a:ext>
                </a:extLst>
              </a:tr>
              <a:tr h="280610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4 343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549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2580694346"/>
                  </a:ext>
                </a:extLst>
              </a:tr>
              <a:tr h="280610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A2.a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5 610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1 498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072150108"/>
                  </a:ext>
                </a:extLst>
              </a:tr>
              <a:tr h="280610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A2.b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639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997253720"/>
                  </a:ext>
                </a:extLst>
              </a:tr>
              <a:tr h="280610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6 249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1 638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1402782697"/>
                  </a:ext>
                </a:extLst>
              </a:tr>
              <a:tr h="280610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2 370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2831207795"/>
                  </a:ext>
                </a:extLst>
              </a:tr>
              <a:tr h="280610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211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584376491"/>
                  </a:ext>
                </a:extLst>
              </a:tr>
              <a:tr h="280610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1 031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103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781388577"/>
                  </a:ext>
                </a:extLst>
              </a:tr>
              <a:tr h="280610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333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2794023000"/>
                  </a:ext>
                </a:extLst>
              </a:tr>
              <a:tr h="280610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14 536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2 393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1420310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792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7AC963-AA30-29E3-5DE5-F0AC6DF33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0000"/>
                </a:solidFill>
              </a:rPr>
              <a:t>Prognos antal deltagare, delmål 2024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8CB21640-7E5A-4BEF-22E5-3D2D2AA683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355302"/>
              </p:ext>
            </p:extLst>
          </p:nvPr>
        </p:nvGraphicFramePr>
        <p:xfrm>
          <a:off x="660400" y="1982788"/>
          <a:ext cx="9113832" cy="4016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703">
                  <a:extLst>
                    <a:ext uri="{9D8B030D-6E8A-4147-A177-3AD203B41FA5}">
                      <a16:colId xmlns:a16="http://schemas.microsoft.com/office/drawing/2014/main" val="2026044683"/>
                    </a:ext>
                  </a:extLst>
                </a:gridCol>
                <a:gridCol w="1755228">
                  <a:extLst>
                    <a:ext uri="{9D8B030D-6E8A-4147-A177-3AD203B41FA5}">
                      <a16:colId xmlns:a16="http://schemas.microsoft.com/office/drawing/2014/main" val="2766366189"/>
                    </a:ext>
                  </a:extLst>
                </a:gridCol>
                <a:gridCol w="1181997">
                  <a:extLst>
                    <a:ext uri="{9D8B030D-6E8A-4147-A177-3AD203B41FA5}">
                      <a16:colId xmlns:a16="http://schemas.microsoft.com/office/drawing/2014/main" val="2851984710"/>
                    </a:ext>
                  </a:extLst>
                </a:gridCol>
                <a:gridCol w="1301976">
                  <a:extLst>
                    <a:ext uri="{9D8B030D-6E8A-4147-A177-3AD203B41FA5}">
                      <a16:colId xmlns:a16="http://schemas.microsoft.com/office/drawing/2014/main" val="767787417"/>
                    </a:ext>
                  </a:extLst>
                </a:gridCol>
                <a:gridCol w="1301976">
                  <a:extLst>
                    <a:ext uri="{9D8B030D-6E8A-4147-A177-3AD203B41FA5}">
                      <a16:colId xmlns:a16="http://schemas.microsoft.com/office/drawing/2014/main" val="894354214"/>
                    </a:ext>
                  </a:extLst>
                </a:gridCol>
                <a:gridCol w="1301976">
                  <a:extLst>
                    <a:ext uri="{9D8B030D-6E8A-4147-A177-3AD203B41FA5}">
                      <a16:colId xmlns:a16="http://schemas.microsoft.com/office/drawing/2014/main" val="2844849131"/>
                    </a:ext>
                  </a:extLst>
                </a:gridCol>
                <a:gridCol w="1301976">
                  <a:extLst>
                    <a:ext uri="{9D8B030D-6E8A-4147-A177-3AD203B41FA5}">
                      <a16:colId xmlns:a16="http://schemas.microsoft.com/office/drawing/2014/main" val="4082144205"/>
                    </a:ext>
                  </a:extLst>
                </a:gridCol>
              </a:tblGrid>
              <a:tr h="644790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Specifikt mål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Indikatorer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Planerat antal i pågående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Antal i avslutade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Prognos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Prognos av delmål (%)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Delmål 2024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984370"/>
                  </a:ext>
                </a:extLst>
              </a:tr>
              <a:tr h="32687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A1.a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2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Anställda, inklusive egenföretagare</a:t>
                      </a:r>
                      <a:endParaRPr lang="sv-SE" sz="12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26 685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26 685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29 385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2223338660"/>
                  </a:ext>
                </a:extLst>
              </a:tr>
              <a:tr h="32687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A1.b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2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Anställda, inklusive egenföretagare</a:t>
                      </a:r>
                      <a:endParaRPr lang="sv-SE" sz="12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2 135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2 135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2 576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559920088"/>
                  </a:ext>
                </a:extLst>
              </a:tr>
              <a:tr h="326873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2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28 820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28 820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31 961</a:t>
                      </a: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578081469"/>
                  </a:ext>
                </a:extLst>
              </a:tr>
              <a:tr h="32687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A2.a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2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Arbetslösa, inklusive långtidsarbetslösa</a:t>
                      </a:r>
                      <a:endParaRPr lang="sv-SE" sz="12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10 142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10 142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67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15 238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401242154"/>
                  </a:ext>
                </a:extLst>
              </a:tr>
              <a:tr h="32687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A2.b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2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Arbetslösa, inklusive långtidsarbetslösa</a:t>
                      </a:r>
                      <a:endParaRPr lang="sv-SE" sz="12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2 233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281077381"/>
                  </a:ext>
                </a:extLst>
              </a:tr>
              <a:tr h="326873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2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10 142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10 142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17 471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4098307812"/>
                  </a:ext>
                </a:extLst>
              </a:tr>
              <a:tr h="32687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2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Arbetslösa, inklusive långtidsarbetslösa</a:t>
                      </a:r>
                      <a:endParaRPr lang="sv-SE" sz="12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9 708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399140984"/>
                  </a:ext>
                </a:extLst>
              </a:tr>
              <a:tr h="32687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2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Totalt antal deltagare</a:t>
                      </a:r>
                      <a:endParaRPr lang="sv-SE" sz="12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106645814"/>
                  </a:ext>
                </a:extLst>
              </a:tr>
              <a:tr h="32687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2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Antal deltagare</a:t>
                      </a:r>
                      <a:endParaRPr lang="sv-SE" sz="12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210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79321513"/>
                  </a:ext>
                </a:extLst>
              </a:tr>
              <a:tr h="326873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39 172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39 172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1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310636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66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D0ADF8-BDF5-1247-75B2-BA222DECA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0000"/>
                </a:solidFill>
              </a:rPr>
              <a:t>Resultat antal projekt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70310ABA-2CD9-3D3B-65E0-34D50692DE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354295"/>
              </p:ext>
            </p:extLst>
          </p:nvPr>
        </p:nvGraphicFramePr>
        <p:xfrm>
          <a:off x="660400" y="1982788"/>
          <a:ext cx="9114222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674">
                  <a:extLst>
                    <a:ext uri="{9D8B030D-6E8A-4147-A177-3AD203B41FA5}">
                      <a16:colId xmlns:a16="http://schemas.microsoft.com/office/drawing/2014/main" val="2952488447"/>
                    </a:ext>
                  </a:extLst>
                </a:gridCol>
                <a:gridCol w="1933637">
                  <a:extLst>
                    <a:ext uri="{9D8B030D-6E8A-4147-A177-3AD203B41FA5}">
                      <a16:colId xmlns:a16="http://schemas.microsoft.com/office/drawing/2014/main" val="961169935"/>
                    </a:ext>
                  </a:extLst>
                </a:gridCol>
                <a:gridCol w="1933637">
                  <a:extLst>
                    <a:ext uri="{9D8B030D-6E8A-4147-A177-3AD203B41FA5}">
                      <a16:colId xmlns:a16="http://schemas.microsoft.com/office/drawing/2014/main" val="2819614526"/>
                    </a:ext>
                  </a:extLst>
                </a:gridCol>
                <a:gridCol w="1933637">
                  <a:extLst>
                    <a:ext uri="{9D8B030D-6E8A-4147-A177-3AD203B41FA5}">
                      <a16:colId xmlns:a16="http://schemas.microsoft.com/office/drawing/2014/main" val="804925519"/>
                    </a:ext>
                  </a:extLst>
                </a:gridCol>
                <a:gridCol w="1933637">
                  <a:extLst>
                    <a:ext uri="{9D8B030D-6E8A-4147-A177-3AD203B41FA5}">
                      <a16:colId xmlns:a16="http://schemas.microsoft.com/office/drawing/2014/main" val="2660026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Specifikt mål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Indikator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Antal bifall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Av delmål (%)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rebuchet MS" panose="020B0603020202020204" pitchFamily="34" charset="0"/>
                        </a:rPr>
                        <a:t>Delmål 2024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505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Antal projekt för deltagare under 18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v-SE" sz="1400" b="1" noProof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4134226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Antal projekt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113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392201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</a:rPr>
                        <a:t>Antal projekt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200"/>
                        </a:spcAft>
                      </a:pPr>
                      <a:r>
                        <a:rPr lang="sv-SE" sz="1400" b="0" noProof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sv-SE" sz="1400" b="1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/>
                </a:tc>
                <a:extLst>
                  <a:ext uri="{0D108BD9-81ED-4DB2-BD59-A6C34878D82A}">
                    <a16:rowId xmlns:a16="http://schemas.microsoft.com/office/drawing/2014/main" val="2171025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430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">
      <a:dk1>
        <a:srgbClr val="104161"/>
      </a:dk1>
      <a:lt1>
        <a:srgbClr val="F8F7F7"/>
      </a:lt1>
      <a:dk2>
        <a:srgbClr val="104161"/>
      </a:dk2>
      <a:lt2>
        <a:srgbClr val="F8F7F7"/>
      </a:lt2>
      <a:accent1>
        <a:srgbClr val="649AB3"/>
      </a:accent1>
      <a:accent2>
        <a:srgbClr val="A9D1DA"/>
      </a:accent2>
      <a:accent3>
        <a:srgbClr val="7C9259"/>
      </a:accent3>
      <a:accent4>
        <a:srgbClr val="B7CF83"/>
      </a:accent4>
      <a:accent5>
        <a:srgbClr val="7B485B"/>
      </a:accent5>
      <a:accent6>
        <a:srgbClr val="EABEA5"/>
      </a:accent6>
      <a:hlink>
        <a:srgbClr val="649AB3"/>
      </a:hlink>
      <a:folHlink>
        <a:srgbClr val="649A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F_PPT med instruktioner SVENSKA" id="{297E63B9-0D4A-440A-8320-CA187E90E325}" vid="{CD610495-ECC1-4A72-8ECB-5F4661CFEA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Grundmall med instruktioner SVENSKA</Template>
  <TotalTime>1366</TotalTime>
  <Words>699</Words>
  <Application>Microsoft Office PowerPoint</Application>
  <PresentationFormat>Bredbild</PresentationFormat>
  <Paragraphs>500</Paragraphs>
  <Slides>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Office-tema</vt:lpstr>
      <vt:lpstr>Övervakningskommittén</vt:lpstr>
      <vt:lpstr>Presentationens innehåll</vt:lpstr>
      <vt:lpstr>Utlysningar</vt:lpstr>
      <vt:lpstr>Stödberättigade kostnader (Mnkr)</vt:lpstr>
      <vt:lpstr>Antal projekt och intecknade medel</vt:lpstr>
      <vt:lpstr>Programmets ram (Mnkr)</vt:lpstr>
      <vt:lpstr>Prognos antal deltagare, delmål 2024</vt:lpstr>
      <vt:lpstr>Resultat antal projekt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Övervakningskommittén</dc:title>
  <dc:creator>Rova Grevstig Joacim</dc:creator>
  <cp:lastModifiedBy>Rova Grevstig Joacim</cp:lastModifiedBy>
  <cp:revision>18</cp:revision>
  <dcterms:created xsi:type="dcterms:W3CDTF">2022-11-22T07:37:13Z</dcterms:created>
  <dcterms:modified xsi:type="dcterms:W3CDTF">2023-04-26T09:23:14Z</dcterms:modified>
</cp:coreProperties>
</file>