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74" r:id="rId4"/>
    <p:sldId id="275" r:id="rId5"/>
    <p:sldId id="276" r:id="rId6"/>
    <p:sldId id="277" r:id="rId7"/>
    <p:sldId id="278" r:id="rId8"/>
    <p:sldId id="27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B2B2B"/>
    <a:srgbClr val="F39886"/>
    <a:srgbClr val="124261"/>
    <a:srgbClr val="004062"/>
    <a:srgbClr val="8B475B"/>
    <a:srgbClr val="F6E3D2"/>
    <a:srgbClr val="723F4E"/>
    <a:srgbClr val="EABEA5"/>
    <a:srgbClr val="629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78571"/>
  </p:normalViewPr>
  <p:slideViewPr>
    <p:cSldViewPr snapToGrid="0" snapToObjects="1">
      <p:cViewPr varScale="1">
        <p:scale>
          <a:sx n="127" d="100"/>
          <a:sy n="127" d="100"/>
        </p:scale>
        <p:origin x="3870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181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79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2" name="Bildobjekt 11" descr="Svenska ESF-rådets logotyp">
            <a:extLst>
              <a:ext uri="{FF2B5EF4-FFF2-40B4-BE49-F238E27FC236}">
                <a16:creationId xmlns:a16="http://schemas.microsoft.com/office/drawing/2014/main" id="{03C84CEB-0DB6-C25B-7C06-AA9B937CF6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2" name="Bildobjekt 1" descr="Medfinansieras av Europeiska unionen logotyp">
            <a:extLst>
              <a:ext uri="{FF2B5EF4-FFF2-40B4-BE49-F238E27FC236}">
                <a16:creationId xmlns:a16="http://schemas.microsoft.com/office/drawing/2014/main" id="{DA31E4B4-4A48-3B03-2461-334F4293CC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14916" y="368477"/>
            <a:ext cx="2519832" cy="53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1" name="Bildobjekt 10" descr="Svenska ESF-rådets logotyp">
            <a:extLst>
              <a:ext uri="{FF2B5EF4-FFF2-40B4-BE49-F238E27FC236}">
                <a16:creationId xmlns:a16="http://schemas.microsoft.com/office/drawing/2014/main" id="{9BF7A750-D0B7-89CB-9892-35C1D2F502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4" name="Bildobjekt 3" descr="Medfinansieras av Europeiska unionen logotyp">
            <a:extLst>
              <a:ext uri="{FF2B5EF4-FFF2-40B4-BE49-F238E27FC236}">
                <a16:creationId xmlns:a16="http://schemas.microsoft.com/office/drawing/2014/main" id="{FE7117B6-8B02-22B9-0558-169D9DBF9C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14916" y="368477"/>
            <a:ext cx="2519832" cy="53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 6" descr="Svenska ESF-rådets logotyp">
            <a:extLst>
              <a:ext uri="{FF2B5EF4-FFF2-40B4-BE49-F238E27FC236}">
                <a16:creationId xmlns:a16="http://schemas.microsoft.com/office/drawing/2014/main" id="{2966011D-4AEF-84FD-4C3F-3C537C67B783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5" name="Bildobjekt 4" descr="Medfinansieras av Europeiska unionen logotyp">
            <a:extLst>
              <a:ext uri="{FF2B5EF4-FFF2-40B4-BE49-F238E27FC236}">
                <a16:creationId xmlns:a16="http://schemas.microsoft.com/office/drawing/2014/main" id="{CC4DCFF5-3772-5F15-D6C4-B2BD67E303EA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2068196" y="6063027"/>
            <a:ext cx="2237677" cy="47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4AE6B2-D74D-0C4C-9352-F4014B059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151" y="1036705"/>
            <a:ext cx="5376466" cy="1257144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0000"/>
                </a:solidFill>
              </a:rPr>
              <a:t>Övervakningskommittén</a:t>
            </a:r>
          </a:p>
        </p:txBody>
      </p:sp>
      <p:sp>
        <p:nvSpPr>
          <p:cNvPr id="7" name="Underrubrik 6">
            <a:extLst>
              <a:ext uri="{FF2B5EF4-FFF2-40B4-BE49-F238E27FC236}">
                <a16:creationId xmlns:a16="http://schemas.microsoft.com/office/drawing/2014/main" id="{8E29FE30-760A-314E-9211-A9F23E4EE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152" y="2457360"/>
            <a:ext cx="5271530" cy="1163664"/>
          </a:xfrm>
        </p:spPr>
        <p:txBody>
          <a:bodyPr>
            <a:normAutofit/>
          </a:bodyPr>
          <a:lstStyle/>
          <a:p>
            <a:r>
              <a:rPr lang="sv-SE" sz="2500" dirty="0">
                <a:solidFill>
                  <a:srgbClr val="000000"/>
                </a:solidFill>
              </a:rPr>
              <a:t>Programläge ESF+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6EC34E4-4A53-664E-9B19-2D58BE4EE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Joacim Rova Grevstig 10 maj 2023</a:t>
            </a:r>
          </a:p>
        </p:txBody>
      </p:sp>
    </p:spTree>
    <p:extLst>
      <p:ext uri="{BB962C8B-B14F-4D97-AF65-F5344CB8AC3E}">
        <p14:creationId xmlns:p14="http://schemas.microsoft.com/office/powerpoint/2010/main" val="48519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Presentationens innehåll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6 tabeller</a:t>
            </a:r>
          </a:p>
          <a:p>
            <a:r>
              <a:rPr lang="sv-SE" dirty="0">
                <a:solidFill>
                  <a:srgbClr val="000000"/>
                </a:solidFill>
              </a:rPr>
              <a:t>Finansiell data</a:t>
            </a:r>
          </a:p>
          <a:p>
            <a:r>
              <a:rPr lang="sv-SE" dirty="0">
                <a:solidFill>
                  <a:srgbClr val="000000"/>
                </a:solidFill>
              </a:rPr>
              <a:t>Resultat mot delmål 2024</a:t>
            </a:r>
          </a:p>
        </p:txBody>
      </p:sp>
    </p:spTree>
    <p:extLst>
      <p:ext uri="{BB962C8B-B14F-4D97-AF65-F5344CB8AC3E}">
        <p14:creationId xmlns:p14="http://schemas.microsoft.com/office/powerpoint/2010/main" val="260092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C955F9-A0FF-6CC8-B58D-1F572E0D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>
                <a:solidFill>
                  <a:srgbClr val="000000"/>
                </a:solidFill>
              </a:rPr>
              <a:t>Utlysningar</a:t>
            </a:r>
            <a:endParaRPr lang="sv-SE" dirty="0">
              <a:solidFill>
                <a:srgbClr val="000000"/>
              </a:solidFill>
            </a:endParaRPr>
          </a:p>
        </p:txBody>
      </p:sp>
      <p:graphicFrame>
        <p:nvGraphicFramePr>
          <p:cNvPr id="5" name="Tabell 5">
            <a:extLst>
              <a:ext uri="{FF2B5EF4-FFF2-40B4-BE49-F238E27FC236}">
                <a16:creationId xmlns:a16="http://schemas.microsoft.com/office/drawing/2014/main" id="{E51558A0-48C1-D573-1019-64C0AEFCE5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609148"/>
              </p:ext>
            </p:extLst>
          </p:nvPr>
        </p:nvGraphicFramePr>
        <p:xfrm>
          <a:off x="660400" y="1982788"/>
          <a:ext cx="9114222" cy="4018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014">
                  <a:extLst>
                    <a:ext uri="{9D8B030D-6E8A-4147-A177-3AD203B41FA5}">
                      <a16:colId xmlns:a16="http://schemas.microsoft.com/office/drawing/2014/main" val="3915791379"/>
                    </a:ext>
                  </a:extLst>
                </a:gridCol>
                <a:gridCol w="978776">
                  <a:extLst>
                    <a:ext uri="{9D8B030D-6E8A-4147-A177-3AD203B41FA5}">
                      <a16:colId xmlns:a16="http://schemas.microsoft.com/office/drawing/2014/main" val="2456329962"/>
                    </a:ext>
                  </a:extLst>
                </a:gridCol>
                <a:gridCol w="978776">
                  <a:extLst>
                    <a:ext uri="{9D8B030D-6E8A-4147-A177-3AD203B41FA5}">
                      <a16:colId xmlns:a16="http://schemas.microsoft.com/office/drawing/2014/main" val="3294324537"/>
                    </a:ext>
                  </a:extLst>
                </a:gridCol>
                <a:gridCol w="978776">
                  <a:extLst>
                    <a:ext uri="{9D8B030D-6E8A-4147-A177-3AD203B41FA5}">
                      <a16:colId xmlns:a16="http://schemas.microsoft.com/office/drawing/2014/main" val="1136650324"/>
                    </a:ext>
                  </a:extLst>
                </a:gridCol>
                <a:gridCol w="978776">
                  <a:extLst>
                    <a:ext uri="{9D8B030D-6E8A-4147-A177-3AD203B41FA5}">
                      <a16:colId xmlns:a16="http://schemas.microsoft.com/office/drawing/2014/main" val="2026721962"/>
                    </a:ext>
                  </a:extLst>
                </a:gridCol>
                <a:gridCol w="978776">
                  <a:extLst>
                    <a:ext uri="{9D8B030D-6E8A-4147-A177-3AD203B41FA5}">
                      <a16:colId xmlns:a16="http://schemas.microsoft.com/office/drawing/2014/main" val="1118254992"/>
                    </a:ext>
                  </a:extLst>
                </a:gridCol>
                <a:gridCol w="978776">
                  <a:extLst>
                    <a:ext uri="{9D8B030D-6E8A-4147-A177-3AD203B41FA5}">
                      <a16:colId xmlns:a16="http://schemas.microsoft.com/office/drawing/2014/main" val="1464327694"/>
                    </a:ext>
                  </a:extLst>
                </a:gridCol>
                <a:gridCol w="978776">
                  <a:extLst>
                    <a:ext uri="{9D8B030D-6E8A-4147-A177-3AD203B41FA5}">
                      <a16:colId xmlns:a16="http://schemas.microsoft.com/office/drawing/2014/main" val="2730083523"/>
                    </a:ext>
                  </a:extLst>
                </a:gridCol>
                <a:gridCol w="978776">
                  <a:extLst>
                    <a:ext uri="{9D8B030D-6E8A-4147-A177-3AD203B41FA5}">
                      <a16:colId xmlns:a16="http://schemas.microsoft.com/office/drawing/2014/main" val="3849133402"/>
                    </a:ext>
                  </a:extLst>
                </a:gridCol>
              </a:tblGrid>
              <a:tr h="361019"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Specifikt mål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Avslutad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Avslutad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Stängd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Stängd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Öppen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Öppen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606270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Specifikt mål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Antal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Mnkr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Antal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Mnkr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Antal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Mnkr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Antal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Mnkr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973819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1 007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1 526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61156323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27747672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1 107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1 668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89185130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1 585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744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2 330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66265120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92749476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1 735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2 588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12799016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98747498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93215566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37318335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91179098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3 177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1 581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4 758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9861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60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38C97D-4C10-6D23-226B-30029BA60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>
                <a:solidFill>
                  <a:srgbClr val="000000"/>
                </a:solidFill>
              </a:rPr>
              <a:t>Stödberättigade kostnader </a:t>
            </a:r>
            <a:r>
              <a:rPr lang="sv-SE" sz="2800" dirty="0">
                <a:solidFill>
                  <a:srgbClr val="000000"/>
                </a:solidFill>
              </a:rPr>
              <a:t>(Mnkr)</a:t>
            </a:r>
            <a:endParaRPr lang="sv-SE" dirty="0">
              <a:solidFill>
                <a:srgbClr val="000000"/>
              </a:solidFill>
            </a:endParaRP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3F920278-0139-7EC5-7D40-6FCEF9B92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586178"/>
              </p:ext>
            </p:extLst>
          </p:nvPr>
        </p:nvGraphicFramePr>
        <p:xfrm>
          <a:off x="660400" y="1982788"/>
          <a:ext cx="9113832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48">
                  <a:extLst>
                    <a:ext uri="{9D8B030D-6E8A-4147-A177-3AD203B41FA5}">
                      <a16:colId xmlns:a16="http://schemas.microsoft.com/office/drawing/2014/main" val="3905937485"/>
                    </a:ext>
                  </a:extLst>
                </a:gridCol>
                <a:gridCol w="1012648">
                  <a:extLst>
                    <a:ext uri="{9D8B030D-6E8A-4147-A177-3AD203B41FA5}">
                      <a16:colId xmlns:a16="http://schemas.microsoft.com/office/drawing/2014/main" val="3161403758"/>
                    </a:ext>
                  </a:extLst>
                </a:gridCol>
                <a:gridCol w="1012648">
                  <a:extLst>
                    <a:ext uri="{9D8B030D-6E8A-4147-A177-3AD203B41FA5}">
                      <a16:colId xmlns:a16="http://schemas.microsoft.com/office/drawing/2014/main" val="544834815"/>
                    </a:ext>
                  </a:extLst>
                </a:gridCol>
                <a:gridCol w="1012648">
                  <a:extLst>
                    <a:ext uri="{9D8B030D-6E8A-4147-A177-3AD203B41FA5}">
                      <a16:colId xmlns:a16="http://schemas.microsoft.com/office/drawing/2014/main" val="3370031146"/>
                    </a:ext>
                  </a:extLst>
                </a:gridCol>
                <a:gridCol w="1012648">
                  <a:extLst>
                    <a:ext uri="{9D8B030D-6E8A-4147-A177-3AD203B41FA5}">
                      <a16:colId xmlns:a16="http://schemas.microsoft.com/office/drawing/2014/main" val="2809426684"/>
                    </a:ext>
                  </a:extLst>
                </a:gridCol>
                <a:gridCol w="1012648">
                  <a:extLst>
                    <a:ext uri="{9D8B030D-6E8A-4147-A177-3AD203B41FA5}">
                      <a16:colId xmlns:a16="http://schemas.microsoft.com/office/drawing/2014/main" val="1008690033"/>
                    </a:ext>
                  </a:extLst>
                </a:gridCol>
                <a:gridCol w="1012648">
                  <a:extLst>
                    <a:ext uri="{9D8B030D-6E8A-4147-A177-3AD203B41FA5}">
                      <a16:colId xmlns:a16="http://schemas.microsoft.com/office/drawing/2014/main" val="1742971976"/>
                    </a:ext>
                  </a:extLst>
                </a:gridCol>
                <a:gridCol w="1069243">
                  <a:extLst>
                    <a:ext uri="{9D8B030D-6E8A-4147-A177-3AD203B41FA5}">
                      <a16:colId xmlns:a16="http://schemas.microsoft.com/office/drawing/2014/main" val="1945664752"/>
                    </a:ext>
                  </a:extLst>
                </a:gridCol>
                <a:gridCol w="956053">
                  <a:extLst>
                    <a:ext uri="{9D8B030D-6E8A-4147-A177-3AD203B41FA5}">
                      <a16:colId xmlns:a16="http://schemas.microsoft.com/office/drawing/2014/main" val="1040608014"/>
                    </a:ext>
                  </a:extLst>
                </a:gridCol>
              </a:tblGrid>
              <a:tr h="373319"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Specifikt mål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Ansökt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Beviljat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varav pågående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varav avslutat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Avvisad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Avskriven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Under beredning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Avslag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71972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742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459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459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207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1249097419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1742129639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832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549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549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207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543801366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2 694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1 498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1 498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1 074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102511062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242285763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2 870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1 638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1 638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1 100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4272440831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49759493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837056889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249511850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1679477516"/>
                  </a:ext>
                </a:extLst>
              </a:tr>
              <a:tr h="219599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4 115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2 393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2 393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1 501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66686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24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4DA567-343E-0170-0874-94A0CE9F9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0000"/>
                </a:solidFill>
              </a:rPr>
              <a:t>Antal projekt och intecknade medel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A253C4B4-7707-AC06-CD96-C0C111AE34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648916"/>
              </p:ext>
            </p:extLst>
          </p:nvPr>
        </p:nvGraphicFramePr>
        <p:xfrm>
          <a:off x="660400" y="1982788"/>
          <a:ext cx="9113832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976">
                  <a:extLst>
                    <a:ext uri="{9D8B030D-6E8A-4147-A177-3AD203B41FA5}">
                      <a16:colId xmlns:a16="http://schemas.microsoft.com/office/drawing/2014/main" val="4263432860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1299877656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687658317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3440797267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2226974806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878436603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3658713239"/>
                    </a:ext>
                  </a:extLst>
                </a:gridCol>
              </a:tblGrid>
              <a:tr h="26708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Specifikt mål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Pågående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Pågående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Avslutade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Avslutade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Samtliga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Samtliga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147176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Specifikt mål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Antal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Mnkr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Antal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Mnkr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Antal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Mnkr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926332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459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459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068064773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1519578036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549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549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959985597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1 498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1 498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1813553490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060153653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1 638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1 638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796156055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1785036338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45757308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572120501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381235068"/>
                  </a:ext>
                </a:extLst>
              </a:tr>
              <a:tr h="267083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2 393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2 393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446258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380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F4C96F-7E2E-5BC3-A084-8BF2763A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solidFill>
                  <a:srgbClr val="000000"/>
                </a:solidFill>
              </a:rPr>
              <a:t>Programmets ram </a:t>
            </a:r>
            <a:r>
              <a:rPr lang="sv-SE" sz="2800" dirty="0">
                <a:solidFill>
                  <a:srgbClr val="000000"/>
                </a:solidFill>
              </a:rPr>
              <a:t>(Mnkr)</a:t>
            </a:r>
            <a:endParaRPr lang="sv-SE" sz="4000" dirty="0">
              <a:solidFill>
                <a:srgbClr val="000000"/>
              </a:solidFill>
            </a:endParaRP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B6EE53BF-FEF7-A925-F94C-977EB5805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185151"/>
              </p:ext>
            </p:extLst>
          </p:nvPr>
        </p:nvGraphicFramePr>
        <p:xfrm>
          <a:off x="660400" y="1982788"/>
          <a:ext cx="9177282" cy="3906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393">
                  <a:extLst>
                    <a:ext uri="{9D8B030D-6E8A-4147-A177-3AD203B41FA5}">
                      <a16:colId xmlns:a16="http://schemas.microsoft.com/office/drawing/2014/main" val="3728776060"/>
                    </a:ext>
                  </a:extLst>
                </a:gridCol>
                <a:gridCol w="1288393">
                  <a:extLst>
                    <a:ext uri="{9D8B030D-6E8A-4147-A177-3AD203B41FA5}">
                      <a16:colId xmlns:a16="http://schemas.microsoft.com/office/drawing/2014/main" val="3154739309"/>
                    </a:ext>
                  </a:extLst>
                </a:gridCol>
                <a:gridCol w="1650124">
                  <a:extLst>
                    <a:ext uri="{9D8B030D-6E8A-4147-A177-3AD203B41FA5}">
                      <a16:colId xmlns:a16="http://schemas.microsoft.com/office/drawing/2014/main" val="3617995442"/>
                    </a:ext>
                  </a:extLst>
                </a:gridCol>
                <a:gridCol w="1650124">
                  <a:extLst>
                    <a:ext uri="{9D8B030D-6E8A-4147-A177-3AD203B41FA5}">
                      <a16:colId xmlns:a16="http://schemas.microsoft.com/office/drawing/2014/main" val="1284941388"/>
                    </a:ext>
                  </a:extLst>
                </a:gridCol>
                <a:gridCol w="1650124">
                  <a:extLst>
                    <a:ext uri="{9D8B030D-6E8A-4147-A177-3AD203B41FA5}">
                      <a16:colId xmlns:a16="http://schemas.microsoft.com/office/drawing/2014/main" val="2425429248"/>
                    </a:ext>
                  </a:extLst>
                </a:gridCol>
                <a:gridCol w="1650124">
                  <a:extLst>
                    <a:ext uri="{9D8B030D-6E8A-4147-A177-3AD203B41FA5}">
                      <a16:colId xmlns:a16="http://schemas.microsoft.com/office/drawing/2014/main" val="2582952205"/>
                    </a:ext>
                  </a:extLst>
                </a:gridCol>
              </a:tblGrid>
              <a:tr h="553533"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Specifikt mål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Total ram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Intecknat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Andel av intecknat (%)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Godkänd kostnad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Andel av godkänd kostnad (%)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497912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3 899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459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777759679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444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954642539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4 343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549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580694346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5 610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1 498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072150108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639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997253720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6 249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1 638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1402782697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2 370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831207795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211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584376491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1 031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781388577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794023000"/>
                  </a:ext>
                </a:extLst>
              </a:tr>
              <a:tr h="280610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14 536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2 393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1420310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792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7AC963-AA30-29E3-5DE5-F0AC6DF33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0000"/>
                </a:solidFill>
              </a:rPr>
              <a:t>Prognos antal deltagare, delmål 2024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8CB21640-7E5A-4BEF-22E5-3D2D2AA683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355302"/>
              </p:ext>
            </p:extLst>
          </p:nvPr>
        </p:nvGraphicFramePr>
        <p:xfrm>
          <a:off x="660400" y="1982788"/>
          <a:ext cx="9113832" cy="4016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703">
                  <a:extLst>
                    <a:ext uri="{9D8B030D-6E8A-4147-A177-3AD203B41FA5}">
                      <a16:colId xmlns:a16="http://schemas.microsoft.com/office/drawing/2014/main" val="2026044683"/>
                    </a:ext>
                  </a:extLst>
                </a:gridCol>
                <a:gridCol w="1755228">
                  <a:extLst>
                    <a:ext uri="{9D8B030D-6E8A-4147-A177-3AD203B41FA5}">
                      <a16:colId xmlns:a16="http://schemas.microsoft.com/office/drawing/2014/main" val="2766366189"/>
                    </a:ext>
                  </a:extLst>
                </a:gridCol>
                <a:gridCol w="1181997">
                  <a:extLst>
                    <a:ext uri="{9D8B030D-6E8A-4147-A177-3AD203B41FA5}">
                      <a16:colId xmlns:a16="http://schemas.microsoft.com/office/drawing/2014/main" val="2851984710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767787417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894354214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2844849131"/>
                    </a:ext>
                  </a:extLst>
                </a:gridCol>
                <a:gridCol w="1301976">
                  <a:extLst>
                    <a:ext uri="{9D8B030D-6E8A-4147-A177-3AD203B41FA5}">
                      <a16:colId xmlns:a16="http://schemas.microsoft.com/office/drawing/2014/main" val="4082144205"/>
                    </a:ext>
                  </a:extLst>
                </a:gridCol>
              </a:tblGrid>
              <a:tr h="644790"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Specifikt mål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Indikatorer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Planerat antal i pågående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Antal i avslutade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Prognos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Prognos av delmål (%)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Delmål 2024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984370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2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Anställda, inklusive egenföretagare</a:t>
                      </a:r>
                      <a:endParaRPr lang="sv-SE" sz="12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26 685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26 685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29 385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223338660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A1.b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2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Anställda, inklusive egenföretagare</a:t>
                      </a:r>
                      <a:endParaRPr lang="sv-SE" sz="12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2 135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2 135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2 576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559920088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2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28 820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28 820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31 961</a:t>
                      </a: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578081469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2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Arbetslösa, inklusive långtidsarbetslösa</a:t>
                      </a:r>
                      <a:endParaRPr lang="sv-SE" sz="12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10 142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10 142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15 238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401242154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A2.b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2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Arbetslösa, inklusive långtidsarbetslösa</a:t>
                      </a:r>
                      <a:endParaRPr lang="sv-SE" sz="12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2 233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81077381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2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10 142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10 142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17 471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4098307812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2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Arbetslösa, inklusive långtidsarbetslösa</a:t>
                      </a:r>
                      <a:endParaRPr lang="sv-SE" sz="12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9 708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399140984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2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Totalt antal deltagare</a:t>
                      </a:r>
                      <a:endParaRPr lang="sv-SE" sz="12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106645814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2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Antal deltagare</a:t>
                      </a:r>
                      <a:endParaRPr lang="sv-SE" sz="12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210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79321513"/>
                  </a:ext>
                </a:extLst>
              </a:tr>
              <a:tr h="326873">
                <a:tc>
                  <a:txBody>
                    <a:bodyPr/>
                    <a:lstStyle/>
                    <a:p>
                      <a:r>
                        <a:rPr lang="sv-SE" sz="1400" b="1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39 172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39 172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1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310636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668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D0ADF8-BDF5-1247-75B2-BA222DEC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Resultat antal projekt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70310ABA-2CD9-3D3B-65E0-34D50692DE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354295"/>
              </p:ext>
            </p:extLst>
          </p:nvPr>
        </p:nvGraphicFramePr>
        <p:xfrm>
          <a:off x="660400" y="1982788"/>
          <a:ext cx="9114222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674">
                  <a:extLst>
                    <a:ext uri="{9D8B030D-6E8A-4147-A177-3AD203B41FA5}">
                      <a16:colId xmlns:a16="http://schemas.microsoft.com/office/drawing/2014/main" val="2952488447"/>
                    </a:ext>
                  </a:extLst>
                </a:gridCol>
                <a:gridCol w="1933637">
                  <a:extLst>
                    <a:ext uri="{9D8B030D-6E8A-4147-A177-3AD203B41FA5}">
                      <a16:colId xmlns:a16="http://schemas.microsoft.com/office/drawing/2014/main" val="961169935"/>
                    </a:ext>
                  </a:extLst>
                </a:gridCol>
                <a:gridCol w="1933637">
                  <a:extLst>
                    <a:ext uri="{9D8B030D-6E8A-4147-A177-3AD203B41FA5}">
                      <a16:colId xmlns:a16="http://schemas.microsoft.com/office/drawing/2014/main" val="2819614526"/>
                    </a:ext>
                  </a:extLst>
                </a:gridCol>
                <a:gridCol w="1933637">
                  <a:extLst>
                    <a:ext uri="{9D8B030D-6E8A-4147-A177-3AD203B41FA5}">
                      <a16:colId xmlns:a16="http://schemas.microsoft.com/office/drawing/2014/main" val="804925519"/>
                    </a:ext>
                  </a:extLst>
                </a:gridCol>
                <a:gridCol w="1933637">
                  <a:extLst>
                    <a:ext uri="{9D8B030D-6E8A-4147-A177-3AD203B41FA5}">
                      <a16:colId xmlns:a16="http://schemas.microsoft.com/office/drawing/2014/main" val="2660026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Specifikt mål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Indikator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Antal bifall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Av delmål (%)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rebuchet MS" panose="020B0603020202020204" pitchFamily="34" charset="0"/>
                        </a:rPr>
                        <a:t>Delmål 2024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505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Antal projekt för deltagare under 18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v-SE" sz="1400" b="1" noProof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4134226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Antal projekt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113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392201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</a:rPr>
                        <a:t>Antal projekt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200"/>
                        </a:spcAft>
                      </a:pPr>
                      <a:r>
                        <a:rPr lang="sv-SE" sz="1400" b="0" noProof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sv-SE" sz="1400" b="1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0" marB="0" anchor="ctr"/>
                </a:tc>
                <a:extLst>
                  <a:ext uri="{0D108BD9-81ED-4DB2-BD59-A6C34878D82A}">
                    <a16:rowId xmlns:a16="http://schemas.microsoft.com/office/drawing/2014/main" val="2171025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430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F_PPT med instruktioner SVENSKA" id="{297E63B9-0D4A-440A-8320-CA187E90E325}" vid="{CD610495-ECC1-4A72-8ECB-5F4661CFEA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 med instruktioner SVENSKA</Template>
  <TotalTime>1366</TotalTime>
  <Words>699</Words>
  <Application>Microsoft Office PowerPoint</Application>
  <PresentationFormat>Bredbild</PresentationFormat>
  <Paragraphs>500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Office-tema</vt:lpstr>
      <vt:lpstr>Övervakningskommittén</vt:lpstr>
      <vt:lpstr>Presentationens innehåll</vt:lpstr>
      <vt:lpstr>Utlysningar</vt:lpstr>
      <vt:lpstr>Stödberättigade kostnader (Mnkr)</vt:lpstr>
      <vt:lpstr>Antal projekt och intecknade medel</vt:lpstr>
      <vt:lpstr>Programmets ram (Mnkr)</vt:lpstr>
      <vt:lpstr>Prognos antal deltagare, delmål 2024</vt:lpstr>
      <vt:lpstr>Resultat antal projekt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Övervakningskommittén</dc:title>
  <dc:creator>Rova Grevstig Joacim</dc:creator>
  <cp:lastModifiedBy>Rova Grevstig Joacim</cp:lastModifiedBy>
  <cp:revision>18</cp:revision>
  <dcterms:created xsi:type="dcterms:W3CDTF">2022-11-22T07:37:13Z</dcterms:created>
  <dcterms:modified xsi:type="dcterms:W3CDTF">2023-04-26T09:23:14Z</dcterms:modified>
</cp:coreProperties>
</file>