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39886"/>
    <a:srgbClr val="124261"/>
    <a:srgbClr val="004062"/>
    <a:srgbClr val="8B475B"/>
    <a:srgbClr val="F6E3D2"/>
    <a:srgbClr val="723F4E"/>
    <a:srgbClr val="EABEA5"/>
    <a:srgbClr val="6299AE"/>
    <a:srgbClr val="F9E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6" autoAdjust="0"/>
    <p:restoredTop sz="78631"/>
  </p:normalViewPr>
  <p:slideViewPr>
    <p:cSldViewPr snapToGrid="0" snapToObjects="1">
      <p:cViewPr>
        <p:scale>
          <a:sx n="140" d="100"/>
          <a:sy n="140" d="100"/>
        </p:scale>
        <p:origin x="3234" y="-1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Per programområde och totalt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Andel intecknat av ram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PO 1</c:v>
                </c:pt>
                <c:pt idx="1">
                  <c:v>PO 2</c:v>
                </c:pt>
                <c:pt idx="2">
                  <c:v>PO 3</c:v>
                </c:pt>
                <c:pt idx="3">
                  <c:v>PO 5</c:v>
                </c:pt>
                <c:pt idx="4">
                  <c:v>Totalt</c:v>
                </c:pt>
              </c:strCache>
            </c:strRef>
          </c:cat>
          <c:val>
            <c:numRef>
              <c:f>Blad1!$B$2:$B$6</c:f>
              <c:numCache>
                <c:formatCode>0%</c:formatCode>
                <c:ptCount val="5"/>
                <c:pt idx="0">
                  <c:v>0.77</c:v>
                </c:pt>
                <c:pt idx="1">
                  <c:v>0.91</c:v>
                </c:pt>
                <c:pt idx="2">
                  <c:v>0.93</c:v>
                </c:pt>
                <c:pt idx="3">
                  <c:v>0.81</c:v>
                </c:pt>
                <c:pt idx="4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00-4AE7-95F9-46D30FFC56C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Andel godkänd kostnad av ram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PO 1</c:v>
                </c:pt>
                <c:pt idx="1">
                  <c:v>PO 2</c:v>
                </c:pt>
                <c:pt idx="2">
                  <c:v>PO 3</c:v>
                </c:pt>
                <c:pt idx="3">
                  <c:v>PO 5</c:v>
                </c:pt>
                <c:pt idx="4">
                  <c:v>Totalt</c:v>
                </c:pt>
              </c:strCache>
            </c:strRef>
          </c:cat>
          <c:val>
            <c:numRef>
              <c:f>Blad1!$C$2:$C$6</c:f>
              <c:numCache>
                <c:formatCode>0%</c:formatCode>
                <c:ptCount val="5"/>
                <c:pt idx="0">
                  <c:v>0.7</c:v>
                </c:pt>
                <c:pt idx="1">
                  <c:v>0.86</c:v>
                </c:pt>
                <c:pt idx="2">
                  <c:v>0.93</c:v>
                </c:pt>
                <c:pt idx="3">
                  <c:v>0.47</c:v>
                </c:pt>
                <c:pt idx="4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00-4AE7-95F9-46D30FFC5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8385488"/>
        <c:axId val="638387456"/>
      </c:barChart>
      <c:catAx>
        <c:axId val="63838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8387456"/>
        <c:crosses val="autoZero"/>
        <c:auto val="1"/>
        <c:lblAlgn val="ctr"/>
        <c:lblOffset val="100"/>
        <c:noMultiLvlLbl val="0"/>
      </c:catAx>
      <c:valAx>
        <c:axId val="63838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83854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sz="1600" dirty="0">
                <a:solidFill>
                  <a:srgbClr val="000000"/>
                </a:solidFill>
              </a:rPr>
              <a:t>H</a:t>
            </a:r>
            <a:r>
              <a:rPr lang="sv-SE" sz="1600" baseline="0" dirty="0">
                <a:solidFill>
                  <a:srgbClr val="000000"/>
                </a:solidFill>
              </a:rPr>
              <a:t>andläggning (dagar)</a:t>
            </a:r>
            <a:endParaRPr lang="sv-SE" sz="1600" dirty="0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 handläggningstid för utbetalningsbeslut</c:v>
                </c:pt>
              </c:strCache>
            </c:strRef>
          </c:cat>
          <c:val>
            <c:numRef>
              <c:f>Blad1!$B$2</c:f>
              <c:numCache>
                <c:formatCode>0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E6-44E5-9796-410BAF2C392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Ackumulerat totalt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 handläggningstid för utbetalningsbeslut</c:v>
                </c:pt>
              </c:strCache>
            </c:strRef>
          </c:cat>
          <c:val>
            <c:numRef>
              <c:f>Blad1!$C$2</c:f>
              <c:numCache>
                <c:formatCode>0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E6-44E5-9796-410BAF2C392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 handläggningstid för utbetalningsbeslut</c:v>
                </c:pt>
              </c:strCache>
            </c:strRef>
          </c:cat>
          <c:val>
            <c:numRef>
              <c:f>Blad1!$D$2</c:f>
              <c:numCache>
                <c:formatCode>0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E6-44E5-9796-410BAF2C3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10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sz="1600" baseline="0" dirty="0">
                <a:solidFill>
                  <a:srgbClr val="000000"/>
                </a:solidFill>
              </a:rPr>
              <a:t>Uppföljning och kontroll</a:t>
            </a:r>
            <a:endParaRPr lang="sv-SE" sz="1600" dirty="0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Andel kontroller på plats utan avvikelser </c:v>
                </c:pt>
              </c:strCache>
            </c:strRef>
          </c:cat>
          <c:val>
            <c:numRef>
              <c:f>Blad1!$B$2</c:f>
              <c:numCache>
                <c:formatCode>0</c:formatCode>
                <c:ptCount val="1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0-44A8-8BDF-E80990CCEB6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Ackumulerat totalt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Andel kontroller på plats utan avvikelser </c:v>
                </c:pt>
              </c:strCache>
            </c:strRef>
          </c:cat>
          <c:val>
            <c:numRef>
              <c:f>Blad1!$C$2</c:f>
              <c:numCache>
                <c:formatCode>0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0-44A8-8BDF-E80990CCEB6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Andel kontroller på plats utan avvikelser </c:v>
                </c:pt>
              </c:strCache>
            </c:strRef>
          </c:cat>
          <c:val>
            <c:numRef>
              <c:f>Blad1!$D$2</c:f>
              <c:numCache>
                <c:formatCode>0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30-44A8-8BDF-E80990CCEB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sz="1600" dirty="0">
                <a:solidFill>
                  <a:srgbClr val="000000"/>
                </a:solidFill>
              </a:rPr>
              <a:t>U</a:t>
            </a:r>
            <a:r>
              <a:rPr lang="sv-SE" sz="1600" baseline="0" dirty="0">
                <a:solidFill>
                  <a:srgbClr val="000000"/>
                </a:solidFill>
              </a:rPr>
              <a:t>ppföljning och kontroll</a:t>
            </a:r>
            <a:endParaRPr lang="sv-SE" sz="1600" dirty="0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Årlig felprocent</c:v>
                </c:pt>
              </c:strCache>
            </c:strRef>
          </c:cat>
          <c:val>
            <c:numRef>
              <c:f>Blad1!$B$2</c:f>
              <c:numCache>
                <c:formatCode>0.00%</c:formatCode>
                <c:ptCount val="1"/>
                <c:pt idx="0">
                  <c:v>4.0000000000000002E-4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A-40D5-A43A-E167C4B5313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Årlig felprocent</c:v>
                </c:pt>
              </c:strCache>
            </c:strRef>
          </c:cat>
          <c:val>
            <c:numRef>
              <c:f>Blad1!$C$2</c:f>
              <c:numCache>
                <c:formatCode>0%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FA-40D5-A43A-E167C4B53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5.000000000000001E-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1.0000000000000002E-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285479328138814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Deltagare med förbättrad arbetsmarknadssituation </c:v>
                </c:pt>
              </c:strCache>
            </c:strRef>
          </c:cat>
          <c:val>
            <c:numRef>
              <c:f>Blad1!$B$2</c:f>
              <c:numCache>
                <c:formatCode>0%</c:formatCode>
                <c:ptCount val="1"/>
                <c:pt idx="0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6-4B0E-902D-4C0A5F6C3CB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Deltagare med förbättrad arbetsmarknadssituation </c:v>
                </c:pt>
              </c:strCache>
            </c:strRef>
          </c:cat>
          <c:val>
            <c:numRef>
              <c:f>Blad1!$C$2</c:f>
              <c:numCache>
                <c:formatCode>0%</c:formatCode>
                <c:ptCount val="1"/>
                <c:pt idx="0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96-4B0E-902D-4C0A5F6C3CB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Deltagare med förbättrad arbetsmarknadssituation </c:v>
                </c:pt>
              </c:strCache>
            </c:strRef>
          </c:cat>
          <c:val>
            <c:numRef>
              <c:f>Blad1!$D$2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96-4B0E-902D-4C0A5F6C3CB9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Deltagare med förbättrad arbetsmarknadssituation </c:v>
                </c:pt>
              </c:strCache>
            </c:strRef>
          </c:cat>
          <c:val>
            <c:numRef>
              <c:f>Blad1!$E$2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96-4B0E-902D-4C0A5F6C3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0.1"/>
        <c:minorUnit val="2.0000000000000004E-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285479328138814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Blad1!$B$2:$B$4</c:f>
              <c:numCache>
                <c:formatCode>0%</c:formatCode>
                <c:ptCount val="3"/>
                <c:pt idx="0">
                  <c:v>0.22</c:v>
                </c:pt>
                <c:pt idx="1">
                  <c:v>0.1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9-4034-AA52-C0BC1873290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Blad1!$C$2:$C$4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0.08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29-4034-AA52-C0BC1873290B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Blad1!$D$2:$D$4</c:f>
              <c:numCache>
                <c:formatCode>0%</c:formatCode>
                <c:ptCount val="3"/>
                <c:pt idx="0">
                  <c:v>0.25</c:v>
                </c:pt>
                <c:pt idx="1">
                  <c:v>0.09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29-4034-AA52-C0BC1873290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Blad1!$E$2:$E$4</c:f>
              <c:numCache>
                <c:formatCode>0.0%</c:formatCode>
                <c:ptCount val="3"/>
                <c:pt idx="0" formatCode="0%">
                  <c:v>0.28000000000000003</c:v>
                </c:pt>
                <c:pt idx="1">
                  <c:v>1.0999999999999999E-2</c:v>
                </c:pt>
                <c:pt idx="2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29-4034-AA52-C0BC18732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0.1"/>
        <c:minorUnit val="2.0000000000000004E-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Blad1!$B$2:$B$4</c:f>
              <c:numCache>
                <c:formatCode>0%</c:formatCode>
                <c:ptCount val="3"/>
                <c:pt idx="0">
                  <c:v>0.16</c:v>
                </c:pt>
                <c:pt idx="1">
                  <c:v>0.37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C9-44DB-B8F1-4397E5ADFD2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Blad1!$C$2:$C$4</c:f>
              <c:numCache>
                <c:formatCode>0%</c:formatCode>
                <c:ptCount val="3"/>
                <c:pt idx="0">
                  <c:v>0.21</c:v>
                </c:pt>
                <c:pt idx="1">
                  <c:v>0.34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9-44DB-B8F1-4397E5ADFD2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Blad1!$D$2:$D$4</c:f>
              <c:numCache>
                <c:formatCode>0%</c:formatCode>
                <c:ptCount val="3"/>
                <c:pt idx="0">
                  <c:v>0.19</c:v>
                </c:pt>
                <c:pt idx="1">
                  <c:v>0.35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9-44DB-B8F1-4397E5ADFD2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Blad1!$E$2:$E$4</c:f>
              <c:numCache>
                <c:formatCode>0.0%</c:formatCode>
                <c:ptCount val="3"/>
                <c:pt idx="0" formatCode="0%">
                  <c:v>0.34</c:v>
                </c:pt>
                <c:pt idx="1">
                  <c:v>0.155</c:v>
                </c:pt>
                <c:pt idx="2" formatCode="0%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C9-44DB-B8F1-4397E5ADF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Blad1!$B$2:$B$4</c:f>
              <c:numCache>
                <c:formatCode>0%</c:formatCode>
                <c:ptCount val="3"/>
                <c:pt idx="0">
                  <c:v>0.2</c:v>
                </c:pt>
                <c:pt idx="1">
                  <c:v>7.0000000000000007E-2</c:v>
                </c:pt>
                <c:pt idx="2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AB-4CDB-B27F-0F74EF875EA1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Blad1!$C$2:$C$4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0.06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AB-4CDB-B27F-0F74EF875EA1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Blad1!$D$2:$D$4</c:f>
              <c:numCache>
                <c:formatCode>0%</c:formatCode>
                <c:ptCount val="3"/>
                <c:pt idx="0">
                  <c:v>0.23</c:v>
                </c:pt>
                <c:pt idx="1">
                  <c:v>7.0000000000000007E-2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AB-4CDB-B27F-0F74EF875EA1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Deltagare i sysselsättning</c:v>
                </c:pt>
                <c:pt idx="1">
                  <c:v>Deltagare i utbildning</c:v>
                </c:pt>
                <c:pt idx="2">
                  <c:v>Deltagare i arbetsmarknadspolitiskt program</c:v>
                </c:pt>
              </c:strCache>
            </c:strRef>
          </c:cat>
          <c:val>
            <c:numRef>
              <c:f>Blad1!$E$2:$E$4</c:f>
              <c:numCache>
                <c:formatCode>0.0%</c:formatCode>
                <c:ptCount val="3"/>
                <c:pt idx="0" formatCode="0%">
                  <c:v>0.24</c:v>
                </c:pt>
                <c:pt idx="1">
                  <c:v>1.0999999999999999E-2</c:v>
                </c:pt>
                <c:pt idx="2" formatCode="0%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AB-4CDB-B27F-0F74EF875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393735052047998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Anställning</c:v>
                </c:pt>
                <c:pt idx="1">
                  <c:v>Utbildning inkl praktik mm</c:v>
                </c:pt>
                <c:pt idx="2">
                  <c:v>Arbetsmarknadpolitiskt program</c:v>
                </c:pt>
              </c:strCache>
            </c:strRef>
          </c:cat>
          <c:val>
            <c:numRef>
              <c:f>Blad1!$B$2:$B$4</c:f>
              <c:numCache>
                <c:formatCode>0%</c:formatCode>
                <c:ptCount val="3"/>
                <c:pt idx="0">
                  <c:v>0.35</c:v>
                </c:pt>
                <c:pt idx="1">
                  <c:v>0.24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9-40B0-AF13-80B7FCDB2BC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Anställning</c:v>
                </c:pt>
                <c:pt idx="1">
                  <c:v>Utbildning inkl praktik mm</c:v>
                </c:pt>
                <c:pt idx="2">
                  <c:v>Arbetsmarknadpolitiskt program</c:v>
                </c:pt>
              </c:strCache>
            </c:strRef>
          </c:cat>
          <c:val>
            <c:numRef>
              <c:f>Blad1!$C$2:$C$4</c:f>
              <c:numCache>
                <c:formatCode>0%</c:formatCode>
                <c:ptCount val="3"/>
                <c:pt idx="0">
                  <c:v>0.42</c:v>
                </c:pt>
                <c:pt idx="1">
                  <c:v>0.18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19-40B0-AF13-80B7FCDB2BC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Anställning</c:v>
                </c:pt>
                <c:pt idx="1">
                  <c:v>Utbildning inkl praktik mm</c:v>
                </c:pt>
                <c:pt idx="2">
                  <c:v>Arbetsmarknadpolitiskt program</c:v>
                </c:pt>
              </c:strCache>
            </c:strRef>
          </c:cat>
          <c:val>
            <c:numRef>
              <c:f>Blad1!$D$2:$D$4</c:f>
              <c:numCache>
                <c:formatCode>0%</c:formatCode>
                <c:ptCount val="3"/>
                <c:pt idx="0">
                  <c:v>0.39</c:v>
                </c:pt>
                <c:pt idx="1">
                  <c:v>0.2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19-40B0-AF13-80B7FCDB2BC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Anställning</c:v>
                </c:pt>
                <c:pt idx="1">
                  <c:v>Utbildning inkl praktik mm</c:v>
                </c:pt>
                <c:pt idx="2">
                  <c:v>Arbetsmarknadpolitiskt program</c:v>
                </c:pt>
              </c:strCache>
            </c:strRef>
          </c:cat>
          <c:val>
            <c:numRef>
              <c:f>Blad1!$E$2:$E$4</c:f>
              <c:numCache>
                <c:formatCode>0%</c:formatCode>
                <c:ptCount val="3"/>
                <c:pt idx="0">
                  <c:v>0.33</c:v>
                </c:pt>
                <c:pt idx="1">
                  <c:v>0.15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19-40B0-AF13-80B7FCDB2B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rgbClr val="000000"/>
                </a:solidFill>
              </a:rPr>
              <a:t>Resultat 6 månader efter avslut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Deltagare i sysselsättning</c:v>
                </c:pt>
                <c:pt idx="1">
                  <c:v>Deltagare i utbildning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0.36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05-4DA0-B328-B8FC211F1E9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Deltagare i sysselsättning</c:v>
                </c:pt>
                <c:pt idx="1">
                  <c:v>Deltagare i utbildning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0.41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05-4DA0-B328-B8FC211F1E9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Deltagare i sysselsättning</c:v>
                </c:pt>
                <c:pt idx="1">
                  <c:v>Deltagare i utbildning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0.39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05-4DA0-B328-B8FC211F1E9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Deltagare i sysselsättning</c:v>
                </c:pt>
                <c:pt idx="1">
                  <c:v>Deltagare i utbildning</c:v>
                </c:pt>
              </c:strCache>
            </c:strRef>
          </c:cat>
          <c:val>
            <c:numRef>
              <c:f>Blad1!$E$2:$E$3</c:f>
              <c:numCache>
                <c:formatCode>0%</c:formatCode>
                <c:ptCount val="2"/>
                <c:pt idx="0">
                  <c:v>0.25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05-4DA0-B328-B8FC211F1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baseline="0" dirty="0">
                <a:solidFill>
                  <a:srgbClr val="000000"/>
                </a:solidFill>
              </a:rPr>
              <a:t>Projektutlysning</a:t>
            </a:r>
            <a:endParaRPr lang="sv-SE" dirty="0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Ansökt belopp som uppfyller kriterierna för respektive utlysning</c:v>
                </c:pt>
                <c:pt idx="1">
                  <c:v>Beslutat belopp av totalt utlyst belopp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0.91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1-4AEC-BCF3-83EBB56584C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Ackumulerat totalt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Ansökt belopp som uppfyller kriterierna för respektive utlysning</c:v>
                </c:pt>
                <c:pt idx="1">
                  <c:v>Beslutat belopp av totalt utlyst belopp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0.79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61-4AEC-BCF3-83EBB56584C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Ansökt belopp som uppfyller kriterierna för respektive utlysning</c:v>
                </c:pt>
                <c:pt idx="1">
                  <c:v>Beslutat belopp av totalt utlyst belopp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0.85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61-4AEC-BCF3-83EBB5658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v-SE" sz="1600" baseline="0" dirty="0">
                <a:solidFill>
                  <a:srgbClr val="000000"/>
                </a:solidFill>
              </a:rPr>
              <a:t>Handläggning (timmar)</a:t>
            </a:r>
            <a:endParaRPr lang="sv-SE" sz="1600" dirty="0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3354470421791568E-2"/>
          <c:y val="0.14633608135797646"/>
          <c:w val="0.93131719040869498"/>
          <c:h val="0.65463621224892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Genomsnittligt antal timmar per utbetalningsbeslut</c:v>
                </c:pt>
              </c:strCache>
            </c:strRef>
          </c:cat>
          <c:val>
            <c:numRef>
              <c:f>Blad1!$B$2</c:f>
              <c:numCache>
                <c:formatCode>0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6-47CF-B794-FB414331B3A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Ackumulerat totalt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Genomsnittligt antal timmar per utbetalningsbeslut</c:v>
                </c:pt>
              </c:strCache>
            </c:strRef>
          </c:cat>
          <c:val>
            <c:numRef>
              <c:f>Blad1!$C$2</c:f>
              <c:numCache>
                <c:formatCode>0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6-47CF-B794-FB414331B3A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Mål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</c:f>
              <c:strCache>
                <c:ptCount val="1"/>
                <c:pt idx="0">
                  <c:v>Genomsnittligt antal timmar per utbetalningsbeslut</c:v>
                </c:pt>
              </c:strCache>
            </c:strRef>
          </c:cat>
          <c:val>
            <c:numRef>
              <c:f>Blad1!$D$2</c:f>
              <c:numCache>
                <c:formatCode>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6-47CF-B794-FB414331B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45048"/>
        <c:axId val="659739144"/>
      </c:barChart>
      <c:catAx>
        <c:axId val="65974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39144"/>
        <c:crosses val="autoZero"/>
        <c:auto val="1"/>
        <c:lblAlgn val="ctr"/>
        <c:lblOffset val="100"/>
        <c:noMultiLvlLbl val="0"/>
      </c:catAx>
      <c:valAx>
        <c:axId val="659739144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solidFill>
            <a:srgbClr val="F8F7F7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59745048"/>
        <c:crosses val="autoZero"/>
        <c:crossBetween val="between"/>
        <c:majorUnit val="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2023-04-26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581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52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078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44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496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052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6095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1980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95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151" y="1036705"/>
            <a:ext cx="5377522" cy="1257144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0000"/>
                </a:solidFill>
              </a:rPr>
              <a:t>Övervakningskommittén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E29FE30-760A-314E-9211-A9F23E4EE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163664"/>
          </a:xfrm>
        </p:spPr>
        <p:txBody>
          <a:bodyPr>
            <a:normAutofit/>
          </a:bodyPr>
          <a:lstStyle/>
          <a:p>
            <a:r>
              <a:rPr lang="sv-SE" sz="2500" dirty="0">
                <a:solidFill>
                  <a:srgbClr val="000000"/>
                </a:solidFill>
              </a:rPr>
              <a:t>Årlig genomföranderapport 2022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Joacim Rova Grevstig 10 maj 2023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802E999-056C-6F51-3651-25E6E2CB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3.1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C3FEC34D-11E9-16B1-8FE1-4D401EEF3F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156139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463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5398233E-8369-E15D-0B84-1E03ED7E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5.1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FA0252F9-DC4D-408A-A794-1D6402FCA1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419475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075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584B8DC5-7E7E-AD23-BAB5-2ED35AE6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Ökad</a:t>
            </a:r>
            <a:r>
              <a:rPr lang="sv-SE" baseline="0" dirty="0">
                <a:solidFill>
                  <a:srgbClr val="000000"/>
                </a:solidFill>
              </a:rPr>
              <a:t> e</a:t>
            </a:r>
            <a:r>
              <a:rPr lang="sv-SE" dirty="0">
                <a:solidFill>
                  <a:srgbClr val="000000"/>
                </a:solidFill>
              </a:rPr>
              <a:t>ffektivitet</a:t>
            </a:r>
            <a:r>
              <a:rPr lang="sv-SE" baseline="0" dirty="0">
                <a:solidFill>
                  <a:srgbClr val="000000"/>
                </a:solidFill>
              </a:rPr>
              <a:t> och kvalitet </a:t>
            </a:r>
            <a:endParaRPr lang="sv-SE" dirty="0">
              <a:solidFill>
                <a:srgbClr val="000000"/>
              </a:solidFill>
            </a:endParaRP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B32E4503-9DC4-994C-A33A-49A8C18A6D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216053"/>
              </p:ext>
            </p:extLst>
          </p:nvPr>
        </p:nvGraphicFramePr>
        <p:xfrm>
          <a:off x="674656" y="2017624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9292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AE9CAFA0-B569-8FB2-4154-B1E410573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Ökad effektivitet och kvalitet 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0DB44F8B-E0A6-DEDE-36FC-7CC2E0F657E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725277"/>
              </p:ext>
            </p:extLst>
          </p:nvPr>
        </p:nvGraphicFramePr>
        <p:xfrm>
          <a:off x="660401" y="2078989"/>
          <a:ext cx="4745387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E7C90386-71CE-3BF0-8BF9-2FBFA8CE9E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721323"/>
              </p:ext>
            </p:extLst>
          </p:nvPr>
        </p:nvGraphicFramePr>
        <p:xfrm>
          <a:off x="5667046" y="2078989"/>
          <a:ext cx="5036274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875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FC81849E-D3A4-EA6E-1E6E-5952D7CF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Ökad effektivitet och kvalitet 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63516ECB-2C08-8897-ECDA-446A6C2E9F57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872958"/>
              </p:ext>
            </p:extLst>
          </p:nvPr>
        </p:nvGraphicFramePr>
        <p:xfrm>
          <a:off x="660401" y="2078989"/>
          <a:ext cx="4745387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59173DF7-C0E6-169F-1D13-4C5D1FB73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093782"/>
              </p:ext>
            </p:extLst>
          </p:nvPr>
        </p:nvGraphicFramePr>
        <p:xfrm>
          <a:off x="5667046" y="2078989"/>
          <a:ext cx="5036274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29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603F6D3-D5F5-DB2E-7119-FB94327D1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Övriga aktivitetsindikatorer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F03F2E3-2C15-FD8D-80B9-985E585C7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493290" cy="3648546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N+3 (Ok)</a:t>
            </a:r>
          </a:p>
          <a:p>
            <a:r>
              <a:rPr lang="sv-SE" dirty="0">
                <a:solidFill>
                  <a:srgbClr val="000000"/>
                </a:solidFill>
              </a:rPr>
              <a:t>Kontrollbesök på plats (105 / 580)</a:t>
            </a:r>
          </a:p>
          <a:p>
            <a:r>
              <a:rPr lang="sv-SE" dirty="0">
                <a:solidFill>
                  <a:srgbClr val="000000"/>
                </a:solidFill>
              </a:rPr>
              <a:t>Externa programutvärderingar (0 / 4)</a:t>
            </a:r>
          </a:p>
        </p:txBody>
      </p:sp>
    </p:spTree>
    <p:extLst>
      <p:ext uri="{BB962C8B-B14F-4D97-AF65-F5344CB8AC3E}">
        <p14:creationId xmlns:p14="http://schemas.microsoft.com/office/powerpoint/2010/main" val="383681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3924890C-17C8-CE7A-0F86-392D0651A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I sin helhet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2AF35237-7C18-8F10-AD24-7CC139A8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>
            <a:normAutofit lnSpcReduction="10000"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</a:rPr>
              <a:t>Kontakt:</a:t>
            </a:r>
          </a:p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</a:rPr>
              <a:t>joacim.rova-grevstig@esf.se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9C97CDA-635E-B4BB-B825-FF51DDF5B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53">
            <a:off x="5294227" y="1016841"/>
            <a:ext cx="2334578" cy="3300413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0135D9F9-77A0-10A8-B92D-6A785469F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9117">
            <a:off x="3496293" y="1665205"/>
            <a:ext cx="2334578" cy="330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30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Presentationens</a:t>
            </a:r>
            <a:r>
              <a:rPr lang="sv-SE" dirty="0"/>
              <a:t> </a:t>
            </a:r>
            <a:r>
              <a:rPr lang="sv-SE" dirty="0">
                <a:solidFill>
                  <a:srgbClr val="000000"/>
                </a:solidFill>
              </a:rPr>
              <a:t>innehåll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Genomförande under 2022</a:t>
            </a:r>
          </a:p>
          <a:p>
            <a:r>
              <a:rPr lang="sv-SE" dirty="0">
                <a:solidFill>
                  <a:srgbClr val="000000"/>
                </a:solidFill>
              </a:rPr>
              <a:t>13 figurer</a:t>
            </a:r>
          </a:p>
          <a:p>
            <a:pPr lvl="1"/>
            <a:r>
              <a:rPr lang="sv-SE" dirty="0">
                <a:solidFill>
                  <a:srgbClr val="000000"/>
                </a:solidFill>
              </a:rPr>
              <a:t>Finansiell data</a:t>
            </a:r>
          </a:p>
          <a:p>
            <a:pPr lvl="1"/>
            <a:r>
              <a:rPr lang="sv-SE" dirty="0">
                <a:solidFill>
                  <a:srgbClr val="000000"/>
                </a:solidFill>
              </a:rPr>
              <a:t>Deltagarstatistik och resultat</a:t>
            </a:r>
          </a:p>
          <a:p>
            <a:pPr lvl="1"/>
            <a:r>
              <a:rPr lang="sv-SE" dirty="0">
                <a:solidFill>
                  <a:srgbClr val="000000"/>
                </a:solidFill>
              </a:rPr>
              <a:t>Indikatorer för effektivitet och kvalitet</a:t>
            </a:r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Genomförande under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20D3E-0733-2D4F-9AB9-EBFA1520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8349090" cy="3648546"/>
          </a:xfrm>
        </p:spPr>
        <p:txBody>
          <a:bodyPr/>
          <a:lstStyle/>
          <a:p>
            <a:r>
              <a:rPr lang="sv-SE" sz="2400" dirty="0">
                <a:solidFill>
                  <a:srgbClr val="000000"/>
                </a:solidFill>
              </a:rPr>
              <a:t>Programområde 1, 2 och 5</a:t>
            </a:r>
          </a:p>
          <a:p>
            <a:pPr lvl="1"/>
            <a:r>
              <a:rPr lang="sv-SE" sz="2000" dirty="0">
                <a:solidFill>
                  <a:srgbClr val="000000"/>
                </a:solidFill>
              </a:rPr>
              <a:t>11 utlysningar (2 653 miljoner kronor)</a:t>
            </a:r>
          </a:p>
          <a:p>
            <a:pPr lvl="1"/>
            <a:r>
              <a:rPr lang="sv-SE" sz="2000" dirty="0">
                <a:solidFill>
                  <a:srgbClr val="000000"/>
                </a:solidFill>
              </a:rPr>
              <a:t>156 ansökningar (1 861 miljoner kronor)</a:t>
            </a:r>
          </a:p>
          <a:p>
            <a:pPr lvl="1"/>
            <a:r>
              <a:rPr lang="sv-SE" sz="2000" dirty="0">
                <a:solidFill>
                  <a:srgbClr val="000000"/>
                </a:solidFill>
              </a:rPr>
              <a:t>91 beviljade stöd (1 687 miljoner kronor)</a:t>
            </a:r>
          </a:p>
          <a:p>
            <a:pPr marL="230400" lvl="1" indent="-342900">
              <a:spcBef>
                <a:spcPts val="1000"/>
              </a:spcBef>
            </a:pPr>
            <a:r>
              <a:rPr lang="sv-SE" dirty="0">
                <a:solidFill>
                  <a:srgbClr val="000000"/>
                </a:solidFill>
              </a:rPr>
              <a:t>Programområde 1, 2, 3 och 5</a:t>
            </a:r>
          </a:p>
          <a:p>
            <a:pPr marL="716175" lvl="2" indent="-342900">
              <a:spcBef>
                <a:spcPts val="1000"/>
              </a:spcBef>
            </a:pPr>
            <a:r>
              <a:rPr lang="sv-SE" dirty="0">
                <a:solidFill>
                  <a:srgbClr val="000000"/>
                </a:solidFill>
              </a:rPr>
              <a:t>184 projekt avslutade (totalt 584)</a:t>
            </a:r>
          </a:p>
          <a:p>
            <a:pPr marL="716175" lvl="2" indent="-342900">
              <a:spcBef>
                <a:spcPts val="1000"/>
              </a:spcBef>
            </a:pPr>
            <a:r>
              <a:rPr lang="sv-SE" dirty="0">
                <a:solidFill>
                  <a:srgbClr val="000000"/>
                </a:solidFill>
              </a:rPr>
              <a:t>317 projekt pågick vid årets slut</a:t>
            </a:r>
          </a:p>
          <a:p>
            <a:pPr marL="716175" lvl="2" indent="-342900">
              <a:spcBef>
                <a:spcPts val="1000"/>
              </a:spcBef>
            </a:pPr>
            <a:r>
              <a:rPr lang="sv-SE" dirty="0">
                <a:solidFill>
                  <a:srgbClr val="000000"/>
                </a:solidFill>
              </a:rPr>
              <a:t>2 134 miljoner kronor utbetalda</a:t>
            </a:r>
          </a:p>
        </p:txBody>
      </p:sp>
    </p:spTree>
    <p:extLst>
      <p:ext uri="{BB962C8B-B14F-4D97-AF65-F5344CB8AC3E}">
        <p14:creationId xmlns:p14="http://schemas.microsoft.com/office/powerpoint/2010/main" val="85303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1FB1E7-E311-9B16-3EB6-5E0890E6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Ram i svenska kronor</a:t>
            </a:r>
          </a:p>
        </p:txBody>
      </p:sp>
      <p:graphicFrame>
        <p:nvGraphicFramePr>
          <p:cNvPr id="4" name="Platshållare för innehåll 5">
            <a:extLst>
              <a:ext uri="{FF2B5EF4-FFF2-40B4-BE49-F238E27FC236}">
                <a16:creationId xmlns:a16="http://schemas.microsoft.com/office/drawing/2014/main" id="{CB2A900A-1228-42DC-C190-41093BE6B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815158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633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A6FE830F-B49D-8A3B-B850-9BC570E7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</a:rPr>
              <a:t>Kvantifierade mål</a:t>
            </a:r>
          </a:p>
        </p:txBody>
      </p:sp>
      <p:graphicFrame>
        <p:nvGraphicFramePr>
          <p:cNvPr id="10" name="Tabell 22">
            <a:extLst>
              <a:ext uri="{FF2B5EF4-FFF2-40B4-BE49-F238E27FC236}">
                <a16:creationId xmlns:a16="http://schemas.microsoft.com/office/drawing/2014/main" id="{1F7B44AF-C9BF-11F3-A655-0FE1D201F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417624"/>
              </p:ext>
            </p:extLst>
          </p:nvPr>
        </p:nvGraphicFramePr>
        <p:xfrm>
          <a:off x="660400" y="1765504"/>
          <a:ext cx="9113832" cy="414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154">
                  <a:extLst>
                    <a:ext uri="{9D8B030D-6E8A-4147-A177-3AD203B41FA5}">
                      <a16:colId xmlns:a16="http://schemas.microsoft.com/office/drawing/2014/main" val="231653062"/>
                    </a:ext>
                  </a:extLst>
                </a:gridCol>
                <a:gridCol w="1911334">
                  <a:extLst>
                    <a:ext uri="{9D8B030D-6E8A-4147-A177-3AD203B41FA5}">
                      <a16:colId xmlns:a16="http://schemas.microsoft.com/office/drawing/2014/main" val="549667002"/>
                    </a:ext>
                  </a:extLst>
                </a:gridCol>
                <a:gridCol w="1254642">
                  <a:extLst>
                    <a:ext uri="{9D8B030D-6E8A-4147-A177-3AD203B41FA5}">
                      <a16:colId xmlns:a16="http://schemas.microsoft.com/office/drawing/2014/main" val="9485378"/>
                    </a:ext>
                  </a:extLst>
                </a:gridCol>
                <a:gridCol w="1254642">
                  <a:extLst>
                    <a:ext uri="{9D8B030D-6E8A-4147-A177-3AD203B41FA5}">
                      <a16:colId xmlns:a16="http://schemas.microsoft.com/office/drawing/2014/main" val="2802232077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3657998522"/>
                    </a:ext>
                  </a:extLst>
                </a:gridCol>
                <a:gridCol w="1307805">
                  <a:extLst>
                    <a:ext uri="{9D8B030D-6E8A-4147-A177-3AD203B41FA5}">
                      <a16:colId xmlns:a16="http://schemas.microsoft.com/office/drawing/2014/main" val="3997842700"/>
                    </a:ext>
                  </a:extLst>
                </a:gridCol>
                <a:gridCol w="1257553">
                  <a:extLst>
                    <a:ext uri="{9D8B030D-6E8A-4147-A177-3AD203B41FA5}">
                      <a16:colId xmlns:a16="http://schemas.microsoft.com/office/drawing/2014/main" val="2275639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Särskilt mål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Indikator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Redovisat antal kvinnor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Redovisat antal män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Totalt redovisade deltagare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Slutmål 2023</a:t>
                      </a:r>
                      <a:endParaRPr lang="sv-SE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Andel av slutmål (%)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61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Anställda deltagare inklusive egenföretagare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171 969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85 607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220 851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6462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Arbetslösa, inklusive långtidsarbetslösa, deltagare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071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172 253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258 273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4609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8328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under 25 år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39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0997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 (Care)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251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2.1-2.4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53 638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104 066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855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under 30 år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59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Deltagare i projekt (</a:t>
                      </a:r>
                      <a:r>
                        <a:rPr lang="sv-SE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React</a:t>
                      </a:r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-EU)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2823887"/>
                  </a:ext>
                </a:extLst>
              </a:tr>
            </a:tbl>
          </a:graphicData>
        </a:graphic>
      </p:graphicFrame>
      <p:grpSp>
        <p:nvGrpSpPr>
          <p:cNvPr id="11" name="Grupp 10">
            <a:extLst>
              <a:ext uri="{FF2B5EF4-FFF2-40B4-BE49-F238E27FC236}">
                <a16:creationId xmlns:a16="http://schemas.microsoft.com/office/drawing/2014/main" id="{07722C68-0EDA-D3B3-426A-70E09B4A2685}"/>
              </a:ext>
            </a:extLst>
          </p:cNvPr>
          <p:cNvGrpSpPr/>
          <p:nvPr/>
        </p:nvGrpSpPr>
        <p:grpSpPr>
          <a:xfrm>
            <a:off x="6204483" y="5875179"/>
            <a:ext cx="1140911" cy="568838"/>
            <a:chOff x="6269822" y="5637169"/>
            <a:chExt cx="1140911" cy="568838"/>
          </a:xfrm>
        </p:grpSpPr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42F8AF34-8F58-6EE1-E1C4-60C18F16D3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69822" y="5637169"/>
              <a:ext cx="1140911" cy="4990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E6BF7A5F-0117-F9F4-99F4-E49B67E73816}"/>
                </a:ext>
              </a:extLst>
            </p:cNvPr>
            <p:cNvSpPr txBox="1"/>
            <p:nvPr/>
          </p:nvSpPr>
          <p:spPr>
            <a:xfrm>
              <a:off x="6472259" y="5758473"/>
              <a:ext cx="801990" cy="44753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>
              <a:normAutofit fontScale="77500" lnSpcReduction="20000"/>
            </a:bodyPr>
            <a:lstStyle/>
            <a:p>
              <a:pPr algn="ctr"/>
              <a:r>
                <a:rPr lang="sv-SE" dirty="0">
                  <a:solidFill>
                    <a:srgbClr val="000000"/>
                  </a:solidFill>
                </a:rPr>
                <a:t>464 028</a:t>
              </a:r>
            </a:p>
          </p:txBody>
        </p:sp>
      </p:grpSp>
      <p:pic>
        <p:nvPicPr>
          <p:cNvPr id="14" name="Bild 13" descr="Bock med hel fyllning">
            <a:extLst>
              <a:ext uri="{FF2B5EF4-FFF2-40B4-BE49-F238E27FC236}">
                <a16:creationId xmlns:a16="http://schemas.microsoft.com/office/drawing/2014/main" id="{A6996145-64BE-82C5-C40B-F1366D01A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226" y="2834351"/>
            <a:ext cx="448147" cy="448147"/>
          </a:xfrm>
          <a:prstGeom prst="rect">
            <a:avLst/>
          </a:prstGeom>
        </p:spPr>
      </p:pic>
      <p:pic>
        <p:nvPicPr>
          <p:cNvPr id="15" name="Bild 14" descr="Bock med hel fyllning">
            <a:extLst>
              <a:ext uri="{FF2B5EF4-FFF2-40B4-BE49-F238E27FC236}">
                <a16:creationId xmlns:a16="http://schemas.microsoft.com/office/drawing/2014/main" id="{BD7AA434-3963-4A74-EB1F-5003E743B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622" y="3956497"/>
            <a:ext cx="448147" cy="448147"/>
          </a:xfrm>
          <a:prstGeom prst="rect">
            <a:avLst/>
          </a:prstGeom>
        </p:spPr>
      </p:pic>
      <p:pic>
        <p:nvPicPr>
          <p:cNvPr id="16" name="Bild 15" descr="Bock med hel fyllning">
            <a:extLst>
              <a:ext uri="{FF2B5EF4-FFF2-40B4-BE49-F238E27FC236}">
                <a16:creationId xmlns:a16="http://schemas.microsoft.com/office/drawing/2014/main" id="{9650C315-8378-483A-61D4-6E07A5931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228" y="3205041"/>
            <a:ext cx="448147" cy="448147"/>
          </a:xfrm>
          <a:prstGeom prst="rect">
            <a:avLst/>
          </a:prstGeom>
        </p:spPr>
      </p:pic>
      <p:pic>
        <p:nvPicPr>
          <p:cNvPr id="17" name="Bild 16" descr="Bock med hel fyllning">
            <a:extLst>
              <a:ext uri="{FF2B5EF4-FFF2-40B4-BE49-F238E27FC236}">
                <a16:creationId xmlns:a16="http://schemas.microsoft.com/office/drawing/2014/main" id="{541DA6BF-0AF6-2022-616D-7C033B1A9A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622" y="1174996"/>
            <a:ext cx="448147" cy="448147"/>
          </a:xfrm>
          <a:prstGeom prst="rect">
            <a:avLst/>
          </a:prstGeom>
        </p:spPr>
      </p:pic>
      <p:graphicFrame>
        <p:nvGraphicFramePr>
          <p:cNvPr id="18" name="Tabell 22">
            <a:extLst>
              <a:ext uri="{FF2B5EF4-FFF2-40B4-BE49-F238E27FC236}">
                <a16:creationId xmlns:a16="http://schemas.microsoft.com/office/drawing/2014/main" id="{EA03F83F-3FCB-B716-AC45-D761CC47E0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839031"/>
              </p:ext>
            </p:extLst>
          </p:nvPr>
        </p:nvGraphicFramePr>
        <p:xfrm>
          <a:off x="5861713" y="848607"/>
          <a:ext cx="3912906" cy="80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445">
                  <a:extLst>
                    <a:ext uri="{9D8B030D-6E8A-4147-A177-3AD203B41FA5}">
                      <a16:colId xmlns:a16="http://schemas.microsoft.com/office/drawing/2014/main" val="231653062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549667002"/>
                    </a:ext>
                  </a:extLst>
                </a:gridCol>
                <a:gridCol w="703800">
                  <a:extLst>
                    <a:ext uri="{9D8B030D-6E8A-4147-A177-3AD203B41FA5}">
                      <a16:colId xmlns:a16="http://schemas.microsoft.com/office/drawing/2014/main" val="3657998522"/>
                    </a:ext>
                  </a:extLst>
                </a:gridCol>
                <a:gridCol w="847102">
                  <a:extLst>
                    <a:ext uri="{9D8B030D-6E8A-4147-A177-3AD203B41FA5}">
                      <a16:colId xmlns:a16="http://schemas.microsoft.com/office/drawing/2014/main" val="1340767386"/>
                    </a:ext>
                  </a:extLst>
                </a:gridCol>
                <a:gridCol w="847102">
                  <a:extLst>
                    <a:ext uri="{9D8B030D-6E8A-4147-A177-3AD203B41FA5}">
                      <a16:colId xmlns:a16="http://schemas.microsoft.com/office/drawing/2014/main" val="2275639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Särskilt mål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Indikator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Totalt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Slutmål 2023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Andel av slutmål (%)</a:t>
                      </a:r>
                    </a:p>
                  </a:txBody>
                  <a:tcPr marL="6350" marR="6350" marT="635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61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Antal projekt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6462093"/>
                  </a:ext>
                </a:extLst>
              </a:tr>
            </a:tbl>
          </a:graphicData>
        </a:graphic>
      </p:graphicFrame>
      <p:grpSp>
        <p:nvGrpSpPr>
          <p:cNvPr id="19" name="Grupp 18">
            <a:extLst>
              <a:ext uri="{FF2B5EF4-FFF2-40B4-BE49-F238E27FC236}">
                <a16:creationId xmlns:a16="http://schemas.microsoft.com/office/drawing/2014/main" id="{7C9640CB-5AEE-DF67-CE7A-26EB160377BF}"/>
              </a:ext>
            </a:extLst>
          </p:cNvPr>
          <p:cNvGrpSpPr/>
          <p:nvPr/>
        </p:nvGrpSpPr>
        <p:grpSpPr>
          <a:xfrm>
            <a:off x="7589260" y="5875179"/>
            <a:ext cx="1140911" cy="568838"/>
            <a:chOff x="6269822" y="5637169"/>
            <a:chExt cx="1140911" cy="568838"/>
          </a:xfrm>
        </p:grpSpPr>
        <p:sp>
          <p:nvSpPr>
            <p:cNvPr id="20" name="Ellips 19">
              <a:extLst>
                <a:ext uri="{FF2B5EF4-FFF2-40B4-BE49-F238E27FC236}">
                  <a16:creationId xmlns:a16="http://schemas.microsoft.com/office/drawing/2014/main" id="{E5993EB5-A44F-2922-463C-DBC9E35DF4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69822" y="5637169"/>
              <a:ext cx="1140911" cy="4990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0CC35797-37C4-B6CD-6FAD-F59B99450DA4}"/>
                </a:ext>
              </a:extLst>
            </p:cNvPr>
            <p:cNvSpPr txBox="1"/>
            <p:nvPr/>
          </p:nvSpPr>
          <p:spPr>
            <a:xfrm>
              <a:off x="6472259" y="5758473"/>
              <a:ext cx="801990" cy="44753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>
              <a:normAutofit fontScale="77500" lnSpcReduction="20000"/>
            </a:bodyPr>
            <a:lstStyle/>
            <a:p>
              <a:pPr algn="ctr"/>
              <a:r>
                <a:rPr lang="sv-SE" dirty="0">
                  <a:solidFill>
                    <a:srgbClr val="000000"/>
                  </a:solidFill>
                </a:rPr>
                <a:t>403 600</a:t>
              </a:r>
            </a:p>
          </p:txBody>
        </p:sp>
      </p:grpSp>
      <p:grpSp>
        <p:nvGrpSpPr>
          <p:cNvPr id="22" name="Grupp 21">
            <a:extLst>
              <a:ext uri="{FF2B5EF4-FFF2-40B4-BE49-F238E27FC236}">
                <a16:creationId xmlns:a16="http://schemas.microsoft.com/office/drawing/2014/main" id="{C0FF7D7A-9016-B548-A09E-C97A4A57A860}"/>
              </a:ext>
            </a:extLst>
          </p:cNvPr>
          <p:cNvGrpSpPr/>
          <p:nvPr/>
        </p:nvGrpSpPr>
        <p:grpSpPr>
          <a:xfrm>
            <a:off x="8932608" y="5873502"/>
            <a:ext cx="1140911" cy="568838"/>
            <a:chOff x="6269822" y="5637169"/>
            <a:chExt cx="1140911" cy="568838"/>
          </a:xfrm>
        </p:grpSpPr>
        <p:sp>
          <p:nvSpPr>
            <p:cNvPr id="23" name="Ellips 22">
              <a:extLst>
                <a:ext uri="{FF2B5EF4-FFF2-40B4-BE49-F238E27FC236}">
                  <a16:creationId xmlns:a16="http://schemas.microsoft.com/office/drawing/2014/main" id="{9A8B1D77-2384-4FEE-77FB-ADC876FAF8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69822" y="5637169"/>
              <a:ext cx="1140911" cy="4990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4B5689FB-7FF0-7E35-A535-366D53F26A4F}"/>
                </a:ext>
              </a:extLst>
            </p:cNvPr>
            <p:cNvSpPr txBox="1"/>
            <p:nvPr/>
          </p:nvSpPr>
          <p:spPr>
            <a:xfrm>
              <a:off x="6472259" y="5758473"/>
              <a:ext cx="801990" cy="44753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>
              <a:normAutofit/>
            </a:bodyPr>
            <a:lstStyle/>
            <a:p>
              <a:pPr algn="ctr"/>
              <a:r>
                <a:rPr lang="sv-SE" sz="1400" dirty="0">
                  <a:solidFill>
                    <a:srgbClr val="000000"/>
                  </a:solidFill>
                </a:rPr>
                <a:t>115%</a:t>
              </a:r>
            </a:p>
          </p:txBody>
        </p:sp>
      </p:grpSp>
      <p:pic>
        <p:nvPicPr>
          <p:cNvPr id="25" name="Bild 24" descr="Bock med hel fyllning">
            <a:extLst>
              <a:ext uri="{FF2B5EF4-FFF2-40B4-BE49-F238E27FC236}">
                <a16:creationId xmlns:a16="http://schemas.microsoft.com/office/drawing/2014/main" id="{77959E3C-2D6D-0333-A643-DFC41840C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229" y="2094522"/>
            <a:ext cx="448147" cy="448147"/>
          </a:xfrm>
          <a:prstGeom prst="rect">
            <a:avLst/>
          </a:prstGeom>
        </p:spPr>
      </p:pic>
      <p:pic>
        <p:nvPicPr>
          <p:cNvPr id="26" name="Bild 25" descr="Bock med hel fyllning">
            <a:extLst>
              <a:ext uri="{FF2B5EF4-FFF2-40B4-BE49-F238E27FC236}">
                <a16:creationId xmlns:a16="http://schemas.microsoft.com/office/drawing/2014/main" id="{290CED13-2A90-7F8C-F7B2-A30706279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227" y="4701206"/>
            <a:ext cx="448147" cy="448147"/>
          </a:xfrm>
          <a:prstGeom prst="rect">
            <a:avLst/>
          </a:prstGeom>
        </p:spPr>
      </p:pic>
      <p:pic>
        <p:nvPicPr>
          <p:cNvPr id="27" name="Bild 26" descr="Bock med hel fyllning">
            <a:extLst>
              <a:ext uri="{FF2B5EF4-FFF2-40B4-BE49-F238E27FC236}">
                <a16:creationId xmlns:a16="http://schemas.microsoft.com/office/drawing/2014/main" id="{0410C64B-3013-D5F2-2DF9-6A657DF56F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4225" y="5067016"/>
            <a:ext cx="448147" cy="44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43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EB44FF72-2071-3F83-8486-1391D1582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1.1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EE2704A-9B10-D037-69F4-E52A6BA4A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666749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186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9A81D756-C032-0BFE-9B49-8A41BE025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2.1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7D4C423F-65A0-71F3-41FD-DA26D3CF9D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352508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01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F8B5426E-6647-989C-3499-97BB1970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2.2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6F7D23F1-144B-005C-F4B6-A22DFA4FFC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694125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566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922A3B3-069C-BB80-F1B1-ED89F1A6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</a:rPr>
              <a:t>Särskilt mål 2.3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7131D63D-C58F-DE46-D759-20A174F8D3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982955"/>
              </p:ext>
            </p:extLst>
          </p:nvPr>
        </p:nvGraphicFramePr>
        <p:xfrm>
          <a:off x="660400" y="1982788"/>
          <a:ext cx="9113838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6678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 SVENSKA</Template>
  <TotalTime>2023</TotalTime>
  <Words>394</Words>
  <Application>Microsoft Office PowerPoint</Application>
  <PresentationFormat>Bredbild</PresentationFormat>
  <Paragraphs>154</Paragraphs>
  <Slides>16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Office-tema</vt:lpstr>
      <vt:lpstr>Övervakningskommittén</vt:lpstr>
      <vt:lpstr>Presentationens innehåll</vt:lpstr>
      <vt:lpstr>Genomförande under 2022</vt:lpstr>
      <vt:lpstr>Ram i svenska kronor</vt:lpstr>
      <vt:lpstr>Kvantifierade mål</vt:lpstr>
      <vt:lpstr>Särskilt mål 1.1</vt:lpstr>
      <vt:lpstr>Särskilt mål 2.1</vt:lpstr>
      <vt:lpstr>Särskilt mål 2.2</vt:lpstr>
      <vt:lpstr>Särskilt mål 2.3</vt:lpstr>
      <vt:lpstr>Särskilt mål 3.1</vt:lpstr>
      <vt:lpstr>Särskilt mål 5.1</vt:lpstr>
      <vt:lpstr>Ökad effektivitet och kvalitet </vt:lpstr>
      <vt:lpstr>Ökad effektivitet och kvalitet </vt:lpstr>
      <vt:lpstr>Ökad effektivitet och kvalitet </vt:lpstr>
      <vt:lpstr>Övriga aktivitetsindikatorer</vt:lpstr>
      <vt:lpstr>I sin helhet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Övervakningskommittén</dc:title>
  <dc:creator>Rova Grevstig Joacim</dc:creator>
  <cp:lastModifiedBy>Rova Grevstig Joacim</cp:lastModifiedBy>
  <cp:revision>7</cp:revision>
  <dcterms:created xsi:type="dcterms:W3CDTF">2023-04-24T08:57:56Z</dcterms:created>
  <dcterms:modified xsi:type="dcterms:W3CDTF">2023-04-26T09:13:30Z</dcterms:modified>
</cp:coreProperties>
</file>