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01" r:id="rId5"/>
    <p:sldId id="298" r:id="rId6"/>
    <p:sldId id="303" r:id="rId7"/>
    <p:sldId id="302" r:id="rId8"/>
    <p:sldId id="264" r:id="rId9"/>
    <p:sldId id="305" r:id="rId10"/>
    <p:sldId id="304" r:id="rId11"/>
    <p:sldId id="300" r:id="rId12"/>
    <p:sldId id="306" r:id="rId13"/>
    <p:sldId id="322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259" r:id="rId27"/>
    <p:sldId id="307" r:id="rId28"/>
    <p:sldId id="271" r:id="rId29"/>
    <p:sldId id="265" r:id="rId30"/>
    <p:sldId id="266" r:id="rId31"/>
    <p:sldId id="267" r:id="rId32"/>
    <p:sldId id="268" r:id="rId33"/>
    <p:sldId id="270" r:id="rId34"/>
    <p:sldId id="323" r:id="rId3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03E38D-346C-D9B5-48D1-05A285B4F856}" name="Jenny Holmberg" initials="JH" userId="S::jenny.holmberg@folkbildningsradet.se::50b402b9-60b0-43a3-8217-7cc0d56254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1F032-A170-480E-9616-09D1E8C37164}" v="1" dt="2023-05-09T11:36:36.505"/>
    <p1510:client id="{530615A0-6506-4BAE-8F8A-BE00B6CD714B}" v="84" dt="2023-05-09T12:38:56.664"/>
    <p1510:client id="{81B57AC7-12A2-4BF0-A0E8-68D68DA649C2}" v="1" dt="2023-05-09T12:12:33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A3AD8-CC4B-4FA0-B61C-CA77B6FB2F0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3BFEA38-CDFE-459A-8A98-65E1BBFE0D0D}">
      <dgm:prSet phldrT="[Text]"/>
      <dgm:spPr/>
      <dgm:t>
        <a:bodyPr/>
        <a:lstStyle/>
        <a:p>
          <a:r>
            <a:rPr lang="sv-SE" err="1"/>
            <a:t>CoF</a:t>
          </a:r>
          <a:endParaRPr lang="sv-SE"/>
        </a:p>
        <a:p>
          <a:r>
            <a:rPr lang="sv-SE"/>
            <a:t>Kaggeholm</a:t>
          </a:r>
        </a:p>
      </dgm:t>
    </dgm:pt>
    <dgm:pt modelId="{6402DE1A-8D9B-4C63-ABAD-65B77D10EAE8}" type="parTrans" cxnId="{E192A3A0-0DD6-42E8-8FC4-3454D6D573A3}">
      <dgm:prSet/>
      <dgm:spPr/>
      <dgm:t>
        <a:bodyPr/>
        <a:lstStyle/>
        <a:p>
          <a:endParaRPr lang="sv-SE"/>
        </a:p>
      </dgm:t>
    </dgm:pt>
    <dgm:pt modelId="{ED1DCF90-AE7F-4CC6-BFD1-068C7A247DBE}" type="sibTrans" cxnId="{E192A3A0-0DD6-42E8-8FC4-3454D6D573A3}">
      <dgm:prSet/>
      <dgm:spPr/>
      <dgm:t>
        <a:bodyPr/>
        <a:lstStyle/>
        <a:p>
          <a:endParaRPr lang="sv-SE"/>
        </a:p>
      </dgm:t>
    </dgm:pt>
    <dgm:pt modelId="{BF92BA30-3C7E-442B-850E-58B9513332A1}">
      <dgm:prSet phldrT="[Text]"/>
      <dgm:spPr/>
      <dgm:t>
        <a:bodyPr/>
        <a:lstStyle/>
        <a:p>
          <a:r>
            <a:rPr lang="sv-SE"/>
            <a:t>Kartläggning</a:t>
          </a:r>
        </a:p>
      </dgm:t>
    </dgm:pt>
    <dgm:pt modelId="{7EF2A140-09CD-4540-9EAC-6B22F9E8E021}" type="parTrans" cxnId="{E49CE0BB-40BF-457B-A318-57D29655DC1D}">
      <dgm:prSet/>
      <dgm:spPr/>
      <dgm:t>
        <a:bodyPr/>
        <a:lstStyle/>
        <a:p>
          <a:endParaRPr lang="sv-SE"/>
        </a:p>
      </dgm:t>
    </dgm:pt>
    <dgm:pt modelId="{2C8A7E5F-5849-4DF5-825F-6730C8BC9A1E}" type="sibTrans" cxnId="{E49CE0BB-40BF-457B-A318-57D29655DC1D}">
      <dgm:prSet/>
      <dgm:spPr/>
      <dgm:t>
        <a:bodyPr/>
        <a:lstStyle/>
        <a:p>
          <a:endParaRPr lang="sv-SE"/>
        </a:p>
      </dgm:t>
    </dgm:pt>
    <dgm:pt modelId="{6EB4068C-CEAD-480C-A2E1-2FD73D4C3351}">
      <dgm:prSet phldrT="[Text]"/>
      <dgm:spPr/>
      <dgm:t>
        <a:bodyPr/>
        <a:lstStyle/>
        <a:p>
          <a:r>
            <a:rPr lang="sv-SE"/>
            <a:t>Arbete</a:t>
          </a:r>
        </a:p>
      </dgm:t>
    </dgm:pt>
    <dgm:pt modelId="{51498570-93A5-45C4-BE21-97A46866C754}" type="parTrans" cxnId="{D44DA483-6923-460F-A1D0-09EBA236E0E9}">
      <dgm:prSet/>
      <dgm:spPr/>
      <dgm:t>
        <a:bodyPr/>
        <a:lstStyle/>
        <a:p>
          <a:endParaRPr lang="sv-SE"/>
        </a:p>
      </dgm:t>
    </dgm:pt>
    <dgm:pt modelId="{40746570-2A00-4077-8DEC-D9CB19352975}" type="sibTrans" cxnId="{D44DA483-6923-460F-A1D0-09EBA236E0E9}">
      <dgm:prSet/>
      <dgm:spPr/>
      <dgm:t>
        <a:bodyPr/>
        <a:lstStyle/>
        <a:p>
          <a:endParaRPr lang="sv-SE"/>
        </a:p>
      </dgm:t>
    </dgm:pt>
    <dgm:pt modelId="{A8489F18-176C-46A4-AFF2-D3AD0892398C}">
      <dgm:prSet phldrT="[Text]"/>
      <dgm:spPr/>
      <dgm:t>
        <a:bodyPr/>
        <a:lstStyle/>
        <a:p>
          <a:r>
            <a:rPr lang="sv-SE"/>
            <a:t>Social integration</a:t>
          </a:r>
        </a:p>
      </dgm:t>
    </dgm:pt>
    <dgm:pt modelId="{C1950618-8953-4E10-9184-709E9DD888BA}" type="parTrans" cxnId="{77C01848-10BC-486D-8720-C958C73B960E}">
      <dgm:prSet/>
      <dgm:spPr/>
      <dgm:t>
        <a:bodyPr/>
        <a:lstStyle/>
        <a:p>
          <a:endParaRPr lang="sv-SE"/>
        </a:p>
      </dgm:t>
    </dgm:pt>
    <dgm:pt modelId="{7B35F12A-7358-42E0-9C34-75519CA0C5CE}" type="sibTrans" cxnId="{77C01848-10BC-486D-8720-C958C73B960E}">
      <dgm:prSet/>
      <dgm:spPr/>
      <dgm:t>
        <a:bodyPr/>
        <a:lstStyle/>
        <a:p>
          <a:endParaRPr lang="sv-SE"/>
        </a:p>
      </dgm:t>
    </dgm:pt>
    <dgm:pt modelId="{0A69B47E-3909-4000-B022-B0DB894FE87E}">
      <dgm:prSet/>
      <dgm:spPr/>
      <dgm:t>
        <a:bodyPr/>
        <a:lstStyle/>
        <a:p>
          <a:r>
            <a:rPr lang="sv-SE"/>
            <a:t>Språk</a:t>
          </a:r>
        </a:p>
      </dgm:t>
    </dgm:pt>
    <dgm:pt modelId="{5FF63A9F-69CF-4A20-B183-CE2DBFA1F67D}" type="parTrans" cxnId="{731D46A9-FB38-4030-8BC8-4917A70527F8}">
      <dgm:prSet/>
      <dgm:spPr/>
      <dgm:t>
        <a:bodyPr/>
        <a:lstStyle/>
        <a:p>
          <a:endParaRPr lang="sv-SE"/>
        </a:p>
      </dgm:t>
    </dgm:pt>
    <dgm:pt modelId="{4F57BF1F-63CE-4891-BF63-1DEDDAE7E53C}" type="sibTrans" cxnId="{731D46A9-FB38-4030-8BC8-4917A70527F8}">
      <dgm:prSet/>
      <dgm:spPr/>
      <dgm:t>
        <a:bodyPr/>
        <a:lstStyle/>
        <a:p>
          <a:endParaRPr lang="sv-SE"/>
        </a:p>
      </dgm:t>
    </dgm:pt>
    <dgm:pt modelId="{A20F18C9-70CF-472A-83E8-59236D4F08C9}">
      <dgm:prSet/>
      <dgm:spPr/>
      <dgm:t>
        <a:bodyPr/>
        <a:lstStyle/>
        <a:p>
          <a:r>
            <a:rPr lang="sv-SE"/>
            <a:t>Jämställdhet</a:t>
          </a:r>
        </a:p>
        <a:p>
          <a:r>
            <a:rPr lang="sv-SE"/>
            <a:t> Jämlikhet </a:t>
          </a:r>
        </a:p>
        <a:p>
          <a:r>
            <a:rPr lang="sv-SE"/>
            <a:t>Icke-diskriminering</a:t>
          </a:r>
        </a:p>
      </dgm:t>
    </dgm:pt>
    <dgm:pt modelId="{0D061BAE-1F04-468F-A72B-F441029F93A1}" type="parTrans" cxnId="{C1426280-28F5-4941-8576-AFC1D6D2DAE1}">
      <dgm:prSet/>
      <dgm:spPr/>
      <dgm:t>
        <a:bodyPr/>
        <a:lstStyle/>
        <a:p>
          <a:endParaRPr lang="sv-SE"/>
        </a:p>
      </dgm:t>
    </dgm:pt>
    <dgm:pt modelId="{D4A69E0F-CDD3-4D8B-9D21-AA4B8D2B2245}" type="sibTrans" cxnId="{C1426280-28F5-4941-8576-AFC1D6D2DAE1}">
      <dgm:prSet/>
      <dgm:spPr/>
      <dgm:t>
        <a:bodyPr/>
        <a:lstStyle/>
        <a:p>
          <a:endParaRPr lang="sv-SE"/>
        </a:p>
      </dgm:t>
    </dgm:pt>
    <dgm:pt modelId="{8CC9945A-9F09-47E6-A2CD-FD13A8338321}" type="pres">
      <dgm:prSet presAssocID="{547A3AD8-CC4B-4FA0-B61C-CA77B6FB2F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337CB4-8BBF-4337-9918-C198F23F746E}" type="pres">
      <dgm:prSet presAssocID="{E3BFEA38-CDFE-459A-8A98-65E1BBFE0D0D}" presName="centerShape" presStyleLbl="node0" presStyleIdx="0" presStyleCnt="1" custScaleX="125133" custScaleY="129292"/>
      <dgm:spPr/>
    </dgm:pt>
    <dgm:pt modelId="{BD63363A-965B-4B40-9849-536ED2106F1D}" type="pres">
      <dgm:prSet presAssocID="{7EF2A140-09CD-4540-9EAC-6B22F9E8E021}" presName="parTrans" presStyleLbl="bgSibTrans2D1" presStyleIdx="0" presStyleCnt="5"/>
      <dgm:spPr/>
    </dgm:pt>
    <dgm:pt modelId="{8EEAFD80-B664-438B-9C35-47E08428FDE9}" type="pres">
      <dgm:prSet presAssocID="{BF92BA30-3C7E-442B-850E-58B9513332A1}" presName="node" presStyleLbl="node1" presStyleIdx="0" presStyleCnt="5" custScaleX="87286" custScaleY="85392">
        <dgm:presLayoutVars>
          <dgm:bulletEnabled val="1"/>
        </dgm:presLayoutVars>
      </dgm:prSet>
      <dgm:spPr/>
    </dgm:pt>
    <dgm:pt modelId="{CFBF0EDF-D6D1-4F51-97EC-148A0B811B7A}" type="pres">
      <dgm:prSet presAssocID="{5FF63A9F-69CF-4A20-B183-CE2DBFA1F67D}" presName="parTrans" presStyleLbl="bgSibTrans2D1" presStyleIdx="1" presStyleCnt="5"/>
      <dgm:spPr/>
    </dgm:pt>
    <dgm:pt modelId="{771C3431-1AAE-4E40-9584-A71B57CD6B27}" type="pres">
      <dgm:prSet presAssocID="{0A69B47E-3909-4000-B022-B0DB894FE87E}" presName="node" presStyleLbl="node1" presStyleIdx="1" presStyleCnt="5" custScaleX="97692" custScaleY="84698" custRadScaleRad="94175" custRadScaleInc="118049">
        <dgm:presLayoutVars>
          <dgm:bulletEnabled val="1"/>
        </dgm:presLayoutVars>
      </dgm:prSet>
      <dgm:spPr/>
    </dgm:pt>
    <dgm:pt modelId="{5FBCAF6D-F603-4175-A546-1B7173260B4C}" type="pres">
      <dgm:prSet presAssocID="{51498570-93A5-45C4-BE21-97A46866C754}" presName="parTrans" presStyleLbl="bgSibTrans2D1" presStyleIdx="2" presStyleCnt="5"/>
      <dgm:spPr/>
    </dgm:pt>
    <dgm:pt modelId="{F8551E33-29DD-453C-B5B1-8A383802A7D4}" type="pres">
      <dgm:prSet presAssocID="{6EB4068C-CEAD-480C-A2E1-2FD73D4C3351}" presName="node" presStyleLbl="node1" presStyleIdx="2" presStyleCnt="5" custScaleX="98134" custScaleY="89370" custRadScaleRad="109369" custRadScaleInc="-141884">
        <dgm:presLayoutVars>
          <dgm:bulletEnabled val="1"/>
        </dgm:presLayoutVars>
      </dgm:prSet>
      <dgm:spPr/>
    </dgm:pt>
    <dgm:pt modelId="{EBBEC147-A30B-46A9-8440-F3CDEBBBF12C}" type="pres">
      <dgm:prSet presAssocID="{C1950618-8953-4E10-9184-709E9DD888BA}" presName="parTrans" presStyleLbl="bgSibTrans2D1" presStyleIdx="3" presStyleCnt="5"/>
      <dgm:spPr/>
    </dgm:pt>
    <dgm:pt modelId="{825C956D-A2C6-4AFE-B2A4-A2DADB94501D}" type="pres">
      <dgm:prSet presAssocID="{A8489F18-176C-46A4-AFF2-D3AD0892398C}" presName="node" presStyleLbl="node1" presStyleIdx="3" presStyleCnt="5" custScaleX="106466" custScaleY="86310" custRadScaleRad="106711" custRadScaleInc="10242">
        <dgm:presLayoutVars>
          <dgm:bulletEnabled val="1"/>
        </dgm:presLayoutVars>
      </dgm:prSet>
      <dgm:spPr/>
    </dgm:pt>
    <dgm:pt modelId="{598912EA-0FD1-48A7-80A8-A2D2842CBEC9}" type="pres">
      <dgm:prSet presAssocID="{0D061BAE-1F04-468F-A72B-F441029F93A1}" presName="parTrans" presStyleLbl="bgSibTrans2D1" presStyleIdx="4" presStyleCnt="5"/>
      <dgm:spPr/>
    </dgm:pt>
    <dgm:pt modelId="{41565747-5494-48F3-B243-58165552A3F0}" type="pres">
      <dgm:prSet presAssocID="{A20F18C9-70CF-472A-83E8-59236D4F08C9}" presName="node" presStyleLbl="node1" presStyleIdx="4" presStyleCnt="5" custScaleX="97798" custScaleY="85909" custRadScaleRad="106644">
        <dgm:presLayoutVars>
          <dgm:bulletEnabled val="1"/>
        </dgm:presLayoutVars>
      </dgm:prSet>
      <dgm:spPr/>
    </dgm:pt>
  </dgm:ptLst>
  <dgm:cxnLst>
    <dgm:cxn modelId="{98E9B904-058B-45C3-B713-1A5939BF0935}" type="presOf" srcId="{6EB4068C-CEAD-480C-A2E1-2FD73D4C3351}" destId="{F8551E33-29DD-453C-B5B1-8A383802A7D4}" srcOrd="0" destOrd="0" presId="urn:microsoft.com/office/officeart/2005/8/layout/radial4"/>
    <dgm:cxn modelId="{D8838D62-571B-4FE0-8804-CE145C7868F6}" type="presOf" srcId="{A8489F18-176C-46A4-AFF2-D3AD0892398C}" destId="{825C956D-A2C6-4AFE-B2A4-A2DADB94501D}" srcOrd="0" destOrd="0" presId="urn:microsoft.com/office/officeart/2005/8/layout/radial4"/>
    <dgm:cxn modelId="{F5BE9D43-7E7A-4D82-8D2B-4200D5725B3E}" type="presOf" srcId="{BF92BA30-3C7E-442B-850E-58B9513332A1}" destId="{8EEAFD80-B664-438B-9C35-47E08428FDE9}" srcOrd="0" destOrd="0" presId="urn:microsoft.com/office/officeart/2005/8/layout/radial4"/>
    <dgm:cxn modelId="{8FFEB964-77A9-4301-B501-EFEBFA4ADAD2}" type="presOf" srcId="{C1950618-8953-4E10-9184-709E9DD888BA}" destId="{EBBEC147-A30B-46A9-8440-F3CDEBBBF12C}" srcOrd="0" destOrd="0" presId="urn:microsoft.com/office/officeart/2005/8/layout/radial4"/>
    <dgm:cxn modelId="{0A4AC844-9811-4031-9D39-53E7C3AE1434}" type="presOf" srcId="{E3BFEA38-CDFE-459A-8A98-65E1BBFE0D0D}" destId="{8E337CB4-8BBF-4337-9918-C198F23F746E}" srcOrd="0" destOrd="0" presId="urn:microsoft.com/office/officeart/2005/8/layout/radial4"/>
    <dgm:cxn modelId="{77C01848-10BC-486D-8720-C958C73B960E}" srcId="{E3BFEA38-CDFE-459A-8A98-65E1BBFE0D0D}" destId="{A8489F18-176C-46A4-AFF2-D3AD0892398C}" srcOrd="3" destOrd="0" parTransId="{C1950618-8953-4E10-9184-709E9DD888BA}" sibTransId="{7B35F12A-7358-42E0-9C34-75519CA0C5CE}"/>
    <dgm:cxn modelId="{1AE9157E-8D10-4BB4-A384-0BC43D4B939F}" type="presOf" srcId="{547A3AD8-CC4B-4FA0-B61C-CA77B6FB2F00}" destId="{8CC9945A-9F09-47E6-A2CD-FD13A8338321}" srcOrd="0" destOrd="0" presId="urn:microsoft.com/office/officeart/2005/8/layout/radial4"/>
    <dgm:cxn modelId="{C1426280-28F5-4941-8576-AFC1D6D2DAE1}" srcId="{E3BFEA38-CDFE-459A-8A98-65E1BBFE0D0D}" destId="{A20F18C9-70CF-472A-83E8-59236D4F08C9}" srcOrd="4" destOrd="0" parTransId="{0D061BAE-1F04-468F-A72B-F441029F93A1}" sibTransId="{D4A69E0F-CDD3-4D8B-9D21-AA4B8D2B2245}"/>
    <dgm:cxn modelId="{D44DA483-6923-460F-A1D0-09EBA236E0E9}" srcId="{E3BFEA38-CDFE-459A-8A98-65E1BBFE0D0D}" destId="{6EB4068C-CEAD-480C-A2E1-2FD73D4C3351}" srcOrd="2" destOrd="0" parTransId="{51498570-93A5-45C4-BE21-97A46866C754}" sibTransId="{40746570-2A00-4077-8DEC-D9CB19352975}"/>
    <dgm:cxn modelId="{0276249A-B8E9-4978-89BA-E033A4544253}" type="presOf" srcId="{0D061BAE-1F04-468F-A72B-F441029F93A1}" destId="{598912EA-0FD1-48A7-80A8-A2D2842CBEC9}" srcOrd="0" destOrd="0" presId="urn:microsoft.com/office/officeart/2005/8/layout/radial4"/>
    <dgm:cxn modelId="{0469A89A-9CAE-4C4E-87E0-1AD818D2048A}" type="presOf" srcId="{7EF2A140-09CD-4540-9EAC-6B22F9E8E021}" destId="{BD63363A-965B-4B40-9849-536ED2106F1D}" srcOrd="0" destOrd="0" presId="urn:microsoft.com/office/officeart/2005/8/layout/radial4"/>
    <dgm:cxn modelId="{3322049F-73BB-4E1C-9304-5A3662F89D9B}" type="presOf" srcId="{5FF63A9F-69CF-4A20-B183-CE2DBFA1F67D}" destId="{CFBF0EDF-D6D1-4F51-97EC-148A0B811B7A}" srcOrd="0" destOrd="0" presId="urn:microsoft.com/office/officeart/2005/8/layout/radial4"/>
    <dgm:cxn modelId="{E192A3A0-0DD6-42E8-8FC4-3454D6D573A3}" srcId="{547A3AD8-CC4B-4FA0-B61C-CA77B6FB2F00}" destId="{E3BFEA38-CDFE-459A-8A98-65E1BBFE0D0D}" srcOrd="0" destOrd="0" parTransId="{6402DE1A-8D9B-4C63-ABAD-65B77D10EAE8}" sibTransId="{ED1DCF90-AE7F-4CC6-BFD1-068C7A247DBE}"/>
    <dgm:cxn modelId="{5B580EA9-45CF-42D5-927D-BD0EE9D03FCA}" type="presOf" srcId="{A20F18C9-70CF-472A-83E8-59236D4F08C9}" destId="{41565747-5494-48F3-B243-58165552A3F0}" srcOrd="0" destOrd="0" presId="urn:microsoft.com/office/officeart/2005/8/layout/radial4"/>
    <dgm:cxn modelId="{731D46A9-FB38-4030-8BC8-4917A70527F8}" srcId="{E3BFEA38-CDFE-459A-8A98-65E1BBFE0D0D}" destId="{0A69B47E-3909-4000-B022-B0DB894FE87E}" srcOrd="1" destOrd="0" parTransId="{5FF63A9F-69CF-4A20-B183-CE2DBFA1F67D}" sibTransId="{4F57BF1F-63CE-4891-BF63-1DEDDAE7E53C}"/>
    <dgm:cxn modelId="{079C23B4-EC64-4074-8000-BA1C31A75C19}" type="presOf" srcId="{51498570-93A5-45C4-BE21-97A46866C754}" destId="{5FBCAF6D-F603-4175-A546-1B7173260B4C}" srcOrd="0" destOrd="0" presId="urn:microsoft.com/office/officeart/2005/8/layout/radial4"/>
    <dgm:cxn modelId="{E49CE0BB-40BF-457B-A318-57D29655DC1D}" srcId="{E3BFEA38-CDFE-459A-8A98-65E1BBFE0D0D}" destId="{BF92BA30-3C7E-442B-850E-58B9513332A1}" srcOrd="0" destOrd="0" parTransId="{7EF2A140-09CD-4540-9EAC-6B22F9E8E021}" sibTransId="{2C8A7E5F-5849-4DF5-825F-6730C8BC9A1E}"/>
    <dgm:cxn modelId="{6BD59EE7-BC90-4A74-820D-AF4D7D1C2D2A}" type="presOf" srcId="{0A69B47E-3909-4000-B022-B0DB894FE87E}" destId="{771C3431-1AAE-4E40-9584-A71B57CD6B27}" srcOrd="0" destOrd="0" presId="urn:microsoft.com/office/officeart/2005/8/layout/radial4"/>
    <dgm:cxn modelId="{F396FEC0-DEB0-4E89-B150-6A4E7B45E9E7}" type="presParOf" srcId="{8CC9945A-9F09-47E6-A2CD-FD13A8338321}" destId="{8E337CB4-8BBF-4337-9918-C198F23F746E}" srcOrd="0" destOrd="0" presId="urn:microsoft.com/office/officeart/2005/8/layout/radial4"/>
    <dgm:cxn modelId="{FCD68338-08FF-4A1F-99B5-36E3DADBB018}" type="presParOf" srcId="{8CC9945A-9F09-47E6-A2CD-FD13A8338321}" destId="{BD63363A-965B-4B40-9849-536ED2106F1D}" srcOrd="1" destOrd="0" presId="urn:microsoft.com/office/officeart/2005/8/layout/radial4"/>
    <dgm:cxn modelId="{1923AC52-FAFC-4F6B-B019-318B193966D2}" type="presParOf" srcId="{8CC9945A-9F09-47E6-A2CD-FD13A8338321}" destId="{8EEAFD80-B664-438B-9C35-47E08428FDE9}" srcOrd="2" destOrd="0" presId="urn:microsoft.com/office/officeart/2005/8/layout/radial4"/>
    <dgm:cxn modelId="{5A5A33F3-F1A1-4914-87AF-A253CC43EF43}" type="presParOf" srcId="{8CC9945A-9F09-47E6-A2CD-FD13A8338321}" destId="{CFBF0EDF-D6D1-4F51-97EC-148A0B811B7A}" srcOrd="3" destOrd="0" presId="urn:microsoft.com/office/officeart/2005/8/layout/radial4"/>
    <dgm:cxn modelId="{44005DA3-E475-4A8D-9D7C-3930CBAF9574}" type="presParOf" srcId="{8CC9945A-9F09-47E6-A2CD-FD13A8338321}" destId="{771C3431-1AAE-4E40-9584-A71B57CD6B27}" srcOrd="4" destOrd="0" presId="urn:microsoft.com/office/officeart/2005/8/layout/radial4"/>
    <dgm:cxn modelId="{C4A93B3A-4A76-418B-9CF2-4A5388F83692}" type="presParOf" srcId="{8CC9945A-9F09-47E6-A2CD-FD13A8338321}" destId="{5FBCAF6D-F603-4175-A546-1B7173260B4C}" srcOrd="5" destOrd="0" presId="urn:microsoft.com/office/officeart/2005/8/layout/radial4"/>
    <dgm:cxn modelId="{B50E80A4-6A2A-434A-AAB3-1699EE0154BA}" type="presParOf" srcId="{8CC9945A-9F09-47E6-A2CD-FD13A8338321}" destId="{F8551E33-29DD-453C-B5B1-8A383802A7D4}" srcOrd="6" destOrd="0" presId="urn:microsoft.com/office/officeart/2005/8/layout/radial4"/>
    <dgm:cxn modelId="{EEE8FBA2-0A80-4A67-ADE6-3186CF486292}" type="presParOf" srcId="{8CC9945A-9F09-47E6-A2CD-FD13A8338321}" destId="{EBBEC147-A30B-46A9-8440-F3CDEBBBF12C}" srcOrd="7" destOrd="0" presId="urn:microsoft.com/office/officeart/2005/8/layout/radial4"/>
    <dgm:cxn modelId="{CCB91223-5810-4D3B-BA74-6472BC7F0D2B}" type="presParOf" srcId="{8CC9945A-9F09-47E6-A2CD-FD13A8338321}" destId="{825C956D-A2C6-4AFE-B2A4-A2DADB94501D}" srcOrd="8" destOrd="0" presId="urn:microsoft.com/office/officeart/2005/8/layout/radial4"/>
    <dgm:cxn modelId="{92E2674A-7A08-4901-9F98-8C0F3AFBF20E}" type="presParOf" srcId="{8CC9945A-9F09-47E6-A2CD-FD13A8338321}" destId="{598912EA-0FD1-48A7-80A8-A2D2842CBEC9}" srcOrd="9" destOrd="0" presId="urn:microsoft.com/office/officeart/2005/8/layout/radial4"/>
    <dgm:cxn modelId="{DE5D9C69-331D-4309-B02A-78AD31152DB4}" type="presParOf" srcId="{8CC9945A-9F09-47E6-A2CD-FD13A8338321}" destId="{41565747-5494-48F3-B243-58165552A3F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37CB4-8BBF-4337-9918-C198F23F746E}">
      <dsp:nvSpPr>
        <dsp:cNvPr id="0" name=""/>
        <dsp:cNvSpPr/>
      </dsp:nvSpPr>
      <dsp:spPr>
        <a:xfrm>
          <a:off x="2009352" y="2411866"/>
          <a:ext cx="1945656" cy="2010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err="1"/>
            <a:t>CoF</a:t>
          </a:r>
          <a:endParaRPr lang="sv-SE" sz="2300" kern="120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/>
            <a:t>Kaggeholm</a:t>
          </a:r>
        </a:p>
      </dsp:txBody>
      <dsp:txXfrm>
        <a:off x="2294287" y="2706271"/>
        <a:ext cx="1375786" cy="1421513"/>
      </dsp:txXfrm>
    </dsp:sp>
    <dsp:sp modelId="{BD63363A-965B-4B40-9849-536ED2106F1D}">
      <dsp:nvSpPr>
        <dsp:cNvPr id="0" name=""/>
        <dsp:cNvSpPr/>
      </dsp:nvSpPr>
      <dsp:spPr>
        <a:xfrm rot="10800000">
          <a:off x="700207" y="3195459"/>
          <a:ext cx="1237142" cy="4431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AFD80-B664-438B-9C35-47E08428FDE9}">
      <dsp:nvSpPr>
        <dsp:cNvPr id="0" name=""/>
        <dsp:cNvSpPr/>
      </dsp:nvSpPr>
      <dsp:spPr>
        <a:xfrm>
          <a:off x="55544" y="2912488"/>
          <a:ext cx="1289325" cy="1009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Kartläggning</a:t>
          </a:r>
        </a:p>
      </dsp:txBody>
      <dsp:txXfrm>
        <a:off x="85099" y="2942043"/>
        <a:ext cx="1230215" cy="949968"/>
      </dsp:txXfrm>
    </dsp:sp>
    <dsp:sp modelId="{CFBF0EDF-D6D1-4F51-97EC-148A0B811B7A}">
      <dsp:nvSpPr>
        <dsp:cNvPr id="0" name=""/>
        <dsp:cNvSpPr/>
      </dsp:nvSpPr>
      <dsp:spPr>
        <a:xfrm rot="16049858">
          <a:off x="2371434" y="1588461"/>
          <a:ext cx="1081034" cy="4431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C3431-1AAE-4E40-9584-A71B57CD6B27}">
      <dsp:nvSpPr>
        <dsp:cNvPr id="0" name=""/>
        <dsp:cNvSpPr/>
      </dsp:nvSpPr>
      <dsp:spPr>
        <a:xfrm>
          <a:off x="2166834" y="769589"/>
          <a:ext cx="1443035" cy="1000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Språk</a:t>
          </a:r>
        </a:p>
      </dsp:txBody>
      <dsp:txXfrm>
        <a:off x="2196149" y="798904"/>
        <a:ext cx="1384405" cy="942247"/>
      </dsp:txXfrm>
    </dsp:sp>
    <dsp:sp modelId="{5FBCAF6D-F603-4175-A546-1B7173260B4C}">
      <dsp:nvSpPr>
        <dsp:cNvPr id="0" name=""/>
        <dsp:cNvSpPr/>
      </dsp:nvSpPr>
      <dsp:spPr>
        <a:xfrm rot="13135306">
          <a:off x="882012" y="2075881"/>
          <a:ext cx="1427477" cy="4431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51E33-29DD-453C-B5B1-8A383802A7D4}">
      <dsp:nvSpPr>
        <dsp:cNvPr id="0" name=""/>
        <dsp:cNvSpPr/>
      </dsp:nvSpPr>
      <dsp:spPr>
        <a:xfrm>
          <a:off x="315676" y="1320994"/>
          <a:ext cx="1449564" cy="105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Arbete</a:t>
          </a:r>
        </a:p>
      </dsp:txBody>
      <dsp:txXfrm>
        <a:off x="346608" y="1351926"/>
        <a:ext cx="1387700" cy="994222"/>
      </dsp:txXfrm>
    </dsp:sp>
    <dsp:sp modelId="{EBBEC147-A30B-46A9-8440-F3CDEBBBF12C}">
      <dsp:nvSpPr>
        <dsp:cNvPr id="0" name=""/>
        <dsp:cNvSpPr/>
      </dsp:nvSpPr>
      <dsp:spPr>
        <a:xfrm rot="19121227">
          <a:off x="3612673" y="2039724"/>
          <a:ext cx="1368913" cy="4431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C956D-A2C6-4AFE-B2A4-A2DADB94501D}">
      <dsp:nvSpPr>
        <dsp:cNvPr id="0" name=""/>
        <dsp:cNvSpPr/>
      </dsp:nvSpPr>
      <dsp:spPr>
        <a:xfrm>
          <a:off x="4024916" y="1299472"/>
          <a:ext cx="1572638" cy="1019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Social integration</a:t>
          </a:r>
        </a:p>
      </dsp:txBody>
      <dsp:txXfrm>
        <a:off x="4054789" y="1329345"/>
        <a:ext cx="1512892" cy="960180"/>
      </dsp:txXfrm>
    </dsp:sp>
    <dsp:sp modelId="{598912EA-0FD1-48A7-80A8-A2D2842CBEC9}">
      <dsp:nvSpPr>
        <dsp:cNvPr id="0" name=""/>
        <dsp:cNvSpPr/>
      </dsp:nvSpPr>
      <dsp:spPr>
        <a:xfrm>
          <a:off x="4030067" y="3195459"/>
          <a:ext cx="1289632" cy="4431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65747-5494-48F3-B243-58165552A3F0}">
      <dsp:nvSpPr>
        <dsp:cNvPr id="0" name=""/>
        <dsp:cNvSpPr/>
      </dsp:nvSpPr>
      <dsp:spPr>
        <a:xfrm>
          <a:off x="4597398" y="2909434"/>
          <a:ext cx="1444601" cy="101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Jämställdhet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 Jämlikhet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Icke-diskriminering</a:t>
          </a:r>
        </a:p>
      </dsp:txBody>
      <dsp:txXfrm>
        <a:off x="4627132" y="2939168"/>
        <a:ext cx="1385133" cy="955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03F66-F0EE-4615-B70F-180F17E0554A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2C997-B74E-49F6-8F8B-5F4680F435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6609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CA367-FF5A-4B20-B87C-32561B7A80D1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5011-970B-44DA-ACF0-E01BA998A7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8">
            <a:extLst>
              <a:ext uri="{FF2B5EF4-FFF2-40B4-BE49-F238E27FC236}">
                <a16:creationId xmlns:a16="http://schemas.microsoft.com/office/drawing/2014/main" id="{BE6D985F-3E0E-4222-B324-548B18FE49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87" y="5600605"/>
            <a:ext cx="756912" cy="49866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8B2FEC3-B033-4162-8A42-84193CB719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9703" y="5583202"/>
            <a:ext cx="592279" cy="5334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1CF222-D5E0-4AF4-9B04-CC96FDFA7905}"/>
              </a:ext>
            </a:extLst>
          </p:cNvPr>
          <p:cNvCxnSpPr/>
          <p:nvPr userDrawn="1"/>
        </p:nvCxnSpPr>
        <p:spPr>
          <a:xfrm>
            <a:off x="6096000" y="5397500"/>
            <a:ext cx="0" cy="9048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7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323771" y="1151391"/>
            <a:ext cx="5544000" cy="2412000"/>
          </a:xfrm>
        </p:spPr>
        <p:txBody>
          <a:bodyPr anchor="b"/>
          <a:lstStyle>
            <a:lvl1pPr algn="l">
              <a:lnSpc>
                <a:spcPct val="110000"/>
              </a:lnSpc>
              <a:defRPr sz="4000" b="1" spc="0" baseline="0">
                <a:solidFill>
                  <a:schemeClr val="accent4"/>
                </a:solidFill>
                <a:latin typeface="Aaux Next Light" panose="02000506000000020003" pitchFamily="50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323770" y="3892318"/>
            <a:ext cx="55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 spc="150" baseline="0">
                <a:solidFill>
                  <a:schemeClr val="accent1"/>
                </a:solidFill>
                <a:latin typeface="Aaux Next Bold" panose="02000506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cxnSp>
        <p:nvCxnSpPr>
          <p:cNvPr id="9" name="Rak 8"/>
          <p:cNvCxnSpPr>
            <a:cxnSpLocks/>
          </p:cNvCxnSpPr>
          <p:nvPr userDrawn="1"/>
        </p:nvCxnSpPr>
        <p:spPr>
          <a:xfrm>
            <a:off x="800086" y="554038"/>
            <a:ext cx="840106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 userDrawn="1"/>
        </p:nvCxnSpPr>
        <p:spPr>
          <a:xfrm>
            <a:off x="304586" y="972428"/>
            <a:ext cx="1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 userDrawn="1"/>
        </p:nvCxnSpPr>
        <p:spPr>
          <a:xfrm>
            <a:off x="304586" y="972428"/>
            <a:ext cx="1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8">
            <a:extLst>
              <a:ext uri="{FF2B5EF4-FFF2-40B4-BE49-F238E27FC236}">
                <a16:creationId xmlns:a16="http://schemas.microsoft.com/office/drawing/2014/main" id="{8FD33943-CBA0-40E4-8EBF-BB0BF124D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0" y="458694"/>
            <a:ext cx="874299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F9EBD7-88E6-43C1-A935-7C364D6A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A53DD99-74AC-4195-AEB1-1B4040B20B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0001" y="2303999"/>
            <a:ext cx="10116001" cy="399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42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3323315" y="2097085"/>
            <a:ext cx="5616000" cy="2304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spc="50" baseline="0">
                <a:solidFill>
                  <a:schemeClr val="accent1"/>
                </a:solidFill>
                <a:latin typeface="Aaux Next Light" panose="02000506000000020003" pitchFamily="50" charset="0"/>
              </a:defRPr>
            </a:lvl1pPr>
            <a:lvl2pPr marL="711200" indent="-34766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aux Next Light" panose="02000506000000020003" pitchFamily="50" charset="0"/>
              </a:defRPr>
            </a:lvl2pPr>
            <a:lvl3pPr marL="985838" indent="-263525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3pPr>
            <a:lvl4pPr marL="1257300" indent="-26828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4pPr>
            <a:lvl5pPr marL="1524000" indent="-2667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5pPr>
          </a:lstStyle>
          <a:p>
            <a:pPr lvl="0"/>
            <a:r>
              <a:rPr lang="sv-SE"/>
              <a:t>»Skriv citat«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3323315" y="4499203"/>
            <a:ext cx="5616000" cy="31908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accent1"/>
                </a:solidFill>
                <a:latin typeface="Aaux Next Bold" panose="02000506000000020004" pitchFamily="50" charset="0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/>
              <a:t>Författare, titel</a:t>
            </a:r>
          </a:p>
        </p:txBody>
      </p:sp>
    </p:spTree>
    <p:extLst>
      <p:ext uri="{BB962C8B-B14F-4D97-AF65-F5344CB8AC3E}">
        <p14:creationId xmlns:p14="http://schemas.microsoft.com/office/powerpoint/2010/main" val="236728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0967" y="1227209"/>
            <a:ext cx="9000000" cy="288000"/>
          </a:xfrm>
        </p:spPr>
        <p:txBody>
          <a:bodyPr anchor="ctr"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457427" y="1629002"/>
            <a:ext cx="11268000" cy="468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99185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0967" y="1227209"/>
            <a:ext cx="8999999" cy="288000"/>
          </a:xfrm>
        </p:spPr>
        <p:txBody>
          <a:bodyPr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457427" y="1629002"/>
            <a:ext cx="5544000" cy="468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7598" y="1629002"/>
            <a:ext cx="5544000" cy="468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2833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3323315" y="2387370"/>
            <a:ext cx="5616000" cy="2111833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1" spc="50" baseline="0">
                <a:solidFill>
                  <a:schemeClr val="accent4"/>
                </a:solidFill>
                <a:latin typeface="Aaux Next Light" panose="02000506000000020003" pitchFamily="50" charset="0"/>
              </a:defRPr>
            </a:lvl1pPr>
            <a:lvl2pPr marL="711200" indent="-34766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aux Next Light" panose="02000506000000020003" pitchFamily="50" charset="0"/>
              </a:defRPr>
            </a:lvl2pPr>
            <a:lvl3pPr marL="985838" indent="-263525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3pPr>
            <a:lvl4pPr marL="1257300" indent="-26828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4pPr>
            <a:lvl5pPr marL="1524000" indent="-2667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5pPr>
          </a:lstStyle>
          <a:p>
            <a:pPr lvl="0"/>
            <a:r>
              <a:rPr lang="sv-SE"/>
              <a:t>Avslutningsfras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3323315" y="5356668"/>
            <a:ext cx="5616000" cy="25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accent1"/>
                </a:solidFill>
                <a:latin typeface="+mn-lt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23315" y="5614554"/>
            <a:ext cx="5616000" cy="25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accent1"/>
                </a:solidFill>
                <a:latin typeface="+mn-lt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23315" y="5872440"/>
            <a:ext cx="5616000" cy="25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accent1"/>
                </a:solidFill>
                <a:latin typeface="+mn-lt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/>
              <a:t>Förnamn.efternamn@folkbildningsradet.se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3323315" y="6130325"/>
            <a:ext cx="5616000" cy="25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accent1"/>
                </a:solidFill>
                <a:latin typeface="+mn-lt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/>
              <a:t>07X-XXX XX </a:t>
            </a:r>
            <a:r>
              <a:rPr lang="sv-SE" err="1"/>
              <a:t>XX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86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>
            <a:extLst>
              <a:ext uri="{FF2B5EF4-FFF2-40B4-BE49-F238E27FC236}">
                <a16:creationId xmlns:a16="http://schemas.microsoft.com/office/drawing/2014/main" id="{DF95E6CD-D5C5-942E-1DB5-74207ACB85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28927" y="344142"/>
            <a:ext cx="709356" cy="66022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20000" y="1152000"/>
            <a:ext cx="10116000" cy="93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 bwMode="black">
          <a:xfrm>
            <a:off x="1620000" y="2304000"/>
            <a:ext cx="10116000" cy="39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0" y="458694"/>
            <a:ext cx="874299" cy="576000"/>
          </a:xfrm>
          <a:prstGeom prst="rect">
            <a:avLst/>
          </a:prstGeom>
        </p:spPr>
      </p:pic>
      <p:cxnSp>
        <p:nvCxnSpPr>
          <p:cNvPr id="15" name="Rak 14"/>
          <p:cNvCxnSpPr/>
          <p:nvPr userDrawn="1"/>
        </p:nvCxnSpPr>
        <p:spPr>
          <a:xfrm>
            <a:off x="304586" y="972428"/>
            <a:ext cx="1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8">
            <a:extLst>
              <a:ext uri="{FF2B5EF4-FFF2-40B4-BE49-F238E27FC236}">
                <a16:creationId xmlns:a16="http://schemas.microsoft.com/office/drawing/2014/main" id="{75706F8D-ADD2-44D9-958F-B378D0C0154A}"/>
              </a:ext>
            </a:extLst>
          </p:cNvPr>
          <p:cNvCxnSpPr>
            <a:cxnSpLocks/>
          </p:cNvCxnSpPr>
          <p:nvPr userDrawn="1"/>
        </p:nvCxnSpPr>
        <p:spPr>
          <a:xfrm>
            <a:off x="800086" y="554038"/>
            <a:ext cx="1002308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1" r:id="rId3"/>
    <p:sldLayoutId id="2147483657" r:id="rId4"/>
    <p:sldLayoutId id="2147483658" r:id="rId5"/>
    <p:sldLayoutId id="2147483659" r:id="rId6"/>
    <p:sldLayoutId id="2147483660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100000"/>
        </a:lnSpc>
        <a:spcBef>
          <a:spcPts val="1600"/>
        </a:spcBef>
        <a:buClr>
          <a:schemeClr val="accent1"/>
        </a:buClr>
        <a:buSzPct val="130000"/>
        <a:buFont typeface="Aaux Next Bold" panose="02000506000000020004" pitchFamily="50" charset="0"/>
        <a:buChar char="—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130000"/>
        <a:buFont typeface="Aaux Next Bold" panose="02000506000000020004" pitchFamily="50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5838" indent="-263525" algn="l" defTabSz="914400" rtl="0" eaLnBrk="1" latinLnBrk="0" hangingPunct="1">
        <a:lnSpc>
          <a:spcPct val="100000"/>
        </a:lnSpc>
        <a:spcBef>
          <a:spcPts val="1200"/>
        </a:spcBef>
        <a:buClr>
          <a:schemeClr val="accent6"/>
        </a:buClr>
        <a:buSzPct val="130000"/>
        <a:buFont typeface="Aaux Next Bold" panose="02000506000000020004" pitchFamily="50" charset="0"/>
        <a:buChar char="—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7300" indent="-268288" algn="l" defTabSz="914400" rtl="0" eaLnBrk="1" latinLnBrk="0" hangingPunct="1">
        <a:lnSpc>
          <a:spcPct val="100000"/>
        </a:lnSpc>
        <a:spcBef>
          <a:spcPts val="1200"/>
        </a:spcBef>
        <a:buClr>
          <a:schemeClr val="accent6"/>
        </a:buClr>
        <a:buSzPct val="130000"/>
        <a:buFont typeface="Aaux Next Bold" panose="02000506000000020004" pitchFamily="50" charset="0"/>
        <a:buChar char="—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24000" indent="-2667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6"/>
        </a:buClr>
        <a:buSzPct val="130000"/>
        <a:buFont typeface="Aaux Next Bold" panose="02000506000000020004" pitchFamily="50" charset="0"/>
        <a:buChar char="—"/>
        <a:tabLst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401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lma.fhsk.se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9640F-5931-4A33-933A-0372F2C94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Care </a:t>
            </a:r>
            <a:r>
              <a:rPr lang="sv-SE" err="1"/>
              <a:t>of</a:t>
            </a:r>
            <a:r>
              <a:rPr lang="sv-SE"/>
              <a:t> folkbildningen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F00FC30-49DC-47F3-9E26-6B09B285F6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Beatrice Gustafsson, projektledare</a:t>
            </a:r>
          </a:p>
        </p:txBody>
      </p:sp>
    </p:spTree>
    <p:extLst>
      <p:ext uri="{BB962C8B-B14F-4D97-AF65-F5344CB8AC3E}">
        <p14:creationId xmlns:p14="http://schemas.microsoft.com/office/powerpoint/2010/main" val="6009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Projektets fyra delmål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0001" y="2303999"/>
            <a:ext cx="10116001" cy="3402001"/>
          </a:xfrm>
        </p:spPr>
        <p:txBody>
          <a:bodyPr>
            <a:normAutofit/>
          </a:bodyPr>
          <a:lstStyle/>
          <a:p>
            <a:r>
              <a:rPr lang="sv-SE" sz="2400" dirty="0"/>
              <a:t>Kartläggning</a:t>
            </a:r>
            <a:endParaRPr lang="sv-SE" dirty="0"/>
          </a:p>
          <a:p>
            <a:r>
              <a:rPr lang="sv-SE" sz="2400" dirty="0"/>
              <a:t>Arbetsmarknadsinsatser</a:t>
            </a:r>
            <a:endParaRPr lang="sv-SE" dirty="0"/>
          </a:p>
          <a:p>
            <a:r>
              <a:rPr lang="sv-SE" sz="2400" dirty="0"/>
              <a:t>Språkundervisning</a:t>
            </a:r>
          </a:p>
          <a:p>
            <a:r>
              <a:rPr lang="sv-SE" sz="2400" dirty="0"/>
              <a:t>Social inkludering</a:t>
            </a:r>
          </a:p>
          <a:p>
            <a:pPr marL="0" indent="0">
              <a:buNone/>
            </a:pPr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sv-SE" b="1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784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 b="1"/>
              <a:t>Alma folkhögskola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3261" y="2197330"/>
            <a:ext cx="10116001" cy="3996000"/>
          </a:xfrm>
        </p:spPr>
        <p:txBody>
          <a:bodyPr>
            <a:normAutofit/>
          </a:bodyPr>
          <a:lstStyle/>
          <a:p>
            <a:r>
              <a:rPr lang="sv-SE" dirty="0"/>
              <a:t>Grundare av Alma folkhögskoleförening (1970-talet): Centerpartiet, Centerpartiets ungdomsförbund, Liberalerna, Förbundet Vi Unga, Jägarnas Riksförbund, Lantbrukarnas Riksförbund, Studieförbundet Vuxenskolan och Sveriges Hembygdsförbund.</a:t>
            </a:r>
          </a:p>
          <a:p>
            <a:r>
              <a:rPr lang="sv-SE" dirty="0"/>
              <a:t>Cirka 250 kursdeltagare (Haninge och Liljeholmen).</a:t>
            </a:r>
          </a:p>
          <a:p>
            <a:r>
              <a:rPr lang="sv-SE" dirty="0"/>
              <a:t>Allmän kurs, SMF, Etableringskurs för nyanlända, Afasi-kurs, SFI, Svenska från dag ett, Ny i Sverige, Care </a:t>
            </a:r>
            <a:r>
              <a:rPr lang="sv-SE" dirty="0" err="1"/>
              <a:t>of</a:t>
            </a:r>
            <a:r>
              <a:rPr lang="sv-SE" dirty="0"/>
              <a:t> folkbildningen.</a:t>
            </a:r>
          </a:p>
          <a:p>
            <a:pPr marL="360000" lvl="1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>
                <a:hlinkClick r:id="rId2"/>
              </a:rPr>
              <a:t>https://www.alma.fhsk.se/</a:t>
            </a:r>
            <a:r>
              <a:rPr lang="sv-SE" dirty="0"/>
              <a:t>  </a:t>
            </a:r>
          </a:p>
        </p:txBody>
      </p:sp>
      <p:pic>
        <p:nvPicPr>
          <p:cNvPr id="3" name="Bild 2" descr="En bild som visar Teckensnitt, Grafik, logotyp, grafisk design&#10;&#10;Automatiskt genererad beskrivning">
            <a:extLst>
              <a:ext uri="{FF2B5EF4-FFF2-40B4-BE49-F238E27FC236}">
                <a16:creationId xmlns:a16="http://schemas.microsoft.com/office/drawing/2014/main" id="{E88190EC-6778-A610-DF29-2E949E2C5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116" y="5476526"/>
            <a:ext cx="800100" cy="55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0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 b="1"/>
              <a:t>Care </a:t>
            </a:r>
            <a:r>
              <a:rPr lang="sv-SE" b="1" err="1"/>
              <a:t>of</a:t>
            </a:r>
            <a:r>
              <a:rPr lang="sv-SE" b="1"/>
              <a:t> Folkbildningen på Alma folkhögskola (Liljeholmen)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739" y="2388093"/>
            <a:ext cx="10116001" cy="3648118"/>
          </a:xfrm>
        </p:spPr>
        <p:txBody>
          <a:bodyPr>
            <a:normAutofit/>
          </a:bodyPr>
          <a:lstStyle/>
          <a:p>
            <a:r>
              <a:rPr lang="sv-SE" dirty="0"/>
              <a:t>Kursstarter i januari och april, 10 veckor/kurs.</a:t>
            </a:r>
          </a:p>
          <a:p>
            <a:r>
              <a:rPr lang="sv-SE" dirty="0"/>
              <a:t>2 grupper à 24 och 15 deltagare på 100 procent.</a:t>
            </a:r>
          </a:p>
          <a:p>
            <a:r>
              <a:rPr lang="sv-SE" dirty="0"/>
              <a:t>Deltagare: 20 kvinnor och 4 män (grupp 1), 15 kvinnor (grupp 2).</a:t>
            </a:r>
          </a:p>
          <a:p>
            <a:r>
              <a:rPr lang="sv-SE" dirty="0"/>
              <a:t>Flera står på kö inför nästa kursstart.</a:t>
            </a:r>
          </a:p>
          <a:p>
            <a:endParaRPr lang="sv-SE" dirty="0"/>
          </a:p>
          <a:p>
            <a:pPr marL="360000" lvl="1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674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/>
              <a:t>1. Kartläggning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739" y="2040211"/>
            <a:ext cx="10116001" cy="3996000"/>
          </a:xfrm>
        </p:spPr>
        <p:txBody>
          <a:bodyPr>
            <a:normAutofit/>
          </a:bodyPr>
          <a:lstStyle/>
          <a:p>
            <a:r>
              <a:rPr lang="sv-SE"/>
              <a:t>Språkbedömning:</a:t>
            </a:r>
          </a:p>
          <a:p>
            <a:pPr marL="0" indent="0">
              <a:buNone/>
            </a:pPr>
            <a:r>
              <a:rPr lang="sv-SE"/>
              <a:t>	Test, nivåplacering </a:t>
            </a:r>
          </a:p>
          <a:p>
            <a:pPr marL="0" indent="0">
              <a:buNone/>
            </a:pPr>
            <a:endParaRPr lang="sv-SE"/>
          </a:p>
          <a:p>
            <a:r>
              <a:rPr lang="sv-SE"/>
              <a:t>Kompetenskartläggning:</a:t>
            </a:r>
          </a:p>
          <a:p>
            <a:pPr marL="0" indent="0">
              <a:buNone/>
            </a:pPr>
            <a:r>
              <a:rPr lang="sv-SE"/>
              <a:t>	Utbildningsnivå, tidigare arbetslivserfarenheter, framtidsplaner 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endParaRPr lang="sv-SE"/>
          </a:p>
          <a:p>
            <a:endParaRPr lang="sv-SE"/>
          </a:p>
          <a:p>
            <a:pPr marL="360000" lvl="1" indent="0">
              <a:buNone/>
            </a:pP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71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/>
              <a:t>2. Arbetsmarknadsinsatser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739" y="2040211"/>
            <a:ext cx="10116001" cy="3996000"/>
          </a:xfrm>
        </p:spPr>
        <p:txBody>
          <a:bodyPr>
            <a:normAutofit/>
          </a:bodyPr>
          <a:lstStyle/>
          <a:p>
            <a:r>
              <a:rPr lang="sv-SE"/>
              <a:t>CV, personligt brev </a:t>
            </a:r>
          </a:p>
          <a:p>
            <a:r>
              <a:rPr lang="sv-SE"/>
              <a:t>Registrering på Arbetsförmedlingen </a:t>
            </a:r>
          </a:p>
          <a:p>
            <a:r>
              <a:rPr lang="sv-SE"/>
              <a:t>Söka jobb via Platsbanken, andra webbsidor med mera  </a:t>
            </a:r>
          </a:p>
          <a:p>
            <a:r>
              <a:rPr lang="sv-SE"/>
              <a:t>Studiebesök, rekryteringsmässor </a:t>
            </a:r>
          </a:p>
          <a:p>
            <a:r>
              <a:rPr lang="sv-SE"/>
              <a:t>Praktik</a:t>
            </a:r>
          </a:p>
          <a:p>
            <a:r>
              <a:rPr lang="sv-SE"/>
              <a:t>Arbete </a:t>
            </a:r>
          </a:p>
          <a:p>
            <a:r>
              <a:rPr lang="sv-SE"/>
              <a:t>Självförtroende! </a:t>
            </a:r>
            <a:br>
              <a:rPr lang="sv-SE"/>
            </a:br>
            <a:endParaRPr lang="sv-SE"/>
          </a:p>
          <a:p>
            <a:endParaRPr lang="sv-SE"/>
          </a:p>
          <a:p>
            <a:pPr marL="360000" lvl="1" indent="0">
              <a:buNone/>
            </a:pP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161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/>
              <a:t>3. Språkundervisning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739" y="2040211"/>
            <a:ext cx="10116001" cy="3996000"/>
          </a:xfrm>
        </p:spPr>
        <p:txBody>
          <a:bodyPr>
            <a:normAutofit/>
          </a:bodyPr>
          <a:lstStyle/>
          <a:p>
            <a:r>
              <a:rPr lang="sv-SE"/>
              <a:t>Nivåanpassad undervisning </a:t>
            </a:r>
          </a:p>
          <a:p>
            <a:r>
              <a:rPr lang="sv-SE"/>
              <a:t>Funktionell språkkompetens (kommunikation)</a:t>
            </a:r>
          </a:p>
          <a:p>
            <a:r>
              <a:rPr lang="sv-SE"/>
              <a:t>Läroböcker, webbaserad undervisningsplattform </a:t>
            </a:r>
          </a:p>
          <a:p>
            <a:r>
              <a:rPr lang="sv-SE"/>
              <a:t>Språkcafé över kursens gränser </a:t>
            </a:r>
          </a:p>
          <a:p>
            <a:r>
              <a:rPr lang="sv-SE"/>
              <a:t>Ukrainsktalande lärare</a:t>
            </a:r>
          </a:p>
          <a:p>
            <a:r>
              <a:rPr lang="sv-SE"/>
              <a:t>Uppmuntran! </a:t>
            </a:r>
          </a:p>
          <a:p>
            <a:pPr marL="0" indent="0">
              <a:buNone/>
            </a:pPr>
            <a:endParaRPr lang="sv-SE"/>
          </a:p>
          <a:p>
            <a:pPr marL="360000" lvl="1" indent="0">
              <a:buNone/>
            </a:pP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820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/>
              <a:t>4. Social inkludering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739" y="2040211"/>
            <a:ext cx="10116001" cy="3996000"/>
          </a:xfrm>
        </p:spPr>
        <p:txBody>
          <a:bodyPr>
            <a:normAutofit/>
          </a:bodyPr>
          <a:lstStyle/>
          <a:p>
            <a:r>
              <a:rPr lang="sv-SE"/>
              <a:t>Språkcafé </a:t>
            </a:r>
          </a:p>
          <a:p>
            <a:r>
              <a:rPr lang="sv-SE"/>
              <a:t>Hjälp med myndighetskontakter </a:t>
            </a:r>
          </a:p>
          <a:p>
            <a:r>
              <a:rPr lang="sv-SE"/>
              <a:t>Kompis Sverige </a:t>
            </a:r>
          </a:p>
          <a:p>
            <a:r>
              <a:rPr lang="sv-SE"/>
              <a:t>Studiebesök </a:t>
            </a:r>
          </a:p>
          <a:p>
            <a:r>
              <a:rPr lang="sv-SE"/>
              <a:t>Sociala aktiviteter och sociala nätverk</a:t>
            </a:r>
          </a:p>
          <a:p>
            <a:r>
              <a:rPr lang="sv-SE"/>
              <a:t>Samhällsinformation på ukrainska 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pPr marL="360000" lvl="1" indent="0">
              <a:buNone/>
            </a:pP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24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/>
              <a:t>Att studera på en folkhögskola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739" y="2040211"/>
            <a:ext cx="10116001" cy="3996000"/>
          </a:xfrm>
        </p:spPr>
        <p:txBody>
          <a:bodyPr>
            <a:normAutofit/>
          </a:bodyPr>
          <a:lstStyle/>
          <a:p>
            <a:r>
              <a:rPr lang="sv-SE"/>
              <a:t>Demokrati, inkludering, alla människors lika värde i fokus </a:t>
            </a:r>
          </a:p>
          <a:p>
            <a:r>
              <a:rPr lang="sv-SE"/>
              <a:t>Kompetent personal </a:t>
            </a:r>
          </a:p>
          <a:p>
            <a:r>
              <a:rPr lang="sv-SE"/>
              <a:t>Möten över kursers gränser </a:t>
            </a:r>
          </a:p>
          <a:p>
            <a:r>
              <a:rPr lang="sv-SE"/>
              <a:t>Möta deltagare där de befinner sig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pPr marL="360000" lvl="1" indent="0">
              <a:buNone/>
            </a:pP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8617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/>
              <a:t>Resultat av vårt arbete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739" y="2040211"/>
            <a:ext cx="10116001" cy="3996000"/>
          </a:xfrm>
        </p:spPr>
        <p:txBody>
          <a:bodyPr>
            <a:normAutofit/>
          </a:bodyPr>
          <a:lstStyle/>
          <a:p>
            <a:r>
              <a:rPr lang="sv-SE"/>
              <a:t>Färdiga CV + personliga brev </a:t>
            </a:r>
          </a:p>
          <a:p>
            <a:r>
              <a:rPr lang="sv-SE"/>
              <a:t>Bättre utrustade för att närma sig arbetsmarknaden </a:t>
            </a:r>
          </a:p>
          <a:p>
            <a:r>
              <a:rPr lang="sv-SE"/>
              <a:t>7 har fått jobb, 2 går i praktik (grupp 1) </a:t>
            </a:r>
          </a:p>
          <a:p>
            <a:r>
              <a:rPr lang="sv-SE"/>
              <a:t>Vågar prata svenska </a:t>
            </a:r>
          </a:p>
          <a:p>
            <a:r>
              <a:rPr lang="sv-SE"/>
              <a:t>Har fått nya vänner och utvidgat sitt kontaktnät </a:t>
            </a:r>
          </a:p>
          <a:p>
            <a:r>
              <a:rPr lang="sv-SE"/>
              <a:t>Önskar gärna få fortsätta studera på Almas andra kurser</a:t>
            </a:r>
            <a:r>
              <a:rPr lang="sv-SE">
                <a:sym typeface="Wingdings" panose="05000000000000000000" pitchFamily="2" charset="2"/>
              </a:rPr>
              <a:t> </a:t>
            </a:r>
            <a:endParaRPr lang="sv-SE"/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pPr marL="360000" lvl="1" indent="0">
              <a:buNone/>
            </a:pP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997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37F778-0C52-141F-84B5-72676712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Våra underbara deltagare och deras lärare </a:t>
            </a:r>
          </a:p>
        </p:txBody>
      </p:sp>
      <p:pic>
        <p:nvPicPr>
          <p:cNvPr id="12" name="Platshållare för bild 11" descr="En bild som visar person, vägg, inomhus, innertak&#10;&#10;Automatiskt genererad beskrivning">
            <a:extLst>
              <a:ext uri="{FF2B5EF4-FFF2-40B4-BE49-F238E27FC236}">
                <a16:creationId xmlns:a16="http://schemas.microsoft.com/office/drawing/2014/main" id="{54664DA9-3B26-C0F9-F128-E8A5E5FAC5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580"/>
          <a:stretch>
            <a:fillRect/>
          </a:stretch>
        </p:blipFill>
        <p:spPr/>
      </p:pic>
      <p:pic>
        <p:nvPicPr>
          <p:cNvPr id="10" name="Platshållare för bild 9" descr="En bild som visar text, person, posera, grupp&#10;&#10;Automatiskt genererad beskrivning">
            <a:extLst>
              <a:ext uri="{FF2B5EF4-FFF2-40B4-BE49-F238E27FC236}">
                <a16:creationId xmlns:a16="http://schemas.microsoft.com/office/drawing/2014/main" id="{B96920B3-865C-20AD-6D22-6010A66DCE0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r="21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044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Bakgrund och projektidé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0001" y="2303999"/>
            <a:ext cx="10116001" cy="3402001"/>
          </a:xfrm>
        </p:spPr>
        <p:txBody>
          <a:bodyPr>
            <a:normAutofit/>
          </a:bodyPr>
          <a:lstStyle/>
          <a:p>
            <a:r>
              <a:rPr lang="sv-SE" sz="2400"/>
              <a:t>Den organiserade folkbildningen har lång erfarenhet av att arbeta med asylsökande och nyanlända, bland annat genom särskilda insatser som </a:t>
            </a:r>
            <a:r>
              <a:rPr lang="sv-SE" sz="2400" b="1"/>
              <a:t>svenska från dag ett</a:t>
            </a:r>
            <a:r>
              <a:rPr lang="sv-SE" sz="2400"/>
              <a:t> och </a:t>
            </a:r>
            <a:r>
              <a:rPr lang="sv-SE" sz="2400" b="1"/>
              <a:t>vardagssvenska</a:t>
            </a:r>
            <a:r>
              <a:rPr lang="sv-SE" sz="2400"/>
              <a:t>.</a:t>
            </a:r>
          </a:p>
          <a:p>
            <a:pPr marL="0" indent="0">
              <a:buNone/>
            </a:pPr>
            <a:endParaRPr lang="sv-SE" sz="2400"/>
          </a:p>
          <a:p>
            <a:r>
              <a:rPr lang="sv-SE" sz="2400"/>
              <a:t>Att i ett brett partnerskap genomföra insatser inom arbetsmarknad, språkundervisning och sociala insatser för att kvinnor och män inom massflyktsdirektivet ska få snabbt stöd att komma i jobb, studier eller närma sig jobb eller studier.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endParaRPr lang="sv-SE">
              <a:highlight>
                <a:srgbClr val="FFFF00"/>
              </a:highlight>
              <a:latin typeface="Aaux Next Medium" panose="02000506000000020003" pitchFamily="2" charset="0"/>
            </a:endParaRPr>
          </a:p>
          <a:p>
            <a:endParaRPr lang="sv-SE"/>
          </a:p>
          <a:p>
            <a:endParaRPr lang="sv-SE" b="1"/>
          </a:p>
          <a:p>
            <a:endParaRPr lang="sv-SE" b="1"/>
          </a:p>
          <a:p>
            <a:endParaRPr lang="sv-SE"/>
          </a:p>
          <a:p>
            <a:pPr marL="0" indent="0">
              <a:buNone/>
            </a:pPr>
            <a:endParaRPr lang="sv-SE"/>
          </a:p>
        </p:txBody>
      </p:sp>
      <p:sp>
        <p:nvSpPr>
          <p:cNvPr id="3" name="Pil: nedåt 2">
            <a:extLst>
              <a:ext uri="{FF2B5EF4-FFF2-40B4-BE49-F238E27FC236}">
                <a16:creationId xmlns:a16="http://schemas.microsoft.com/office/drawing/2014/main" id="{6229BB58-1EC8-46B1-5F09-E4032862E20E}"/>
              </a:ext>
            </a:extLst>
          </p:cNvPr>
          <p:cNvSpPr/>
          <p:nvPr/>
        </p:nvSpPr>
        <p:spPr>
          <a:xfrm>
            <a:off x="6272596" y="3529689"/>
            <a:ext cx="162187" cy="475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940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37F778-0C52-141F-84B5-72676712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En vanlig dag på Alma</a:t>
            </a:r>
          </a:p>
        </p:txBody>
      </p:sp>
      <p:pic>
        <p:nvPicPr>
          <p:cNvPr id="8" name="Platshållare för bild 7" descr="En bild som visar person, familj&#10;&#10;Automatiskt genererad beskrivning">
            <a:extLst>
              <a:ext uri="{FF2B5EF4-FFF2-40B4-BE49-F238E27FC236}">
                <a16:creationId xmlns:a16="http://schemas.microsoft.com/office/drawing/2014/main" id="{54A4A0A8-7462-1546-5CBB-5FE7C00C106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r="16685"/>
          <a:stretch>
            <a:fillRect/>
          </a:stretch>
        </p:blipFill>
        <p:spPr/>
      </p:pic>
      <p:pic>
        <p:nvPicPr>
          <p:cNvPr id="11" name="Platshållare för bild 10" descr="En bild som visar golv, inomhus, bord, innertak&#10;&#10;Automatiskt genererad beskrivning">
            <a:extLst>
              <a:ext uri="{FF2B5EF4-FFF2-40B4-BE49-F238E27FC236}">
                <a16:creationId xmlns:a16="http://schemas.microsoft.com/office/drawing/2014/main" id="{06BB5A04-D5CB-4A5C-BDF1-8C8C5F0D79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7683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37F778-0C52-141F-84B5-72676712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Språkcafé med Afasi-kursen </a:t>
            </a:r>
          </a:p>
        </p:txBody>
      </p:sp>
      <p:pic>
        <p:nvPicPr>
          <p:cNvPr id="9" name="Platshållare för bild 8" descr="En bild som visar text, person, inomhus, bord&#10;&#10;Automatiskt genererad beskrivning">
            <a:extLst>
              <a:ext uri="{FF2B5EF4-FFF2-40B4-BE49-F238E27FC236}">
                <a16:creationId xmlns:a16="http://schemas.microsoft.com/office/drawing/2014/main" id="{620539A8-FF4B-FC24-0348-0600191206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r="2746"/>
          <a:stretch>
            <a:fillRect/>
          </a:stretch>
        </p:blipFill>
        <p:spPr/>
      </p:pic>
      <p:pic>
        <p:nvPicPr>
          <p:cNvPr id="12" name="Platshållare för bild 11" descr="En bild som visar person, bord, inomhus, vägg&#10;&#10;Automatiskt genererad beskrivning">
            <a:extLst>
              <a:ext uri="{FF2B5EF4-FFF2-40B4-BE49-F238E27FC236}">
                <a16:creationId xmlns:a16="http://schemas.microsoft.com/office/drawing/2014/main" id="{D08D301E-344E-F28B-4A4D-D983DEDC5A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r="8356"/>
          <a:stretch>
            <a:fillRect/>
          </a:stretch>
        </p:blipFill>
        <p:spPr>
          <a:xfrm>
            <a:off x="6190573" y="1629002"/>
            <a:ext cx="5544000" cy="4680000"/>
          </a:xfrm>
        </p:spPr>
      </p:pic>
    </p:spTree>
    <p:extLst>
      <p:ext uri="{BB962C8B-B14F-4D97-AF65-F5344CB8AC3E}">
        <p14:creationId xmlns:p14="http://schemas.microsoft.com/office/powerpoint/2010/main" val="46618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37F778-0C52-141F-84B5-72676712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Rekryteringsmässa </a:t>
            </a:r>
            <a:r>
              <a:rPr lang="sv-SE" b="1" err="1"/>
              <a:t>Bazaren</a:t>
            </a:r>
            <a:r>
              <a:rPr lang="sv-SE" b="1"/>
              <a:t> </a:t>
            </a:r>
          </a:p>
        </p:txBody>
      </p:sp>
      <p:pic>
        <p:nvPicPr>
          <p:cNvPr id="8" name="Platshållare för bild 7" descr="En bild som visar text, person, personer, grupp&#10;&#10;Automatiskt genererad beskrivning">
            <a:extLst>
              <a:ext uri="{FF2B5EF4-FFF2-40B4-BE49-F238E27FC236}">
                <a16:creationId xmlns:a16="http://schemas.microsoft.com/office/drawing/2014/main" id="{9416B045-F966-CD37-502E-0036AE4A25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580"/>
          <a:stretch>
            <a:fillRect/>
          </a:stretch>
        </p:blipFill>
        <p:spPr/>
      </p:pic>
      <p:pic>
        <p:nvPicPr>
          <p:cNvPr id="11" name="Platshållare för bild 10" descr="En bild som visar text, person, inomhus, personer&#10;&#10;Automatiskt genererad beskrivning">
            <a:extLst>
              <a:ext uri="{FF2B5EF4-FFF2-40B4-BE49-F238E27FC236}">
                <a16:creationId xmlns:a16="http://schemas.microsoft.com/office/drawing/2014/main" id="{A30793D4-4E8B-74AC-0B01-76028E55F1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5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0311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/>
              <a:t>Kaggeholms folkhögskola</a:t>
            </a:r>
          </a:p>
        </p:txBody>
      </p:sp>
      <p:pic>
        <p:nvPicPr>
          <p:cNvPr id="6" name="Bildobjekt 5" descr="En bild som visar utomhus, byggnad, träd, himmel&#10;&#10;Automatiskt genererad beskrivning">
            <a:extLst>
              <a:ext uri="{FF2B5EF4-FFF2-40B4-BE49-F238E27FC236}">
                <a16:creationId xmlns:a16="http://schemas.microsoft.com/office/drawing/2014/main" id="{CD4235DF-277A-E8F4-7561-370C2E9C7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43" y="1970824"/>
            <a:ext cx="4921495" cy="3280995"/>
          </a:xfrm>
          <a:prstGeom prst="rect">
            <a:avLst/>
          </a:prstGeom>
        </p:spPr>
      </p:pic>
      <p:pic>
        <p:nvPicPr>
          <p:cNvPr id="3" name="Bildobjekt 2" descr="En bild som visar ritning">
            <a:extLst>
              <a:ext uri="{FF2B5EF4-FFF2-40B4-BE49-F238E27FC236}">
                <a16:creationId xmlns:a16="http://schemas.microsoft.com/office/drawing/2014/main" id="{A58A5234-5A87-573F-A0A7-77931B3DA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05" y="4581602"/>
            <a:ext cx="3294031" cy="1015068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3261" y="2197330"/>
            <a:ext cx="10116001" cy="3996000"/>
          </a:xfrm>
        </p:spPr>
        <p:txBody>
          <a:bodyPr>
            <a:normAutofit/>
          </a:bodyPr>
          <a:lstStyle/>
          <a:p>
            <a:r>
              <a:rPr lang="sv-SE" sz="2400"/>
              <a:t>Huvudman: Pingstskolorna (PSK)</a:t>
            </a:r>
          </a:p>
          <a:p>
            <a:r>
              <a:rPr lang="sv-SE" sz="2400"/>
              <a:t>Cirka 300 kursdeltagare </a:t>
            </a:r>
            <a:br>
              <a:rPr lang="sv-SE" sz="2400"/>
            </a:br>
            <a:r>
              <a:rPr lang="sv-SE" sz="2400"/>
              <a:t>(10 000 deltagarveckor)</a:t>
            </a:r>
          </a:p>
          <a:p>
            <a:r>
              <a:rPr lang="sv-SE" sz="2400"/>
              <a:t>Media, musik, allmän kurs och </a:t>
            </a:r>
            <a:br>
              <a:rPr lang="sv-SE" sz="2400"/>
            </a:br>
            <a:r>
              <a:rPr lang="sv-SE" sz="2400"/>
              <a:t>bibelkunskap</a:t>
            </a:r>
          </a:p>
          <a:p>
            <a:r>
              <a:rPr lang="sv-SE" sz="2400"/>
              <a:t>Rörstrands slott vid Sankt Eriksplan</a:t>
            </a:r>
          </a:p>
          <a:p>
            <a:pPr marL="360000" lvl="1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32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/>
              <a:t>Kaggeholms folkhögskola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739" y="2040211"/>
            <a:ext cx="10116001" cy="3996000"/>
          </a:xfrm>
        </p:spPr>
        <p:txBody>
          <a:bodyPr>
            <a:normAutofit/>
          </a:bodyPr>
          <a:lstStyle/>
          <a:p>
            <a:r>
              <a:rPr lang="sv-SE" sz="2400"/>
              <a:t>Care </a:t>
            </a:r>
            <a:r>
              <a:rPr lang="sv-SE" sz="2400" err="1"/>
              <a:t>of</a:t>
            </a:r>
            <a:r>
              <a:rPr lang="sv-SE" sz="2400"/>
              <a:t> folkbildningen i samverkan med Centrumkyrkan i Vallentuna</a:t>
            </a:r>
          </a:p>
          <a:p>
            <a:r>
              <a:rPr lang="sv-SE" sz="2400"/>
              <a:t>2 grupper à 15 deltagare på 50 procent, parallellt</a:t>
            </a:r>
          </a:p>
          <a:p>
            <a:r>
              <a:rPr lang="sv-SE" sz="2400"/>
              <a:t>Kursstarter i januari och april</a:t>
            </a:r>
          </a:p>
          <a:p>
            <a:r>
              <a:rPr lang="sv-SE" sz="2400"/>
              <a:t>Deltagare: 23 kvinnor och 7 män</a:t>
            </a:r>
          </a:p>
          <a:p>
            <a:endParaRPr lang="sv-SE"/>
          </a:p>
          <a:p>
            <a:pPr marL="360000" lvl="1" indent="0">
              <a:buNone/>
            </a:pPr>
            <a:endParaRPr lang="sv-SE"/>
          </a:p>
          <a:p>
            <a:endParaRPr lang="sv-SE"/>
          </a:p>
        </p:txBody>
      </p:sp>
      <p:pic>
        <p:nvPicPr>
          <p:cNvPr id="5" name="Bildobjekt 4" descr="En bild som visar ritning">
            <a:extLst>
              <a:ext uri="{FF2B5EF4-FFF2-40B4-BE49-F238E27FC236}">
                <a16:creationId xmlns:a16="http://schemas.microsoft.com/office/drawing/2014/main" id="{E26F566C-69F2-12B1-A914-9951E2071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73274"/>
            <a:ext cx="3996730" cy="12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23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/>
              <a:t>Care </a:t>
            </a:r>
            <a:r>
              <a:rPr lang="sv-SE" err="1"/>
              <a:t>of</a:t>
            </a:r>
            <a:r>
              <a:rPr lang="sv-SE"/>
              <a:t> folkbildningen à la Kaggeholms folkhögskola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739" y="2040211"/>
            <a:ext cx="10116001" cy="39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/>
          </a:p>
          <a:p>
            <a:endParaRPr lang="sv-SE"/>
          </a:p>
          <a:p>
            <a:pPr marL="360000" lvl="1" indent="0">
              <a:buNone/>
            </a:pPr>
            <a:endParaRPr lang="sv-SE"/>
          </a:p>
          <a:p>
            <a:endParaRPr lang="sv-S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2B8EB8D-1840-95AB-A8A9-2158756A1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172476"/>
              </p:ext>
            </p:extLst>
          </p:nvPr>
        </p:nvGraphicFramePr>
        <p:xfrm>
          <a:off x="516835" y="1480929"/>
          <a:ext cx="6042000" cy="502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Bildobjekt 5" descr="En bild som visar klädsel, person, inomhus, Människoansikte&#10;&#10;Automatiskt genererad beskrivning">
            <a:extLst>
              <a:ext uri="{FF2B5EF4-FFF2-40B4-BE49-F238E27FC236}">
                <a16:creationId xmlns:a16="http://schemas.microsoft.com/office/drawing/2014/main" id="{5B507E5E-E374-93E5-F137-D77237535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60" y="2159504"/>
            <a:ext cx="4597573" cy="3448180"/>
          </a:xfrm>
          <a:prstGeom prst="rect">
            <a:avLst/>
          </a:prstGeom>
        </p:spPr>
      </p:pic>
      <p:pic>
        <p:nvPicPr>
          <p:cNvPr id="7" name="Bildobjekt 6" descr="En bild som visar ritning">
            <a:extLst>
              <a:ext uri="{FF2B5EF4-FFF2-40B4-BE49-F238E27FC236}">
                <a16:creationId xmlns:a16="http://schemas.microsoft.com/office/drawing/2014/main" id="{8DDA7593-8F97-1590-26FD-5140511D6D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35" y="5319824"/>
            <a:ext cx="3996730" cy="12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57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/>
              <a:t>Kartläggning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739" y="2040211"/>
            <a:ext cx="10116001" cy="3996000"/>
          </a:xfrm>
        </p:spPr>
        <p:txBody>
          <a:bodyPr>
            <a:normAutofit/>
          </a:bodyPr>
          <a:lstStyle/>
          <a:p>
            <a:r>
              <a:rPr lang="sv-SE"/>
              <a:t>Tidigare studier</a:t>
            </a:r>
          </a:p>
          <a:p>
            <a:r>
              <a:rPr lang="sv-SE"/>
              <a:t>Arbetslivserfarenheter</a:t>
            </a:r>
          </a:p>
          <a:p>
            <a:r>
              <a:rPr lang="sv-SE"/>
              <a:t>Språkkunskaper generellt</a:t>
            </a:r>
          </a:p>
          <a:p>
            <a:r>
              <a:rPr lang="sv-SE"/>
              <a:t>Språkkunskaper i svenska specifikt</a:t>
            </a:r>
          </a:p>
          <a:p>
            <a:r>
              <a:rPr lang="sv-SE"/>
              <a:t>Deltagares kunskaper, erfarenheter, intressen och språknivå</a:t>
            </a:r>
          </a:p>
          <a:p>
            <a:r>
              <a:rPr lang="sv-SE"/>
              <a:t>Översatt till ukrainska</a:t>
            </a:r>
          </a:p>
          <a:p>
            <a:endParaRPr lang="sv-SE"/>
          </a:p>
          <a:p>
            <a:endParaRPr lang="sv-SE"/>
          </a:p>
          <a:p>
            <a:pPr marL="360000" lvl="1" indent="0">
              <a:buNone/>
            </a:pPr>
            <a:endParaRPr lang="sv-SE"/>
          </a:p>
          <a:p>
            <a:endParaRPr lang="sv-SE"/>
          </a:p>
        </p:txBody>
      </p:sp>
      <p:pic>
        <p:nvPicPr>
          <p:cNvPr id="7" name="Bildobjekt 6" descr="En bild som visar ritning">
            <a:extLst>
              <a:ext uri="{FF2B5EF4-FFF2-40B4-BE49-F238E27FC236}">
                <a16:creationId xmlns:a16="http://schemas.microsoft.com/office/drawing/2014/main" id="{EC26F172-2ACE-0B68-C377-B2926E7AD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73274"/>
            <a:ext cx="3996730" cy="12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73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/>
              <a:t>Arbetsmarknad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739" y="2040211"/>
            <a:ext cx="10116001" cy="3996000"/>
          </a:xfrm>
        </p:spPr>
        <p:txBody>
          <a:bodyPr>
            <a:normAutofit/>
          </a:bodyPr>
          <a:lstStyle/>
          <a:p>
            <a:r>
              <a:rPr lang="sv-SE"/>
              <a:t>Yrkessvenska</a:t>
            </a:r>
          </a:p>
          <a:p>
            <a:r>
              <a:rPr lang="sv-SE"/>
              <a:t>Språkträning för personlig presentation på svenska, med fokus på tidigare yrke</a:t>
            </a:r>
          </a:p>
          <a:p>
            <a:r>
              <a:rPr lang="sv-SE"/>
              <a:t>CV</a:t>
            </a:r>
          </a:p>
          <a:p>
            <a:r>
              <a:rPr lang="sv-SE"/>
              <a:t>Tolk</a:t>
            </a:r>
          </a:p>
          <a:p>
            <a:r>
              <a:rPr lang="sv-SE"/>
              <a:t>Träning inför anställningsintervju</a:t>
            </a:r>
          </a:p>
          <a:p>
            <a:r>
              <a:rPr lang="sv-SE"/>
              <a:t>Samarbete med kommunen</a:t>
            </a:r>
          </a:p>
          <a:p>
            <a:endParaRPr lang="sv-SE"/>
          </a:p>
          <a:p>
            <a:pPr marL="360000" lvl="1" indent="0">
              <a:buNone/>
            </a:pPr>
            <a:endParaRPr lang="sv-SE"/>
          </a:p>
          <a:p>
            <a:endParaRPr lang="sv-SE"/>
          </a:p>
        </p:txBody>
      </p:sp>
      <p:pic>
        <p:nvPicPr>
          <p:cNvPr id="5" name="Bildobjekt 4" descr="En bild som visar ritning">
            <a:extLst>
              <a:ext uri="{FF2B5EF4-FFF2-40B4-BE49-F238E27FC236}">
                <a16:creationId xmlns:a16="http://schemas.microsoft.com/office/drawing/2014/main" id="{789B2F28-4E9F-530D-1805-2C7E7BF73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73274"/>
            <a:ext cx="3996730" cy="12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15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/>
              <a:t>Språk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739" y="2040211"/>
            <a:ext cx="10116001" cy="3996000"/>
          </a:xfrm>
        </p:spPr>
        <p:txBody>
          <a:bodyPr>
            <a:normAutofit/>
          </a:bodyPr>
          <a:lstStyle/>
          <a:p>
            <a:r>
              <a:rPr lang="sv-SE"/>
              <a:t>Nivåanpassad </a:t>
            </a:r>
          </a:p>
          <a:p>
            <a:r>
              <a:rPr lang="sv-SE"/>
              <a:t>Individanpassad</a:t>
            </a:r>
          </a:p>
          <a:p>
            <a:r>
              <a:rPr lang="sv-SE"/>
              <a:t>Fokus på muntlig produktion</a:t>
            </a:r>
          </a:p>
          <a:p>
            <a:r>
              <a:rPr lang="sv-SE"/>
              <a:t>Småprat vid kaffet</a:t>
            </a:r>
          </a:p>
          <a:p>
            <a:r>
              <a:rPr lang="sv-SE"/>
              <a:t>Sång</a:t>
            </a:r>
          </a:p>
          <a:p>
            <a:endParaRPr lang="sv-SE"/>
          </a:p>
          <a:p>
            <a:pPr marL="360000" lvl="1" indent="0">
              <a:buNone/>
            </a:pPr>
            <a:endParaRPr lang="sv-SE"/>
          </a:p>
          <a:p>
            <a:endParaRPr lang="sv-SE"/>
          </a:p>
        </p:txBody>
      </p:sp>
      <p:pic>
        <p:nvPicPr>
          <p:cNvPr id="5" name="Bildobjekt 4" descr="En bild som visar ritning">
            <a:extLst>
              <a:ext uri="{FF2B5EF4-FFF2-40B4-BE49-F238E27FC236}">
                <a16:creationId xmlns:a16="http://schemas.microsoft.com/office/drawing/2014/main" id="{10A4EE9A-A1D8-CF49-004D-F65C727E1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73274"/>
            <a:ext cx="3996730" cy="12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20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/>
              <a:t>Social inkludering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739" y="2040211"/>
            <a:ext cx="10116001" cy="3996000"/>
          </a:xfrm>
        </p:spPr>
        <p:txBody>
          <a:bodyPr>
            <a:normAutofit/>
          </a:bodyPr>
          <a:lstStyle/>
          <a:p>
            <a:r>
              <a:rPr lang="sv-SE"/>
              <a:t>I ett sammanhang – Centrumkyrkan</a:t>
            </a:r>
          </a:p>
          <a:p>
            <a:r>
              <a:rPr lang="sv-SE"/>
              <a:t>Gemenskap och relationer</a:t>
            </a:r>
          </a:p>
          <a:p>
            <a:r>
              <a:rPr lang="sv-SE"/>
              <a:t>Språkcafé</a:t>
            </a:r>
          </a:p>
          <a:p>
            <a:r>
              <a:rPr lang="sv-SE"/>
              <a:t>Biblioteket</a:t>
            </a:r>
          </a:p>
          <a:p>
            <a:r>
              <a:rPr lang="sv-SE"/>
              <a:t>Samhällsinformation</a:t>
            </a:r>
          </a:p>
          <a:p>
            <a:r>
              <a:rPr lang="sv-SE"/>
              <a:t>Nyheter</a:t>
            </a:r>
          </a:p>
          <a:p>
            <a:r>
              <a:rPr lang="sv-SE"/>
              <a:t>Traditioner och kultur</a:t>
            </a:r>
          </a:p>
          <a:p>
            <a:pPr marL="0" indent="0">
              <a:buNone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pPr marL="360000" lvl="1" indent="0">
              <a:buNone/>
            </a:pPr>
            <a:endParaRPr lang="sv-SE"/>
          </a:p>
          <a:p>
            <a:endParaRPr lang="sv-SE"/>
          </a:p>
        </p:txBody>
      </p:sp>
      <p:pic>
        <p:nvPicPr>
          <p:cNvPr id="5" name="Bildobjekt 4" descr="En bild som visar ritning">
            <a:extLst>
              <a:ext uri="{FF2B5EF4-FFF2-40B4-BE49-F238E27FC236}">
                <a16:creationId xmlns:a16="http://schemas.microsoft.com/office/drawing/2014/main" id="{88906681-76F6-CA1D-9FCD-FBFEAF7BE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73274"/>
            <a:ext cx="3996730" cy="12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5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Syfte och mål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0000" y="1882938"/>
            <a:ext cx="5760514" cy="3858539"/>
          </a:xfrm>
        </p:spPr>
        <p:txBody>
          <a:bodyPr>
            <a:normAutofit lnSpcReduction="10000"/>
          </a:bodyPr>
          <a:lstStyle/>
          <a:p>
            <a:r>
              <a:rPr lang="sv-SE" sz="2400"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sv-SE" sz="2400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åskynda etablering för de asylsökande genom insatser för att komma närmare ett arbete, få arbete, börja studera och bli socialt delaktiga</a:t>
            </a:r>
            <a:r>
              <a:rPr lang="sv-SE" sz="2400"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.</a:t>
            </a:r>
            <a:endParaRPr lang="sv-SE" sz="2400"/>
          </a:p>
          <a:p>
            <a:r>
              <a:rPr lang="sv-SE" sz="2400"/>
              <a:t>Stärka deltagarnas kunskaper i det svenska språket, och vid behov även i engelska.</a:t>
            </a:r>
          </a:p>
          <a:p>
            <a:r>
              <a:rPr lang="sv-SE" sz="2400"/>
              <a:t>Skapa kunskaper om det svenska samhället och främja deltagande i arbets- och samhällsliv.</a:t>
            </a:r>
          </a:p>
          <a:p>
            <a:pPr marL="0" indent="0">
              <a:buNone/>
            </a:pPr>
            <a:endParaRPr lang="sv-SE"/>
          </a:p>
          <a:p>
            <a:endParaRPr lang="sv-SE">
              <a:highlight>
                <a:srgbClr val="FFFF00"/>
              </a:highlight>
              <a:latin typeface="Aaux Next Medium" panose="02000506000000020003" pitchFamily="2" charset="0"/>
            </a:endParaRPr>
          </a:p>
          <a:p>
            <a:endParaRPr lang="sv-SE"/>
          </a:p>
          <a:p>
            <a:endParaRPr lang="sv-SE" b="1"/>
          </a:p>
          <a:p>
            <a:endParaRPr lang="sv-SE" b="1"/>
          </a:p>
          <a:p>
            <a:endParaRPr lang="sv-SE"/>
          </a:p>
          <a:p>
            <a:pPr marL="0" indent="0">
              <a:buNone/>
            </a:pPr>
            <a:endParaRPr lang="sv-SE"/>
          </a:p>
        </p:txBody>
      </p:sp>
      <p:pic>
        <p:nvPicPr>
          <p:cNvPr id="5" name="Bildobjekt 4" descr="En bild som visar klädsel, tecknad serie, rosa, leende&#10;&#10;Automatiskt genererad beskrivning">
            <a:extLst>
              <a:ext uri="{FF2B5EF4-FFF2-40B4-BE49-F238E27FC236}">
                <a16:creationId xmlns:a16="http://schemas.microsoft.com/office/drawing/2014/main" id="{28238C54-219F-F76C-C6B8-A1F4ECCAF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1712497"/>
            <a:ext cx="3729685" cy="41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36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9" y="1261330"/>
            <a:ext cx="10116000" cy="936000"/>
          </a:xfrm>
        </p:spPr>
        <p:txBody>
          <a:bodyPr/>
          <a:lstStyle/>
          <a:p>
            <a:r>
              <a:rPr lang="sv-SE"/>
              <a:t>Resultat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739" y="2040211"/>
            <a:ext cx="10116001" cy="3996000"/>
          </a:xfrm>
        </p:spPr>
        <p:txBody>
          <a:bodyPr>
            <a:normAutofit/>
          </a:bodyPr>
          <a:lstStyle/>
          <a:p>
            <a:r>
              <a:rPr lang="sv-SE"/>
              <a:t>Mätbart ökade språkkunskaper</a:t>
            </a:r>
          </a:p>
          <a:p>
            <a:r>
              <a:rPr lang="sv-SE"/>
              <a:t>Bättre mående bland deltagare</a:t>
            </a:r>
          </a:p>
          <a:p>
            <a:r>
              <a:rPr lang="sv-SE"/>
              <a:t>Ökat självförtroende och kontaktnät</a:t>
            </a:r>
          </a:p>
          <a:p>
            <a:r>
              <a:rPr lang="sv-SE"/>
              <a:t>10 i jobb, 1 praktik: cirka 35 procent</a:t>
            </a:r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pPr marL="360000" lvl="1" indent="0">
              <a:buNone/>
            </a:pPr>
            <a:endParaRPr lang="sv-SE"/>
          </a:p>
          <a:p>
            <a:endParaRPr lang="sv-SE"/>
          </a:p>
        </p:txBody>
      </p:sp>
      <p:pic>
        <p:nvPicPr>
          <p:cNvPr id="5" name="Bildobjekt 4" descr="En bild som visar ritning">
            <a:extLst>
              <a:ext uri="{FF2B5EF4-FFF2-40B4-BE49-F238E27FC236}">
                <a16:creationId xmlns:a16="http://schemas.microsoft.com/office/drawing/2014/main" id="{77DAEE9B-CA9A-9FA9-63F1-FFD7BE5019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73274"/>
            <a:ext cx="3996730" cy="12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3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573B9EE-B359-5DCF-D44D-1CFD0E9CC1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Stort tack för att vi fick komma!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97F33A-F9E8-B382-998F-6F2A2B4264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Beatrice Gustafsson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842D36-D081-9057-5091-B49E447C72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Projektledare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56EDF8D-556E-60B1-67FF-FA2DCA0BA5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Beatrice.gustafsson@folkbildningsradet.se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EDA317E-77CA-8738-F6F2-3AE4EDA8C8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08-412 48 28</a:t>
            </a:r>
          </a:p>
        </p:txBody>
      </p:sp>
    </p:spTree>
    <p:extLst>
      <p:ext uri="{BB962C8B-B14F-4D97-AF65-F5344CB8AC3E}">
        <p14:creationId xmlns:p14="http://schemas.microsoft.com/office/powerpoint/2010/main" val="188333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Projektägaren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0001" y="2303999"/>
            <a:ext cx="10116001" cy="3402001"/>
          </a:xfrm>
        </p:spPr>
        <p:txBody>
          <a:bodyPr>
            <a:normAutofit/>
          </a:bodyPr>
          <a:lstStyle/>
          <a:p>
            <a:r>
              <a:rPr lang="sv-SE" sz="2400"/>
              <a:t>Projektledning (projektledare, ekonom och administratör).</a:t>
            </a:r>
            <a:endParaRPr lang="sv-SE"/>
          </a:p>
          <a:p>
            <a:r>
              <a:rPr lang="sv-SE" sz="2400"/>
              <a:t>Drygt 600 projektmedarbetare.</a:t>
            </a:r>
            <a:endParaRPr lang="sv-SE"/>
          </a:p>
          <a:p>
            <a:r>
              <a:rPr lang="sv-SE" sz="2400"/>
              <a:t>35 folkhögskolor och 18 studieförbund fördelade på 7 delprojekt.</a:t>
            </a:r>
          </a:p>
          <a:p>
            <a:r>
              <a:rPr lang="sv-SE" sz="2400"/>
              <a:t>December 2022 till september 2023 (GF jan-aug).</a:t>
            </a:r>
          </a:p>
          <a:p>
            <a:pPr marL="0" indent="0">
              <a:buNone/>
            </a:pPr>
            <a:endParaRPr lang="sv-SE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sv-SE" b="1"/>
          </a:p>
          <a:p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994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Framgångsfaktorer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0001" y="1685925"/>
            <a:ext cx="5661643" cy="46140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sv-SE" sz="2400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Folkbildningen med dess </a:t>
            </a:r>
            <a:r>
              <a:rPr lang="sv-SE" sz="2400" b="1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pedagogik</a:t>
            </a:r>
            <a:r>
              <a:rPr lang="sv-SE" sz="2400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 och </a:t>
            </a:r>
            <a:r>
              <a:rPr lang="sv-SE" sz="2400" b="1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metodik</a:t>
            </a:r>
            <a:r>
              <a:rPr lang="sv-SE" sz="2400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 har lyfts fram som en stark framgångsfaktor i sig. 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sv-SE" sz="2000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Verksamheten är fri och frivillig.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sv-SE" sz="2000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Undervisning bedrivs i små grupper utifrån deltagarnas behov, förutsättningar och intressen. 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sv-SE" sz="2000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Deltagarna är delaktiga och kan påverka upplägg och inriktning.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sv-SE" sz="2000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Nivåanpassningar och möjlighet att erbjuda stöd på modersmål är viktiga delar för att deltagarna ska kunna få en så bra kunskapsutveckling som möjligt.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endParaRPr lang="sv-SE" sz="2000">
              <a:effectLst/>
              <a:latin typeface="Aaux Next Medium" panose="02000506000000020003" pitchFamily="2" charset="0"/>
              <a:ea typeface="Mercury Office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/>
          </a:p>
          <a:p>
            <a:endParaRPr lang="sv-SE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  <p:pic>
        <p:nvPicPr>
          <p:cNvPr id="5" name="Bildobjekt 4" descr="En bild som visar klädsel, cykel, hjul, Cykelhjul&#10;&#10;Automatiskt genererad beskrivning">
            <a:extLst>
              <a:ext uri="{FF2B5EF4-FFF2-40B4-BE49-F238E27FC236}">
                <a16:creationId xmlns:a16="http://schemas.microsoft.com/office/drawing/2014/main" id="{8BC72B4D-616C-1C71-C153-BD2522759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15" y="1313820"/>
            <a:ext cx="3900880" cy="43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9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Framgångsfaktorer för deltagarna  </a:t>
            </a:r>
            <a:endParaRPr lang="sv-SE" b="1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0001" y="2303999"/>
            <a:ext cx="10116001" cy="3402001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sv-SE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Generellt hög motivation att hitta ett första jobb för att förbättra den ekonomiska situationen och få referenser.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sv-SE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Kommer i praktik, </a:t>
            </a:r>
            <a:r>
              <a:rPr lang="sv-SE"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får anställning och skriver in sig på Arbetsförmedlingen.</a:t>
            </a:r>
            <a:endParaRPr lang="sv-SE">
              <a:effectLst/>
              <a:latin typeface="Mercury Office" panose="02000000000000000000" pitchFamily="2" charset="0"/>
              <a:ea typeface="Mercury Office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sv-SE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Får snabbt anställning inom samma yrkesområde som i hemlandet och motsvarande utbildning.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sv-SE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Flexibilitet inom ”sin” bransch om inte samma yrke är möjligt. Exempelvis tandsköterska istället för tandläkare.</a:t>
            </a:r>
            <a:endParaRPr lang="sv-SE">
              <a:effectLst/>
              <a:latin typeface="Mercury Office" panose="02000000000000000000" pitchFamily="2" charset="0"/>
              <a:ea typeface="Mercury Office" panose="02000000000000000000" pitchFamily="2" charset="0"/>
              <a:cs typeface="Times New Roman" panose="02020603050405020304" pitchFamily="18" charset="0"/>
            </a:endParaRPr>
          </a:p>
          <a:p>
            <a:endParaRPr lang="sv-SE" sz="2400"/>
          </a:p>
          <a:p>
            <a:pPr marL="0" indent="0">
              <a:buNone/>
            </a:pPr>
            <a:endParaRPr lang="sv-SE" sz="2400"/>
          </a:p>
          <a:p>
            <a:pPr marL="0" indent="0">
              <a:buNone/>
            </a:pPr>
            <a:endParaRPr lang="sv-SE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sv-SE" b="1"/>
          </a:p>
          <a:p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835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Resultat till och med </a:t>
            </a:r>
            <a:r>
              <a:rPr lang="sv-SE" b="1"/>
              <a:t>mars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0001" y="2303999"/>
            <a:ext cx="6059093" cy="3402001"/>
          </a:xfrm>
        </p:spPr>
        <p:txBody>
          <a:bodyPr>
            <a:normAutofit/>
          </a:bodyPr>
          <a:lstStyle/>
          <a:p>
            <a:r>
              <a:rPr lang="sv-SE" sz="2400"/>
              <a:t>Mål om 3 000 deltagare 18–64 år.</a:t>
            </a:r>
          </a:p>
          <a:p>
            <a:r>
              <a:rPr lang="sv-SE" sz="2400"/>
              <a:t>Totalt har 2 188 personer deltagit i projektet, </a:t>
            </a:r>
            <a:br>
              <a:rPr lang="sv-SE" sz="2400"/>
            </a:br>
            <a:r>
              <a:rPr lang="sv-SE" sz="2400"/>
              <a:t>1 809 kvinnor och 379 män.</a:t>
            </a:r>
          </a:p>
          <a:p>
            <a:pPr lvl="1"/>
            <a:r>
              <a:rPr lang="sv-SE" sz="2000"/>
              <a:t>1 636 deltagare har genomgått kartläggning.</a:t>
            </a:r>
          </a:p>
          <a:p>
            <a:pPr lvl="1"/>
            <a:r>
              <a:rPr lang="sv-SE" sz="2000"/>
              <a:t>751 deltagare har skapat ett CV.</a:t>
            </a:r>
          </a:p>
          <a:p>
            <a:pPr lvl="1"/>
            <a:r>
              <a:rPr lang="sv-SE" sz="2000"/>
              <a:t>258 deltagare har fått ett arbete.</a:t>
            </a:r>
          </a:p>
          <a:p>
            <a:pPr lvl="1"/>
            <a:endParaRPr lang="sv-SE" sz="2000"/>
          </a:p>
          <a:p>
            <a:pPr marL="0" indent="0">
              <a:buNone/>
            </a:pPr>
            <a:endParaRPr lang="sv-SE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sv-SE" b="1"/>
          </a:p>
          <a:p>
            <a:endParaRPr lang="sv-SE"/>
          </a:p>
          <a:p>
            <a:pPr marL="0" indent="0">
              <a:buNone/>
            </a:pPr>
            <a:endParaRPr lang="sv-SE"/>
          </a:p>
        </p:txBody>
      </p:sp>
      <p:pic>
        <p:nvPicPr>
          <p:cNvPr id="5" name="Bildobjekt 4" descr="En bild som visar klädsel, tecknad serie, fotbeklädnader, person&#10;&#10;Automatiskt genererad beskrivning">
            <a:extLst>
              <a:ext uri="{FF2B5EF4-FFF2-40B4-BE49-F238E27FC236}">
                <a16:creationId xmlns:a16="http://schemas.microsoft.com/office/drawing/2014/main" id="{54923090-7157-590C-D6D4-87F6A857D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72" y="1869795"/>
            <a:ext cx="3402001" cy="340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3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624C-6B1C-4D49-BFCD-B51B8877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Strukturella utmaningar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006C-AA99-4C97-A0AF-2534A8444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v-SE" sz="2400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Tuff konkurrens mellan olika kursverksamheter riktat mot ukrainare (svenska, data, yrkeskunskaper). Intresse hos 39 folkhögskolor och 41 studieförbund.</a:t>
            </a:r>
          </a:p>
          <a:p>
            <a:r>
              <a:rPr lang="sv-SE" sz="2400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Frånvaro på grund av krockar med bokade möten med myndigheter och sjukvården, samt andra kursverksamheter hos andra aktörer som löper samtidigt.</a:t>
            </a:r>
            <a:endParaRPr lang="sv-SE" sz="2400">
              <a:highlight>
                <a:srgbClr val="FFFF00"/>
              </a:highlight>
              <a:latin typeface="Aaux Next Medium" panose="02000506000000020003" pitchFamily="2" charset="0"/>
              <a:ea typeface="Mercury Office" panose="02000000000000000000" pitchFamily="2" charset="0"/>
              <a:cs typeface="Times New Roman" panose="02020603050405020304" pitchFamily="18" charset="0"/>
            </a:endParaRPr>
          </a:p>
          <a:p>
            <a:r>
              <a:rPr lang="sv-SE" sz="2400">
                <a:effectLst/>
                <a:latin typeface="Aaux Next Medium" panose="02000506000000020003" pitchFamily="2" charset="0"/>
                <a:ea typeface="Mercury Office" panose="02000000000000000000" pitchFamily="2" charset="0"/>
                <a:cs typeface="Times New Roman" panose="02020603050405020304" pitchFamily="18" charset="0"/>
              </a:rPr>
              <a:t>Den psykiska ohälsan påverkar förmågan att delta (trauma, stress, boende).</a:t>
            </a:r>
          </a:p>
          <a:p>
            <a:pPr marL="0" indent="0">
              <a:buNone/>
            </a:pPr>
            <a:endParaRPr lang="sv-SE" sz="2400">
              <a:effectLst/>
              <a:latin typeface="Aaux Next Medium" panose="02000506000000020003" pitchFamily="2" charset="0"/>
              <a:ea typeface="Mercury Office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>
              <a:effectLst/>
              <a:latin typeface="Mercury Office" panose="02000000000000000000" pitchFamily="2" charset="0"/>
              <a:ea typeface="Mercury Office" panose="02000000000000000000" pitchFamily="2" charset="0"/>
              <a:cs typeface="Times New Roman" panose="02020603050405020304" pitchFamily="18" charset="0"/>
            </a:endParaRPr>
          </a:p>
          <a:p>
            <a:endParaRPr lang="sv-SE"/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37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eckensnitt, design&#10;&#10;Automatiskt genererad beskrivning">
            <a:extLst>
              <a:ext uri="{FF2B5EF4-FFF2-40B4-BE49-F238E27FC236}">
                <a16:creationId xmlns:a16="http://schemas.microsoft.com/office/drawing/2014/main" id="{11A5880F-FBAC-B0CF-739E-EC5C4A674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23" y="622300"/>
            <a:ext cx="8717229" cy="6167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8413259"/>
      </p:ext>
    </p:extLst>
  </p:cSld>
  <p:clrMapOvr>
    <a:masterClrMapping/>
  </p:clrMapOvr>
</p:sld>
</file>

<file path=ppt/theme/theme1.xml><?xml version="1.0" encoding="utf-8"?>
<a:theme xmlns:a="http://schemas.openxmlformats.org/drawingml/2006/main" name="Folkbildningsrådet">
  <a:themeElements>
    <a:clrScheme name="FB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0048"/>
      </a:accent1>
      <a:accent2>
        <a:srgbClr val="FF8200"/>
      </a:accent2>
      <a:accent3>
        <a:srgbClr val="595959"/>
      </a:accent3>
      <a:accent4>
        <a:srgbClr val="CE0058"/>
      </a:accent4>
      <a:accent5>
        <a:srgbClr val="FFCD99"/>
      </a:accent5>
      <a:accent6>
        <a:srgbClr val="BFBFBF"/>
      </a:accent6>
      <a:hlink>
        <a:srgbClr val="0563C1"/>
      </a:hlink>
      <a:folHlink>
        <a:srgbClr val="954F72"/>
      </a:folHlink>
    </a:clrScheme>
    <a:fontScheme name="FBR_PPT">
      <a:majorFont>
        <a:latin typeface="Aaux Next Medium"/>
        <a:ea typeface=""/>
        <a:cs typeface=""/>
      </a:majorFont>
      <a:minorFont>
        <a:latin typeface="Aaux N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F_PPT  -  Skrivskyddad" id="{E378289A-BEF8-43BF-BE07-B31799B56872}" vid="{439470F9-B540-4F08-8283-8EB39B601402}"/>
    </a:ext>
  </a:extLst>
</a:theme>
</file>

<file path=ppt/theme/theme2.xml><?xml version="1.0" encoding="utf-8"?>
<a:theme xmlns:a="http://schemas.openxmlformats.org/drawingml/2006/main" name="Office-tema">
  <a:themeElements>
    <a:clrScheme name="FB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0048"/>
      </a:accent1>
      <a:accent2>
        <a:srgbClr val="FF8200"/>
      </a:accent2>
      <a:accent3>
        <a:srgbClr val="595959"/>
      </a:accent3>
      <a:accent4>
        <a:srgbClr val="CE0058"/>
      </a:accent4>
      <a:accent5>
        <a:srgbClr val="FFCD99"/>
      </a:accent5>
      <a:accent6>
        <a:srgbClr val="BFBFBF"/>
      </a:accent6>
      <a:hlink>
        <a:srgbClr val="0563C1"/>
      </a:hlink>
      <a:folHlink>
        <a:srgbClr val="954F72"/>
      </a:folHlink>
    </a:clrScheme>
    <a:fontScheme name="FBR_PPT">
      <a:majorFont>
        <a:latin typeface="Aaux Next Medium"/>
        <a:ea typeface=""/>
        <a:cs typeface=""/>
      </a:majorFont>
      <a:minorFont>
        <a:latin typeface="Aaux N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FB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0048"/>
      </a:accent1>
      <a:accent2>
        <a:srgbClr val="FF8200"/>
      </a:accent2>
      <a:accent3>
        <a:srgbClr val="595959"/>
      </a:accent3>
      <a:accent4>
        <a:srgbClr val="CE0058"/>
      </a:accent4>
      <a:accent5>
        <a:srgbClr val="FFCD99"/>
      </a:accent5>
      <a:accent6>
        <a:srgbClr val="BFBFBF"/>
      </a:accent6>
      <a:hlink>
        <a:srgbClr val="0563C1"/>
      </a:hlink>
      <a:folHlink>
        <a:srgbClr val="954F72"/>
      </a:folHlink>
    </a:clrScheme>
    <a:fontScheme name="FBR_PPT">
      <a:majorFont>
        <a:latin typeface="Aaux Next Medium"/>
        <a:ea typeface=""/>
        <a:cs typeface=""/>
      </a:majorFont>
      <a:minorFont>
        <a:latin typeface="Aaux N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02c8ea-611e-4156-8897-d4346f26db2c">
      <Terms xmlns="http://schemas.microsoft.com/office/infopath/2007/PartnerControls"/>
    </lcf76f155ced4ddcb4097134ff3c332f>
    <TaxCatchAll xmlns="f82b4812-d523-43ab-8a6b-5d60b2d32dc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61D83F4BDBD248A1303487DBAE676A" ma:contentTypeVersion="11" ma:contentTypeDescription="Skapa ett nytt dokument." ma:contentTypeScope="" ma:versionID="74ce7ac6f5ddeb53cf3ffaac6cb28706">
  <xsd:schema xmlns:xsd="http://www.w3.org/2001/XMLSchema" xmlns:xs="http://www.w3.org/2001/XMLSchema" xmlns:p="http://schemas.microsoft.com/office/2006/metadata/properties" xmlns:ns2="3202c8ea-611e-4156-8897-d4346f26db2c" xmlns:ns3="f82b4812-d523-43ab-8a6b-5d60b2d32dc8" targetNamespace="http://schemas.microsoft.com/office/2006/metadata/properties" ma:root="true" ma:fieldsID="0fe873b4a12b415433b8fcefadf8a229" ns2:_="" ns3:_="">
    <xsd:import namespace="3202c8ea-611e-4156-8897-d4346f26db2c"/>
    <xsd:import namespace="f82b4812-d523-43ab-8a6b-5d60b2d32d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2c8ea-611e-4156-8897-d4346f26d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ildmarkeringar" ma:readOnly="false" ma:fieldId="{5cf76f15-5ced-4ddc-b409-7134ff3c332f}" ma:taxonomyMulti="true" ma:sspId="4b0c0711-5731-4304-bd98-f5850b35dc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b4812-d523-43ab-8a6b-5d60b2d32d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7f17337-2497-42c2-aa53-b9b34094acb0}" ma:internalName="TaxCatchAll" ma:showField="CatchAllData" ma:web="f82b4812-d523-43ab-8a6b-5d60b2d32d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7594D6-12C2-476B-9717-5B492751AC48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3202c8ea-611e-4156-8897-d4346f26db2c"/>
    <ds:schemaRef ds:uri="http://www.w3.org/XML/1998/namespace"/>
    <ds:schemaRef ds:uri="http://purl.org/dc/dcmitype/"/>
    <ds:schemaRef ds:uri="http://schemas.openxmlformats.org/package/2006/metadata/core-properties"/>
    <ds:schemaRef ds:uri="f82b4812-d523-43ab-8a6b-5d60b2d32dc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1E5A55D-20C8-4B66-9059-B907E3B66E8F}">
  <ds:schemaRefs>
    <ds:schemaRef ds:uri="3202c8ea-611e-4156-8897-d4346f26db2c"/>
    <ds:schemaRef ds:uri="f82b4812-d523-43ab-8a6b-5d60b2d32d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AA8DA0F-6305-43A7-AF17-806C17A612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ESF_PPT</Template>
  <TotalTime>14</TotalTime>
  <Words>926</Words>
  <Application>Microsoft Office PowerPoint</Application>
  <PresentationFormat>Bredbild</PresentationFormat>
  <Paragraphs>222</Paragraphs>
  <Slides>31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7" baseType="lpstr">
      <vt:lpstr>Aaux Next Bold</vt:lpstr>
      <vt:lpstr>Aaux Next Light</vt:lpstr>
      <vt:lpstr>Aaux Next Medium</vt:lpstr>
      <vt:lpstr>Arial</vt:lpstr>
      <vt:lpstr>Mercury Office</vt:lpstr>
      <vt:lpstr>Folkbildningsrådet</vt:lpstr>
      <vt:lpstr>Care of folkbildningen</vt:lpstr>
      <vt:lpstr>Bakgrund och projektidé</vt:lpstr>
      <vt:lpstr>Syfte och mål</vt:lpstr>
      <vt:lpstr>Projektägaren</vt:lpstr>
      <vt:lpstr>Framgångsfaktorer</vt:lpstr>
      <vt:lpstr>Framgångsfaktorer för deltagarna  </vt:lpstr>
      <vt:lpstr>Resultat till och med mars</vt:lpstr>
      <vt:lpstr>Strukturella utmaningar</vt:lpstr>
      <vt:lpstr>PowerPoint-presentation</vt:lpstr>
      <vt:lpstr>Projektets fyra delmål</vt:lpstr>
      <vt:lpstr>Alma folkhögskola</vt:lpstr>
      <vt:lpstr>Care of Folkbildningen på Alma folkhögskola (Liljeholmen) </vt:lpstr>
      <vt:lpstr>1. Kartläggning</vt:lpstr>
      <vt:lpstr>2. Arbetsmarknadsinsatser </vt:lpstr>
      <vt:lpstr>3. Språkundervisning </vt:lpstr>
      <vt:lpstr>4. Social inkludering</vt:lpstr>
      <vt:lpstr>Att studera på en folkhögskola </vt:lpstr>
      <vt:lpstr>Resultat av vårt arbete</vt:lpstr>
      <vt:lpstr>Våra underbara deltagare och deras lärare </vt:lpstr>
      <vt:lpstr>En vanlig dag på Alma</vt:lpstr>
      <vt:lpstr>Språkcafé med Afasi-kursen </vt:lpstr>
      <vt:lpstr>Rekryteringsmässa Bazaren </vt:lpstr>
      <vt:lpstr>Kaggeholms folkhögskola</vt:lpstr>
      <vt:lpstr>Kaggeholms folkhögskola</vt:lpstr>
      <vt:lpstr>Care of folkbildningen à la Kaggeholms folkhögskola</vt:lpstr>
      <vt:lpstr>Kartläggning</vt:lpstr>
      <vt:lpstr>Arbetsmarknad</vt:lpstr>
      <vt:lpstr>Språk</vt:lpstr>
      <vt:lpstr>Social inkludering</vt:lpstr>
      <vt:lpstr>Resultat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Beatrice Gustafsson</dc:creator>
  <cp:lastModifiedBy>Ivarsson Anita</cp:lastModifiedBy>
  <cp:revision>3</cp:revision>
  <dcterms:created xsi:type="dcterms:W3CDTF">2023-04-17T11:46:23Z</dcterms:created>
  <dcterms:modified xsi:type="dcterms:W3CDTF">2023-05-09T13:10:46Z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0x010100FF61D83F4BDBD248A1303487DBAE676A</vt:lpwstr>
  </property>
  <property fmtid="{D5CDD505-2E9C-101B-9397-08002B2CF9AE}" pid="3" name="Order">
    <vt:r8>622800</vt:r8>
  </property>
</Properties>
</file>