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7"/>
  </p:sldMasterIdLst>
  <p:sldIdLst>
    <p:sldId id="256" r:id="rId8"/>
    <p:sldId id="274" r:id="rId9"/>
    <p:sldId id="260" r:id="rId10"/>
    <p:sldId id="271" r:id="rId11"/>
    <p:sldId id="263" r:id="rId12"/>
    <p:sldId id="272" r:id="rId13"/>
    <p:sldId id="268" r:id="rId14"/>
    <p:sldId id="277" r:id="rId15"/>
    <p:sldId id="278" r:id="rId16"/>
    <p:sldId id="279" r:id="rId17"/>
    <p:sldId id="280" r:id="rId18"/>
    <p:sldId id="283" r:id="rId19"/>
    <p:sldId id="275" r:id="rId20"/>
    <p:sldId id="281" r:id="rId21"/>
    <p:sldId id="282" r:id="rId22"/>
  </p:sldIdLst>
  <p:sldSz cx="12192000" cy="6858000"/>
  <p:notesSz cx="6858000" cy="9144000"/>
  <p:custDataLst>
    <p:tags r:id="rId23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gs" Target="tags/tag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292A51E4-5C7C-C2D3-203E-5C2D522B0B9D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B5257832-52B0-D598-3C42-B69896CF2B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415E293D-5817-1A52-DC2A-0D15CA003D2B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35DD8B4-693E-CB5B-E396-C58057413A9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D75F5735-717A-DC8A-DB3E-8F4867F7CB9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6901FB1F-E7B2-A7AA-66CE-B70D42AD11D3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1E07E1A-27FF-E314-294B-9119103A72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3F253095-3696-0F51-EEE6-155AA74FA40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 descr="RK Logga VIT">
            <a:extLst>
              <a:ext uri="{FF2B5EF4-FFF2-40B4-BE49-F238E27FC236}">
                <a16:creationId xmlns:a16="http://schemas.microsoft.com/office/drawing/2014/main" id="{AE59787A-BABF-F03E-1E37-370E5F61B7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800" y="6160946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F27D689-B734-5673-EB4C-9FC35974C66B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3B60E58E-4EB6-CB92-7372-78322ADFB1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CB008E3F-F46E-7C8C-B111-8E564FD8E8D0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6477864-C894-7E78-77C4-1F9E897DE6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C36DA35C-E171-52F8-2696-F67FEB53B4D4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 VIT">
            <a:extLst>
              <a:ext uri="{FF2B5EF4-FFF2-40B4-BE49-F238E27FC236}">
                <a16:creationId xmlns:a16="http://schemas.microsoft.com/office/drawing/2014/main" id="{439A23D2-5ACA-F4B9-42A0-99D8506160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BBFB7D46-530E-0435-78D9-FF8F8366DF81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98E56FA0-E997-E38B-AF3E-547B20842CFC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44F5919F-D4A3-4FF1-BA4D-9C2371D45C59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Rektangel 3" descr="TagShape">
            <a:extLst>
              <a:ext uri="{FF2B5EF4-FFF2-40B4-BE49-F238E27FC236}">
                <a16:creationId xmlns:a16="http://schemas.microsoft.com/office/drawing/2014/main" id="{262FC85B-C6B5-A81D-0DFC-F525DAB55C0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 descr="RK Logga VIT">
            <a:extLst>
              <a:ext uri="{FF2B5EF4-FFF2-40B4-BE49-F238E27FC236}">
                <a16:creationId xmlns:a16="http://schemas.microsoft.com/office/drawing/2014/main" id="{6129D49D-D594-A12B-95EB-7BF25C3496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501" y="6159719"/>
            <a:ext cx="1746767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5" name="Rektangel 4" descr="TagShape">
            <a:extLst>
              <a:ext uri="{FF2B5EF4-FFF2-40B4-BE49-F238E27FC236}">
                <a16:creationId xmlns:a16="http://schemas.microsoft.com/office/drawing/2014/main" id="{38F1A082-1E93-1963-B1D1-EF1A96570CBF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063992FC-C0E6-98E7-79E0-6B4061DA4DBA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" name="Rektangel 2" descr="TagShape">
            <a:extLst>
              <a:ext uri="{FF2B5EF4-FFF2-40B4-BE49-F238E27FC236}">
                <a16:creationId xmlns:a16="http://schemas.microsoft.com/office/drawing/2014/main" id="{42BD4C3B-25A1-B445-CB0D-C924723EC144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ektangel 1" descr="TagShape">
            <a:extLst>
              <a:ext uri="{FF2B5EF4-FFF2-40B4-BE49-F238E27FC236}">
                <a16:creationId xmlns:a16="http://schemas.microsoft.com/office/drawing/2014/main" id="{C312D378-3E88-40AF-2DC3-63B5ED1B53F7}"/>
              </a:ext>
            </a:extLst>
          </p:cNvPr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2023-05-15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 descr="TagShape">
            <a:extLst>
              <a:ext uri="{FF2B5EF4-FFF2-40B4-BE49-F238E27FC236}">
                <a16:creationId xmlns:a16="http://schemas.microsoft.com/office/drawing/2014/main" id="{0817D2E9-568A-9193-38B2-88910CA8751B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 descr="RK Logga">
            <a:extLst>
              <a:ext uri="{FF2B5EF4-FFF2-40B4-BE49-F238E27FC236}">
                <a16:creationId xmlns:a16="http://schemas.microsoft.com/office/drawing/2014/main" id="{9DEE03EB-C8FD-DBA9-C720-51628F36380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392" y="6159720"/>
            <a:ext cx="1743722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268" y="729566"/>
            <a:ext cx="9560432" cy="2261284"/>
          </a:xfrm>
        </p:spPr>
        <p:txBody>
          <a:bodyPr/>
          <a:lstStyle/>
          <a:p>
            <a:r>
              <a:rPr lang="sv-SE" sz="5400" dirty="0"/>
              <a:t>Förslag till ändring av det nationella programmet för ESF+ (Fast-Care)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Övervakningskommittén</a:t>
            </a:r>
          </a:p>
          <a:p>
            <a:r>
              <a:rPr lang="sv-SE" dirty="0"/>
              <a:t>10 maj 2023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D13774D5-F3B0-9471-299C-C6FB21230191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054B17-1BA3-7BAD-C424-AD575857A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till ändringar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526F20-15F1-783F-8B4A-717EA7F3B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800" dirty="0"/>
              <a:t>Tillägg om F och följdändringar i andra programområden i:</a:t>
            </a:r>
          </a:p>
          <a:p>
            <a:pPr marL="0" indent="0">
              <a:buNone/>
            </a:pPr>
            <a:endParaRPr lang="sv-SE" sz="2800" dirty="0"/>
          </a:p>
          <a:p>
            <a:r>
              <a:rPr lang="sv-SE" sz="2800" dirty="0"/>
              <a:t>Avsnitt 1: Programstrategi</a:t>
            </a:r>
          </a:p>
          <a:p>
            <a:pPr lvl="1"/>
            <a:endParaRPr lang="sv-SE" sz="2800" dirty="0"/>
          </a:p>
          <a:p>
            <a:r>
              <a:rPr lang="sv-SE" sz="2800" dirty="0"/>
              <a:t>Avsnitt 2: Prioriteringar</a:t>
            </a:r>
          </a:p>
          <a:p>
            <a:pPr lvl="1"/>
            <a:endParaRPr lang="sv-SE" sz="2800" dirty="0"/>
          </a:p>
          <a:p>
            <a:r>
              <a:rPr lang="sv-SE" sz="2800" dirty="0"/>
              <a:t>Tabell 11: Totala anslag per fond och nationellt bidrag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88C16F2-F441-F3E8-0D3E-72FA98EAD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3BB5AEE-F9CE-27E7-B888-78D8B85B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3319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96EF09-FB3B-FB98-752C-58C89A5A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Nödvändiga villkor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A005EB-323F-9D9A-6592-C784D9A21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797801" cy="4129082"/>
          </a:xfrm>
        </p:spPr>
        <p:txBody>
          <a:bodyPr/>
          <a:lstStyle/>
          <a:p>
            <a:r>
              <a:rPr lang="sv-SE" sz="2800" dirty="0"/>
              <a:t>Villkoren ska säkerställa att det finns nödvändiga förutsättningar för en ändamålsenlig och effektiv användning av EU-stöd från fonderna.</a:t>
            </a:r>
          </a:p>
          <a:p>
            <a:endParaRPr lang="sv-SE" sz="2800" dirty="0"/>
          </a:p>
          <a:p>
            <a:r>
              <a:rPr lang="sv-SE" sz="2800" dirty="0"/>
              <a:t>Det finns övergripande och tematiska nödvändiga villkor.</a:t>
            </a:r>
          </a:p>
          <a:p>
            <a:endParaRPr lang="sv-SE" sz="2800" dirty="0"/>
          </a:p>
          <a:p>
            <a:r>
              <a:rPr lang="sv-SE" sz="2800" dirty="0"/>
              <a:t>Övervakningskommittén har till uppgift att granska de nödvändiga villkoren och tillämpningen av villkoren under hela programperioden.</a:t>
            </a:r>
          </a:p>
          <a:p>
            <a:endParaRPr lang="sv-SE" sz="2800" dirty="0"/>
          </a:p>
          <a:p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5E2B3C4-10B3-6324-BB6C-C3EDC670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CE8A822-1251-A205-37F7-554E6777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4860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0717B-B781-E818-89B2-1ADEBCD7C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Nödvändiga villkor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4EB7FE-0AD1-E9CA-5BAF-3ABB08583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När en medlemsstat inför ett nytt specifikt mål i samband med programändring ska den bedöma om de nödvändiga villkor som är kopplade till det valda specifika målet är uppfyllda.</a:t>
            </a:r>
          </a:p>
          <a:p>
            <a:endParaRPr lang="sv-SE" sz="2800" dirty="0"/>
          </a:p>
          <a:p>
            <a:r>
              <a:rPr lang="sv-SE" sz="2800" dirty="0"/>
              <a:t>De nödvändiga villkoren bedöms vara uppfyllda.</a:t>
            </a:r>
          </a:p>
          <a:p>
            <a:endParaRPr lang="sv-SE" sz="2800" dirty="0"/>
          </a:p>
          <a:p>
            <a:r>
              <a:rPr lang="sv-SE" sz="2800" dirty="0"/>
              <a:t>Vissa uppdateringar har gjorts.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67EE78B-6C46-A730-4EC5-271E8192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C4AC20-2C0C-86E1-9A2C-EB6E041AF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218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A468CD-55EB-1B7F-E754-65B8F263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Bedömning av de nödvändiga villkoren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5A060D-CC36-1F32-3573-25A07C6A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E94B1ED-3162-66AC-0B6C-B4D57B26C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13</a:t>
            </a:fld>
            <a:endParaRPr lang="sv-SE" dirty="0"/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7AFAA28C-522F-8D12-093C-A4B07DBEFC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182617"/>
              </p:ext>
            </p:extLst>
          </p:nvPr>
        </p:nvGraphicFramePr>
        <p:xfrm>
          <a:off x="622300" y="1890713"/>
          <a:ext cx="10956924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8462">
                  <a:extLst>
                    <a:ext uri="{9D8B030D-6E8A-4147-A177-3AD203B41FA5}">
                      <a16:colId xmlns:a16="http://schemas.microsoft.com/office/drawing/2014/main" val="4135419563"/>
                    </a:ext>
                  </a:extLst>
                </a:gridCol>
                <a:gridCol w="5478462">
                  <a:extLst>
                    <a:ext uri="{9D8B030D-6E8A-4147-A177-3AD203B41FA5}">
                      <a16:colId xmlns:a16="http://schemas.microsoft.com/office/drawing/2014/main" val="53077980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sv-SE" sz="1800" dirty="0"/>
                        <a:t>Övergripande nödvändiga villkor (gäller alla fonder som omfattas av förordning (EU) 2021/1060)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93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1" dirty="0"/>
                        <a:t>Villkor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Kommentar till ändring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293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Effektiva mekanismer för övervakning av marknaden för offentlig upphandling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Hänvisning till Konkurrensverkets tillsynsrapport har uppdaterats i kriterierna 3 och 5.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844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Verktyg och kapacitet för en effektiv tillämpning av reglerna om statligt stöd</a:t>
                      </a:r>
                      <a:endParaRPr lang="sv-SE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Hänvisning till förordning och text om Tillväxtverket och departement har uppdaterats i kriterium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562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sv-SE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Effektiv tillämpning av genomförande av stadgan för de grundläggande rättigheterna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Inga ändringar.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785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Genomförande och tillämpning av FN-konventionen om rättigheter för personer med funktionsnedsättning i enlighet med rådets beslut 2010/48/EG</a:t>
                      </a:r>
                      <a:endParaRPr lang="sv-SE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Text om funktionshinderspolitiken har uppdaterats i kriterierna 1 och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265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645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A468CD-55EB-1B7F-E754-65B8F263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Bedömning av de nödvändiga villkoren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5A060D-CC36-1F32-3573-25A07C6A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E94B1ED-3162-66AC-0B6C-B4D57B26C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14</a:t>
            </a:fld>
            <a:endParaRPr lang="sv-SE" dirty="0"/>
          </a:p>
        </p:txBody>
      </p:sp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7AFAA28C-522F-8D12-093C-A4B07DBEFC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220511"/>
              </p:ext>
            </p:extLst>
          </p:nvPr>
        </p:nvGraphicFramePr>
        <p:xfrm>
          <a:off x="627444" y="1890712"/>
          <a:ext cx="10937112" cy="4767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8556">
                  <a:extLst>
                    <a:ext uri="{9D8B030D-6E8A-4147-A177-3AD203B41FA5}">
                      <a16:colId xmlns:a16="http://schemas.microsoft.com/office/drawing/2014/main" val="4135419563"/>
                    </a:ext>
                  </a:extLst>
                </a:gridCol>
                <a:gridCol w="5468556">
                  <a:extLst>
                    <a:ext uri="{9D8B030D-6E8A-4147-A177-3AD203B41FA5}">
                      <a16:colId xmlns:a16="http://schemas.microsoft.com/office/drawing/2014/main" val="530779806"/>
                    </a:ext>
                  </a:extLst>
                </a:gridCol>
              </a:tblGrid>
              <a:tr h="385820">
                <a:tc gridSpan="2">
                  <a:txBody>
                    <a:bodyPr/>
                    <a:lstStyle/>
                    <a:p>
                      <a:r>
                        <a:rPr lang="sv-SE" dirty="0"/>
                        <a:t>Tematiska nödvändiga villkor (gäller specifikt ESF+)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932506"/>
                  </a:ext>
                </a:extLst>
              </a:tr>
              <a:tr h="385820">
                <a:tc>
                  <a:txBody>
                    <a:bodyPr/>
                    <a:lstStyle/>
                    <a:p>
                      <a:r>
                        <a:rPr lang="sv-SE" b="1" dirty="0"/>
                        <a:t>Villkor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Kommentar till ändring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293479"/>
                  </a:ext>
                </a:extLst>
              </a:tr>
              <a:tr h="951339">
                <a:tc>
                  <a:txBody>
                    <a:bodyPr/>
                    <a:lstStyle/>
                    <a:p>
                      <a:r>
                        <a:rPr lang="sv-SE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 Strategisk ram för en aktiv arbetsmarknadspolitik</a:t>
                      </a:r>
                      <a:endParaRPr lang="sv-SE" sz="18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Hänvisningar till förordningar inom arbetsmarknadspolitiken har uppdaterats i kriterierna 1 och 2.</a:t>
                      </a:r>
                      <a:endParaRPr lang="sv-SE" sz="18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844316"/>
                  </a:ext>
                </a:extLst>
              </a:tr>
              <a:tr h="1807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 Strategisk ram för utbildningssystemet på alla nivåer</a:t>
                      </a:r>
                      <a:endParaRPr lang="sv-SE" sz="18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Hänvisning till utredning har uppdaterats i</a:t>
                      </a:r>
                      <a:br>
                        <a:rPr lang="sv-SE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kriterium 1.</a:t>
                      </a:r>
                    </a:p>
                    <a:p>
                      <a:r>
                        <a:rPr lang="sv-SE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Hänvisningar och text om tidigare regeringens politik har strukits i kriterierna 3 och 7.</a:t>
                      </a:r>
                    </a:p>
                    <a:p>
                      <a:r>
                        <a:rPr lang="sv-SE" sz="180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Hänvisning till Valideringsdelegationen har strukits i kriterium 8.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562608"/>
                  </a:ext>
                </a:extLst>
              </a:tr>
              <a:tr h="1236740">
                <a:tc>
                  <a:txBody>
                    <a:bodyPr/>
                    <a:lstStyle/>
                    <a:p>
                      <a:r>
                        <a:rPr lang="sv-SE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 Nationell strategisk ram för social delaktighet och fattigdomsminskning</a:t>
                      </a:r>
                      <a:endParaRPr lang="sv-SE" sz="18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Hänvisning till nationell handlingsplan om barngarantin har lagts till i kriterium 1.</a:t>
                      </a:r>
                    </a:p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Hänvisningar och text om segregation har uppdaterats i kriterium 2. </a:t>
                      </a:r>
                      <a:endParaRPr lang="sv-SE" sz="18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785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81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271C63-A47A-AFAF-83DE-3617E1BA4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Den fortsatta processen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7AFD47-0697-064C-3986-980564B7B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Under förutsättning att övervakningskommittén godkänner förslaget avser regeringen i nästa steg att besluta om förslaget.</a:t>
            </a:r>
          </a:p>
          <a:p>
            <a:endParaRPr lang="sv-SE" sz="2800" dirty="0"/>
          </a:p>
          <a:p>
            <a:r>
              <a:rPr lang="sv-SE" sz="2800" dirty="0"/>
              <a:t>Därefter lämnar regeringen förslaget till Europeiska kommissionen för godkännande.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83B3072-99B0-F498-2D74-3637E6C8E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87C80A-D918-299F-C53F-AE4071E1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645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37A667-863D-0986-4FBC-D635C512A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90B238-9CF4-8D47-563F-8CC1A79E0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1150101" cy="4129082"/>
          </a:xfrm>
        </p:spPr>
        <p:txBody>
          <a:bodyPr/>
          <a:lstStyle/>
          <a:p>
            <a:r>
              <a:rPr lang="sv-SE" sz="2800" dirty="0">
                <a:latin typeface="+mj-lt"/>
                <a:ea typeface="Garamond" panose="02020404030301010803" pitchFamily="18" charset="0"/>
                <a:cs typeface="Times New Roman" panose="02020603050405020304" pitchFamily="18" charset="0"/>
              </a:rPr>
              <a:t>Syftet med ändringen är att göra det möjligt med </a:t>
            </a:r>
            <a:r>
              <a:rPr lang="sv-SE" sz="2800" dirty="0">
                <a:effectLst/>
                <a:latin typeface="+mj-lt"/>
                <a:ea typeface="Garamond" panose="02020404030301010803" pitchFamily="18" charset="0"/>
                <a:cs typeface="Times New Roman" panose="02020603050405020304" pitchFamily="18" charset="0"/>
              </a:rPr>
              <a:t>100 procent EU-finansiering för insatser i ESF+ för personer som omfattas av massflyktsdirektivet.</a:t>
            </a:r>
          </a:p>
          <a:p>
            <a:endParaRPr lang="sv-SE" sz="2800" dirty="0">
              <a:effectLst/>
              <a:latin typeface="+mj-lt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r>
              <a:rPr lang="sv-SE" sz="2800" dirty="0">
                <a:latin typeface="+mj-lt"/>
                <a:ea typeface="Garamond" panose="02020404030301010803" pitchFamily="18" charset="0"/>
                <a:cs typeface="Times New Roman" panose="02020603050405020304" pitchFamily="18" charset="0"/>
              </a:rPr>
              <a:t>Ett nytt programområde F: Fast-Care föreslås inrättas och omfatta 5 % (= ca 35 miljoner euro) av medlen i programmet. Medel föreslås fördelas om från programområde A (mer utvecklade regioner) och programområde B.</a:t>
            </a:r>
            <a:endParaRPr lang="sv-SE" sz="2800" dirty="0">
              <a:effectLst/>
              <a:latin typeface="+mj-lt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sv-SE" sz="2800" dirty="0">
              <a:latin typeface="+mj-lt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sv-SE" sz="2800" dirty="0">
              <a:effectLst/>
              <a:latin typeface="+mj-lt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sv-SE" sz="2800" dirty="0">
              <a:latin typeface="+mj-lt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5ADFE4B-0233-D48B-0A5F-1A9507AFD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A8A77F2-C5BE-3400-F885-77D902087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745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947A0-CA22-79E8-C936-88D3E499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Bakgrund: Fast-Care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9258F2-6479-18CD-62C8-FB4C52E7B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275" y="1776413"/>
            <a:ext cx="10955715" cy="4129082"/>
          </a:xfrm>
        </p:spPr>
        <p:txBody>
          <a:bodyPr/>
          <a:lstStyle/>
          <a:p>
            <a:r>
              <a:rPr lang="sv-SE" sz="2800" dirty="0"/>
              <a:t>Förordning (EU) 2022/2039 av den 19 oktober 2022 om ändring av förordningarna (EU) nr </a:t>
            </a:r>
            <a:r>
              <a:rPr lang="sv-SE" sz="2800" dirty="0">
                <a:latin typeface="+mj-lt"/>
                <a:cs typeface="Times New Roman" panose="02020603050405020304" pitchFamily="18" charset="0"/>
              </a:rPr>
              <a:t>1303/2013</a:t>
            </a:r>
            <a:r>
              <a:rPr lang="sv-SE" sz="2800" dirty="0"/>
              <a:t> och (EU) 2021/1060 vad gäller ytterligare flexibilitet för att hantera konsekvenserna av Ryska federationens militära angrepp Fast (flexibelt stöd till territorier) – Care</a:t>
            </a:r>
          </a:p>
          <a:p>
            <a:endParaRPr lang="sv-SE" sz="2800" dirty="0"/>
          </a:p>
          <a:p>
            <a:r>
              <a:rPr lang="sv-SE" sz="2800" dirty="0"/>
              <a:t>Förslaget till programändring följer av den sistnämnda förordningen, dvs. för programperioden 2021</a:t>
            </a:r>
            <a:r>
              <a:rPr lang="en-GB" sz="2800" dirty="0"/>
              <a:t>–</a:t>
            </a:r>
            <a:r>
              <a:rPr lang="sv-SE" sz="2800" dirty="0"/>
              <a:t>2027.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F67C8-AD43-5AFD-8129-DFE0A06C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EC0150D-D974-4E76-9DAB-E28F325E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143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76146C-684A-D724-E8F1-00DEDDB74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Erfarenheter från insatser i Care i ESF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D44859-737F-6C25-D6E5-1D93B849E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400"/>
              </a:spcAft>
            </a:pPr>
            <a:r>
              <a:rPr lang="sv-SE" sz="2800" dirty="0"/>
              <a:t>Stor efterfrågan på insatser för kvinnor och män som </a:t>
            </a:r>
            <a:r>
              <a:rPr lang="sv-SE" sz="2800" dirty="0">
                <a:cs typeface="Times New Roman" panose="02020603050405020304" pitchFamily="18" charset="0"/>
              </a:rPr>
              <a:t>omfattas</a:t>
            </a:r>
            <a:r>
              <a:rPr lang="sv-SE" sz="2800" dirty="0"/>
              <a:t> av massflyktdirektivet inom ramen för socialfondprogrammet 2014–2020. </a:t>
            </a:r>
          </a:p>
          <a:p>
            <a:pPr>
              <a:lnSpc>
                <a:spcPct val="115000"/>
              </a:lnSpc>
              <a:spcAft>
                <a:spcPts val="1400"/>
              </a:spcAft>
            </a:pPr>
            <a:r>
              <a:rPr lang="sv-SE" sz="2800" dirty="0"/>
              <a:t>90 projekt har beviljats medel, motsvarande ca 629 miljoner kronor. </a:t>
            </a:r>
          </a:p>
          <a:p>
            <a:pPr>
              <a:lnSpc>
                <a:spcPct val="115000"/>
              </a:lnSpc>
              <a:spcAft>
                <a:spcPts val="1400"/>
              </a:spcAft>
            </a:pPr>
            <a:r>
              <a:rPr lang="sv-SE" sz="2800" dirty="0"/>
              <a:t>Bland stödmottagarna finns främst kommuner och civilsamhällets organisationer, men också företag. </a:t>
            </a:r>
          </a:p>
          <a:p>
            <a:pPr>
              <a:lnSpc>
                <a:spcPct val="115000"/>
              </a:lnSpc>
              <a:spcAft>
                <a:spcPts val="1400"/>
              </a:spcAft>
            </a:pPr>
            <a:endParaRPr lang="sv-SE" sz="2800" dirty="0">
              <a:effectLst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05A4186-4C2A-61B6-3B75-9E48EB22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D076F04-78EA-D087-D2A8-2A8965589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0861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39B1EE-7B1C-2592-6424-5A17BA48D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Behov av fortsatta insatser i ESF+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23C649-0265-99FF-64B3-46E8F5976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00" y="1824038"/>
            <a:ext cx="10955715" cy="4129082"/>
          </a:xfrm>
        </p:spPr>
        <p:txBody>
          <a:bodyPr/>
          <a:lstStyle/>
          <a:p>
            <a:r>
              <a:rPr lang="sv-SE" sz="2800"/>
              <a:t>Rysslands </a:t>
            </a:r>
            <a:r>
              <a:rPr lang="sv-SE" sz="2800" dirty="0"/>
              <a:t>invasion av Ukraina kan bli långvarig och det finns osäkerheter om inflödet av flyktingar till Sverige.</a:t>
            </a:r>
          </a:p>
          <a:p>
            <a:endParaRPr lang="sv-SE" sz="2800" dirty="0"/>
          </a:p>
          <a:p>
            <a:r>
              <a:rPr lang="sv-SE" sz="2800" dirty="0"/>
              <a:t>Det råder stor arbetskraftsbrist.</a:t>
            </a:r>
          </a:p>
          <a:p>
            <a:endParaRPr lang="sv-SE" sz="2800" dirty="0"/>
          </a:p>
          <a:p>
            <a:r>
              <a:rPr lang="sv-SE" sz="2800" dirty="0"/>
              <a:t>Flyktingar från Ukraina kan inte ta del av alla ordinarie insatser. Insatser från ESF+ (Fast-Care), med högre EU-finansiering, kan därför komplettera nationella insatser. </a:t>
            </a:r>
          </a:p>
          <a:p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endParaRPr lang="sv-SE" sz="2800" dirty="0"/>
          </a:p>
          <a:p>
            <a:endParaRPr lang="sv-SE" sz="28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3D54A67-7D22-AC82-31E7-AD66FEC7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1138C4D-88D9-FEB4-1918-B4B71B10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75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F2A95B-0546-880D-7368-70388D975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Inriktning för Fast-Care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292A77-1AAD-6292-36A6-101FD31F1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Nytt programområde (prioritering) F: Fast-Care för att stödja specifikt mål </a:t>
            </a:r>
            <a:r>
              <a:rPr lang="sv-SE" sz="2800" i="1" dirty="0"/>
              <a:t>i) Främja socioekonomisk integrering av tredjelandsmedborgare, inbegripet migranter, </a:t>
            </a:r>
            <a:r>
              <a:rPr lang="sv-SE" sz="2800" dirty="0"/>
              <a:t>i ESF+-förordningen.</a:t>
            </a:r>
          </a:p>
          <a:p>
            <a:pPr marL="0" indent="0">
              <a:buNone/>
            </a:pPr>
            <a:endParaRPr lang="sv-SE" sz="2800" dirty="0"/>
          </a:p>
          <a:p>
            <a:r>
              <a:rPr lang="sv-SE" sz="2800" dirty="0"/>
              <a:t>5 % av anslaget för ESF+ föreslås fördelas om proportionerligt från A (A1 och A2, mer utvecklade regioner) och B till F. Det motsvarar ca 329 miljoner kronor/35 miljoner euro. </a:t>
            </a:r>
          </a:p>
          <a:p>
            <a:endParaRPr lang="sv-SE" sz="2800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C0D4243-5167-BA80-305B-AE73C5AA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CEEE23E-3837-83DF-6655-3D6253FB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669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02101D-C77E-326C-8CDC-726ADFA86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" y="360000"/>
            <a:ext cx="10777029" cy="1029740"/>
          </a:xfrm>
        </p:spPr>
        <p:txBody>
          <a:bodyPr/>
          <a:lstStyle/>
          <a:p>
            <a:r>
              <a:rPr lang="en-GB" dirty="0"/>
              <a:t>Förslag till omfördelning</a:t>
            </a:r>
          </a:p>
        </p:txBody>
      </p:sp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40A532DC-20C0-3A4E-2CF8-F7C0B0B7EF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520098"/>
              </p:ext>
            </p:extLst>
          </p:nvPr>
        </p:nvGraphicFramePr>
        <p:xfrm>
          <a:off x="857250" y="1389739"/>
          <a:ext cx="10224902" cy="4799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100">
                  <a:extLst>
                    <a:ext uri="{9D8B030D-6E8A-4147-A177-3AD203B41FA5}">
                      <a16:colId xmlns:a16="http://schemas.microsoft.com/office/drawing/2014/main" val="2375245575"/>
                    </a:ext>
                  </a:extLst>
                </a:gridCol>
                <a:gridCol w="1343782">
                  <a:extLst>
                    <a:ext uri="{9D8B030D-6E8A-4147-A177-3AD203B41FA5}">
                      <a16:colId xmlns:a16="http://schemas.microsoft.com/office/drawing/2014/main" val="490248265"/>
                    </a:ext>
                  </a:extLst>
                </a:gridCol>
                <a:gridCol w="1551604">
                  <a:extLst>
                    <a:ext uri="{9D8B030D-6E8A-4147-A177-3AD203B41FA5}">
                      <a16:colId xmlns:a16="http://schemas.microsoft.com/office/drawing/2014/main" val="342531599"/>
                    </a:ext>
                  </a:extLst>
                </a:gridCol>
                <a:gridCol w="1551604">
                  <a:extLst>
                    <a:ext uri="{9D8B030D-6E8A-4147-A177-3AD203B41FA5}">
                      <a16:colId xmlns:a16="http://schemas.microsoft.com/office/drawing/2014/main" val="1766422830"/>
                    </a:ext>
                  </a:extLst>
                </a:gridCol>
                <a:gridCol w="1551604">
                  <a:extLst>
                    <a:ext uri="{9D8B030D-6E8A-4147-A177-3AD203B41FA5}">
                      <a16:colId xmlns:a16="http://schemas.microsoft.com/office/drawing/2014/main" val="4238433737"/>
                    </a:ext>
                  </a:extLst>
                </a:gridCol>
                <a:gridCol w="1551604">
                  <a:extLst>
                    <a:ext uri="{9D8B030D-6E8A-4147-A177-3AD203B41FA5}">
                      <a16:colId xmlns:a16="http://schemas.microsoft.com/office/drawing/2014/main" val="3168888393"/>
                    </a:ext>
                  </a:extLst>
                </a:gridCol>
                <a:gridCol w="1551604">
                  <a:extLst>
                    <a:ext uri="{9D8B030D-6E8A-4147-A177-3AD203B41FA5}">
                      <a16:colId xmlns:a16="http://schemas.microsoft.com/office/drawing/2014/main" val="1774613060"/>
                    </a:ext>
                  </a:extLst>
                </a:gridCol>
              </a:tblGrid>
              <a:tr h="406578">
                <a:tc gridSpan="7"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EU-medel i ESF+ 2021–2027 (miljoner EUR/SEK, avrundat)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604322"/>
                  </a:ext>
                </a:extLst>
              </a:tr>
              <a:tr h="406578">
                <a:tc>
                  <a:txBody>
                    <a:bodyPr/>
                    <a:lstStyle/>
                    <a:p>
                      <a:r>
                        <a:rPr lang="en-GB" b="1" dirty="0"/>
                        <a:t>Område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b="1" dirty="0"/>
                        <a:t>I nuvarande program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b="1" dirty="0"/>
                        <a:t>Efter omfördelning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597687"/>
                  </a:ext>
                </a:extLst>
              </a:tr>
              <a:tr h="54791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706571"/>
                  </a:ext>
                </a:extLst>
              </a:tr>
              <a:tr h="357832">
                <a:tc>
                  <a:txBody>
                    <a:bodyPr/>
                    <a:lstStyle/>
                    <a:p>
                      <a:r>
                        <a:rPr lang="en-GB" dirty="0"/>
                        <a:t>A1*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1 899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29 %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193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1 791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27 %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3588738933"/>
                  </a:ext>
                </a:extLst>
              </a:tr>
              <a:tr h="357832">
                <a:tc>
                  <a:txBody>
                    <a:bodyPr/>
                    <a:lstStyle/>
                    <a:p>
                      <a:r>
                        <a:rPr lang="en-GB" dirty="0"/>
                        <a:t>A2*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2 733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41,5 %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277</a:t>
                      </a:r>
                      <a:endParaRPr lang="sv-S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2 577</a:t>
                      </a:r>
                      <a:endParaRPr lang="sv-SE" sz="1800" dirty="0">
                        <a:effectLst/>
                        <a:latin typeface="+mn-lt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39 %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905975536"/>
                  </a:ext>
                </a:extLst>
              </a:tr>
              <a:tr h="357832">
                <a:tc>
                  <a:txBody>
                    <a:bodyPr/>
                    <a:lstStyle/>
                    <a:p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 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986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15 %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dirty="0"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920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14 %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855810502"/>
                  </a:ext>
                </a:extLst>
              </a:tr>
              <a:tr h="591043"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197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3 %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dirty="0"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197</a:t>
                      </a:r>
                    </a:p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dirty="0"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3 %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734357977"/>
                  </a:ext>
                </a:extLst>
              </a:tr>
              <a:tr h="357832">
                <a:tc>
                  <a:txBody>
                    <a:bodyPr/>
                    <a:lstStyle/>
                    <a:p>
                      <a:r>
                        <a:rPr lang="en-GB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429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6,5 %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dirty="0"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429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6,5 %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286484366"/>
                  </a:ext>
                </a:extLst>
              </a:tr>
              <a:tr h="357832">
                <a:tc>
                  <a:txBody>
                    <a:bodyPr/>
                    <a:lstStyle/>
                    <a:p>
                      <a:r>
                        <a:rPr lang="en-GB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329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dirty="0"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329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207497270"/>
                  </a:ext>
                </a:extLst>
              </a:tr>
              <a:tr h="626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Ny F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dirty="0"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329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261114743"/>
                  </a:ext>
                </a:extLst>
              </a:tr>
              <a:tr h="357832">
                <a:tc>
                  <a:txBody>
                    <a:bodyPr/>
                    <a:lstStyle/>
                    <a:p>
                      <a:r>
                        <a:rPr lang="en-GB" b="1" dirty="0" err="1"/>
                        <a:t>Totalt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707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572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707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b="1" dirty="0">
                          <a:effectLst/>
                          <a:latin typeface="+mn-lt"/>
                          <a:ea typeface="Garamond" panose="02020404030301010803" pitchFamily="18" charset="0"/>
                          <a:cs typeface="Times New Roman" panose="02020603050405020304" pitchFamily="18" charset="0"/>
                        </a:rPr>
                        <a:t>6 572</a:t>
                      </a:r>
                      <a:endParaRPr lang="sv-SE" sz="1800" dirty="0">
                        <a:effectLst/>
                        <a:latin typeface="+mn-lt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marL="269875" indent="-269875" algn="r">
                        <a:lnSpc>
                          <a:spcPct val="115000"/>
                        </a:lnSpc>
                        <a:spcAft>
                          <a:spcPts val="500"/>
                        </a:spcAft>
                        <a:tabLst>
                          <a:tab pos="269875" algn="l"/>
                          <a:tab pos="828040" algn="l"/>
                        </a:tabLst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734762753"/>
                  </a:ext>
                </a:extLst>
              </a:tr>
            </a:tbl>
          </a:graphicData>
        </a:graphic>
      </p:graphicFrame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2932E39-560D-C4F2-8802-C2FA3B63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F038304A-39D3-5AFB-7B16-CBE4E91F20DE}"/>
              </a:ext>
            </a:extLst>
          </p:cNvPr>
          <p:cNvSpPr txBox="1"/>
          <p:nvPr/>
        </p:nvSpPr>
        <p:spPr>
          <a:xfrm>
            <a:off x="2343149" y="6189591"/>
            <a:ext cx="1022490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00" dirty="0"/>
              <a:t>* </a:t>
            </a:r>
            <a:r>
              <a:rPr lang="sv-SE" sz="1300"/>
              <a:t>Minskningen avser </a:t>
            </a:r>
            <a:r>
              <a:rPr lang="sv-SE" sz="1300" dirty="0"/>
              <a:t>de medel som fördelas till mer utvecklade regioner, dvs. inte övergångsregionen Norra Mellansverige.</a:t>
            </a:r>
          </a:p>
        </p:txBody>
      </p:sp>
    </p:spTree>
    <p:extLst>
      <p:ext uri="{BB962C8B-B14F-4D97-AF65-F5344CB8AC3E}">
        <p14:creationId xmlns:p14="http://schemas.microsoft.com/office/powerpoint/2010/main" val="155445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60F4AE-FE14-366D-E2F8-92E400D15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Vilken typ av insatser föreslås?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1458E1-8E50-F188-88ED-934A706CA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Insatserna ska syfta till att personer som omfattas av massflyktsdirektivet ska komma i arbete och bli socialt delaktiga.</a:t>
            </a:r>
          </a:p>
          <a:p>
            <a:endParaRPr lang="sv-SE" sz="2800" dirty="0"/>
          </a:p>
          <a:p>
            <a:r>
              <a:rPr lang="sv-SE" sz="2800" dirty="0"/>
              <a:t>Exempel på insatser kan vara matchande insatser, kartläggning och bedömning av kompetens, komplettering av yrkeskunskaper, utbildning i svenska och engelska språket samt samhällsinformation och rådgivning.</a:t>
            </a:r>
          </a:p>
          <a:p>
            <a:endParaRPr lang="sv-SE" sz="2800" dirty="0"/>
          </a:p>
          <a:p>
            <a:endParaRPr lang="sv-SE" sz="2800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80BF8C-D37F-A598-F3A3-60898E07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BD4BBA1-957C-A84C-8F50-4A42E053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06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627C4F-CC54-2D41-9A61-C29A3577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Kort genomförandetid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9EDC46-08A1-6835-46D3-45F0C773D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100 % EU-finansiering längst t.o.m. juni 2024. </a:t>
            </a:r>
          </a:p>
          <a:p>
            <a:endParaRPr lang="sv-SE" sz="2800" dirty="0"/>
          </a:p>
          <a:p>
            <a:r>
              <a:rPr lang="sv-SE" sz="2800" dirty="0"/>
              <a:t>Medel föreslås fördelas på nationell nivå för att kunna absorberas snabbt. Dessutom finns krav på 30 % öronmärkning av medel till kommuner och civilsamhället.</a:t>
            </a:r>
          </a:p>
          <a:p>
            <a:endParaRPr lang="sv-SE" sz="2800" dirty="0"/>
          </a:p>
          <a:p>
            <a:r>
              <a:rPr lang="sv-SE" sz="2800" dirty="0"/>
              <a:t>Till skillnad från andra programområden är insatserna enbart på individnivå. Det är inte aktuellt med transnationella åtgärder.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EEA080-456D-A133-238C-614598253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CF4F7FB-9582-2159-031D-81E9929D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01794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" val="RK Logga"/>
  <p:tag name="RK LOGGAHEIGHT" val="39,7765350341797"/>
  <p:tag name="RK LOGGAWIDTH" val="137,30094909668"/>
  <p:tag name="RK LOGGALEFT" val="49,0859832763672"/>
  <p:tag name="RK LOGGATOP" val="485,017333984375"/>
  <p:tag name="RK LOGGACROPLEFT" val="0"/>
  <p:tag name="RK LOGGACROPRIGHT" val="0"/>
  <p:tag name="RK LOGGACROPTOP" val="0"/>
  <p:tag name="RK LOGGACROPBOTTOM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0393714904785"/>
  <p:tag name="RK LOGGA VITTOP" val="485,113861083984"/>
  <p:tag name="RK LOGGA VITCROPLEFT" val="0"/>
  <p:tag name="RK LOGGA VITCROPRIGHT" val="0"/>
  <p:tag name="RK LOGGA VITCROPTOP" val="0"/>
  <p:tag name="RK LOGGA VITCROPBOTTOM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K LOGGA VIT" val="RK Logga VIT"/>
  <p:tag name="RK LOGGA VITHEIGHT" val="39,6567726135254"/>
  <p:tag name="RK LOGGA VITWIDTH" val="137,540710449219"/>
  <p:tag name="RK LOGGA VITLEFT" val="49,3307876586914"/>
  <p:tag name="RK LOGGA VITTOP" val="485,017242431641"/>
  <p:tag name="RK LOGGA VITCROPLEFT" val="0"/>
  <p:tag name="RK LOGGA VITCROPRIGHT" val="0"/>
  <p:tag name="RK LOGGA VITCROPTOP" val="0"/>
  <p:tag name="RK LOGGA VITCROPBOTTOM" val="0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ppt/theme/themeOverride1.xml><?xml version="1.0" encoding="utf-8"?>
<a:themeOverride xmlns:a="http://schemas.openxmlformats.org/drawingml/2006/main">
  <a:clrScheme name="Regeringskansliet">
    <a:dk1>
      <a:sysClr val="windowText" lastClr="000000"/>
    </a:dk1>
    <a:lt1>
      <a:sysClr val="window" lastClr="FFFFFF"/>
    </a:lt1>
    <a:dk2>
      <a:srgbClr val="716B5F"/>
    </a:dk2>
    <a:lt2>
      <a:srgbClr val="DFDDD9"/>
    </a:lt2>
    <a:accent1>
      <a:srgbClr val="1A3050"/>
    </a:accent1>
    <a:accent2>
      <a:srgbClr val="DFDDD9"/>
    </a:accent2>
    <a:accent3>
      <a:srgbClr val="467199"/>
    </a:accent3>
    <a:accent4>
      <a:srgbClr val="A0B6C9"/>
    </a:accent4>
    <a:accent5>
      <a:srgbClr val="716B5F"/>
    </a:accent5>
    <a:accent6>
      <a:srgbClr val="E0E7EE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IconOverlay xmlns="http://schemas.microsoft.com/sharepoint/v4" xsi:nil="true"/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PVVC7NFJTUQE-1551738204-85980</_dlc_DocId>
    <_dlc_DocIdUrl xmlns="418f9d99-8a95-4e17-b002-6f0eb5542577">
      <Url>https://dhs.sp.regeringskansliet.se/yta/a-a/_layouts/15/DocIdRedir.aspx?ID=PVVC7NFJTUQE-1551738204-85980</Url>
      <Description>PVVC7NFJTUQE-1551738204-85980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13979B69B52C234DB30206BE78697F90" ma:contentTypeVersion="42" ma:contentTypeDescription="Skapa nytt dokument med möjlighet att välja RK-mall" ma:contentTypeScope="" ma:versionID="4f9e5c03371010f9bd9c7c7633cef871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9c9941df-7074-4a92-bf99-225d24d78d61" xmlns:ns7="http://schemas.microsoft.com/sharepoint/v4" xmlns:ns8="418f9d99-8a95-4e17-b002-6f0eb5542577" targetNamespace="http://schemas.microsoft.com/office/2006/metadata/properties" ma:root="true" ma:fieldsID="336ba92be7715a66921f404e3e8f81ac" ns2:_="" ns4:_="" ns5:_="" ns6:_="" ns7:_="" ns8:_="">
    <xsd:import namespace="4e9c2f0c-7bf8-49af-8356-cbf363fc78a7"/>
    <xsd:import namespace="cc625d36-bb37-4650-91b9-0c96159295ba"/>
    <xsd:import namespace="18f3d968-6251-40b0-9f11-012b293496c2"/>
    <xsd:import namespace="9c9941df-7074-4a92-bf99-225d24d78d61"/>
    <xsd:import namespace="http://schemas.microsoft.com/sharepoint/v4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SharedWithUsers" minOccurs="0"/>
                <xsd:element ref="ns7:IconOverlay" minOccurs="0"/>
                <xsd:element ref="ns8:_dlc_DocId" minOccurs="0"/>
                <xsd:element ref="ns8:_dlc_DocIdUrl" minOccurs="0"/>
                <xsd:element ref="ns8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941df-7074-4a92-bf99-225d24d78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2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4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372A3C-6B4C-4BA8-959D-A19925075CB7}">
  <ds:schemaRefs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418f9d99-8a95-4e17-b002-6f0eb5542577"/>
    <ds:schemaRef ds:uri="9c9941df-7074-4a92-bf99-225d24d78d61"/>
    <ds:schemaRef ds:uri="http://schemas.microsoft.com/office/infopath/2007/PartnerControls"/>
    <ds:schemaRef ds:uri="http://purl.org/dc/elements/1.1/"/>
    <ds:schemaRef ds:uri="http://schemas.microsoft.com/office/2006/metadata/properties"/>
    <ds:schemaRef ds:uri="cc625d36-bb37-4650-91b9-0c96159295ba"/>
    <ds:schemaRef ds:uri="18f3d968-6251-40b0-9f11-012b293496c2"/>
    <ds:schemaRef ds:uri="4e9c2f0c-7bf8-49af-8356-cbf363fc78a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3D639A-BC92-4F17-AB76-3242561CF2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9c9941df-7074-4a92-bf99-225d24d78d61"/>
    <ds:schemaRef ds:uri="http://schemas.microsoft.com/sharepoint/v4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21EB48-51D0-440F-99D3-387B8DA9245C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653DCD5-516E-4565-BD88-24415B996EB6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020E4253-FC7D-4CA1-BFB1-17A10952F64B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305A2582-E759-49B0-9FE8-51ABBF6DA6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980</Words>
  <Application>Microsoft Office PowerPoint</Application>
  <PresentationFormat>Bredbild</PresentationFormat>
  <Paragraphs>188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7" baseType="lpstr">
      <vt:lpstr>Arial</vt:lpstr>
      <vt:lpstr>RK PPT</vt:lpstr>
      <vt:lpstr>Förslag till ändring av det nationella programmet för ESF+ (Fast-Care)</vt:lpstr>
      <vt:lpstr>Sammanfattning</vt:lpstr>
      <vt:lpstr>Bakgrund: Fast-Care</vt:lpstr>
      <vt:lpstr>Erfarenheter från insatser i Care i ESF</vt:lpstr>
      <vt:lpstr>Behov av fortsatta insatser i ESF+</vt:lpstr>
      <vt:lpstr>Inriktning för Fast-Care</vt:lpstr>
      <vt:lpstr>Förslag till omfördelning</vt:lpstr>
      <vt:lpstr>Vilken typ av insatser föreslås?</vt:lpstr>
      <vt:lpstr>Kort genomförandetid</vt:lpstr>
      <vt:lpstr>Förslag till ändringar</vt:lpstr>
      <vt:lpstr>Nödvändiga villkor</vt:lpstr>
      <vt:lpstr>Nödvändiga villkor</vt:lpstr>
      <vt:lpstr>Bedömning av de nödvändiga villkoren</vt:lpstr>
      <vt:lpstr>Bedömning av de nödvändiga villkoren</vt:lpstr>
      <vt:lpstr>Den fortsatta processen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till ändring av programmet för ESF+ (Fast-Care)</dc:title>
  <dc:creator>Åsa Bergqvist</dc:creator>
  <cp:lastModifiedBy>Ivarsson Anita</cp:lastModifiedBy>
  <cp:revision>2</cp:revision>
  <dcterms:created xsi:type="dcterms:W3CDTF">2023-03-05T14:02:31Z</dcterms:created>
  <dcterms:modified xsi:type="dcterms:W3CDTF">2023-05-15T10:46:29Z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0x010100BBA312BF02777149882D207184EC35C0320013979B69B52C234DB30206BE78697F90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2b4b7820-5c33-4265-a64c-1fb0a98b4737</vt:lpwstr>
  </property>
</Properties>
</file>