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5.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0" r:id="rId1"/>
    <p:sldMasterId id="2147483719" r:id="rId2"/>
  </p:sldMasterIdLst>
  <p:notesMasterIdLst>
    <p:notesMasterId r:id="rId16"/>
  </p:notesMasterIdLst>
  <p:handoutMasterIdLst>
    <p:handoutMasterId r:id="rId17"/>
  </p:handoutMasterIdLst>
  <p:sldIdLst>
    <p:sldId id="287" r:id="rId3"/>
    <p:sldId id="342" r:id="rId4"/>
    <p:sldId id="343" r:id="rId5"/>
    <p:sldId id="344" r:id="rId6"/>
    <p:sldId id="302" r:id="rId7"/>
    <p:sldId id="303" r:id="rId8"/>
    <p:sldId id="345" r:id="rId9"/>
    <p:sldId id="346" r:id="rId10"/>
    <p:sldId id="306" r:id="rId11"/>
    <p:sldId id="307" r:id="rId12"/>
    <p:sldId id="347" r:id="rId13"/>
    <p:sldId id="348" r:id="rId14"/>
    <p:sldId id="340" r:id="rId15"/>
  </p:sldIdLst>
  <p:sldSz cx="9144000" cy="5143500" type="screen16x9"/>
  <p:notesSz cx="6858000" cy="9144000"/>
  <p:custDataLst>
    <p:tags r:id="rId18"/>
  </p:custDataLst>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11" userDrawn="1">
          <p15:clr>
            <a:srgbClr val="A4A3A4"/>
          </p15:clr>
        </p15:guide>
        <p15:guide id="2" pos="331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B6551B-FDBC-A044-219A-24C9D509A548}" name="Tomislavka Barisic" initials="TB" userId="S::tomislavka.barisic@arbetsformedlingen.se::771e3398-fdde-4a96-ac8d-3bd550d5a16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abriella Bosticco" initials="GB" lastIdx="1" clrIdx="0">
    <p:extLst>
      <p:ext uri="{19B8F6BF-5375-455C-9EA6-DF929625EA0E}">
        <p15:presenceInfo xmlns:p15="http://schemas.microsoft.com/office/powerpoint/2012/main" userId="S::gabriella.bosticco@arbetsformedlingen.se::5f916e46-5a3c-48df-afdb-b716a452dcb0" providerId="AD"/>
      </p:ext>
    </p:extLst>
  </p:cmAuthor>
  <p:cmAuthor id="2" name="Erik Haglund" initials="EH" lastIdx="20" clrIdx="1">
    <p:extLst>
      <p:ext uri="{19B8F6BF-5375-455C-9EA6-DF929625EA0E}">
        <p15:presenceInfo xmlns:p15="http://schemas.microsoft.com/office/powerpoint/2012/main" userId="S::erik.haglund@arbetsformedlingen.se::583ced07-39a2-4a55-aa91-1eaad2c063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23D"/>
    <a:srgbClr val="00005A"/>
    <a:srgbClr val="EAF2D8"/>
    <a:srgbClr val="DA5187"/>
    <a:srgbClr val="D43372"/>
    <a:srgbClr val="BAD781"/>
    <a:srgbClr val="A5CB5A"/>
    <a:srgbClr val="595994"/>
    <a:srgbClr val="262673"/>
    <a:srgbClr val="E37A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72855" autoAdjust="0"/>
  </p:normalViewPr>
  <p:slideViewPr>
    <p:cSldViewPr snapToGrid="0">
      <p:cViewPr varScale="1">
        <p:scale>
          <a:sx n="64" d="100"/>
          <a:sy n="64" d="100"/>
        </p:scale>
        <p:origin x="620" y="44"/>
      </p:cViewPr>
      <p:guideLst>
        <p:guide orient="horz" pos="1711"/>
        <p:guide pos="3311"/>
      </p:guideLst>
    </p:cSldViewPr>
  </p:slideViewPr>
  <p:notesTextViewPr>
    <p:cViewPr>
      <p:scale>
        <a:sx n="1" d="1"/>
        <a:sy n="1" d="1"/>
      </p:scale>
      <p:origin x="0" y="0"/>
    </p:cViewPr>
  </p:notesTextViewPr>
  <p:notesViewPr>
    <p:cSldViewPr snapToGrid="0" showGuide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mysite.arbetsformedlingen.se/personal/stmii/Documents/Desktop/Progons%202022/Presentation%20&#214;K%20underlag%20feb%202023.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https://mysite.arbetsformedlingen.se/personal/stmii/Documents/Desktop/Progons%202022/Presentation%20&#214;K%20underlag%20feb%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mysite.arbetsformedlingen.se/personal/stmii/Documents/Desktop/&#214;Kunderlag/Presentation%20&#214;K%20underlag%20feb%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mysite.arbetsformedlingen.se/personal/stmii/Documents/Desktop/&#214;Kunderlag/Presentation%20&#214;K%20underlag%20feb%202023.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https://mysite.arbetsformedlingen.se/personal/stmii/Documents/Desktop/Progons%202022/Presentation%20&#214;K%20underlag%20feb%202023.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https://mysite.arbetsformedlingen.se/personal/stmii/Documents/Desktop/&#214;Kunderlag/Presentation%20&#214;K%20underlag%20feb%2020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mysite.arbetsformedlingen.se/personal/stmii/Documents/Desktop/Progons%202022/Presentation%20&#214;K%20underlag%20feb%202023.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oleObject" Target="https://mysite.arbetsformedlingen.se/personal/stmii/Documents/Desktop/&#214;Kunderlag/Presentation%20&#214;K%20underlag%20feb%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mysite.arbetsformedlingen.se/personal/stmii/Documents/Desktop/Progons%202022/Presentation%20&#214;K%20underlag%20feb%202023.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3" Type="http://schemas.openxmlformats.org/officeDocument/2006/relationships/oleObject" Target="https://mysite.arbetsformedlingen.se/personal/stmii/Documents/Desktop/&#214;Kunderlag/Presentation%20&#214;K%20underlag%20feb%20202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mysite.arbetsformedlingen.se/personal/stmii/Documents/Desktop/Progons%202022/Presentation%20&#214;K%20underlag%20feb%202023.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5.xml"/></Relationships>
</file>

<file path=ppt/charts/_rels/chart9.xml.rels><?xml version="1.0" encoding="UTF-8" standalone="yes"?>
<Relationships xmlns="http://schemas.openxmlformats.org/package/2006/relationships"><Relationship Id="rId3" Type="http://schemas.openxmlformats.org/officeDocument/2006/relationships/oleObject" Target="https://mysite.arbetsformedlingen.se/personal/stmii/Documents/Desktop/&#214;Kunderlag/Presentation%20&#214;K%20underlag%20feb%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1"/>
          <c:order val="1"/>
          <c:tx>
            <c:strRef>
              <c:f>Deltagare!$D$5</c:f>
              <c:strCache>
                <c:ptCount val="1"/>
                <c:pt idx="0">
                  <c:v>Andel kvinnor</c:v>
                </c:pt>
              </c:strCache>
            </c:strRef>
          </c:tx>
          <c:spPr>
            <a:solidFill>
              <a:schemeClr val="accent2"/>
            </a:solidFill>
            <a:ln>
              <a:noFill/>
            </a:ln>
            <a:effectLst/>
          </c:spPr>
          <c:cat>
            <c:numRef>
              <c:f>Deltagare!$A$6:$A$28</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Deltagare!$D$6:$D$28</c:f>
              <c:numCache>
                <c:formatCode>General</c:formatCode>
                <c:ptCount val="23"/>
                <c:pt idx="0">
                  <c:v>69</c:v>
                </c:pt>
                <c:pt idx="1">
                  <c:v>252</c:v>
                </c:pt>
                <c:pt idx="2">
                  <c:v>658</c:v>
                </c:pt>
                <c:pt idx="3">
                  <c:v>1182</c:v>
                </c:pt>
                <c:pt idx="4">
                  <c:v>1550</c:v>
                </c:pt>
                <c:pt idx="5">
                  <c:v>1934</c:v>
                </c:pt>
                <c:pt idx="6">
                  <c:v>2489</c:v>
                </c:pt>
                <c:pt idx="7">
                  <c:v>2941</c:v>
                </c:pt>
                <c:pt idx="8">
                  <c:v>2591</c:v>
                </c:pt>
                <c:pt idx="9">
                  <c:v>4455</c:v>
                </c:pt>
                <c:pt idx="10">
                  <c:v>7364</c:v>
                </c:pt>
                <c:pt idx="11">
                  <c:v>10000</c:v>
                </c:pt>
                <c:pt idx="12">
                  <c:v>15483</c:v>
                </c:pt>
                <c:pt idx="13">
                  <c:v>22725</c:v>
                </c:pt>
                <c:pt idx="14">
                  <c:v>29337</c:v>
                </c:pt>
                <c:pt idx="15">
                  <c:v>34867</c:v>
                </c:pt>
                <c:pt idx="16">
                  <c:v>38508</c:v>
                </c:pt>
                <c:pt idx="17">
                  <c:v>42712</c:v>
                </c:pt>
              </c:numCache>
            </c:numRef>
          </c:val>
          <c:extLst>
            <c:ext xmlns:c16="http://schemas.microsoft.com/office/drawing/2014/chart" uri="{C3380CC4-5D6E-409C-BE32-E72D297353CC}">
              <c16:uniqueId val="{00000000-B432-4373-A797-A0A53631EF82}"/>
            </c:ext>
          </c:extLst>
        </c:ser>
        <c:dLbls>
          <c:showLegendKey val="0"/>
          <c:showVal val="0"/>
          <c:showCatName val="0"/>
          <c:showSerName val="0"/>
          <c:showPercent val="0"/>
          <c:showBubbleSize val="0"/>
        </c:dLbls>
        <c:axId val="709600512"/>
        <c:axId val="709610080"/>
      </c:areaChart>
      <c:lineChart>
        <c:grouping val="standard"/>
        <c:varyColors val="0"/>
        <c:ser>
          <c:idx val="0"/>
          <c:order val="0"/>
          <c:tx>
            <c:strRef>
              <c:f>Deltagare!$B$5</c:f>
              <c:strCache>
                <c:ptCount val="1"/>
                <c:pt idx="0">
                  <c:v>Unika deltagare kumulativt t om feb 23</c:v>
                </c:pt>
              </c:strCache>
            </c:strRef>
          </c:tx>
          <c:spPr>
            <a:ln w="28575" cap="rnd">
              <a:solidFill>
                <a:schemeClr val="accent1"/>
              </a:solidFill>
              <a:round/>
            </a:ln>
            <a:effectLst/>
          </c:spPr>
          <c:marker>
            <c:symbol val="none"/>
          </c:marker>
          <c:cat>
            <c:numRef>
              <c:f>Deltagare!$A$6:$A$28</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Deltagare!$B$6:$B$28</c:f>
              <c:numCache>
                <c:formatCode>General</c:formatCode>
                <c:ptCount val="23"/>
                <c:pt idx="0">
                  <c:v>143</c:v>
                </c:pt>
                <c:pt idx="1">
                  <c:v>545</c:v>
                </c:pt>
                <c:pt idx="2">
                  <c:v>1468</c:v>
                </c:pt>
                <c:pt idx="3">
                  <c:v>2613</c:v>
                </c:pt>
                <c:pt idx="4">
                  <c:v>3543</c:v>
                </c:pt>
                <c:pt idx="5">
                  <c:v>4830</c:v>
                </c:pt>
                <c:pt idx="6">
                  <c:v>6431</c:v>
                </c:pt>
                <c:pt idx="7">
                  <c:v>7616</c:v>
                </c:pt>
                <c:pt idx="8">
                  <c:v>9544</c:v>
                </c:pt>
                <c:pt idx="9">
                  <c:v>11836</c:v>
                </c:pt>
                <c:pt idx="10">
                  <c:v>18128</c:v>
                </c:pt>
                <c:pt idx="11">
                  <c:v>24196</c:v>
                </c:pt>
                <c:pt idx="12">
                  <c:v>35680</c:v>
                </c:pt>
                <c:pt idx="13">
                  <c:v>51058</c:v>
                </c:pt>
                <c:pt idx="14">
                  <c:v>64942</c:v>
                </c:pt>
                <c:pt idx="15">
                  <c:v>76571</c:v>
                </c:pt>
                <c:pt idx="16">
                  <c:v>84581</c:v>
                </c:pt>
                <c:pt idx="17">
                  <c:v>93432</c:v>
                </c:pt>
              </c:numCache>
            </c:numRef>
          </c:val>
          <c:smooth val="0"/>
          <c:extLst>
            <c:ext xmlns:c16="http://schemas.microsoft.com/office/drawing/2014/chart" uri="{C3380CC4-5D6E-409C-BE32-E72D297353CC}">
              <c16:uniqueId val="{00000001-B432-4373-A797-A0A53631EF82}"/>
            </c:ext>
          </c:extLst>
        </c:ser>
        <c:ser>
          <c:idx val="2"/>
          <c:order val="2"/>
          <c:tx>
            <c:strRef>
              <c:f>Deltagare!$E$5</c:f>
              <c:strCache>
                <c:ptCount val="1"/>
                <c:pt idx="0">
                  <c:v>Förväntat kvinnor</c:v>
                </c:pt>
              </c:strCache>
            </c:strRef>
          </c:tx>
          <c:spPr>
            <a:ln w="28575" cap="rnd">
              <a:solidFill>
                <a:schemeClr val="accent3"/>
              </a:solidFill>
              <a:prstDash val="sysDot"/>
              <a:round/>
            </a:ln>
            <a:effectLst/>
          </c:spPr>
          <c:marker>
            <c:symbol val="none"/>
          </c:marker>
          <c:cat>
            <c:numRef>
              <c:f>Deltagare!$A$6:$A$28</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Deltagare!$E$6:$E$28</c:f>
              <c:numCache>
                <c:formatCode>General</c:formatCode>
                <c:ptCount val="23"/>
                <c:pt idx="17" formatCode="0">
                  <c:v>43371.03209821046</c:v>
                </c:pt>
                <c:pt idx="18" formatCode="0">
                  <c:v>47503.403668646715</c:v>
                </c:pt>
                <c:pt idx="19" formatCode="0">
                  <c:v>51694.582181543796</c:v>
                </c:pt>
                <c:pt idx="20" formatCode="0">
                  <c:v>55944.567636901709</c:v>
                </c:pt>
                <c:pt idx="21" formatCode="0">
                  <c:v>59172.844627579419</c:v>
                </c:pt>
                <c:pt idx="22" formatCode="0">
                  <c:v>60543.559375000004</c:v>
                </c:pt>
              </c:numCache>
            </c:numRef>
          </c:val>
          <c:smooth val="0"/>
          <c:extLst>
            <c:ext xmlns:c16="http://schemas.microsoft.com/office/drawing/2014/chart" uri="{C3380CC4-5D6E-409C-BE32-E72D297353CC}">
              <c16:uniqueId val="{00000002-B432-4373-A797-A0A53631EF82}"/>
            </c:ext>
          </c:extLst>
        </c:ser>
        <c:ser>
          <c:idx val="3"/>
          <c:order val="3"/>
          <c:tx>
            <c:strRef>
              <c:f>Deltagare!$I$5</c:f>
              <c:strCache>
                <c:ptCount val="1"/>
                <c:pt idx="0">
                  <c:v>Förväntning unika deltagare</c:v>
                </c:pt>
              </c:strCache>
            </c:strRef>
          </c:tx>
          <c:spPr>
            <a:ln w="28575" cap="rnd">
              <a:solidFill>
                <a:schemeClr val="accent4"/>
              </a:solidFill>
              <a:prstDash val="sysDot"/>
              <a:round/>
            </a:ln>
            <a:effectLst/>
          </c:spPr>
          <c:marker>
            <c:symbol val="none"/>
          </c:marker>
          <c:cat>
            <c:numRef>
              <c:f>Deltagare!$A$6:$A$28</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Deltagare!$I$6:$I$28</c:f>
              <c:numCache>
                <c:formatCode>General</c:formatCode>
                <c:ptCount val="23"/>
                <c:pt idx="17" formatCode="0">
                  <c:v>94873.625</c:v>
                </c:pt>
                <c:pt idx="18" formatCode="0">
                  <c:v>103107.72500000001</c:v>
                </c:pt>
                <c:pt idx="19" formatCode="0">
                  <c:v>111341.82500000001</c:v>
                </c:pt>
                <c:pt idx="20" formatCode="0">
                  <c:v>119575.92500000002</c:v>
                </c:pt>
                <c:pt idx="21" formatCode="0">
                  <c:v>125518.02500000002</c:v>
                </c:pt>
                <c:pt idx="22" formatCode="0">
                  <c:v>127460.12500000003</c:v>
                </c:pt>
              </c:numCache>
            </c:numRef>
          </c:val>
          <c:smooth val="0"/>
          <c:extLst>
            <c:ext xmlns:c16="http://schemas.microsoft.com/office/drawing/2014/chart" uri="{C3380CC4-5D6E-409C-BE32-E72D297353CC}">
              <c16:uniqueId val="{00000003-B432-4373-A797-A0A53631EF82}"/>
            </c:ext>
          </c:extLst>
        </c:ser>
        <c:dLbls>
          <c:showLegendKey val="0"/>
          <c:showVal val="0"/>
          <c:showCatName val="0"/>
          <c:showSerName val="0"/>
          <c:showPercent val="0"/>
          <c:showBubbleSize val="0"/>
        </c:dLbls>
        <c:marker val="1"/>
        <c:smooth val="0"/>
        <c:axId val="709600512"/>
        <c:axId val="709610080"/>
      </c:lineChart>
      <c:dateAx>
        <c:axId val="709600512"/>
        <c:scaling>
          <c:orientation val="minMax"/>
        </c:scaling>
        <c:delete val="0"/>
        <c:axPos val="b"/>
        <c:numFmt formatCode="[$-41D]mmmm\ 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09610080"/>
        <c:crosses val="autoZero"/>
        <c:auto val="1"/>
        <c:lblOffset val="100"/>
        <c:baseTimeUnit val="months"/>
      </c:dateAx>
      <c:valAx>
        <c:axId val="709610080"/>
        <c:scaling>
          <c:orientation val="minMax"/>
        </c:scaling>
        <c:delete val="0"/>
        <c:axPos val="l"/>
        <c:majorGridlines>
          <c:spPr>
            <a:ln w="9525" cap="flat" cmpd="sng" algn="ctr">
              <a:solidFill>
                <a:schemeClr val="tx1">
                  <a:lumMod val="15000"/>
                  <a:lumOff val="85000"/>
                </a:schemeClr>
              </a:solidFill>
              <a:prstDash val="sysDot"/>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09600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dirty="0"/>
              <a:t>Resultat</a:t>
            </a:r>
            <a:r>
              <a:rPr lang="sv-SE" baseline="0" dirty="0"/>
              <a:t> enligt mättillfälle 23/01 2023</a:t>
            </a:r>
            <a:endParaRPr lang="sv-S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9182943555745213"/>
          <c:y val="0.18493612477354793"/>
          <c:w val="0.35044064859547225"/>
          <c:h val="0.71447530827814765"/>
        </c:manualLayout>
      </c:layout>
      <c:doughnutChart>
        <c:varyColors val="1"/>
        <c:ser>
          <c:idx val="0"/>
          <c:order val="0"/>
          <c:dPt>
            <c:idx val="0"/>
            <c:bubble3D val="0"/>
            <c:spPr>
              <a:solidFill>
                <a:schemeClr val="accent1"/>
              </a:solidFill>
              <a:ln>
                <a:noFill/>
              </a:ln>
              <a:effectLst/>
            </c:spPr>
            <c:extLst>
              <c:ext xmlns:c16="http://schemas.microsoft.com/office/drawing/2014/chart" uri="{C3380CC4-5D6E-409C-BE32-E72D297353CC}">
                <c16:uniqueId val="{00000001-BAE4-4F9E-B72A-9F26545C0FA2}"/>
              </c:ext>
            </c:extLst>
          </c:dPt>
          <c:dPt>
            <c:idx val="1"/>
            <c:bubble3D val="0"/>
            <c:spPr>
              <a:solidFill>
                <a:schemeClr val="accent2"/>
              </a:solidFill>
              <a:ln>
                <a:noFill/>
              </a:ln>
              <a:effectLst/>
            </c:spPr>
            <c:extLst>
              <c:ext xmlns:c16="http://schemas.microsoft.com/office/drawing/2014/chart" uri="{C3380CC4-5D6E-409C-BE32-E72D297353CC}">
                <c16:uniqueId val="{00000003-BAE4-4F9E-B72A-9F26545C0FA2}"/>
              </c:ext>
            </c:extLst>
          </c:dPt>
          <c:dPt>
            <c:idx val="2"/>
            <c:bubble3D val="0"/>
            <c:spPr>
              <a:solidFill>
                <a:schemeClr val="accent3"/>
              </a:solidFill>
              <a:ln>
                <a:noFill/>
              </a:ln>
              <a:effectLst/>
            </c:spPr>
            <c:extLst>
              <c:ext xmlns:c16="http://schemas.microsoft.com/office/drawing/2014/chart" uri="{C3380CC4-5D6E-409C-BE32-E72D297353CC}">
                <c16:uniqueId val="{00000005-BAE4-4F9E-B72A-9F26545C0FA2}"/>
              </c:ext>
            </c:extLst>
          </c:dPt>
          <c:dPt>
            <c:idx val="3"/>
            <c:bubble3D val="0"/>
            <c:spPr>
              <a:solidFill>
                <a:schemeClr val="accent4"/>
              </a:solidFill>
              <a:ln>
                <a:noFill/>
              </a:ln>
              <a:effectLst/>
            </c:spPr>
            <c:extLst>
              <c:ext xmlns:c16="http://schemas.microsoft.com/office/drawing/2014/chart" uri="{C3380CC4-5D6E-409C-BE32-E72D297353CC}">
                <c16:uniqueId val="{00000007-BAE4-4F9E-B72A-9F26545C0FA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sv-SE"/>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Resultat!$B$5:$E$5</c:f>
              <c:strCache>
                <c:ptCount val="4"/>
                <c:pt idx="0">
                  <c:v>Omsättning till arbete, ej osubventionerat</c:v>
                </c:pt>
                <c:pt idx="1">
                  <c:v>Omsättning till osubventionerat arbete</c:v>
                </c:pt>
                <c:pt idx="2">
                  <c:v>Omsättning till reguljära studier</c:v>
                </c:pt>
                <c:pt idx="3">
                  <c:v>Restpost</c:v>
                </c:pt>
              </c:strCache>
            </c:strRef>
          </c:cat>
          <c:val>
            <c:numRef>
              <c:f>Resultat!$B$6:$E$6</c:f>
              <c:numCache>
                <c:formatCode>0.0%</c:formatCode>
                <c:ptCount val="4"/>
                <c:pt idx="0">
                  <c:v>0.12300000000000003</c:v>
                </c:pt>
                <c:pt idx="1">
                  <c:v>0.152</c:v>
                </c:pt>
                <c:pt idx="2">
                  <c:v>3.1E-2</c:v>
                </c:pt>
                <c:pt idx="3">
                  <c:v>0.69399999999999995</c:v>
                </c:pt>
              </c:numCache>
            </c:numRef>
          </c:val>
          <c:extLst>
            <c:ext xmlns:c16="http://schemas.microsoft.com/office/drawing/2014/chart" uri="{C3380CC4-5D6E-409C-BE32-E72D297353CC}">
              <c16:uniqueId val="{00000008-BAE4-4F9E-B72A-9F26545C0FA2}"/>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egendEntry>
        <c:idx val="3"/>
        <c:delete val="1"/>
      </c:legendEntry>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dirty="0"/>
              <a:t>Relation andel Gröna och Digitala (G/D) per AoU (1:3) 2022</a:t>
            </a:r>
          </a:p>
        </c:rich>
      </c:tx>
      <c:layout>
        <c:manualLayout>
          <c:xMode val="edge"/>
          <c:yMode val="edge"/>
          <c:x val="0.12863479209485085"/>
          <c:y val="2.550380900391560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 G D'!$B$5</c:f>
              <c:strCache>
                <c:ptCount val="1"/>
                <c:pt idx="0">
                  <c:v>Totalt utbetalt</c:v>
                </c:pt>
              </c:strCache>
            </c:strRef>
          </c:tx>
          <c:spPr>
            <a:ln w="28575" cap="rnd">
              <a:solidFill>
                <a:schemeClr val="tx2"/>
              </a:solidFill>
              <a:round/>
            </a:ln>
            <a:effectLst/>
          </c:spPr>
          <c:marker>
            <c:symbol val="circle"/>
            <c:size val="5"/>
            <c:spPr>
              <a:solidFill>
                <a:schemeClr val="accent1"/>
              </a:solidFill>
              <a:ln w="9525">
                <a:solidFill>
                  <a:schemeClr val="accent1"/>
                </a:solidFill>
              </a:ln>
              <a:effectLst/>
            </c:spPr>
          </c:marker>
          <c:cat>
            <c:numRef>
              <c:f>' G D'!$A$10:$A$22</c:f>
              <c:numCache>
                <c:formatCode>m/d/yyyy</c:formatCode>
                <c:ptCount val="13"/>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numCache>
            </c:numRef>
          </c:cat>
          <c:val>
            <c:numRef>
              <c:f>' G D'!$B$10:$B$22</c:f>
              <c:numCache>
                <c:formatCode>_-* #\ ##0\ "kr"_-;\-* #\ ##0\ "kr"_-;_-* "-"??\ "kr"_-;_-@_-</c:formatCode>
                <c:ptCount val="13"/>
                <c:pt idx="0">
                  <c:v>31801207.859999999</c:v>
                </c:pt>
                <c:pt idx="1">
                  <c:v>41280174</c:v>
                </c:pt>
                <c:pt idx="2">
                  <c:v>60931791.810000002</c:v>
                </c:pt>
                <c:pt idx="3">
                  <c:v>66164982.799999997</c:v>
                </c:pt>
                <c:pt idx="4">
                  <c:v>70437497.820000008</c:v>
                </c:pt>
                <c:pt idx="5">
                  <c:v>63872522.5</c:v>
                </c:pt>
                <c:pt idx="6">
                  <c:v>62877918.960000001</c:v>
                </c:pt>
                <c:pt idx="7">
                  <c:v>72970099.710000426</c:v>
                </c:pt>
                <c:pt idx="8">
                  <c:v>76417418.220000148</c:v>
                </c:pt>
                <c:pt idx="9">
                  <c:v>102551589.5500003</c:v>
                </c:pt>
                <c:pt idx="10">
                  <c:v>96535790.629999995</c:v>
                </c:pt>
                <c:pt idx="11">
                  <c:v>100514710.9499986</c:v>
                </c:pt>
                <c:pt idx="12" formatCode="_(&quot;kr&quot;* #,##0.00_);_(&quot;kr&quot;* \(#,##0.00\);_(&quot;kr&quot;* &quot;-&quot;??_);_(@_)">
                  <c:v>140056913.15000001</c:v>
                </c:pt>
              </c:numCache>
            </c:numRef>
          </c:val>
          <c:smooth val="0"/>
          <c:extLst>
            <c:ext xmlns:c16="http://schemas.microsoft.com/office/drawing/2014/chart" uri="{C3380CC4-5D6E-409C-BE32-E72D297353CC}">
              <c16:uniqueId val="{00000000-9806-48ED-AE79-42DB4C81D486}"/>
            </c:ext>
          </c:extLst>
        </c:ser>
        <c:ser>
          <c:idx val="1"/>
          <c:order val="1"/>
          <c:tx>
            <c:strRef>
              <c:f>' G D'!$C$5</c:f>
              <c:strCache>
                <c:ptCount val="1"/>
                <c:pt idx="0">
                  <c:v>Totalt G/D</c:v>
                </c:pt>
              </c:strCache>
            </c:strRef>
          </c:tx>
          <c:spPr>
            <a:ln w="28575" cap="rnd">
              <a:solidFill>
                <a:srgbClr val="00B050"/>
              </a:solidFill>
              <a:round/>
            </a:ln>
            <a:effectLst/>
          </c:spPr>
          <c:marker>
            <c:symbol val="circle"/>
            <c:size val="5"/>
            <c:spPr>
              <a:solidFill>
                <a:schemeClr val="accent1"/>
              </a:solidFill>
              <a:ln w="9525">
                <a:solidFill>
                  <a:schemeClr val="accent1"/>
                </a:solidFill>
              </a:ln>
              <a:effectLst/>
            </c:spPr>
          </c:marker>
          <c:cat>
            <c:numRef>
              <c:f>' G D'!$A$10:$A$22</c:f>
              <c:numCache>
                <c:formatCode>m/d/yyyy</c:formatCode>
                <c:ptCount val="13"/>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numCache>
            </c:numRef>
          </c:cat>
          <c:val>
            <c:numRef>
              <c:f>' G D'!$C$10:$C$22</c:f>
              <c:numCache>
                <c:formatCode>_-* #\ ##0\ "kr"_-;\-* #\ ##0\ "kr"_-;_-* "-"??\ "kr"_-;_-@_-</c:formatCode>
                <c:ptCount val="13"/>
                <c:pt idx="0">
                  <c:v>14079120.109999999</c:v>
                </c:pt>
                <c:pt idx="1">
                  <c:v>15799780.75</c:v>
                </c:pt>
                <c:pt idx="2">
                  <c:v>22709184.060000002</c:v>
                </c:pt>
                <c:pt idx="3">
                  <c:v>29627219.719999999</c:v>
                </c:pt>
                <c:pt idx="4">
                  <c:v>29596866.34</c:v>
                </c:pt>
                <c:pt idx="5">
                  <c:v>38758692</c:v>
                </c:pt>
                <c:pt idx="6">
                  <c:v>29332314.75</c:v>
                </c:pt>
                <c:pt idx="7">
                  <c:v>28181692.859999999</c:v>
                </c:pt>
                <c:pt idx="8">
                  <c:v>30439758.350000001</c:v>
                </c:pt>
                <c:pt idx="9">
                  <c:v>37809815.759999998</c:v>
                </c:pt>
                <c:pt idx="10">
                  <c:v>27750473.009999998</c:v>
                </c:pt>
                <c:pt idx="11">
                  <c:v>21339956.5</c:v>
                </c:pt>
                <c:pt idx="12" formatCode="#\ ##0.00\ \k\r;\-#\ ##0.00\ \k\r">
                  <c:v>26324845.640000001</c:v>
                </c:pt>
              </c:numCache>
            </c:numRef>
          </c:val>
          <c:smooth val="0"/>
          <c:extLst>
            <c:ext xmlns:c16="http://schemas.microsoft.com/office/drawing/2014/chart" uri="{C3380CC4-5D6E-409C-BE32-E72D297353CC}">
              <c16:uniqueId val="{00000001-9806-48ED-AE79-42DB4C81D486}"/>
            </c:ext>
          </c:extLst>
        </c:ser>
        <c:ser>
          <c:idx val="2"/>
          <c:order val="2"/>
          <c:tx>
            <c:strRef>
              <c:f>' G D'!$D$5</c:f>
              <c:strCache>
                <c:ptCount val="1"/>
                <c:pt idx="0">
                  <c:v>Gränsvärde</c:v>
                </c:pt>
              </c:strCache>
            </c:strRef>
          </c:tx>
          <c:spPr>
            <a:ln w="28575" cap="rnd">
              <a:solidFill>
                <a:schemeClr val="tx1"/>
              </a:solidFill>
              <a:prstDash val="sysDot"/>
              <a:round/>
            </a:ln>
            <a:effectLst/>
          </c:spPr>
          <c:marker>
            <c:symbol val="none"/>
          </c:marker>
          <c:cat>
            <c:numRef>
              <c:f>' G D'!$A$10:$A$22</c:f>
              <c:numCache>
                <c:formatCode>m/d/yyyy</c:formatCode>
                <c:ptCount val="13"/>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numCache>
            </c:numRef>
          </c:cat>
          <c:val>
            <c:numRef>
              <c:f>' G D'!$D$10:$D$22</c:f>
              <c:numCache>
                <c:formatCode>_("kr"* #,##0.00_);_("kr"* \(#,##0.00\);_("kr"* "-"??_);_(@_)</c:formatCode>
                <c:ptCount val="13"/>
                <c:pt idx="0">
                  <c:v>10494398.593800001</c:v>
                </c:pt>
                <c:pt idx="1">
                  <c:v>13622457.42</c:v>
                </c:pt>
                <c:pt idx="2">
                  <c:v>20107491.297300003</c:v>
                </c:pt>
                <c:pt idx="3">
                  <c:v>21834444.324000001</c:v>
                </c:pt>
                <c:pt idx="4">
                  <c:v>23244374.280600004</c:v>
                </c:pt>
                <c:pt idx="5">
                  <c:v>21077932.425000001</c:v>
                </c:pt>
                <c:pt idx="6">
                  <c:v>20749713.2568</c:v>
                </c:pt>
                <c:pt idx="7">
                  <c:v>24080132.904300142</c:v>
                </c:pt>
                <c:pt idx="8">
                  <c:v>25217748.012600049</c:v>
                </c:pt>
                <c:pt idx="9">
                  <c:v>33842024.551500097</c:v>
                </c:pt>
                <c:pt idx="10">
                  <c:v>31856810.907899998</c:v>
                </c:pt>
                <c:pt idx="11">
                  <c:v>33169854.613499541</c:v>
                </c:pt>
                <c:pt idx="12">
                  <c:v>46218781.339500003</c:v>
                </c:pt>
              </c:numCache>
            </c:numRef>
          </c:val>
          <c:smooth val="0"/>
          <c:extLst>
            <c:ext xmlns:c16="http://schemas.microsoft.com/office/drawing/2014/chart" uri="{C3380CC4-5D6E-409C-BE32-E72D297353CC}">
              <c16:uniqueId val="{00000002-9806-48ED-AE79-42DB4C81D486}"/>
            </c:ext>
          </c:extLst>
        </c:ser>
        <c:dLbls>
          <c:showLegendKey val="0"/>
          <c:showVal val="0"/>
          <c:showCatName val="0"/>
          <c:showSerName val="0"/>
          <c:showPercent val="0"/>
          <c:showBubbleSize val="0"/>
        </c:dLbls>
        <c:marker val="1"/>
        <c:smooth val="0"/>
        <c:axId val="1966580528"/>
        <c:axId val="1966572208"/>
      </c:lineChart>
      <c:dateAx>
        <c:axId val="1966580528"/>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966572208"/>
        <c:crosses val="autoZero"/>
        <c:auto val="1"/>
        <c:lblOffset val="100"/>
        <c:baseTimeUnit val="months"/>
      </c:dateAx>
      <c:valAx>
        <c:axId val="1966572208"/>
        <c:scaling>
          <c:orientation val="minMax"/>
        </c:scaling>
        <c:delete val="0"/>
        <c:axPos val="l"/>
        <c:majorGridlines>
          <c:spPr>
            <a:ln w="9525" cap="flat" cmpd="sng" algn="ctr">
              <a:solidFill>
                <a:schemeClr val="tx1">
                  <a:lumMod val="15000"/>
                  <a:lumOff val="85000"/>
                </a:schemeClr>
              </a:solidFill>
              <a:round/>
            </a:ln>
            <a:effectLst/>
          </c:spPr>
        </c:majorGridlines>
        <c:numFmt formatCode="_-* #\ ##0\ &quot;kr&quot;_-;\-* #\ ##0\ &quot;kr&quot;_-;_-* &quot;-&quot;??\ &quot;kr&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966580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dirty="0"/>
              <a:t>Andel</a:t>
            </a:r>
            <a:r>
              <a:rPr lang="sv-SE" baseline="0" dirty="0"/>
              <a:t> G/D av förbrukade medel </a:t>
            </a:r>
          </a:p>
          <a:p>
            <a:pPr>
              <a:defRPr/>
            </a:pPr>
            <a:r>
              <a:rPr lang="sv-SE" baseline="0" dirty="0"/>
              <a:t>jan 22 - jan 23</a:t>
            </a:r>
            <a:endParaRPr lang="sv-S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dPt>
            <c:idx val="0"/>
            <c:bubble3D val="0"/>
            <c:spPr>
              <a:solidFill>
                <a:schemeClr val="accent1"/>
              </a:solidFill>
              <a:ln>
                <a:noFill/>
              </a:ln>
              <a:effectLst/>
            </c:spPr>
            <c:extLst>
              <c:ext xmlns:c16="http://schemas.microsoft.com/office/drawing/2014/chart" uri="{C3380CC4-5D6E-409C-BE32-E72D297353CC}">
                <c16:uniqueId val="{00000001-6012-4E71-AAAB-0C8BCE32D9C9}"/>
              </c:ext>
            </c:extLst>
          </c:dPt>
          <c:dPt>
            <c:idx val="1"/>
            <c:bubble3D val="0"/>
            <c:spPr>
              <a:solidFill>
                <a:schemeClr val="accent2"/>
              </a:solidFill>
              <a:ln>
                <a:noFill/>
              </a:ln>
              <a:effectLst/>
            </c:spPr>
            <c:extLst>
              <c:ext xmlns:c16="http://schemas.microsoft.com/office/drawing/2014/chart" uri="{C3380CC4-5D6E-409C-BE32-E72D297353CC}">
                <c16:uniqueId val="{00000003-6012-4E71-AAAB-0C8BCE32D9C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sv-SE"/>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 G D'!$O$26:$P$26</c:f>
              <c:strCache>
                <c:ptCount val="2"/>
                <c:pt idx="0">
                  <c:v>Andel GD jan 2022 - jan 2023</c:v>
                </c:pt>
                <c:pt idx="1">
                  <c:v>Ej GD jan 2022 - jan 2023</c:v>
                </c:pt>
              </c:strCache>
            </c:strRef>
          </c:cat>
          <c:val>
            <c:numRef>
              <c:f>' G D'!$O$27:$P$27</c:f>
              <c:numCache>
                <c:formatCode>0.0%</c:formatCode>
                <c:ptCount val="2"/>
                <c:pt idx="0">
                  <c:v>0.35659491114119551</c:v>
                </c:pt>
                <c:pt idx="1">
                  <c:v>0.64340508885880454</c:v>
                </c:pt>
              </c:numCache>
            </c:numRef>
          </c:val>
          <c:extLst>
            <c:ext xmlns:c16="http://schemas.microsoft.com/office/drawing/2014/chart" uri="{C3380CC4-5D6E-409C-BE32-E72D297353CC}">
              <c16:uniqueId val="{00000004-6012-4E71-AAAB-0C8BCE32D9C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Spår</a:t>
            </a:r>
            <a:r>
              <a:rPr lang="sv-SE" baseline="0"/>
              <a:t> 1</a:t>
            </a:r>
            <a:endParaRPr lang="sv-SE"/>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areaChart>
        <c:grouping val="standard"/>
        <c:varyColors val="0"/>
        <c:ser>
          <c:idx val="0"/>
          <c:order val="0"/>
          <c:tx>
            <c:strRef>
              <c:f>Kostnader!$AB$8</c:f>
              <c:strCache>
                <c:ptCount val="1"/>
                <c:pt idx="0">
                  <c:v>Spår 1 tom. jan 23</c:v>
                </c:pt>
              </c:strCache>
            </c:strRef>
          </c:tx>
          <c:spPr>
            <a:solidFill>
              <a:schemeClr val="accent1"/>
            </a:solidFill>
            <a:ln>
              <a:noFill/>
            </a:ln>
            <a:effectLst/>
          </c:spPr>
          <c:cat>
            <c:numRef>
              <c:f>Kostnader!$A$9:$A$31</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Kostnader!$AB$9:$AB$31</c:f>
              <c:numCache>
                <c:formatCode>_("kr"* #,##0.00_);_("kr"* \(#,##0.00\);_("kr"* "-"??_);_(@_)</c:formatCode>
                <c:ptCount val="23"/>
                <c:pt idx="0">
                  <c:v>0</c:v>
                </c:pt>
                <c:pt idx="1">
                  <c:v>5962</c:v>
                </c:pt>
                <c:pt idx="2">
                  <c:v>9963</c:v>
                </c:pt>
                <c:pt idx="3">
                  <c:v>26953</c:v>
                </c:pt>
                <c:pt idx="4">
                  <c:v>105595</c:v>
                </c:pt>
                <c:pt idx="5">
                  <c:v>3016031</c:v>
                </c:pt>
                <c:pt idx="6">
                  <c:v>8420019</c:v>
                </c:pt>
                <c:pt idx="7">
                  <c:v>13478445</c:v>
                </c:pt>
                <c:pt idx="8">
                  <c:v>18825044</c:v>
                </c:pt>
                <c:pt idx="9">
                  <c:v>21416136</c:v>
                </c:pt>
                <c:pt idx="10">
                  <c:v>24052540</c:v>
                </c:pt>
                <c:pt idx="11">
                  <c:v>26780853</c:v>
                </c:pt>
                <c:pt idx="12">
                  <c:v>34689433</c:v>
                </c:pt>
                <c:pt idx="13">
                  <c:v>43875922</c:v>
                </c:pt>
                <c:pt idx="14">
                  <c:v>50183648</c:v>
                </c:pt>
                <c:pt idx="15">
                  <c:v>57919461</c:v>
                </c:pt>
                <c:pt idx="16">
                  <c:v>65364213</c:v>
                </c:pt>
                <c:pt idx="17">
                  <c:v>74480535.41437602</c:v>
                </c:pt>
              </c:numCache>
            </c:numRef>
          </c:val>
          <c:extLst>
            <c:ext xmlns:c16="http://schemas.microsoft.com/office/drawing/2014/chart" uri="{C3380CC4-5D6E-409C-BE32-E72D297353CC}">
              <c16:uniqueId val="{00000000-62CF-4DC7-9606-CC23D4FC80A4}"/>
            </c:ext>
          </c:extLst>
        </c:ser>
        <c:dLbls>
          <c:showLegendKey val="0"/>
          <c:showVal val="0"/>
          <c:showCatName val="0"/>
          <c:showSerName val="0"/>
          <c:showPercent val="0"/>
          <c:showBubbleSize val="0"/>
        </c:dLbls>
        <c:axId val="207004719"/>
        <c:axId val="1329913359"/>
      </c:areaChart>
      <c:lineChart>
        <c:grouping val="standard"/>
        <c:varyColors val="0"/>
        <c:ser>
          <c:idx val="1"/>
          <c:order val="1"/>
          <c:tx>
            <c:strRef>
              <c:f>Kostnader!$AD$8</c:f>
              <c:strCache>
                <c:ptCount val="1"/>
                <c:pt idx="0">
                  <c:v>Förväntad utveckling</c:v>
                </c:pt>
              </c:strCache>
            </c:strRef>
          </c:tx>
          <c:spPr>
            <a:ln w="28575" cap="rnd">
              <a:solidFill>
                <a:schemeClr val="accent2"/>
              </a:solidFill>
              <a:prstDash val="sysDot"/>
              <a:round/>
            </a:ln>
            <a:effectLst/>
          </c:spPr>
          <c:marker>
            <c:symbol val="none"/>
          </c:marker>
          <c:cat>
            <c:numRef>
              <c:f>Kostnader!$A$9:$A$31</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Kostnader!$AD$9:$AD$31</c:f>
              <c:numCache>
                <c:formatCode>General</c:formatCode>
                <c:ptCount val="23"/>
                <c:pt idx="17" formatCode="_(&quot;kr&quot;* #,##0.00_);_(&quot;kr&quot;* \(#,##0.00\);_(&quot;kr&quot;* &quot;-&quot;??_);_(@_)">
                  <c:v>74480535.41437602</c:v>
                </c:pt>
                <c:pt idx="18" formatCode="_(&quot;kr&quot;* #,##0.00_);_(&quot;kr&quot;* \(#,##0.00\);_(&quot;kr&quot;* &quot;-&quot;??_);_(@_)">
                  <c:v>85079760.808371797</c:v>
                </c:pt>
                <c:pt idx="19" formatCode="_(&quot;kr&quot;* #,##0.00_);_(&quot;kr&quot;* \(#,##0.00\);_(&quot;kr&quot;* &quot;-&quot;??_);_(@_)">
                  <c:v>96778514.708533883</c:v>
                </c:pt>
                <c:pt idx="20" formatCode="_(&quot;kr&quot;* #,##0.00_);_(&quot;kr&quot;* \(#,##0.00\);_(&quot;kr&quot;* &quot;-&quot;??_);_(@_)">
                  <c:v>105819020.40231475</c:v>
                </c:pt>
                <c:pt idx="21" formatCode="_(&quot;kr&quot;* #,##0.00_);_(&quot;kr&quot;* \(#,##0.00\);_(&quot;kr&quot;* &quot;-&quot;??_);_(@_)">
                  <c:v>113999010.26645106</c:v>
                </c:pt>
                <c:pt idx="22" formatCode="_(&quot;kr&quot;* #,##0.00_);_(&quot;kr&quot;* \(#,##0.00\);_(&quot;kr&quot;* &quot;-&quot;??_);_(@_)">
                  <c:v>121716783.58349529</c:v>
                </c:pt>
              </c:numCache>
            </c:numRef>
          </c:val>
          <c:smooth val="0"/>
          <c:extLst>
            <c:ext xmlns:c16="http://schemas.microsoft.com/office/drawing/2014/chart" uri="{C3380CC4-5D6E-409C-BE32-E72D297353CC}">
              <c16:uniqueId val="{00000001-62CF-4DC7-9606-CC23D4FC80A4}"/>
            </c:ext>
          </c:extLst>
        </c:ser>
        <c:dLbls>
          <c:showLegendKey val="0"/>
          <c:showVal val="0"/>
          <c:showCatName val="0"/>
          <c:showSerName val="0"/>
          <c:showPercent val="0"/>
          <c:showBubbleSize val="0"/>
        </c:dLbls>
        <c:marker val="1"/>
        <c:smooth val="0"/>
        <c:axId val="207004719"/>
        <c:axId val="1329913359"/>
      </c:lineChart>
      <c:dateAx>
        <c:axId val="207004719"/>
        <c:scaling>
          <c:orientation val="minMax"/>
        </c:scaling>
        <c:delete val="0"/>
        <c:axPos val="b"/>
        <c:numFmt formatCode="[$-41D]mmmm\ 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329913359"/>
        <c:crosses val="autoZero"/>
        <c:auto val="1"/>
        <c:lblOffset val="100"/>
        <c:baseTimeUnit val="months"/>
      </c:dateAx>
      <c:valAx>
        <c:axId val="1329913359"/>
        <c:scaling>
          <c:orientation val="minMax"/>
        </c:scaling>
        <c:delete val="0"/>
        <c:axPos val="l"/>
        <c:majorGridlines>
          <c:spPr>
            <a:ln w="9525" cap="flat" cmpd="sng" algn="ctr">
              <a:solidFill>
                <a:schemeClr val="tx1">
                  <a:lumMod val="15000"/>
                  <a:lumOff val="85000"/>
                </a:schemeClr>
              </a:solidFill>
              <a:prstDash val="sysDot"/>
              <a:round/>
            </a:ln>
            <a:effectLst/>
          </c:spPr>
        </c:majorGridlines>
        <c:numFmt formatCode="_(&quot;kr&quot;* #,##0.00_);_(&quot;kr&quot;* \(#,##0.00\);_(&quot;kr&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2070047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800" dirty="0"/>
              <a:t>Förväntad fördelning spår som</a:t>
            </a:r>
            <a:r>
              <a:rPr lang="sv-SE" sz="800" baseline="0" dirty="0"/>
              <a:t> andel av budget</a:t>
            </a:r>
            <a:endParaRPr lang="sv-SE" sz="8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dPt>
            <c:idx val="0"/>
            <c:bubble3D val="0"/>
            <c:spPr>
              <a:solidFill>
                <a:schemeClr val="accent1"/>
              </a:solidFill>
              <a:ln>
                <a:noFill/>
              </a:ln>
              <a:effectLst/>
            </c:spPr>
            <c:extLst>
              <c:ext xmlns:c16="http://schemas.microsoft.com/office/drawing/2014/chart" uri="{C3380CC4-5D6E-409C-BE32-E72D297353CC}">
                <c16:uniqueId val="{00000001-86C9-4CDC-B870-33046704FCE9}"/>
              </c:ext>
            </c:extLst>
          </c:dPt>
          <c:dPt>
            <c:idx val="1"/>
            <c:bubble3D val="0"/>
            <c:spPr>
              <a:solidFill>
                <a:schemeClr val="accent2"/>
              </a:solidFill>
              <a:ln>
                <a:noFill/>
              </a:ln>
              <a:effectLst/>
            </c:spPr>
            <c:extLst>
              <c:ext xmlns:c16="http://schemas.microsoft.com/office/drawing/2014/chart" uri="{C3380CC4-5D6E-409C-BE32-E72D297353CC}">
                <c16:uniqueId val="{00000003-86C9-4CDC-B870-33046704FCE9}"/>
              </c:ext>
            </c:extLst>
          </c:dPt>
          <c:dPt>
            <c:idx val="2"/>
            <c:bubble3D val="0"/>
            <c:spPr>
              <a:solidFill>
                <a:schemeClr val="accent3"/>
              </a:solidFill>
              <a:ln>
                <a:noFill/>
              </a:ln>
              <a:effectLst/>
            </c:spPr>
            <c:extLst>
              <c:ext xmlns:c16="http://schemas.microsoft.com/office/drawing/2014/chart" uri="{C3380CC4-5D6E-409C-BE32-E72D297353CC}">
                <c16:uniqueId val="{00000005-86C9-4CDC-B870-33046704FCE9}"/>
              </c:ext>
            </c:extLst>
          </c:dPt>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sv-SE"/>
                </a:p>
              </c:txPr>
              <c:dLblPos val="bestFit"/>
              <c:showLegendKey val="0"/>
              <c:showVal val="1"/>
              <c:showCatName val="0"/>
              <c:showSerName val="0"/>
              <c:showPercent val="0"/>
              <c:showBubbleSize val="0"/>
              <c:extLst>
                <c:ext xmlns:c16="http://schemas.microsoft.com/office/drawing/2014/chart" uri="{C3380CC4-5D6E-409C-BE32-E72D297353CC}">
                  <c16:uniqueId val="{00000001-86C9-4CDC-B870-33046704FCE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sv-SE"/>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multiLvlStrRef>
              <c:f>Kostnader!$U$55:$W$56</c:f>
              <c:multiLvlStrCache>
                <c:ptCount val="3"/>
                <c:lvl>
                  <c:pt idx="0">
                    <c:v>Spår 1</c:v>
                  </c:pt>
                  <c:pt idx="1">
                    <c:v>Spår 2</c:v>
                  </c:pt>
                  <c:pt idx="2">
                    <c:v>Spår 3</c:v>
                  </c:pt>
                </c:lvl>
                <c:lvl>
                  <c:pt idx="0">
                    <c:v>Andel av total budget</c:v>
                  </c:pt>
                </c:lvl>
              </c:multiLvlStrCache>
            </c:multiLvlStrRef>
          </c:cat>
          <c:val>
            <c:numRef>
              <c:f>Kostnader!$U$57:$W$57</c:f>
              <c:numCache>
                <c:formatCode>0%</c:formatCode>
                <c:ptCount val="3"/>
                <c:pt idx="0">
                  <c:v>6.2615067853467987E-2</c:v>
                </c:pt>
                <c:pt idx="1">
                  <c:v>0.15598919645518605</c:v>
                </c:pt>
                <c:pt idx="2">
                  <c:v>0.78139573569134591</c:v>
                </c:pt>
              </c:numCache>
            </c:numRef>
          </c:val>
          <c:extLst>
            <c:ext xmlns:c16="http://schemas.microsoft.com/office/drawing/2014/chart" uri="{C3380CC4-5D6E-409C-BE32-E72D297353CC}">
              <c16:uniqueId val="{00000006-86C9-4CDC-B870-33046704FCE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Spår 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areaChart>
        <c:grouping val="standard"/>
        <c:varyColors val="0"/>
        <c:ser>
          <c:idx val="0"/>
          <c:order val="0"/>
          <c:tx>
            <c:strRef>
              <c:f>Kostnader!$V$8</c:f>
              <c:strCache>
                <c:ptCount val="1"/>
                <c:pt idx="0">
                  <c:v>Spår 2 t om jan 23</c:v>
                </c:pt>
              </c:strCache>
            </c:strRef>
          </c:tx>
          <c:spPr>
            <a:solidFill>
              <a:schemeClr val="accent1"/>
            </a:solidFill>
            <a:ln>
              <a:noFill/>
            </a:ln>
            <a:effectLst/>
          </c:spPr>
          <c:cat>
            <c:numRef>
              <c:f>Kostnader!$A$9:$A$31</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Kostnader!$V$9:$V$31</c:f>
              <c:numCache>
                <c:formatCode>_("kr"* #,##0.00_);_("kr"* \(#,##0.00\);_("kr"* "-"??_);_(@_)</c:formatCode>
                <c:ptCount val="23"/>
                <c:pt idx="0">
                  <c:v>118456</c:v>
                </c:pt>
                <c:pt idx="1">
                  <c:v>960296</c:v>
                </c:pt>
                <c:pt idx="2">
                  <c:v>1501142</c:v>
                </c:pt>
                <c:pt idx="3">
                  <c:v>4722741</c:v>
                </c:pt>
                <c:pt idx="4">
                  <c:v>17792734</c:v>
                </c:pt>
                <c:pt idx="5">
                  <c:v>30395399</c:v>
                </c:pt>
                <c:pt idx="6">
                  <c:v>49557952</c:v>
                </c:pt>
                <c:pt idx="7">
                  <c:v>78596123</c:v>
                </c:pt>
                <c:pt idx="8">
                  <c:v>106742195</c:v>
                </c:pt>
                <c:pt idx="9">
                  <c:v>141248728</c:v>
                </c:pt>
                <c:pt idx="10">
                  <c:v>167056261</c:v>
                </c:pt>
                <c:pt idx="11">
                  <c:v>184054345</c:v>
                </c:pt>
                <c:pt idx="12">
                  <c:v>205443431</c:v>
                </c:pt>
                <c:pt idx="13">
                  <c:v>226059203</c:v>
                </c:pt>
                <c:pt idx="14">
                  <c:v>237780491</c:v>
                </c:pt>
                <c:pt idx="15">
                  <c:v>247376862</c:v>
                </c:pt>
                <c:pt idx="16">
                  <c:v>253735974.63999999</c:v>
                </c:pt>
                <c:pt idx="17">
                  <c:v>258735245.83999997</c:v>
                </c:pt>
              </c:numCache>
            </c:numRef>
          </c:val>
          <c:extLst>
            <c:ext xmlns:c16="http://schemas.microsoft.com/office/drawing/2014/chart" uri="{C3380CC4-5D6E-409C-BE32-E72D297353CC}">
              <c16:uniqueId val="{00000000-FFFD-497B-BD33-1441ECD38127}"/>
            </c:ext>
          </c:extLst>
        </c:ser>
        <c:dLbls>
          <c:showLegendKey val="0"/>
          <c:showVal val="0"/>
          <c:showCatName val="0"/>
          <c:showSerName val="0"/>
          <c:showPercent val="0"/>
          <c:showBubbleSize val="0"/>
        </c:dLbls>
        <c:axId val="1074423455"/>
        <c:axId val="1074425535"/>
      </c:areaChart>
      <c:lineChart>
        <c:grouping val="standard"/>
        <c:varyColors val="0"/>
        <c:ser>
          <c:idx val="1"/>
          <c:order val="1"/>
          <c:tx>
            <c:strRef>
              <c:f>Kostnader!$X$8</c:f>
              <c:strCache>
                <c:ptCount val="1"/>
                <c:pt idx="0">
                  <c:v>Förväntad utveckling</c:v>
                </c:pt>
              </c:strCache>
            </c:strRef>
          </c:tx>
          <c:spPr>
            <a:ln w="28575" cap="rnd">
              <a:solidFill>
                <a:schemeClr val="accent2"/>
              </a:solidFill>
              <a:prstDash val="sysDot"/>
              <a:round/>
            </a:ln>
            <a:effectLst/>
          </c:spPr>
          <c:marker>
            <c:symbol val="none"/>
          </c:marker>
          <c:cat>
            <c:numRef>
              <c:f>Kostnader!$A$9:$A$31</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Kostnader!$X$9:$X$31</c:f>
              <c:numCache>
                <c:formatCode>General</c:formatCode>
                <c:ptCount val="23"/>
                <c:pt idx="17" formatCode="_(&quot;kr&quot;* #,##0.00_);_(&quot;kr&quot;* \(#,##0.00\);_(&quot;kr&quot;* &quot;-&quot;??_);_(@_)">
                  <c:v>258735245.83999997</c:v>
                </c:pt>
                <c:pt idx="18" formatCode="_(&quot;kr&quot;* #,##0.00_);_(&quot;kr&quot;* \(#,##0.00\);_(&quot;kr&quot;* &quot;-&quot;??_);_(@_)">
                  <c:v>262772530.11286366</c:v>
                </c:pt>
                <c:pt idx="19" formatCode="_(&quot;kr&quot;* #,##0.00_);_(&quot;kr&quot;* \(#,##0.00\);_(&quot;kr&quot;* &quot;-&quot;??_);_(@_)">
                  <c:v>267694206.71967062</c:v>
                </c:pt>
                <c:pt idx="20" formatCode="_(&quot;kr&quot;* #,##0.00_);_(&quot;kr&quot;* \(#,##0.00\);_(&quot;kr&quot;* &quot;-&quot;??_);_(@_)">
                  <c:v>274520784.30506867</c:v>
                </c:pt>
                <c:pt idx="21" formatCode="_(&quot;kr&quot;* #,##0.00_);_(&quot;kr&quot;* \(#,##0.00\);_(&quot;kr&quot;* &quot;-&quot;??_);_(@_)">
                  <c:v>283998957.72316569</c:v>
                </c:pt>
                <c:pt idx="22" formatCode="_(&quot;kr&quot;* #,##0.00_);_(&quot;kr&quot;* \(#,##0.00\);_(&quot;kr&quot;* &quot;-&quot;??_);_(@_)">
                  <c:v>297312815.40682542</c:v>
                </c:pt>
              </c:numCache>
            </c:numRef>
          </c:val>
          <c:smooth val="0"/>
          <c:extLst>
            <c:ext xmlns:c16="http://schemas.microsoft.com/office/drawing/2014/chart" uri="{C3380CC4-5D6E-409C-BE32-E72D297353CC}">
              <c16:uniqueId val="{00000001-FFFD-497B-BD33-1441ECD38127}"/>
            </c:ext>
          </c:extLst>
        </c:ser>
        <c:dLbls>
          <c:showLegendKey val="0"/>
          <c:showVal val="0"/>
          <c:showCatName val="0"/>
          <c:showSerName val="0"/>
          <c:showPercent val="0"/>
          <c:showBubbleSize val="0"/>
        </c:dLbls>
        <c:marker val="1"/>
        <c:smooth val="0"/>
        <c:axId val="1074423455"/>
        <c:axId val="1074425535"/>
      </c:lineChart>
      <c:dateAx>
        <c:axId val="1074423455"/>
        <c:scaling>
          <c:orientation val="minMax"/>
        </c:scaling>
        <c:delete val="0"/>
        <c:axPos val="b"/>
        <c:numFmt formatCode="[$-41D]mmmm\ 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074425535"/>
        <c:crosses val="autoZero"/>
        <c:auto val="1"/>
        <c:lblOffset val="100"/>
        <c:baseTimeUnit val="months"/>
      </c:dateAx>
      <c:valAx>
        <c:axId val="1074425535"/>
        <c:scaling>
          <c:orientation val="minMax"/>
        </c:scaling>
        <c:delete val="0"/>
        <c:axPos val="l"/>
        <c:majorGridlines>
          <c:spPr>
            <a:ln w="9525" cap="flat" cmpd="sng" algn="ctr">
              <a:solidFill>
                <a:schemeClr val="tx1">
                  <a:lumMod val="15000"/>
                  <a:lumOff val="85000"/>
                </a:schemeClr>
              </a:solidFill>
              <a:prstDash val="sysDot"/>
              <a:round/>
            </a:ln>
            <a:effectLst/>
          </c:spPr>
        </c:majorGridlines>
        <c:numFmt formatCode="_(&quot;kr&quot;* #,##0.00_);_(&quot;kr&quot;* \(#,##0.00\);_(&quot;kr&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074423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800" dirty="0"/>
              <a:t>Förväntad fördelning spår som</a:t>
            </a:r>
            <a:r>
              <a:rPr lang="sv-SE" sz="800" baseline="0" dirty="0"/>
              <a:t> andel av budget</a:t>
            </a:r>
            <a:endParaRPr lang="sv-SE" sz="8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dPt>
            <c:idx val="0"/>
            <c:bubble3D val="0"/>
            <c:spPr>
              <a:solidFill>
                <a:schemeClr val="accent1"/>
              </a:solidFill>
              <a:ln>
                <a:noFill/>
              </a:ln>
              <a:effectLst/>
            </c:spPr>
            <c:extLst>
              <c:ext xmlns:c16="http://schemas.microsoft.com/office/drawing/2014/chart" uri="{C3380CC4-5D6E-409C-BE32-E72D297353CC}">
                <c16:uniqueId val="{00000001-0A98-4518-8588-FB81B8DA4170}"/>
              </c:ext>
            </c:extLst>
          </c:dPt>
          <c:dPt>
            <c:idx val="1"/>
            <c:bubble3D val="0"/>
            <c:spPr>
              <a:solidFill>
                <a:schemeClr val="accent2"/>
              </a:solidFill>
              <a:ln>
                <a:noFill/>
              </a:ln>
              <a:effectLst/>
            </c:spPr>
            <c:extLst>
              <c:ext xmlns:c16="http://schemas.microsoft.com/office/drawing/2014/chart" uri="{C3380CC4-5D6E-409C-BE32-E72D297353CC}">
                <c16:uniqueId val="{00000003-0A98-4518-8588-FB81B8DA4170}"/>
              </c:ext>
            </c:extLst>
          </c:dPt>
          <c:dPt>
            <c:idx val="2"/>
            <c:bubble3D val="0"/>
            <c:spPr>
              <a:solidFill>
                <a:schemeClr val="accent3"/>
              </a:solidFill>
              <a:ln>
                <a:noFill/>
              </a:ln>
              <a:effectLst/>
            </c:spPr>
            <c:extLst>
              <c:ext xmlns:c16="http://schemas.microsoft.com/office/drawing/2014/chart" uri="{C3380CC4-5D6E-409C-BE32-E72D297353CC}">
                <c16:uniqueId val="{00000005-0A98-4518-8588-FB81B8DA417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sv-SE"/>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multiLvlStrRef>
              <c:f>Kostnader!$U$55:$W$56</c:f>
              <c:multiLvlStrCache>
                <c:ptCount val="3"/>
                <c:lvl>
                  <c:pt idx="0">
                    <c:v>Spår 1</c:v>
                  </c:pt>
                  <c:pt idx="1">
                    <c:v>Spår 2</c:v>
                  </c:pt>
                  <c:pt idx="2">
                    <c:v>Spår 3</c:v>
                  </c:pt>
                </c:lvl>
                <c:lvl>
                  <c:pt idx="0">
                    <c:v>Andel av total budget</c:v>
                  </c:pt>
                </c:lvl>
              </c:multiLvlStrCache>
            </c:multiLvlStrRef>
          </c:cat>
          <c:val>
            <c:numRef>
              <c:f>Kostnader!$U$57:$W$57</c:f>
              <c:numCache>
                <c:formatCode>0%</c:formatCode>
                <c:ptCount val="3"/>
                <c:pt idx="0">
                  <c:v>6.2615067853467987E-2</c:v>
                </c:pt>
                <c:pt idx="1">
                  <c:v>0.15598919645518605</c:v>
                </c:pt>
                <c:pt idx="2">
                  <c:v>0.78139573569134591</c:v>
                </c:pt>
              </c:numCache>
            </c:numRef>
          </c:val>
          <c:extLst>
            <c:ext xmlns:c16="http://schemas.microsoft.com/office/drawing/2014/chart" uri="{C3380CC4-5D6E-409C-BE32-E72D297353CC}">
              <c16:uniqueId val="{00000006-0A98-4518-8588-FB81B8DA4170}"/>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Spår 3</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areaChart>
        <c:grouping val="standard"/>
        <c:varyColors val="0"/>
        <c:ser>
          <c:idx val="0"/>
          <c:order val="0"/>
          <c:tx>
            <c:strRef>
              <c:f>Kostnader!$P$8</c:f>
              <c:strCache>
                <c:ptCount val="1"/>
                <c:pt idx="0">
                  <c:v>Spår 3 t om jan 23</c:v>
                </c:pt>
              </c:strCache>
            </c:strRef>
          </c:tx>
          <c:spPr>
            <a:solidFill>
              <a:schemeClr val="accent1"/>
            </a:solidFill>
            <a:ln>
              <a:noFill/>
            </a:ln>
            <a:effectLst/>
          </c:spPr>
          <c:cat>
            <c:numRef>
              <c:f>Kostnader!$A$9:$A$31</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Kostnader!$P$9:$P$31</c:f>
              <c:numCache>
                <c:formatCode>_-* #\ ##0\ "kr"_-;\-* #\ ##0\ "kr"_-;_-* "-"??\ "kr"_-;_-@_-</c:formatCode>
                <c:ptCount val="23"/>
                <c:pt idx="0">
                  <c:v>92897</c:v>
                </c:pt>
                <c:pt idx="1">
                  <c:v>2591118</c:v>
                </c:pt>
                <c:pt idx="2">
                  <c:v>10093625</c:v>
                </c:pt>
                <c:pt idx="3">
                  <c:v>11210916</c:v>
                </c:pt>
                <c:pt idx="4">
                  <c:v>32350430</c:v>
                </c:pt>
                <c:pt idx="5">
                  <c:v>58120374</c:v>
                </c:pt>
                <c:pt idx="6">
                  <c:v>94507768</c:v>
                </c:pt>
                <c:pt idx="7">
                  <c:v>126613888</c:v>
                </c:pt>
                <c:pt idx="8">
                  <c:v>163481712</c:v>
                </c:pt>
                <c:pt idx="9">
                  <c:v>189962643</c:v>
                </c:pt>
                <c:pt idx="10">
                  <c:v>224351347</c:v>
                </c:pt>
                <c:pt idx="11">
                  <c:v>277900132</c:v>
                </c:pt>
                <c:pt idx="12">
                  <c:v>325399948</c:v>
                </c:pt>
                <c:pt idx="13">
                  <c:v>398303805</c:v>
                </c:pt>
                <c:pt idx="14">
                  <c:v>476986910</c:v>
                </c:pt>
                <c:pt idx="15">
                  <c:v>559382834</c:v>
                </c:pt>
                <c:pt idx="16">
                  <c:v>685632946.61000001</c:v>
                </c:pt>
                <c:pt idx="17">
                  <c:v>813908758.89389849</c:v>
                </c:pt>
              </c:numCache>
            </c:numRef>
          </c:val>
          <c:extLst>
            <c:ext xmlns:c16="http://schemas.microsoft.com/office/drawing/2014/chart" uri="{C3380CC4-5D6E-409C-BE32-E72D297353CC}">
              <c16:uniqueId val="{00000000-3BB3-4B85-9D17-F61E0F698DD2}"/>
            </c:ext>
          </c:extLst>
        </c:ser>
        <c:dLbls>
          <c:showLegendKey val="0"/>
          <c:showVal val="0"/>
          <c:showCatName val="0"/>
          <c:showSerName val="0"/>
          <c:showPercent val="0"/>
          <c:showBubbleSize val="0"/>
        </c:dLbls>
        <c:axId val="1176641199"/>
        <c:axId val="1176640367"/>
      </c:areaChart>
      <c:lineChart>
        <c:grouping val="standard"/>
        <c:varyColors val="0"/>
        <c:ser>
          <c:idx val="1"/>
          <c:order val="1"/>
          <c:tx>
            <c:strRef>
              <c:f>Kostnader!$R$8</c:f>
              <c:strCache>
                <c:ptCount val="1"/>
                <c:pt idx="0">
                  <c:v>Förväntad utveckling</c:v>
                </c:pt>
              </c:strCache>
            </c:strRef>
          </c:tx>
          <c:spPr>
            <a:ln w="28575" cap="rnd">
              <a:solidFill>
                <a:schemeClr val="accent2"/>
              </a:solidFill>
              <a:prstDash val="sysDot"/>
              <a:round/>
            </a:ln>
            <a:effectLst/>
          </c:spPr>
          <c:marker>
            <c:symbol val="none"/>
          </c:marker>
          <c:cat>
            <c:numRef>
              <c:f>Kostnader!$A$9:$A$31</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Kostnader!$R$9:$R$31</c:f>
              <c:numCache>
                <c:formatCode>General</c:formatCode>
                <c:ptCount val="23"/>
                <c:pt idx="17" formatCode="_-* #\ ##0\ &quot;kr&quot;_-;\-* #\ ##0\ &quot;kr&quot;_-;_-* &quot;-&quot;??\ &quot;kr&quot;_-;_-@_-">
                  <c:v>813908758.89389849</c:v>
                </c:pt>
                <c:pt idx="18" formatCode="_-* #\ ##0\ &quot;kr&quot;_-;\-* #\ ##0\ &quot;kr&quot;_-;_-* &quot;-&quot;??\ &quot;kr&quot;_-;_-@_-">
                  <c:v>964030096.03900337</c:v>
                </c:pt>
                <c:pt idx="19" formatCode="_-* #\ ##0\ &quot;kr&quot;_-;\-* #\ ##0\ &quot;kr&quot;_-;_-* &quot;-&quot;??\ &quot;kr&quot;_-;_-@_-">
                  <c:v>1123483531.6757464</c:v>
                </c:pt>
                <c:pt idx="20" formatCode="_-* #\ ##0\ &quot;kr&quot;_-;\-* #\ ##0\ &quot;kr&quot;_-;_-* &quot;-&quot;??\ &quot;kr&quot;_-;_-@_-">
                  <c:v>1289956163.2706006</c:v>
                </c:pt>
                <c:pt idx="21" formatCode="_-* #\ ##0\ &quot;kr&quot;_-;\-* #\ ##0\ &quot;kr&quot;_-;_-* &quot;-&quot;??\ &quot;kr&quot;_-;_-@_-">
                  <c:v>1422634256.401355</c:v>
                </c:pt>
                <c:pt idx="22" formatCode="_-* #\ ##0\ &quot;kr&quot;_-;\-* #\ ##0\ &quot;kr&quot;_-;_-* &quot;-&quot;??\ &quot;kr&quot;_-;_-@_-">
                  <c:v>1544736838.3980613</c:v>
                </c:pt>
              </c:numCache>
            </c:numRef>
          </c:val>
          <c:smooth val="0"/>
          <c:extLst>
            <c:ext xmlns:c16="http://schemas.microsoft.com/office/drawing/2014/chart" uri="{C3380CC4-5D6E-409C-BE32-E72D297353CC}">
              <c16:uniqueId val="{00000001-3BB3-4B85-9D17-F61E0F698DD2}"/>
            </c:ext>
          </c:extLst>
        </c:ser>
        <c:dLbls>
          <c:showLegendKey val="0"/>
          <c:showVal val="0"/>
          <c:showCatName val="0"/>
          <c:showSerName val="0"/>
          <c:showPercent val="0"/>
          <c:showBubbleSize val="0"/>
        </c:dLbls>
        <c:marker val="1"/>
        <c:smooth val="0"/>
        <c:axId val="1176641199"/>
        <c:axId val="1176640367"/>
      </c:lineChart>
      <c:dateAx>
        <c:axId val="1176641199"/>
        <c:scaling>
          <c:orientation val="minMax"/>
        </c:scaling>
        <c:delete val="0"/>
        <c:axPos val="b"/>
        <c:numFmt formatCode="[$-41D]mmmm\ 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176640367"/>
        <c:crosses val="autoZero"/>
        <c:auto val="1"/>
        <c:lblOffset val="100"/>
        <c:baseTimeUnit val="months"/>
      </c:dateAx>
      <c:valAx>
        <c:axId val="1176640367"/>
        <c:scaling>
          <c:orientation val="minMax"/>
        </c:scaling>
        <c:delete val="0"/>
        <c:axPos val="l"/>
        <c:majorGridlines>
          <c:spPr>
            <a:ln w="9525" cap="flat" cmpd="sng" algn="ctr">
              <a:solidFill>
                <a:schemeClr val="tx1">
                  <a:lumMod val="15000"/>
                  <a:lumOff val="85000"/>
                </a:schemeClr>
              </a:solidFill>
              <a:prstDash val="sysDot"/>
              <a:round/>
            </a:ln>
            <a:effectLst/>
          </c:spPr>
        </c:majorGridlines>
        <c:numFmt formatCode="_-* #\ ##0\ &quot;kr&quot;_-;\-* #\ ##0\ &quot;kr&quot;_-;_-* &quot;-&quot;??\ &quot;kr&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1766411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800" dirty="0"/>
              <a:t>Förväntad fördelning spår som</a:t>
            </a:r>
            <a:r>
              <a:rPr lang="sv-SE" sz="800" baseline="0" dirty="0"/>
              <a:t> andel av budget</a:t>
            </a:r>
            <a:endParaRPr lang="sv-SE" sz="8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dPt>
            <c:idx val="0"/>
            <c:bubble3D val="0"/>
            <c:spPr>
              <a:solidFill>
                <a:schemeClr val="accent1"/>
              </a:solidFill>
              <a:ln>
                <a:noFill/>
              </a:ln>
              <a:effectLst/>
            </c:spPr>
            <c:extLst>
              <c:ext xmlns:c16="http://schemas.microsoft.com/office/drawing/2014/chart" uri="{C3380CC4-5D6E-409C-BE32-E72D297353CC}">
                <c16:uniqueId val="{00000001-A5CE-49FF-AAA8-2D62DA947229}"/>
              </c:ext>
            </c:extLst>
          </c:dPt>
          <c:dPt>
            <c:idx val="1"/>
            <c:bubble3D val="0"/>
            <c:spPr>
              <a:solidFill>
                <a:schemeClr val="accent2"/>
              </a:solidFill>
              <a:ln>
                <a:noFill/>
              </a:ln>
              <a:effectLst/>
            </c:spPr>
            <c:extLst>
              <c:ext xmlns:c16="http://schemas.microsoft.com/office/drawing/2014/chart" uri="{C3380CC4-5D6E-409C-BE32-E72D297353CC}">
                <c16:uniqueId val="{00000003-A5CE-49FF-AAA8-2D62DA947229}"/>
              </c:ext>
            </c:extLst>
          </c:dPt>
          <c:dPt>
            <c:idx val="2"/>
            <c:bubble3D val="0"/>
            <c:spPr>
              <a:solidFill>
                <a:schemeClr val="accent3"/>
              </a:solidFill>
              <a:ln>
                <a:noFill/>
              </a:ln>
              <a:effectLst/>
            </c:spPr>
            <c:extLst>
              <c:ext xmlns:c16="http://schemas.microsoft.com/office/drawing/2014/chart" uri="{C3380CC4-5D6E-409C-BE32-E72D297353CC}">
                <c16:uniqueId val="{00000005-A5CE-49FF-AAA8-2D62DA947229}"/>
              </c:ext>
            </c:extLst>
          </c:dPt>
          <c:dLbls>
            <c:dLbl>
              <c:idx val="1"/>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sv-SE"/>
                </a:p>
              </c:txPr>
              <c:dLblPos val="bestFit"/>
              <c:showLegendKey val="0"/>
              <c:showVal val="1"/>
              <c:showCatName val="0"/>
              <c:showSerName val="0"/>
              <c:showPercent val="0"/>
              <c:showBubbleSize val="0"/>
              <c:extLst>
                <c:ext xmlns:c16="http://schemas.microsoft.com/office/drawing/2014/chart" uri="{C3380CC4-5D6E-409C-BE32-E72D297353CC}">
                  <c16:uniqueId val="{00000003-A5CE-49FF-AAA8-2D62DA947229}"/>
                </c:ext>
              </c:extLst>
            </c:dLbl>
            <c:dLbl>
              <c:idx val="2"/>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sv-SE"/>
                </a:p>
              </c:txPr>
              <c:dLblPos val="bestFit"/>
              <c:showLegendKey val="0"/>
              <c:showVal val="1"/>
              <c:showCatName val="0"/>
              <c:showSerName val="0"/>
              <c:showPercent val="0"/>
              <c:showBubbleSize val="0"/>
              <c:extLst>
                <c:ext xmlns:c16="http://schemas.microsoft.com/office/drawing/2014/chart" uri="{C3380CC4-5D6E-409C-BE32-E72D297353CC}">
                  <c16:uniqueId val="{00000005-A5CE-49FF-AAA8-2D62DA94722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multiLvlStrRef>
              <c:f>Kostnader!$U$55:$W$56</c:f>
              <c:multiLvlStrCache>
                <c:ptCount val="3"/>
                <c:lvl>
                  <c:pt idx="0">
                    <c:v>Spår 1</c:v>
                  </c:pt>
                  <c:pt idx="1">
                    <c:v>Spår 2</c:v>
                  </c:pt>
                  <c:pt idx="2">
                    <c:v>Spår 3</c:v>
                  </c:pt>
                </c:lvl>
                <c:lvl>
                  <c:pt idx="0">
                    <c:v>Andel av total budget</c:v>
                  </c:pt>
                </c:lvl>
              </c:multiLvlStrCache>
            </c:multiLvlStrRef>
          </c:cat>
          <c:val>
            <c:numRef>
              <c:f>Kostnader!$U$57:$W$57</c:f>
              <c:numCache>
                <c:formatCode>0%</c:formatCode>
                <c:ptCount val="3"/>
                <c:pt idx="0">
                  <c:v>6.2615067853467987E-2</c:v>
                </c:pt>
                <c:pt idx="1">
                  <c:v>0.15598919645518605</c:v>
                </c:pt>
                <c:pt idx="2">
                  <c:v>0.78139573569134591</c:v>
                </c:pt>
              </c:numCache>
            </c:numRef>
          </c:val>
          <c:extLst>
            <c:ext xmlns:c16="http://schemas.microsoft.com/office/drawing/2014/chart" uri="{C3380CC4-5D6E-409C-BE32-E72D297353CC}">
              <c16:uniqueId val="{00000006-A5CE-49FF-AAA8-2D62DA94722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dirty="0"/>
              <a:t>Totalt Program anslag</a:t>
            </a:r>
            <a:r>
              <a:rPr lang="sv-SE" baseline="0" dirty="0"/>
              <a:t> + Förvaltnings anslag</a:t>
            </a:r>
            <a:endParaRPr lang="sv-SE" dirty="0"/>
          </a:p>
        </c:rich>
      </c:tx>
      <c:layout>
        <c:manualLayout>
          <c:xMode val="edge"/>
          <c:yMode val="edge"/>
          <c:x val="0.24573108598634291"/>
          <c:y val="2.845880068403560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areaChart>
        <c:grouping val="standard"/>
        <c:varyColors val="0"/>
        <c:ser>
          <c:idx val="0"/>
          <c:order val="0"/>
          <c:tx>
            <c:strRef>
              <c:f>Kostnader!$AL$8</c:f>
              <c:strCache>
                <c:ptCount val="1"/>
                <c:pt idx="0">
                  <c:v>Totalt Prog-a + Förv-a t om jan 23</c:v>
                </c:pt>
              </c:strCache>
            </c:strRef>
          </c:tx>
          <c:spPr>
            <a:solidFill>
              <a:schemeClr val="accent1"/>
            </a:solidFill>
            <a:ln>
              <a:noFill/>
            </a:ln>
            <a:effectLst/>
          </c:spPr>
          <c:cat>
            <c:numRef>
              <c:f>Kostnader!$A$9:$A$31</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Kostnader!$AL$9:$AL$31</c:f>
              <c:numCache>
                <c:formatCode>_("kr"* #,##0.00_);_("kr"* \(#,##0.00\);_("kr"* "-"??_);_(@_)</c:formatCode>
                <c:ptCount val="23"/>
                <c:pt idx="0">
                  <c:v>259964.19</c:v>
                </c:pt>
                <c:pt idx="1">
                  <c:v>4375572.4799999995</c:v>
                </c:pt>
                <c:pt idx="2">
                  <c:v>14273817.9</c:v>
                </c:pt>
                <c:pt idx="3">
                  <c:v>19631550.300000001</c:v>
                </c:pt>
                <c:pt idx="4">
                  <c:v>61805973.57</c:v>
                </c:pt>
                <c:pt idx="5">
                  <c:v>112584118.92</c:v>
                </c:pt>
                <c:pt idx="6">
                  <c:v>187557458.97</c:v>
                </c:pt>
                <c:pt idx="7">
                  <c:v>268986800.88</c:v>
                </c:pt>
                <c:pt idx="8">
                  <c:v>355530209.73000002</c:v>
                </c:pt>
                <c:pt idx="9">
                  <c:v>433731833.61000001</c:v>
                </c:pt>
                <c:pt idx="10">
                  <c:v>511015982.04000002</c:v>
                </c:pt>
                <c:pt idx="11">
                  <c:v>601144455.89999998</c:v>
                </c:pt>
                <c:pt idx="12">
                  <c:v>695605358.75999999</c:v>
                </c:pt>
                <c:pt idx="13">
                  <c:v>821933883.89999998</c:v>
                </c:pt>
                <c:pt idx="14">
                  <c:v>940889790.26999998</c:v>
                </c:pt>
                <c:pt idx="15">
                  <c:v>1063555363.11</c:v>
                </c:pt>
                <c:pt idx="16">
                  <c:v>1235821755.1275001</c:v>
                </c:pt>
                <c:pt idx="17">
                  <c:v>1410963184.3823776</c:v>
                </c:pt>
              </c:numCache>
            </c:numRef>
          </c:val>
          <c:extLst>
            <c:ext xmlns:c16="http://schemas.microsoft.com/office/drawing/2014/chart" uri="{C3380CC4-5D6E-409C-BE32-E72D297353CC}">
              <c16:uniqueId val="{00000000-E4E6-4CE2-BE97-160830113B9E}"/>
            </c:ext>
          </c:extLst>
        </c:ser>
        <c:dLbls>
          <c:showLegendKey val="0"/>
          <c:showVal val="0"/>
          <c:showCatName val="0"/>
          <c:showSerName val="0"/>
          <c:showPercent val="0"/>
          <c:showBubbleSize val="0"/>
        </c:dLbls>
        <c:axId val="1098335855"/>
        <c:axId val="1098337519"/>
      </c:areaChart>
      <c:lineChart>
        <c:grouping val="standard"/>
        <c:varyColors val="0"/>
        <c:ser>
          <c:idx val="1"/>
          <c:order val="1"/>
          <c:tx>
            <c:strRef>
              <c:f>Kostnader!$AN$8</c:f>
              <c:strCache>
                <c:ptCount val="1"/>
                <c:pt idx="0">
                  <c:v>Förväntad Prog-a + Förv-a</c:v>
                </c:pt>
              </c:strCache>
            </c:strRef>
          </c:tx>
          <c:spPr>
            <a:ln w="28575" cap="rnd">
              <a:solidFill>
                <a:schemeClr val="accent2"/>
              </a:solidFill>
              <a:prstDash val="sysDot"/>
              <a:round/>
            </a:ln>
            <a:effectLst/>
          </c:spPr>
          <c:marker>
            <c:symbol val="none"/>
          </c:marker>
          <c:cat>
            <c:numRef>
              <c:f>Kostnader!$A$9:$A$31</c:f>
              <c:numCache>
                <c:formatCode>[$-41D]mmmm\ yyyy;@</c:formatCode>
                <c:ptCount val="23"/>
                <c:pt idx="0">
                  <c:v>44440</c:v>
                </c:pt>
                <c:pt idx="1">
                  <c:v>44470</c:v>
                </c:pt>
                <c:pt idx="2">
                  <c:v>44501</c:v>
                </c:pt>
                <c:pt idx="3">
                  <c:v>44531</c:v>
                </c:pt>
                <c:pt idx="4">
                  <c:v>44562</c:v>
                </c:pt>
                <c:pt idx="5">
                  <c:v>44593</c:v>
                </c:pt>
                <c:pt idx="6">
                  <c:v>44621</c:v>
                </c:pt>
                <c:pt idx="7">
                  <c:v>44652</c:v>
                </c:pt>
                <c:pt idx="8">
                  <c:v>44682</c:v>
                </c:pt>
                <c:pt idx="9">
                  <c:v>44713</c:v>
                </c:pt>
                <c:pt idx="10">
                  <c:v>44743</c:v>
                </c:pt>
                <c:pt idx="11">
                  <c:v>44774</c:v>
                </c:pt>
                <c:pt idx="12">
                  <c:v>44805</c:v>
                </c:pt>
                <c:pt idx="13">
                  <c:v>44835</c:v>
                </c:pt>
                <c:pt idx="14">
                  <c:v>44866</c:v>
                </c:pt>
                <c:pt idx="15">
                  <c:v>44896</c:v>
                </c:pt>
                <c:pt idx="16">
                  <c:v>44927</c:v>
                </c:pt>
                <c:pt idx="17">
                  <c:v>44958</c:v>
                </c:pt>
                <c:pt idx="18">
                  <c:v>44986</c:v>
                </c:pt>
                <c:pt idx="19">
                  <c:v>45017</c:v>
                </c:pt>
                <c:pt idx="20">
                  <c:v>45047</c:v>
                </c:pt>
                <c:pt idx="21">
                  <c:v>45078</c:v>
                </c:pt>
                <c:pt idx="22">
                  <c:v>45108</c:v>
                </c:pt>
              </c:numCache>
            </c:numRef>
          </c:cat>
          <c:val>
            <c:numRef>
              <c:f>Kostnader!$AN$9:$AN$31</c:f>
              <c:numCache>
                <c:formatCode>General</c:formatCode>
                <c:ptCount val="23"/>
                <c:pt idx="17" formatCode="_(&quot;kr&quot;* #,##0.00_);_(&quot;kr&quot;* \(#,##0.00\);_(&quot;kr&quot;* &quot;-&quot;??_);_(@_)">
                  <c:v>1410963184.3823776</c:v>
                </c:pt>
                <c:pt idx="18" formatCode="_(&quot;kr&quot;* #,##0.00_);_(&quot;kr&quot;* \(#,##0.00\);_(&quot;kr&quot;* &quot;-&quot;??_);_(@_)">
                  <c:v>1613615335.9610939</c:v>
                </c:pt>
                <c:pt idx="19" formatCode="_(&quot;kr&quot;* #,##0.00_);_(&quot;kr&quot;* \(#,##0.00\);_(&quot;kr&quot;* &quot;-&quot;??_);_(@_)">
                  <c:v>1830186191.3178599</c:v>
                </c:pt>
                <c:pt idx="20" formatCode="_(&quot;kr&quot;* #,##0.00_);_(&quot;kr&quot;* \(#,##0.00\);_(&quot;kr&quot;* &quot;-&quot;??_);_(@_)">
                  <c:v>2054464040.6129205</c:v>
                </c:pt>
                <c:pt idx="21" formatCode="_(&quot;kr&quot;* #,##0.00_);_(&quot;kr&quot;* \(#,##0.00\);_(&quot;kr&quot;* &quot;-&quot;??_);_(@_)">
                  <c:v>2239377636.0008955</c:v>
                </c:pt>
                <c:pt idx="22" formatCode="_(&quot;kr&quot;* #,##0.00_);_(&quot;kr&quot;* \(#,##0.00\);_(&quot;kr&quot;* &quot;-&quot;??_);_(@_)">
                  <c:v>2415432717.98771</c:v>
                </c:pt>
              </c:numCache>
            </c:numRef>
          </c:val>
          <c:smooth val="0"/>
          <c:extLst>
            <c:ext xmlns:c16="http://schemas.microsoft.com/office/drawing/2014/chart" uri="{C3380CC4-5D6E-409C-BE32-E72D297353CC}">
              <c16:uniqueId val="{00000001-E4E6-4CE2-BE97-160830113B9E}"/>
            </c:ext>
          </c:extLst>
        </c:ser>
        <c:dLbls>
          <c:showLegendKey val="0"/>
          <c:showVal val="0"/>
          <c:showCatName val="0"/>
          <c:showSerName val="0"/>
          <c:showPercent val="0"/>
          <c:showBubbleSize val="0"/>
        </c:dLbls>
        <c:marker val="1"/>
        <c:smooth val="0"/>
        <c:axId val="1098335855"/>
        <c:axId val="1098337519"/>
      </c:lineChart>
      <c:dateAx>
        <c:axId val="1098335855"/>
        <c:scaling>
          <c:orientation val="minMax"/>
        </c:scaling>
        <c:delete val="0"/>
        <c:axPos val="b"/>
        <c:numFmt formatCode="[$-41D]mmmm\ 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098337519"/>
        <c:crosses val="autoZero"/>
        <c:auto val="1"/>
        <c:lblOffset val="100"/>
        <c:baseTimeUnit val="months"/>
      </c:dateAx>
      <c:valAx>
        <c:axId val="1098337519"/>
        <c:scaling>
          <c:orientation val="minMax"/>
        </c:scaling>
        <c:delete val="0"/>
        <c:axPos val="l"/>
        <c:majorGridlines>
          <c:spPr>
            <a:ln w="9525" cap="flat" cmpd="sng" algn="ctr">
              <a:solidFill>
                <a:schemeClr val="tx1">
                  <a:lumMod val="15000"/>
                  <a:lumOff val="85000"/>
                </a:schemeClr>
              </a:solidFill>
              <a:prstDash val="sysDot"/>
              <a:round/>
            </a:ln>
            <a:effectLst/>
          </c:spPr>
        </c:majorGridlines>
        <c:numFmt formatCode="_(&quot;kr&quot;* #,##0.00_);_(&quot;kr&quot;* \(#,##0.00\);_(&quot;kr&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0983358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800" dirty="0"/>
              <a:t>Förväntad fördelning spår som</a:t>
            </a:r>
            <a:r>
              <a:rPr lang="sv-SE" sz="800" baseline="0" dirty="0"/>
              <a:t> andel av budget</a:t>
            </a:r>
            <a:endParaRPr lang="sv-SE" sz="8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dPt>
            <c:idx val="0"/>
            <c:bubble3D val="0"/>
            <c:spPr>
              <a:solidFill>
                <a:schemeClr val="accent1"/>
              </a:solidFill>
              <a:ln>
                <a:noFill/>
              </a:ln>
              <a:effectLst/>
            </c:spPr>
            <c:extLst>
              <c:ext xmlns:c16="http://schemas.microsoft.com/office/drawing/2014/chart" uri="{C3380CC4-5D6E-409C-BE32-E72D297353CC}">
                <c16:uniqueId val="{00000001-2916-48E3-A6A4-6E61640E0C4C}"/>
              </c:ext>
            </c:extLst>
          </c:dPt>
          <c:dPt>
            <c:idx val="1"/>
            <c:bubble3D val="0"/>
            <c:spPr>
              <a:solidFill>
                <a:schemeClr val="accent2"/>
              </a:solidFill>
              <a:ln>
                <a:noFill/>
              </a:ln>
              <a:effectLst/>
            </c:spPr>
            <c:extLst>
              <c:ext xmlns:c16="http://schemas.microsoft.com/office/drawing/2014/chart" uri="{C3380CC4-5D6E-409C-BE32-E72D297353CC}">
                <c16:uniqueId val="{00000003-2916-48E3-A6A4-6E61640E0C4C}"/>
              </c:ext>
            </c:extLst>
          </c:dPt>
          <c:dPt>
            <c:idx val="2"/>
            <c:bubble3D val="0"/>
            <c:spPr>
              <a:solidFill>
                <a:schemeClr val="accent3"/>
              </a:solidFill>
              <a:ln>
                <a:noFill/>
              </a:ln>
              <a:effectLst/>
            </c:spPr>
            <c:extLst>
              <c:ext xmlns:c16="http://schemas.microsoft.com/office/drawing/2014/chart" uri="{C3380CC4-5D6E-409C-BE32-E72D297353CC}">
                <c16:uniqueId val="{00000005-2916-48E3-A6A4-6E61640E0C4C}"/>
              </c:ext>
            </c:extLst>
          </c:dPt>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sv-SE"/>
                </a:p>
              </c:txPr>
              <c:dLblPos val="bestFit"/>
              <c:showLegendKey val="0"/>
              <c:showVal val="1"/>
              <c:showCatName val="0"/>
              <c:showSerName val="0"/>
              <c:showPercent val="0"/>
              <c:showBubbleSize val="0"/>
              <c:extLst>
                <c:ext xmlns:c16="http://schemas.microsoft.com/office/drawing/2014/chart" uri="{C3380CC4-5D6E-409C-BE32-E72D297353CC}">
                  <c16:uniqueId val="{00000001-2916-48E3-A6A4-6E61640E0C4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sv-SE"/>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multiLvlStrRef>
              <c:f>Kostnader!$U$55:$W$56</c:f>
              <c:multiLvlStrCache>
                <c:ptCount val="3"/>
                <c:lvl>
                  <c:pt idx="0">
                    <c:v>Spår 1</c:v>
                  </c:pt>
                  <c:pt idx="1">
                    <c:v>Spår 2</c:v>
                  </c:pt>
                  <c:pt idx="2">
                    <c:v>Spår 3</c:v>
                  </c:pt>
                </c:lvl>
                <c:lvl>
                  <c:pt idx="0">
                    <c:v>Andel av total budget</c:v>
                  </c:pt>
                </c:lvl>
              </c:multiLvlStrCache>
            </c:multiLvlStrRef>
          </c:cat>
          <c:val>
            <c:numRef>
              <c:f>Kostnader!$U$57:$W$57</c:f>
              <c:numCache>
                <c:formatCode>0%</c:formatCode>
                <c:ptCount val="3"/>
                <c:pt idx="0">
                  <c:v>6.2615067853467987E-2</c:v>
                </c:pt>
                <c:pt idx="1">
                  <c:v>0.15598919645518605</c:v>
                </c:pt>
                <c:pt idx="2">
                  <c:v>0.78139573569134591</c:v>
                </c:pt>
              </c:numCache>
            </c:numRef>
          </c:val>
          <c:extLst>
            <c:ext xmlns:c16="http://schemas.microsoft.com/office/drawing/2014/chart" uri="{C3380CC4-5D6E-409C-BE32-E72D297353CC}">
              <c16:uniqueId val="{00000006-2916-48E3-A6A4-6E61640E0C4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0.75723</cdr:x>
      <cdr:y>0.51635</cdr:y>
    </cdr:from>
    <cdr:to>
      <cdr:x>0.85092</cdr:x>
      <cdr:y>0.62215</cdr:y>
    </cdr:to>
    <cdr:sp macro="" textlink="">
      <cdr:nvSpPr>
        <cdr:cNvPr id="2" name="textruta 1">
          <a:extLst xmlns:a="http://schemas.openxmlformats.org/drawingml/2006/main">
            <a:ext uri="{FF2B5EF4-FFF2-40B4-BE49-F238E27FC236}">
              <a16:creationId xmlns:a16="http://schemas.microsoft.com/office/drawing/2014/main" id="{950D040B-F8A8-FA06-4F24-EC9AE253AD2F}"/>
            </a:ext>
          </a:extLst>
        </cdr:cNvPr>
        <cdr:cNvSpPr txBox="1"/>
      </cdr:nvSpPr>
      <cdr:spPr>
        <a:xfrm xmlns:a="http://schemas.openxmlformats.org/drawingml/2006/main">
          <a:off x="5619812" y="1766468"/>
          <a:ext cx="695326" cy="36194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sv-SE" sz="1100" dirty="0">
              <a:solidFill>
                <a:schemeClr val="tx1"/>
              </a:solidFill>
            </a:rPr>
            <a:t>45,7 %</a:t>
          </a:r>
        </a:p>
      </cdr:txBody>
    </cdr:sp>
  </cdr:relSizeAnchor>
  <cdr:relSizeAnchor xmlns:cdr="http://schemas.openxmlformats.org/drawingml/2006/chartDrawing">
    <cdr:from>
      <cdr:x>0.90631</cdr:x>
      <cdr:y>0.33039</cdr:y>
    </cdr:from>
    <cdr:to>
      <cdr:x>1</cdr:x>
      <cdr:y>0.43619</cdr:y>
    </cdr:to>
    <cdr:sp macro="" textlink="">
      <cdr:nvSpPr>
        <cdr:cNvPr id="3" name="textruta 2">
          <a:extLst xmlns:a="http://schemas.openxmlformats.org/drawingml/2006/main">
            <a:ext uri="{FF2B5EF4-FFF2-40B4-BE49-F238E27FC236}">
              <a16:creationId xmlns:a16="http://schemas.microsoft.com/office/drawing/2014/main" id="{99A9655C-CB0C-425D-BDE4-665E59BC8386}"/>
            </a:ext>
          </a:extLst>
        </cdr:cNvPr>
        <cdr:cNvSpPr txBox="1"/>
      </cdr:nvSpPr>
      <cdr:spPr>
        <a:xfrm xmlns:a="http://schemas.openxmlformats.org/drawingml/2006/main">
          <a:off x="6726236" y="1130301"/>
          <a:ext cx="695326" cy="36194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sv-SE" sz="1100" dirty="0">
              <a:solidFill>
                <a:schemeClr val="tx1"/>
              </a:solidFill>
            </a:rPr>
            <a:t>47,5 %</a:t>
          </a:r>
        </a:p>
      </cdr:txBody>
    </cdr:sp>
  </cdr:relSizeAnchor>
  <cdr:relSizeAnchor xmlns:cdr="http://schemas.openxmlformats.org/drawingml/2006/chartDrawing">
    <cdr:from>
      <cdr:x>0.75446</cdr:x>
      <cdr:y>0.2518</cdr:y>
    </cdr:from>
    <cdr:to>
      <cdr:x>0.84815</cdr:x>
      <cdr:y>0.3576</cdr:y>
    </cdr:to>
    <cdr:sp macro="" textlink="">
      <cdr:nvSpPr>
        <cdr:cNvPr id="4" name="textruta 3">
          <a:extLst xmlns:a="http://schemas.openxmlformats.org/drawingml/2006/main">
            <a:ext uri="{FF2B5EF4-FFF2-40B4-BE49-F238E27FC236}">
              <a16:creationId xmlns:a16="http://schemas.microsoft.com/office/drawing/2014/main" id="{4D5BB222-A6F1-4AFD-9D37-8D79F3CF2683}"/>
            </a:ext>
          </a:extLst>
        </cdr:cNvPr>
        <cdr:cNvSpPr txBox="1"/>
      </cdr:nvSpPr>
      <cdr:spPr>
        <a:xfrm xmlns:a="http://schemas.openxmlformats.org/drawingml/2006/main">
          <a:off x="5599264" y="861426"/>
          <a:ext cx="695326" cy="36194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sv-SE" sz="1100" dirty="0">
              <a:solidFill>
                <a:schemeClr val="tx1"/>
              </a:solidFill>
            </a:rPr>
            <a:t>93 000</a:t>
          </a:r>
        </a:p>
      </cdr:txBody>
    </cdr:sp>
  </cdr:relSizeAnchor>
  <cdr:relSizeAnchor xmlns:cdr="http://schemas.openxmlformats.org/drawingml/2006/chartDrawing">
    <cdr:from>
      <cdr:x>0.88979</cdr:x>
      <cdr:y>0.11974</cdr:y>
    </cdr:from>
    <cdr:to>
      <cdr:x>0.98348</cdr:x>
      <cdr:y>0.22554</cdr:y>
    </cdr:to>
    <cdr:sp macro="" textlink="">
      <cdr:nvSpPr>
        <cdr:cNvPr id="5" name="textruta 4">
          <a:extLst xmlns:a="http://schemas.openxmlformats.org/drawingml/2006/main">
            <a:ext uri="{FF2B5EF4-FFF2-40B4-BE49-F238E27FC236}">
              <a16:creationId xmlns:a16="http://schemas.microsoft.com/office/drawing/2014/main" id="{B86DF1E3-A557-4A1F-99EC-965DD86444F9}"/>
            </a:ext>
          </a:extLst>
        </cdr:cNvPr>
        <cdr:cNvSpPr txBox="1"/>
      </cdr:nvSpPr>
      <cdr:spPr>
        <a:xfrm xmlns:a="http://schemas.openxmlformats.org/drawingml/2006/main">
          <a:off x="6603630" y="409651"/>
          <a:ext cx="695326" cy="36194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sv-SE" sz="1100" dirty="0">
              <a:solidFill>
                <a:schemeClr val="tx1"/>
              </a:solidFill>
            </a:rPr>
            <a:t>125 000</a:t>
          </a:r>
        </a:p>
      </cdr:txBody>
    </cdr:sp>
  </cdr:relSizeAnchor>
</c:userShapes>
</file>

<file path=ppt/drawings/drawing2.xml><?xml version="1.0" encoding="utf-8"?>
<c:userShapes xmlns:c="http://schemas.openxmlformats.org/drawingml/2006/chart">
  <cdr:relSizeAnchor xmlns:cdr="http://schemas.openxmlformats.org/drawingml/2006/chartDrawing">
    <cdr:from>
      <cdr:x>0.80021</cdr:x>
      <cdr:y>0.36425</cdr:y>
    </cdr:from>
    <cdr:to>
      <cdr:x>1</cdr:x>
      <cdr:y>0.55851</cdr:y>
    </cdr:to>
    <cdr:sp macro="" textlink="">
      <cdr:nvSpPr>
        <cdr:cNvPr id="2" name="textruta 1">
          <a:extLst xmlns:a="http://schemas.openxmlformats.org/drawingml/2006/main">
            <a:ext uri="{FF2B5EF4-FFF2-40B4-BE49-F238E27FC236}">
              <a16:creationId xmlns:a16="http://schemas.microsoft.com/office/drawing/2014/main" id="{2F6BEFAC-BE8D-C459-DB5E-54192F5256EF}"/>
            </a:ext>
          </a:extLst>
        </cdr:cNvPr>
        <cdr:cNvSpPr txBox="1"/>
      </cdr:nvSpPr>
      <cdr:spPr>
        <a:xfrm xmlns:a="http://schemas.openxmlformats.org/drawingml/2006/main">
          <a:off x="5257365" y="1105089"/>
          <a:ext cx="1312617" cy="5893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900" dirty="0">
              <a:solidFill>
                <a:schemeClr val="tx1"/>
              </a:solidFill>
            </a:rPr>
            <a:t>59 % förbrukat</a:t>
          </a:r>
          <a:r>
            <a:rPr lang="sv-SE" sz="900" baseline="0" dirty="0">
              <a:solidFill>
                <a:schemeClr val="tx1"/>
              </a:solidFill>
            </a:rPr>
            <a:t> av spårtilldelad budget </a:t>
          </a:r>
          <a:br>
            <a:rPr lang="sv-SE" sz="900" baseline="0" dirty="0">
              <a:solidFill>
                <a:schemeClr val="tx1"/>
              </a:solidFill>
            </a:rPr>
          </a:br>
          <a:r>
            <a:rPr lang="sv-SE" sz="900" baseline="0" dirty="0">
              <a:solidFill>
                <a:schemeClr val="tx1"/>
              </a:solidFill>
            </a:rPr>
            <a:t>t om januari 2023 </a:t>
          </a:r>
          <a:endParaRPr lang="sv-SE" sz="900" dirty="0">
            <a:solidFill>
              <a:schemeClr val="tx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0.79659</cdr:x>
      <cdr:y>0.37627</cdr:y>
    </cdr:from>
    <cdr:to>
      <cdr:x>1</cdr:x>
      <cdr:y>0.57734</cdr:y>
    </cdr:to>
    <cdr:sp macro="" textlink="">
      <cdr:nvSpPr>
        <cdr:cNvPr id="2" name="textruta 1">
          <a:extLst xmlns:a="http://schemas.openxmlformats.org/drawingml/2006/main">
            <a:ext uri="{FF2B5EF4-FFF2-40B4-BE49-F238E27FC236}">
              <a16:creationId xmlns:a16="http://schemas.microsoft.com/office/drawing/2014/main" id="{7393E3D4-56CC-003E-70C7-F95FF31D7972}"/>
            </a:ext>
          </a:extLst>
        </cdr:cNvPr>
        <cdr:cNvSpPr txBox="1"/>
      </cdr:nvSpPr>
      <cdr:spPr>
        <a:xfrm xmlns:a="http://schemas.openxmlformats.org/drawingml/2006/main">
          <a:off x="5243756" y="1134810"/>
          <a:ext cx="1335777" cy="6064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900" dirty="0">
              <a:solidFill>
                <a:schemeClr val="tx1"/>
              </a:solidFill>
            </a:rPr>
            <a:t>94 % förbrukat</a:t>
          </a:r>
          <a:r>
            <a:rPr lang="sv-SE" sz="900" baseline="0" dirty="0">
              <a:solidFill>
                <a:schemeClr val="tx1"/>
              </a:solidFill>
            </a:rPr>
            <a:t> av spårtilldelad budget </a:t>
          </a:r>
          <a:br>
            <a:rPr lang="sv-SE" sz="900" baseline="0" dirty="0">
              <a:solidFill>
                <a:schemeClr val="tx1"/>
              </a:solidFill>
            </a:rPr>
          </a:br>
          <a:r>
            <a:rPr lang="sv-SE" sz="900" baseline="0" dirty="0">
              <a:solidFill>
                <a:schemeClr val="tx1"/>
              </a:solidFill>
            </a:rPr>
            <a:t>t om januari 2023 </a:t>
          </a:r>
          <a:endParaRPr lang="sv-SE" sz="900" dirty="0">
            <a:solidFill>
              <a:schemeClr val="tx1"/>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0.78466</cdr:x>
      <cdr:y>0.4673</cdr:y>
    </cdr:from>
    <cdr:to>
      <cdr:x>0.95882</cdr:x>
      <cdr:y>0.64028</cdr:y>
    </cdr:to>
    <cdr:sp macro="" textlink="">
      <cdr:nvSpPr>
        <cdr:cNvPr id="2" name="textruta 1">
          <a:extLst xmlns:a="http://schemas.openxmlformats.org/drawingml/2006/main">
            <a:ext uri="{FF2B5EF4-FFF2-40B4-BE49-F238E27FC236}">
              <a16:creationId xmlns:a16="http://schemas.microsoft.com/office/drawing/2014/main" id="{CA66123B-281A-F887-7324-D853C671B278}"/>
            </a:ext>
          </a:extLst>
        </cdr:cNvPr>
        <cdr:cNvSpPr txBox="1"/>
      </cdr:nvSpPr>
      <cdr:spPr>
        <a:xfrm xmlns:a="http://schemas.openxmlformats.org/drawingml/2006/main">
          <a:off x="5088859" y="1409355"/>
          <a:ext cx="1129504" cy="5217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sz="900" dirty="0">
              <a:solidFill>
                <a:schemeClr val="tx1"/>
              </a:solidFill>
            </a:rPr>
            <a:t>49 % förbrukat</a:t>
          </a:r>
          <a:r>
            <a:rPr lang="sv-SE" sz="900" baseline="0" dirty="0">
              <a:solidFill>
                <a:schemeClr val="tx1"/>
              </a:solidFill>
            </a:rPr>
            <a:t> av spårtilldelad budget t om januari 2023 </a:t>
          </a:r>
          <a:endParaRPr lang="sv-SE" sz="900" dirty="0">
            <a:solidFill>
              <a:schemeClr val="tx1"/>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0.79192</cdr:x>
      <cdr:y>0.52573</cdr:y>
    </cdr:from>
    <cdr:to>
      <cdr:x>0.98617</cdr:x>
      <cdr:y>0.68171</cdr:y>
    </cdr:to>
    <cdr:sp macro="" textlink="">
      <cdr:nvSpPr>
        <cdr:cNvPr id="2" name="textruta 1">
          <a:extLst xmlns:a="http://schemas.openxmlformats.org/drawingml/2006/main">
            <a:ext uri="{FF2B5EF4-FFF2-40B4-BE49-F238E27FC236}">
              <a16:creationId xmlns:a16="http://schemas.microsoft.com/office/drawing/2014/main" id="{0DF764C9-FC8D-AFB1-7169-0BC59E1667F9}"/>
            </a:ext>
          </a:extLst>
        </cdr:cNvPr>
        <cdr:cNvSpPr txBox="1"/>
      </cdr:nvSpPr>
      <cdr:spPr>
        <a:xfrm xmlns:a="http://schemas.openxmlformats.org/drawingml/2006/main">
          <a:off x="5453636" y="2108200"/>
          <a:ext cx="1337691" cy="62547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900" dirty="0">
              <a:solidFill>
                <a:schemeClr val="tx1"/>
              </a:solidFill>
            </a:rPr>
            <a:t>56 % förbrukat</a:t>
          </a:r>
          <a:r>
            <a:rPr lang="sv-SE" sz="900" baseline="0" dirty="0">
              <a:solidFill>
                <a:schemeClr val="tx1"/>
              </a:solidFill>
            </a:rPr>
            <a:t> av budget t om januari 2023 </a:t>
          </a:r>
          <a:endParaRPr lang="sv-SE" sz="900"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34E04B-E651-4647-A300-2AFAE441B118}" type="datetimeFigureOut">
              <a:rPr lang="sv-SE" smtClean="0"/>
              <a:t>2023-03-01</a:t>
            </a:fld>
            <a:endParaRPr lang="sv-SE"/>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B27053-A168-41C7-8F57-9601F9EF8615}" type="slidenum">
              <a:rPr lang="sv-SE" smtClean="0"/>
              <a:t>‹#›</a:t>
            </a:fld>
            <a:endParaRPr lang="sv-SE"/>
          </a:p>
        </p:txBody>
      </p:sp>
    </p:spTree>
    <p:extLst>
      <p:ext uri="{BB962C8B-B14F-4D97-AF65-F5344CB8AC3E}">
        <p14:creationId xmlns:p14="http://schemas.microsoft.com/office/powerpoint/2010/main" val="1478300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96206B-CE5A-4CA3-BD34-3451FD0BA690}" type="datetimeFigureOut">
              <a:rPr lang="sv-SE" smtClean="0"/>
              <a:t>2023-03-01</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63CAE6-3546-4A01-BBE9-044D7CD2D89D}" type="slidenum">
              <a:rPr lang="sv-SE" smtClean="0"/>
              <a:t>‹#›</a:t>
            </a:fld>
            <a:endParaRPr lang="sv-SE"/>
          </a:p>
        </p:txBody>
      </p:sp>
    </p:spTree>
    <p:extLst>
      <p:ext uri="{BB962C8B-B14F-4D97-AF65-F5344CB8AC3E}">
        <p14:creationId xmlns:p14="http://schemas.microsoft.com/office/powerpoint/2010/main" val="150416155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r>
              <a:rPr lang="sv-SE" b="0" i="0" dirty="0">
                <a:solidFill>
                  <a:srgbClr val="013772"/>
                </a:solidFill>
                <a:effectLst/>
                <a:latin typeface="PF Square Sans Pro"/>
              </a:rPr>
              <a:t>Ur www.esf.se :</a:t>
            </a:r>
          </a:p>
          <a:p>
            <a:pPr algn="l"/>
            <a:r>
              <a:rPr lang="sv-SE" b="0" i="1" dirty="0">
                <a:solidFill>
                  <a:srgbClr val="013772"/>
                </a:solidFill>
                <a:effectLst/>
                <a:latin typeface="PF Square Sans Pro"/>
              </a:rPr>
              <a:t>Ett av många initiativ av EU-kommissionen för att motverka konsekvenserna i ekonomin på grund av coronapandemin är </a:t>
            </a:r>
            <a:r>
              <a:rPr lang="sv-SE" b="0" i="1" dirty="0" err="1">
                <a:solidFill>
                  <a:srgbClr val="013772"/>
                </a:solidFill>
                <a:effectLst/>
                <a:latin typeface="PF Square Sans Pro"/>
              </a:rPr>
              <a:t>React</a:t>
            </a:r>
            <a:r>
              <a:rPr lang="sv-SE" b="0" i="1" dirty="0">
                <a:solidFill>
                  <a:srgbClr val="013772"/>
                </a:solidFill>
                <a:effectLst/>
                <a:latin typeface="PF Square Sans Pro"/>
              </a:rPr>
              <a:t>-EU. Medlen kommer att kunna användas till och med år 2023 och ingår i socialfondsprogrammet 2014-2020, som ett nytt programområde. Ett nytt förslag från Arbetsmarknadsdepartementet kan innebära att målgruppen för </a:t>
            </a:r>
            <a:r>
              <a:rPr lang="sv-SE" b="0" i="1" dirty="0" err="1">
                <a:solidFill>
                  <a:srgbClr val="013772"/>
                </a:solidFill>
                <a:effectLst/>
                <a:latin typeface="PF Square Sans Pro"/>
              </a:rPr>
              <a:t>React</a:t>
            </a:r>
            <a:r>
              <a:rPr lang="sv-SE" b="0" i="1" dirty="0">
                <a:solidFill>
                  <a:srgbClr val="013772"/>
                </a:solidFill>
                <a:effectLst/>
                <a:latin typeface="PF Square Sans Pro"/>
              </a:rPr>
              <a:t>-EU utökas. Förslaget, som godkänts av Övervakningskommittén, innebär att även sysselsatta kvinnor och män får möjlighet till kompetensutveckling för att stärka sin ställning på arbetsmarknaden</a:t>
            </a:r>
          </a:p>
          <a:p>
            <a:pPr algn="l"/>
            <a:r>
              <a:rPr lang="sv-SE" b="0" i="1" dirty="0">
                <a:solidFill>
                  <a:srgbClr val="013772"/>
                </a:solidFill>
                <a:effectLst/>
                <a:latin typeface="PF Square Sans Pro"/>
              </a:rPr>
              <a:t>Målgruppen för </a:t>
            </a:r>
            <a:r>
              <a:rPr lang="sv-SE" b="0" i="1" dirty="0" err="1">
                <a:solidFill>
                  <a:srgbClr val="013772"/>
                </a:solidFill>
                <a:effectLst/>
                <a:latin typeface="PF Square Sans Pro"/>
              </a:rPr>
              <a:t>React</a:t>
            </a:r>
            <a:r>
              <a:rPr lang="sv-SE" b="0" i="1" dirty="0">
                <a:solidFill>
                  <a:srgbClr val="013772"/>
                </a:solidFill>
                <a:effectLst/>
                <a:latin typeface="PF Square Sans Pro"/>
              </a:rPr>
              <a:t>-EU i socialfondsprogrammet är kvinnor och män som har blivit arbetslösa under pandemin och som behöver rustande och matchande insatser för att stärka sin ställning på arbetsmarknaden i syfte att snabbt komma i arbete. Medlen ska främst finansiera insatser för arbetslösa, exempelvis unga eller utrikes födda, som behöver insatser för att komma i arbete eller utbildning (reguljär eller annan) som bedöms vara en förutsättning för att få ett varaktigt arbete, eller som behöver kompetensutveckling för omställning till arbete.</a:t>
            </a:r>
          </a:p>
          <a:p>
            <a:pPr algn="l"/>
            <a:r>
              <a:rPr lang="sv-SE" b="0" i="1" dirty="0">
                <a:solidFill>
                  <a:srgbClr val="013772"/>
                </a:solidFill>
                <a:effectLst/>
                <a:latin typeface="PF Square Sans Pro"/>
              </a:rPr>
              <a:t>I den här utlysningen krävs ingen medfinansiering.</a:t>
            </a:r>
          </a:p>
          <a:p>
            <a:pPr algn="l"/>
            <a:r>
              <a:rPr lang="sv-SE" b="0" i="1" dirty="0">
                <a:solidFill>
                  <a:srgbClr val="013772"/>
                </a:solidFill>
                <a:effectLst/>
                <a:latin typeface="PF Square Sans Pro"/>
              </a:rPr>
              <a:t>Exempel på insatser:</a:t>
            </a:r>
          </a:p>
          <a:p>
            <a:pPr algn="l">
              <a:buFont typeface="Arial" panose="020B0604020202020204" pitchFamily="34" charset="0"/>
              <a:buChar char="•"/>
            </a:pPr>
            <a:r>
              <a:rPr lang="sv-SE" b="0" i="1" dirty="0">
                <a:solidFill>
                  <a:srgbClr val="013772"/>
                </a:solidFill>
                <a:effectLst/>
                <a:latin typeface="PF Square Sans Pro"/>
              </a:rPr>
              <a:t>Matchande insatser</a:t>
            </a:r>
          </a:p>
          <a:p>
            <a:pPr algn="l">
              <a:buFont typeface="Arial" panose="020B0604020202020204" pitchFamily="34" charset="0"/>
              <a:buChar char="•"/>
            </a:pPr>
            <a:r>
              <a:rPr lang="sv-SE" b="0" i="1" dirty="0">
                <a:solidFill>
                  <a:srgbClr val="013772"/>
                </a:solidFill>
                <a:effectLst/>
                <a:latin typeface="PF Square Sans Pro"/>
              </a:rPr>
              <a:t>Arbetsmarknadsutbildning (till exempel med grön och digital inriktning)</a:t>
            </a:r>
          </a:p>
          <a:p>
            <a:pPr algn="l">
              <a:buFont typeface="Arial" panose="020B0604020202020204" pitchFamily="34" charset="0"/>
              <a:buChar char="•"/>
            </a:pPr>
            <a:r>
              <a:rPr lang="sv-SE" b="0" i="1" dirty="0">
                <a:solidFill>
                  <a:srgbClr val="013772"/>
                </a:solidFill>
                <a:effectLst/>
                <a:latin typeface="PF Square Sans Pro"/>
              </a:rPr>
              <a:t>Karriärvägledning</a:t>
            </a:r>
          </a:p>
          <a:p>
            <a:pPr algn="l">
              <a:buFont typeface="Arial" panose="020B0604020202020204" pitchFamily="34" charset="0"/>
              <a:buChar char="•"/>
            </a:pPr>
            <a:r>
              <a:rPr lang="sv-SE" b="0" i="1" dirty="0">
                <a:solidFill>
                  <a:srgbClr val="013772"/>
                </a:solidFill>
                <a:effectLst/>
                <a:latin typeface="PF Square Sans Pro"/>
              </a:rPr>
              <a:t>Yrkes- och studieförberedande insatser</a:t>
            </a:r>
          </a:p>
          <a:p>
            <a:pPr algn="l">
              <a:buFont typeface="Arial" panose="020B0604020202020204" pitchFamily="34" charset="0"/>
              <a:buChar char="•"/>
            </a:pPr>
            <a:r>
              <a:rPr lang="sv-SE" b="0" i="1" dirty="0">
                <a:solidFill>
                  <a:srgbClr val="013772"/>
                </a:solidFill>
                <a:effectLst/>
                <a:latin typeface="PF Square Sans Pro"/>
              </a:rPr>
              <a:t>Insatser inom utbildningsväsendet. </a:t>
            </a:r>
          </a:p>
          <a:p>
            <a:pPr algn="l"/>
            <a:r>
              <a:rPr lang="sv-SE" b="0" i="1" dirty="0">
                <a:solidFill>
                  <a:srgbClr val="013772"/>
                </a:solidFill>
                <a:effectLst/>
                <a:latin typeface="PF Square Sans Pro"/>
              </a:rPr>
              <a:t>Medlen ska användas för att komplettera och förstärka den nationella arbetsmarknadspolitiken så att fler kvinnor och män som har blivit arbetslösa under pandemin får del av rustande och matchande insatser i syfte att snabbt komma i arbete.</a:t>
            </a:r>
          </a:p>
          <a:p>
            <a:pPr algn="l"/>
            <a:r>
              <a:rPr lang="sv-SE" b="0" i="1" dirty="0">
                <a:solidFill>
                  <a:srgbClr val="013772"/>
                </a:solidFill>
                <a:effectLst/>
                <a:latin typeface="PF Square Sans Pro"/>
              </a:rPr>
              <a:t>Fördelning av medel</a:t>
            </a:r>
          </a:p>
          <a:p>
            <a:pPr algn="l"/>
            <a:r>
              <a:rPr lang="sv-SE" b="0" i="1" dirty="0">
                <a:solidFill>
                  <a:srgbClr val="013772"/>
                </a:solidFill>
                <a:effectLst/>
                <a:latin typeface="PF Square Sans Pro"/>
              </a:rPr>
              <a:t>Medlen ska tilldelas och utlysas på nationell nivå, varav ca 75 procent bara kan sökas av Arbetsförmedlingen. Motivet är att pandemin har skapat en situation där det krävs en nationell koordinering av resurserna för att snabbt få till stånd effektiva insatser, i samarbete med lokala, regionala eller andra relevanta aktörer. Antalet inskrivna arbetslösa vid Arbetsförmedlingen har ökat väsentligt till följd av konsekvenserna av pandemin. Vidare har behoven hos de inskrivna vid Arbetsförmedlingen förändrats i spåren av pandemin, vilket motiverar satsningar för att möta dessa behov. En del av medlen som söks av Arbetsförmedlingen bör användas i till exempel samverkan med kommuner, regioner och andra relevanta aktörer. </a:t>
            </a:r>
          </a:p>
          <a:p>
            <a:pPr algn="l"/>
            <a:r>
              <a:rPr lang="sv-SE" b="0" i="1" dirty="0">
                <a:solidFill>
                  <a:srgbClr val="013772"/>
                </a:solidFill>
                <a:effectLst/>
                <a:latin typeface="PF Square Sans Pro"/>
              </a:rPr>
              <a:t>Cirka 25 procent av medlen kan sökas av en bredd av aktörer. Till exempel civilsamhällesorganisationer, för att ge ytterligare möjligheter att nå ut till arbetslösa.</a:t>
            </a:r>
          </a:p>
          <a:p>
            <a:pPr algn="l"/>
            <a:r>
              <a:rPr lang="sv-SE" b="0" i="1" dirty="0">
                <a:solidFill>
                  <a:srgbClr val="013772"/>
                </a:solidFill>
                <a:effectLst/>
                <a:latin typeface="PF Square Sans Pro"/>
              </a:rPr>
              <a:t>Stöd till övergången till en koldioxidsnål ekonomi</a:t>
            </a:r>
          </a:p>
          <a:p>
            <a:pPr algn="l"/>
            <a:r>
              <a:rPr lang="sv-SE" b="0" i="1" dirty="0" err="1">
                <a:solidFill>
                  <a:srgbClr val="013772"/>
                </a:solidFill>
                <a:effectLst/>
                <a:latin typeface="PF Square Sans Pro"/>
              </a:rPr>
              <a:t>React</a:t>
            </a:r>
            <a:r>
              <a:rPr lang="sv-SE" b="0" i="1" dirty="0">
                <a:solidFill>
                  <a:srgbClr val="013772"/>
                </a:solidFill>
                <a:effectLst/>
                <a:latin typeface="PF Square Sans Pro"/>
              </a:rPr>
              <a:t>-EU möjliggör satsningar som bidrar till övergången till en koldioxidsnål ekonomi och åtminstone 25 procent av medlen bör gå till sådana insatser. Det kan till exempel handla om arbetsmarknadsutbildning med grön och digital inriktning. Det bör så långt som möjligt föras en dialog med lokala, regionala och andra relevanta aktörer om dessa insatser.  </a:t>
            </a:r>
          </a:p>
          <a:p>
            <a:pPr algn="l"/>
            <a:r>
              <a:rPr lang="sv-SE" b="0" i="1" dirty="0">
                <a:solidFill>
                  <a:srgbClr val="013772"/>
                </a:solidFill>
                <a:effectLst/>
                <a:latin typeface="PF Square Sans Pro"/>
              </a:rPr>
              <a:t>Förväntade resultat:</a:t>
            </a:r>
          </a:p>
          <a:p>
            <a:pPr algn="l">
              <a:buFont typeface="Arial" panose="020B0604020202020204" pitchFamily="34" charset="0"/>
              <a:buChar char="•"/>
            </a:pPr>
            <a:r>
              <a:rPr lang="sv-SE" b="0" i="1" dirty="0">
                <a:solidFill>
                  <a:srgbClr val="013772"/>
                </a:solidFill>
                <a:effectLst/>
                <a:latin typeface="PF Square Sans Pro"/>
              </a:rPr>
              <a:t>Fler arbetslösa kan ta del av insatser för att stärka sin ställning på arbetsmarknaden och övergå till arbete eller utbildning eller kommer närmare arbetsmarknaden genom att få förutsättningar att söka arbete eller utbildning.</a:t>
            </a:r>
          </a:p>
          <a:p>
            <a:pPr algn="l"/>
            <a:r>
              <a:rPr lang="sv-SE" b="0" i="1" dirty="0">
                <a:solidFill>
                  <a:srgbClr val="013772"/>
                </a:solidFill>
                <a:effectLst/>
                <a:latin typeface="PF Square Sans Pro"/>
              </a:rPr>
              <a:t>Förväntande effekter:</a:t>
            </a:r>
          </a:p>
          <a:p>
            <a:pPr algn="l">
              <a:buFont typeface="Arial" panose="020B0604020202020204" pitchFamily="34" charset="0"/>
              <a:buChar char="•"/>
            </a:pPr>
            <a:r>
              <a:rPr lang="sv-SE" b="0" i="1" dirty="0">
                <a:solidFill>
                  <a:srgbClr val="013772"/>
                </a:solidFill>
                <a:effectLst/>
                <a:latin typeface="PF Square Sans Pro"/>
              </a:rPr>
              <a:t>Arbetslöshet och utanförskap till följd av pandemin har motverkats.</a:t>
            </a:r>
          </a:p>
          <a:p>
            <a:pPr algn="l">
              <a:buFont typeface="Arial" panose="020B0604020202020204" pitchFamily="34" charset="0"/>
              <a:buChar char="•"/>
            </a:pPr>
            <a:r>
              <a:rPr lang="sv-SE" b="0" i="1" dirty="0">
                <a:solidFill>
                  <a:srgbClr val="013772"/>
                </a:solidFill>
                <a:effectLst/>
                <a:latin typeface="PF Square Sans Pro"/>
              </a:rPr>
              <a:t>Ökad delaktighet för individen på arbetsmarknaden och en kompetensutveckling som bidrar till att möta arbetsgivarnas framtida behov</a:t>
            </a:r>
          </a:p>
          <a:p>
            <a:pPr algn="l"/>
            <a:r>
              <a:rPr lang="sv-SE" b="0" i="1" dirty="0">
                <a:solidFill>
                  <a:srgbClr val="013772"/>
                </a:solidFill>
                <a:effectLst/>
                <a:latin typeface="PF Square Sans Pro"/>
              </a:rPr>
              <a:t>Bakgrund</a:t>
            </a:r>
          </a:p>
          <a:p>
            <a:pPr algn="l"/>
            <a:r>
              <a:rPr lang="sv-SE" b="0" i="1" dirty="0">
                <a:solidFill>
                  <a:srgbClr val="013772"/>
                </a:solidFill>
                <a:effectLst/>
                <a:latin typeface="PF Square Sans Pro"/>
              </a:rPr>
              <a:t>Pandemin och dess följdverkningar har inneburit att situationen på arbetsmarknaden har försämrats betydligt. Sysselsättningen har minskat i många grupper på arbetsmarknaden och minskningen har varit särskilt stor för personer med tidsbegränsade anställningar, ungdomar och kvinnor.</a:t>
            </a:r>
          </a:p>
          <a:p>
            <a:pPr algn="l"/>
            <a:r>
              <a:rPr lang="sv-SE" b="0" i="1" dirty="0">
                <a:solidFill>
                  <a:srgbClr val="013772"/>
                </a:solidFill>
                <a:effectLst/>
                <a:latin typeface="PF Square Sans Pro"/>
              </a:rPr>
              <a:t>Arbetslösheten har ökat snabbt i alla grupper, men framför allt bland unga, personer med högst förgymnasial utbildning och utomeuropeiskt födda. Arbetslösheten har stigit ungefär lika mycket bland män och kvinnor, men kvinnors sysselsättningsgrad har minskat mer.</a:t>
            </a:r>
          </a:p>
          <a:p>
            <a:pPr algn="l"/>
            <a:r>
              <a:rPr lang="sv-SE" b="0" i="1" dirty="0">
                <a:solidFill>
                  <a:srgbClr val="013772"/>
                </a:solidFill>
                <a:effectLst/>
                <a:latin typeface="PF Square Sans Pro"/>
              </a:rPr>
              <a:t>Under fjärde kvartalet 2020 skedde en återhämtning på arbetsmarknaden och sysselsättningen ökade samtidigt som arbetslösheten minskade tydligt.</a:t>
            </a:r>
          </a:p>
          <a:p>
            <a:pPr algn="l"/>
            <a:r>
              <a:rPr lang="sv-SE" b="0" i="1" dirty="0">
                <a:solidFill>
                  <a:srgbClr val="013772"/>
                </a:solidFill>
                <a:effectLst/>
                <a:latin typeface="PF Square Sans Pro"/>
              </a:rPr>
              <a:t>Läget på arbetsmarknaden väntas vara fortsatt allvarligt framöver, även om sysselsättningsfallet begränsas av att företagen i stor utsträckning tillämpar korttidspermittering. Det försämrade pandemiläget i början av 2021 riskerar att ytterligare försämra läget på arbetsmarknaden och har föranlett åtgärder såsom förlängning av det utökade stödet vid korttidspermittering.</a:t>
            </a:r>
          </a:p>
          <a:p>
            <a:pPr algn="l"/>
            <a:r>
              <a:rPr lang="sv-SE" b="0" i="1" dirty="0">
                <a:solidFill>
                  <a:srgbClr val="013772"/>
                </a:solidFill>
                <a:effectLst/>
                <a:latin typeface="PF Square Sans Pro"/>
              </a:rPr>
              <a:t>Sysselsättningen bedöms öka något under 2021, men det sker långsamt eftersom många företag i första hand ökar produktionen genom att öka arbetstiden bland redan anställda när korttidspermittering fasas ut. Arbetslösheten väntas fortsatt vara högre i slutet av 2022 än innan krisen. Risken för att bli långvarigt arbetslös är särskilt stor i grupper som sedan tidigare har en svag förankring på arbetsmarknaden.</a:t>
            </a:r>
          </a:p>
          <a:p>
            <a:pPr algn="l"/>
            <a:r>
              <a:rPr lang="sv-SE" b="0" i="1" dirty="0">
                <a:solidFill>
                  <a:srgbClr val="013772"/>
                </a:solidFill>
                <a:effectLst/>
                <a:latin typeface="PF Square Sans Pro"/>
              </a:rPr>
              <a:t>Krisen medför att strukturomvandlingen på arbetsmarknaden påskyndas. Det innebär i sin tur andra krav på arbetskraftens kompetenser, vilket riskerar att öka obalanserna på arbetsmarknaden och att arbetslösheten permanentas på en högre nivå. En del arbeten som försvinner kommer inte tillbaka. </a:t>
            </a:r>
          </a:p>
          <a:p>
            <a:pPr algn="l"/>
            <a:r>
              <a:rPr lang="sv-SE" b="0" i="1" dirty="0">
                <a:solidFill>
                  <a:srgbClr val="013772"/>
                </a:solidFill>
                <a:effectLst/>
                <a:latin typeface="PF Square Sans Pro"/>
              </a:rPr>
              <a:t>Pandemin visar på vikten av omställning. Den som förlorat arbetet behöver därför goda möjligheter att ställa om till ett nytt jobb, bland annat för att minska kompetensbristen inom vissa yrken och för att möta arbetsgivarnas behov när ekonomin vänder.</a:t>
            </a:r>
          </a:p>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2</a:t>
            </a:fld>
            <a:endParaRPr lang="sv-SE"/>
          </a:p>
        </p:txBody>
      </p:sp>
    </p:spTree>
    <p:extLst>
      <p:ext uri="{BB962C8B-B14F-4D97-AF65-F5344CB8AC3E}">
        <p14:creationId xmlns:p14="http://schemas.microsoft.com/office/powerpoint/2010/main" val="24812109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a:prstGeom prst="rect">
            <a:avLst/>
          </a:prstGeom>
        </p:spPr>
        <p:txBody>
          <a:bodyPr/>
          <a:lstStyle/>
          <a:p>
            <a:r>
              <a:rPr lang="sv-SE"/>
              <a:t>Klicka på ikonen för att lägga till en bild</a:t>
            </a:r>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2023-03-01</a:t>
            </a:fld>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5328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5328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10" name="Rektangel">
            <a:extLst>
              <a:ext uri="{FF2B5EF4-FFF2-40B4-BE49-F238E27FC236}">
                <a16:creationId xmlns:a16="http://schemas.microsoft.com/office/drawing/2014/main" id="{42471F8E-02EA-4CE1-BE1B-A1E039DB565A}"/>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Tree>
    <p:extLst>
      <p:ext uri="{BB962C8B-B14F-4D97-AF65-F5344CB8AC3E}">
        <p14:creationId xmlns:p14="http://schemas.microsoft.com/office/powerpoint/2010/main" val="930055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a:prstGeom prst="rect">
            <a:avLst/>
          </a:prstGeom>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1"/>
            <a:ext cx="4572000" cy="4680000"/>
          </a:xfrm>
          <a:prstGeom prst="rect">
            <a:avLst/>
          </a:prstGeom>
        </p:spPr>
        <p:txBody>
          <a:bodyPr/>
          <a:lstStyle/>
          <a:p>
            <a:r>
              <a:rPr lang="sv-SE"/>
              <a:t>Klicka på ikonen för att lägga till en bild</a:t>
            </a:r>
          </a:p>
        </p:txBody>
      </p:sp>
    </p:spTree>
    <p:extLst>
      <p:ext uri="{BB962C8B-B14F-4D97-AF65-F5344CB8AC3E}">
        <p14:creationId xmlns:p14="http://schemas.microsoft.com/office/powerpoint/2010/main" val="79755129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a:prstGeom prst="rect">
            <a:avLst/>
          </a:prstGeom>
        </p:spPr>
        <p:txBody>
          <a:bodyPr anchor="ctr"/>
          <a:lstStyle>
            <a:lvl1pPr algn="ctr">
              <a:defRPr sz="2400" b="1"/>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2023-03-01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677987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2023-03-01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391881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sförteckning">
    <p:spTree>
      <p:nvGrpSpPr>
        <p:cNvPr id="1" name=""/>
        <p:cNvGrpSpPr/>
        <p:nvPr/>
      </p:nvGrpSpPr>
      <p:grpSpPr>
        <a:xfrm>
          <a:off x="0" y="0"/>
          <a:ext cx="0" cy="0"/>
          <a:chOff x="0" y="0"/>
          <a:chExt cx="0" cy="0"/>
        </a:xfrm>
      </p:grpSpPr>
      <p:sp>
        <p:nvSpPr>
          <p:cNvPr id="8" name="Rectangle 17">
            <a:extLst>
              <a:ext uri="{FF2B5EF4-FFF2-40B4-BE49-F238E27FC236}">
                <a16:creationId xmlns:a16="http://schemas.microsoft.com/office/drawing/2014/main" id="{FB83FAFF-EED2-4BB2-B3CE-D5D395077B1C}"/>
              </a:ext>
            </a:extLst>
          </p:cNvPr>
          <p:cNvSpPr/>
          <p:nvPr userDrawn="1"/>
        </p:nvSpPr>
        <p:spPr>
          <a:xfrm>
            <a:off x="0" y="0"/>
            <a:ext cx="427155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 name="Rubrik 1"/>
          <p:cNvSpPr>
            <a:spLocks noGrp="1"/>
          </p:cNvSpPr>
          <p:nvPr>
            <p:ph type="title" hasCustomPrompt="1"/>
          </p:nvPr>
        </p:nvSpPr>
        <p:spPr>
          <a:xfrm>
            <a:off x="614230" y="2234250"/>
            <a:ext cx="3657323" cy="675000"/>
          </a:xfrm>
          <a:prstGeom prst="rect">
            <a:avLst/>
          </a:prstGeom>
        </p:spPr>
        <p:txBody>
          <a:bodyPr/>
          <a:lstStyle>
            <a:lvl1pPr>
              <a:defRPr>
                <a:solidFill>
                  <a:schemeClr val="bg1"/>
                </a:solidFill>
              </a:defRPr>
            </a:lvl1pPr>
          </a:lstStyle>
          <a:p>
            <a:r>
              <a:rPr lang="sv-SE" dirty="0"/>
              <a:t>Innehållsförteckning</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0"/>
            <a:ext cx="3629210" cy="4374000"/>
          </a:xfrm>
          <a:prstGeom prst="rect">
            <a:avLst/>
          </a:prstGeom>
        </p:spPr>
        <p:txBody>
          <a:bodyPr anchor="ct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Linje">
            <a:extLst>
              <a:ext uri="{FF2B5EF4-FFF2-40B4-BE49-F238E27FC236}">
                <a16:creationId xmlns:a16="http://schemas.microsoft.com/office/drawing/2014/main" id="{55D631E8-9485-45FA-8CC3-F420D736C613}"/>
              </a:ext>
            </a:extLst>
          </p:cNvPr>
          <p:cNvSpPr/>
          <p:nvPr userDrawn="1"/>
        </p:nvSpPr>
        <p:spPr>
          <a:xfrm>
            <a:off x="614230" y="2909250"/>
            <a:ext cx="3383004" cy="0"/>
          </a:xfrm>
          <a:prstGeom prst="line">
            <a:avLst/>
          </a:prstGeom>
          <a:ln w="79375">
            <a:solidFill>
              <a:schemeClr val="accent2"/>
            </a:solidFill>
          </a:ln>
        </p:spPr>
        <p:txBody>
          <a:bodyPr lIns="17144" tIns="17144" rIns="17144" bIns="17144"/>
          <a:lstStyle/>
          <a:p>
            <a:pPr>
              <a:spcBef>
                <a:spcPts val="750"/>
              </a:spcBef>
              <a:defRPr sz="7500" b="0"/>
            </a:pPr>
            <a:endParaRPr sz="2813">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6565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a:prstGeom prst="rect">
            <a:avLst/>
          </a:prstGeom>
        </p:spPr>
        <p:txBody>
          <a:bodyPr/>
          <a:lstStyle/>
          <a:p>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Tree>
    <p:extLst>
      <p:ext uri="{BB962C8B-B14F-4D97-AF65-F5344CB8AC3E}">
        <p14:creationId xmlns:p14="http://schemas.microsoft.com/office/powerpoint/2010/main" val="2112089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pitelindelare">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750046" y="2833148"/>
            <a:ext cx="5750498" cy="774221"/>
          </a:xfrm>
          <a:prstGeom prst="rect">
            <a:avLst/>
          </a:prstGeo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2023-03-01</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
        <p:nvSpPr>
          <p:cNvPr id="13" name="Linje">
            <a:extLst>
              <a:ext uri="{FF2B5EF4-FFF2-40B4-BE49-F238E27FC236}">
                <a16:creationId xmlns:a16="http://schemas.microsoft.com/office/drawing/2014/main" id="{2B5A4ED3-FEB3-47EA-BE93-5E7081E13E7D}"/>
              </a:ext>
            </a:extLst>
          </p:cNvPr>
          <p:cNvSpPr/>
          <p:nvPr userDrawn="1"/>
        </p:nvSpPr>
        <p:spPr>
          <a:xfrm>
            <a:off x="3566160" y="2659532"/>
            <a:ext cx="2076994" cy="0"/>
          </a:xfrm>
          <a:prstGeom prst="line">
            <a:avLst/>
          </a:prstGeom>
          <a:ln w="76200">
            <a:solidFill>
              <a:schemeClr val="accent2"/>
            </a:solidFill>
          </a:ln>
        </p:spPr>
        <p:txBody>
          <a:bodyPr lIns="17144" tIns="17144" rIns="17144" bIns="17144"/>
          <a:lstStyle/>
          <a:p>
            <a:pPr>
              <a:spcBef>
                <a:spcPts val="750"/>
              </a:spcBef>
              <a:defRPr sz="7500" b="0"/>
            </a:pPr>
            <a:endParaRPr sz="2813"/>
          </a:p>
        </p:txBody>
      </p:sp>
    </p:spTree>
    <p:extLst>
      <p:ext uri="{BB962C8B-B14F-4D97-AF65-F5344CB8AC3E}">
        <p14:creationId xmlns:p14="http://schemas.microsoft.com/office/powerpoint/2010/main" val="296870036"/>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utbild">
    <p:spTree>
      <p:nvGrpSpPr>
        <p:cNvPr id="1" name=""/>
        <p:cNvGrpSpPr/>
        <p:nvPr/>
      </p:nvGrpSpPr>
      <p:grpSpPr>
        <a:xfrm>
          <a:off x="0" y="0"/>
          <a:ext cx="0" cy="0"/>
          <a:chOff x="0" y="0"/>
          <a:chExt cx="0" cy="0"/>
        </a:xfrm>
      </p:grpSpPr>
      <p:sp>
        <p:nvSpPr>
          <p:cNvPr id="2" name="Rubrik 1"/>
          <p:cNvSpPr>
            <a:spLocks noGrp="1"/>
          </p:cNvSpPr>
          <p:nvPr>
            <p:ph type="ctrTitle"/>
          </p:nvPr>
        </p:nvSpPr>
        <p:spPr>
          <a:xfrm>
            <a:off x="3566160" y="1773335"/>
            <a:ext cx="2076994" cy="511901"/>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2023-03-01</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6" name="Linje">
            <a:extLst>
              <a:ext uri="{FF2B5EF4-FFF2-40B4-BE49-F238E27FC236}">
                <a16:creationId xmlns:a16="http://schemas.microsoft.com/office/drawing/2014/main" id="{6285B20E-992A-41EA-A8BD-04B7B292C1C1}"/>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1149729227"/>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576002" y="1808999"/>
            <a:ext cx="7421825" cy="2872353"/>
          </a:xfrm>
          <a:prstGeom prst="rect">
            <a:avLst/>
          </a:prstGeom>
        </p:spPr>
        <p:txBody>
          <a:bodyPr/>
          <a:lstStyle>
            <a:lvl1pPr>
              <a:buClr>
                <a:srgbClr val="95C23D"/>
              </a:buClr>
              <a:defRPr/>
            </a:lvl1pPr>
            <a:lvl2pPr>
              <a:buClr>
                <a:srgbClr val="95C23D"/>
              </a:buClr>
              <a:defRPr/>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34219735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922106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Rubrik och innehåll,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281"/>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6002" y="1080000"/>
            <a:ext cx="7421825"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02460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indelare">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750046" y="2833148"/>
            <a:ext cx="5750498" cy="774221"/>
          </a:xfrm>
          <a:prstGeom prst="rect">
            <a:avLst/>
          </a:prstGeo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2023-03-01</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
        <p:nvSpPr>
          <p:cNvPr id="13" name="Linje">
            <a:extLst>
              <a:ext uri="{FF2B5EF4-FFF2-40B4-BE49-F238E27FC236}">
                <a16:creationId xmlns:a16="http://schemas.microsoft.com/office/drawing/2014/main" id="{381FC687-285F-4BC0-9D82-48F99C570DB9}"/>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sp>
        <p:nvSpPr>
          <p:cNvPr id="14" name="Rektangel">
            <a:extLst>
              <a:ext uri="{FF2B5EF4-FFF2-40B4-BE49-F238E27FC236}">
                <a16:creationId xmlns:a16="http://schemas.microsoft.com/office/drawing/2014/main" id="{663B7BE2-35F6-4DF8-BDBF-699196D76BCC}"/>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Tree>
    <p:extLst>
      <p:ext uri="{BB962C8B-B14F-4D97-AF65-F5344CB8AC3E}">
        <p14:creationId xmlns:p14="http://schemas.microsoft.com/office/powerpoint/2010/main" val="2056231900"/>
      </p:ext>
    </p:extLst>
  </p:cSld>
  <p:clrMapOvr>
    <a:masterClrMapping/>
  </p:clrMapOvr>
  <p:extLst>
    <p:ext uri="{DCECCB84-F9BA-43D5-87BE-67443E8EF086}">
      <p15:sldGuideLst xmlns:p15="http://schemas.microsoft.com/office/powerpoint/2012/main">
        <p15:guide id="1" orient="horz" pos="1711"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vå innehållsdelar,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000"/>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5043"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4660370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6"/>
          <p:cNvSpPr>
            <a:spLocks noGrp="1"/>
          </p:cNvSpPr>
          <p:nvPr>
            <p:ph type="pic" sz="quarter" idx="14"/>
          </p:nvPr>
        </p:nvSpPr>
        <p:spPr>
          <a:xfrm>
            <a:off x="575042" y="1809000"/>
            <a:ext cx="3628800" cy="2565000"/>
          </a:xfrm>
          <a:prstGeom prst="rect">
            <a:avLst/>
          </a:prstGeom>
        </p:spPr>
        <p:txBody>
          <a:bodyPr anchor="ctr"/>
          <a:lstStyle>
            <a:lvl1pPr marL="0" indent="0" algn="ctr">
              <a:buNone/>
              <a:defRPr/>
            </a:lvl1pPr>
          </a:lstStyle>
          <a:p>
            <a:r>
              <a:rPr lang="sv-SE" dirty="0"/>
              <a:t>Klicka på ikonen för att lägga till en bild</a:t>
            </a:r>
          </a:p>
        </p:txBody>
      </p:sp>
    </p:spTree>
    <p:extLst>
      <p:ext uri="{BB962C8B-B14F-4D97-AF65-F5344CB8AC3E}">
        <p14:creationId xmlns:p14="http://schemas.microsoft.com/office/powerpoint/2010/main" val="8988476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4680000"/>
          </a:xfrm>
          <a:prstGeom prst="rect">
            <a:avLst/>
          </a:prstGeom>
        </p:spPr>
        <p:txBody>
          <a:bodyPr/>
          <a:lstStyle/>
          <a:p>
            <a:endParaRPr lang="sv-SE"/>
          </a:p>
        </p:txBody>
      </p:sp>
    </p:spTree>
    <p:extLst>
      <p:ext uri="{BB962C8B-B14F-4D97-AF65-F5344CB8AC3E}">
        <p14:creationId xmlns:p14="http://schemas.microsoft.com/office/powerpoint/2010/main" val="268389510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a:prstGeom prst="rect">
            <a:avLst/>
          </a:prstGeom>
        </p:spPr>
        <p:txBody>
          <a:bodyPr anchor="ctr"/>
          <a:lstStyle>
            <a:lvl1pPr algn="ctr">
              <a:defRPr sz="2400" b="1"/>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2023-03-01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35104608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2023-03-01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255422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ut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p:nvPr>
        </p:nvSpPr>
        <p:spPr>
          <a:xfrm>
            <a:off x="3566160" y="1773335"/>
            <a:ext cx="2076994" cy="511901"/>
          </a:xfrm>
          <a:prstGeom prst="rect">
            <a:avLst/>
          </a:prstGeom>
        </p:spPr>
        <p:txBody>
          <a:bodyPr anchor="b" anchorCtr="0">
            <a:noAutofit/>
          </a:bodyPr>
          <a:lstStyle>
            <a:lvl1pPr algn="ctr">
              <a:defRPr sz="3200" b="1">
                <a:solidFill>
                  <a:schemeClr val="bg1"/>
                </a:solidFill>
              </a:defRPr>
            </a:lvl1p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2023-03-01</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49728020"/>
      </p:ext>
    </p:extLst>
  </p:cSld>
  <p:clrMapOvr>
    <a:masterClrMapping/>
  </p:clrMapOvr>
  <p:extLst>
    <p:ext uri="{DCECCB84-F9BA-43D5-87BE-67443E8EF086}">
      <p15:sldGuideLst xmlns:p15="http://schemas.microsoft.com/office/powerpoint/2012/main">
        <p15:guide id="1" orient="horz" pos="1711"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center">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2023-03-01</a:t>
            </a:fld>
            <a:endParaRPr lang="sv-SE" dirty="0">
              <a:solidFill>
                <a:schemeClr val="tx1"/>
              </a:solidFill>
            </a:endParaRPr>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pic>
        <p:nvPicPr>
          <p:cNvPr id="7" name="Af_logotyp_gron-bla_cmyk.pdf" descr="Logotyp Arbetsförmedlingen">
            <a:extLst>
              <a:ext uri="{FF2B5EF4-FFF2-40B4-BE49-F238E27FC236}">
                <a16:creationId xmlns:a16="http://schemas.microsoft.com/office/drawing/2014/main" id="{4C66E104-8012-4E04-8FB5-CF2BC8ED59B7}"/>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0" name="Rubrik 1">
            <a:extLst>
              <a:ext uri="{FF2B5EF4-FFF2-40B4-BE49-F238E27FC236}">
                <a16:creationId xmlns:a16="http://schemas.microsoft.com/office/drawing/2014/main" id="{5B67E80F-D6B7-4504-A852-22DBDB111525}"/>
              </a:ext>
            </a:extLst>
          </p:cNvPr>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tx1"/>
                </a:solidFill>
              </a:defRPr>
            </a:lvl1pPr>
          </a:lstStyle>
          <a:p>
            <a:r>
              <a:rPr lang="sv-SE" dirty="0"/>
              <a:t>Klicka här för att ändra format</a:t>
            </a:r>
          </a:p>
        </p:txBody>
      </p:sp>
      <p:sp>
        <p:nvSpPr>
          <p:cNvPr id="12" name="Underrubrik 2">
            <a:extLst>
              <a:ext uri="{FF2B5EF4-FFF2-40B4-BE49-F238E27FC236}">
                <a16:creationId xmlns:a16="http://schemas.microsoft.com/office/drawing/2014/main" id="{13DB928C-EB16-470A-B60F-FBB40AD6B043}"/>
              </a:ext>
            </a:extLst>
          </p:cNvPr>
          <p:cNvSpPr>
            <a:spLocks noGrp="1"/>
          </p:cNvSpPr>
          <p:nvPr>
            <p:ph type="subTitle" idx="1" hasCustomPrompt="1"/>
          </p:nvPr>
        </p:nvSpPr>
        <p:spPr>
          <a:xfrm>
            <a:off x="1750046" y="2833148"/>
            <a:ext cx="5750498" cy="774221"/>
          </a:xfrm>
          <a:prstGeom prst="rect">
            <a:avLst/>
          </a:prstGeom>
        </p:spPr>
        <p:txBody>
          <a:bodyPr>
            <a:noAutofit/>
          </a:bodyPr>
          <a:lstStyle>
            <a:lvl1pPr marL="0" indent="0" algn="ctr">
              <a:buNone/>
              <a:defRPr sz="2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14" name="Linje">
            <a:extLst>
              <a:ext uri="{FF2B5EF4-FFF2-40B4-BE49-F238E27FC236}">
                <a16:creationId xmlns:a16="http://schemas.microsoft.com/office/drawing/2014/main" id="{326BA6EA-4594-467D-8834-6E5F4807FFDB}"/>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sp>
        <p:nvSpPr>
          <p:cNvPr id="13" name="Rektangel">
            <a:extLst>
              <a:ext uri="{FF2B5EF4-FFF2-40B4-BE49-F238E27FC236}">
                <a16:creationId xmlns:a16="http://schemas.microsoft.com/office/drawing/2014/main" id="{397C658D-2B73-493A-BA48-66C606A31CF3}"/>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Tree>
    <p:extLst>
      <p:ext uri="{BB962C8B-B14F-4D97-AF65-F5344CB8AC3E}">
        <p14:creationId xmlns:p14="http://schemas.microsoft.com/office/powerpoint/2010/main" val="2146655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mall för rubrikformat</a:t>
            </a:r>
          </a:p>
        </p:txBody>
      </p:sp>
      <p:sp>
        <p:nvSpPr>
          <p:cNvPr id="3" name="Platshållare för innehåll 2"/>
          <p:cNvSpPr>
            <a:spLocks noGrp="1"/>
          </p:cNvSpPr>
          <p:nvPr>
            <p:ph idx="1"/>
          </p:nvPr>
        </p:nvSpPr>
        <p:spPr>
          <a:xfrm>
            <a:off x="576002" y="1808999"/>
            <a:ext cx="7421825" cy="2872353"/>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2023-03-01</a:t>
            </a:fld>
            <a:endParaRPr lang="sv-SE" dirty="0">
              <a:solidFill>
                <a:schemeClr val="tx1"/>
              </a:solidFill>
            </a:endParaRP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Tree>
    <p:extLst>
      <p:ext uri="{BB962C8B-B14F-4D97-AF65-F5344CB8AC3E}">
        <p14:creationId xmlns:p14="http://schemas.microsoft.com/office/powerpoint/2010/main" val="1415059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7" y="1809000"/>
            <a:ext cx="362921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2">
            <a:extLst>
              <a:ext uri="{FF2B5EF4-FFF2-40B4-BE49-F238E27FC236}">
                <a16:creationId xmlns:a16="http://schemas.microsoft.com/office/drawing/2014/main" id="{1ADA2774-EC9D-4E33-A1C8-81537CDAC07F}"/>
              </a:ext>
            </a:extLst>
          </p:cNvPr>
          <p:cNvSpPr>
            <a:spLocks noGrp="1"/>
          </p:cNvSpPr>
          <p:nvPr>
            <p:ph idx="14"/>
          </p:nvPr>
        </p:nvSpPr>
        <p:spPr>
          <a:xfrm>
            <a:off x="575043" y="1809000"/>
            <a:ext cx="362921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679006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281"/>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6002" y="1080000"/>
            <a:ext cx="7421825"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333180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vå innehållsdelar,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000"/>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5043"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960861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2023-03-01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6"/>
          <p:cNvSpPr>
            <a:spLocks noGrp="1"/>
          </p:cNvSpPr>
          <p:nvPr>
            <p:ph type="pic" sz="quarter" idx="14"/>
          </p:nvPr>
        </p:nvSpPr>
        <p:spPr>
          <a:xfrm>
            <a:off x="575042" y="1809000"/>
            <a:ext cx="3628800" cy="2565000"/>
          </a:xfrm>
          <a:prstGeom prst="rect">
            <a:avLst/>
          </a:prstGeom>
        </p:spPr>
        <p:txBody>
          <a:bodyPr anchor="ctr"/>
          <a:lstStyle>
            <a:lvl1pPr marL="0" indent="0" algn="ctr">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91178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tx1"/>
                </a:solidFill>
              </a:defRPr>
            </a:lvl1pPr>
          </a:lstStyle>
          <a:p>
            <a:fld id="{1B8F8DFE-A200-45B5-B28F-687801E16029}" type="datetimeFigureOut">
              <a:rPr lang="sv-SE" smtClean="0"/>
              <a:pPr/>
              <a:t>2023-03-01</a:t>
            </a:fld>
            <a:endParaRPr lang="sv-SE" dirty="0">
              <a:solidFill>
                <a:schemeClr val="tx1"/>
              </a:solidFill>
            </a:endParaRPr>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tx1"/>
                </a:solidFill>
              </a:defRPr>
            </a:lvl1pPr>
          </a:lstStyle>
          <a:p>
            <a:fld id="{6CD02724-9D72-4716-953B-F44DD0BB2568}" type="slidenum">
              <a:rPr lang="sv-SE" smtClean="0"/>
              <a:pPr/>
              <a:t>‹#›</a:t>
            </a:fld>
            <a:endParaRPr lang="sv-SE" dirty="0">
              <a:solidFill>
                <a:schemeClr val="tx1"/>
              </a:solidFill>
            </a:endParaRPr>
          </a:p>
        </p:txBody>
      </p:sp>
      <p:pic>
        <p:nvPicPr>
          <p:cNvPr id="7" name="Af_logotyp_gron-bla_cmyk.pdf" descr="Logotyp Arbetsförmedlingen">
            <a:extLst>
              <a:ext uri="{FF2B5EF4-FFF2-40B4-BE49-F238E27FC236}">
                <a16:creationId xmlns:a16="http://schemas.microsoft.com/office/drawing/2014/main" id="{9B80D663-E96C-45DA-81AA-C4A145064B02}"/>
              </a:ext>
            </a:extLst>
          </p:cNvPr>
          <p:cNvPicPr>
            <a:picLocks noChangeAspect="1"/>
          </p:cNvPicPr>
          <p:nvPr userDrawn="1"/>
        </p:nvPicPr>
        <p:blipFill>
          <a:blip r:embed="rId15"/>
          <a:stretch>
            <a:fillRect/>
          </a:stretch>
        </p:blipFill>
        <p:spPr>
          <a:xfrm>
            <a:off x="7062898" y="4769689"/>
            <a:ext cx="1904122" cy="231483"/>
          </a:xfrm>
          <a:prstGeom prst="rect">
            <a:avLst/>
          </a:prstGeom>
          <a:ln w="12700">
            <a:miter lim="400000"/>
          </a:ln>
        </p:spPr>
      </p:pic>
      <p:sp>
        <p:nvSpPr>
          <p:cNvPr id="8" name="Rektangel">
            <a:extLst>
              <a:ext uri="{FF2B5EF4-FFF2-40B4-BE49-F238E27FC236}">
                <a16:creationId xmlns:a16="http://schemas.microsoft.com/office/drawing/2014/main" id="{AE4A9F4B-9713-4A78-86FA-86F0195E56B4}"/>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Tree>
    <p:extLst>
      <p:ext uri="{BB962C8B-B14F-4D97-AF65-F5344CB8AC3E}">
        <p14:creationId xmlns:p14="http://schemas.microsoft.com/office/powerpoint/2010/main" val="146625431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32" r:id="rId3"/>
    <p:sldLayoutId id="2147483730" r:id="rId4"/>
    <p:sldLayoutId id="2147483704" r:id="rId5"/>
    <p:sldLayoutId id="2147483706" r:id="rId6"/>
    <p:sldLayoutId id="2147483717" r:id="rId7"/>
    <p:sldLayoutId id="2147483718" r:id="rId8"/>
    <p:sldLayoutId id="2147483711" r:id="rId9"/>
    <p:sldLayoutId id="2147483716" r:id="rId10"/>
    <p:sldLayoutId id="2147483708" r:id="rId11"/>
    <p:sldLayoutId id="2147483712" r:id="rId12"/>
    <p:sldLayoutId id="2147483731" r:id="rId13"/>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257175" indent="-257175" algn="l" defTabSz="685800" rtl="0" eaLnBrk="1" latinLnBrk="0" hangingPunct="1">
        <a:lnSpc>
          <a:spcPct val="100000"/>
        </a:lnSpc>
        <a:spcBef>
          <a:spcPts val="525"/>
        </a:spcBef>
        <a:buClr>
          <a:schemeClr val="accent1"/>
        </a:buClr>
        <a:buSzPct val="100000"/>
        <a:buFont typeface="Arial" panose="020B0604020202020204" pitchFamily="34" charset="0"/>
        <a:buChar char="●"/>
        <a:defRPr sz="1800" kern="1200">
          <a:solidFill>
            <a:schemeClr val="tx1"/>
          </a:solidFill>
          <a:latin typeface="+mn-lt"/>
          <a:ea typeface="+mn-ea"/>
          <a:cs typeface="+mn-cs"/>
        </a:defRPr>
      </a:lvl1pPr>
      <a:lvl2pPr marL="557213" indent="-214313" algn="l" defTabSz="685800" rtl="0" eaLnBrk="1" latinLnBrk="0" hangingPunct="1">
        <a:lnSpc>
          <a:spcPct val="100000"/>
        </a:lnSpc>
        <a:spcBef>
          <a:spcPts val="450"/>
        </a:spcBef>
        <a:buClr>
          <a:schemeClr val="accent1"/>
        </a:buClr>
        <a:buSzPct val="110000"/>
        <a:buFont typeface="Courier New" panose="02070309020205020404" pitchFamily="49" charset="0"/>
        <a:buChar char="o"/>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bg1"/>
                </a:solidFill>
              </a:defRPr>
            </a:lvl1pPr>
          </a:lstStyle>
          <a:p>
            <a:fld id="{1B8F8DFE-A200-45B5-B28F-687801E16029}" type="datetimeFigureOut">
              <a:rPr lang="sv-SE" smtClean="0"/>
              <a:pPr/>
              <a:t>2023-03-01</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bg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bg1"/>
                </a:solidFill>
              </a:defRPr>
            </a:lvl1pPr>
          </a:lstStyle>
          <a:p>
            <a:fld id="{6CD02724-9D72-4716-953B-F44DD0BB2568}" type="slidenum">
              <a:rPr lang="sv-SE" smtClean="0"/>
              <a:pPr/>
              <a:t>‹#›</a:t>
            </a:fld>
            <a:endParaRPr lang="sv-SE" dirty="0"/>
          </a:p>
        </p:txBody>
      </p:sp>
      <p:pic>
        <p:nvPicPr>
          <p:cNvPr id="11" name="Af_logotyp_gron-vit_cmyk.pdf" descr="Logotyp Arbetsförmedlingen">
            <a:extLst>
              <a:ext uri="{FF2B5EF4-FFF2-40B4-BE49-F238E27FC236}">
                <a16:creationId xmlns:a16="http://schemas.microsoft.com/office/drawing/2014/main" id="{1FBA17CF-186C-451C-8524-366826CC61F4}"/>
              </a:ext>
            </a:extLst>
          </p:cNvPr>
          <p:cNvPicPr>
            <a:picLocks noChangeAspect="1"/>
          </p:cNvPicPr>
          <p:nvPr userDrawn="1"/>
        </p:nvPicPr>
        <p:blipFill>
          <a:blip r:embed="rId13"/>
          <a:stretch>
            <a:fillRect/>
          </a:stretch>
        </p:blipFill>
        <p:spPr>
          <a:xfrm>
            <a:off x="7062898" y="4769689"/>
            <a:ext cx="1904122" cy="231483"/>
          </a:xfrm>
          <a:prstGeom prst="rect">
            <a:avLst/>
          </a:prstGeom>
          <a:ln w="12700">
            <a:miter lim="400000"/>
          </a:ln>
        </p:spPr>
      </p:pic>
      <p:sp>
        <p:nvSpPr>
          <p:cNvPr id="8" name="Rektangel">
            <a:extLst>
              <a:ext uri="{FF2B5EF4-FFF2-40B4-BE49-F238E27FC236}">
                <a16:creationId xmlns:a16="http://schemas.microsoft.com/office/drawing/2014/main" id="{89832B3E-BFD7-45BF-9F30-CC7A7EFEF014}"/>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Tree>
    <p:extLst>
      <p:ext uri="{BB962C8B-B14F-4D97-AF65-F5344CB8AC3E}">
        <p14:creationId xmlns:p14="http://schemas.microsoft.com/office/powerpoint/2010/main" val="4046883460"/>
      </p:ext>
    </p:extLst>
  </p:cSld>
  <p:clrMap bg1="lt1" tx1="dk1" bg2="lt2" tx2="dk2" accent1="accent1" accent2="accent2" accent3="accent3" accent4="accent4" accent5="accent5" accent6="accent6" hlink="hlink" folHlink="folHlink"/>
  <p:sldLayoutIdLst>
    <p:sldLayoutId id="2147483720" r:id="rId1"/>
    <p:sldLayoutId id="2147483733" r:id="rId2"/>
    <p:sldLayoutId id="2147483734"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685800" rtl="0" eaLnBrk="1" latinLnBrk="0" hangingPunct="1">
        <a:spcBef>
          <a:spcPct val="0"/>
        </a:spcBef>
        <a:buNone/>
        <a:defRPr sz="2700" b="1" kern="1200">
          <a:solidFill>
            <a:schemeClr val="bg1"/>
          </a:solidFill>
          <a:latin typeface="+mj-lt"/>
          <a:ea typeface="+mj-ea"/>
          <a:cs typeface="+mj-cs"/>
        </a:defRPr>
      </a:lvl1pPr>
    </p:titleStyle>
    <p:bodyStyle>
      <a:lvl1pPr marL="257175" indent="-257175" algn="l" defTabSz="685800" rtl="0" eaLnBrk="1" latinLnBrk="0" hangingPunct="1">
        <a:lnSpc>
          <a:spcPct val="100000"/>
        </a:lnSpc>
        <a:spcBef>
          <a:spcPts val="525"/>
        </a:spcBef>
        <a:buClr>
          <a:schemeClr val="accent2"/>
        </a:buClr>
        <a:buSzPct val="100000"/>
        <a:buFont typeface="Arial" panose="020B0604020202020204" pitchFamily="34" charset="0"/>
        <a:buChar char="●"/>
        <a:defRPr sz="1800" kern="1200">
          <a:solidFill>
            <a:schemeClr val="bg1"/>
          </a:solidFill>
          <a:latin typeface="+mn-lt"/>
          <a:ea typeface="+mn-ea"/>
          <a:cs typeface="+mn-cs"/>
        </a:defRPr>
      </a:lvl1pPr>
      <a:lvl2pPr marL="557213" indent="-214313" algn="l" defTabSz="685800" rtl="0" eaLnBrk="1" latinLnBrk="0" hangingPunct="1">
        <a:lnSpc>
          <a:spcPct val="100000"/>
        </a:lnSpc>
        <a:spcBef>
          <a:spcPts val="450"/>
        </a:spcBef>
        <a:buClr>
          <a:schemeClr val="accent2"/>
        </a:buClr>
        <a:buSzPct val="110000"/>
        <a:buFont typeface="Courier New" panose="02070309020205020404" pitchFamily="49" charset="0"/>
        <a:buChar char="o"/>
        <a:defRPr sz="1500" kern="1200">
          <a:solidFill>
            <a:schemeClr val="bg1"/>
          </a:solidFill>
          <a:latin typeface="+mn-lt"/>
          <a:ea typeface="+mn-ea"/>
          <a:cs typeface="+mn-cs"/>
        </a:defRPr>
      </a:lvl2pPr>
      <a:lvl3pPr marL="857250" indent="-171450" algn="l" defTabSz="685800" rtl="0" eaLnBrk="1" latinLnBrk="0" hangingPunct="1">
        <a:lnSpc>
          <a:spcPct val="100000"/>
        </a:lnSpc>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3pPr>
      <a:lvl4pPr marL="1200150" indent="-171450" algn="l" defTabSz="685800" rtl="0" eaLnBrk="1" latinLnBrk="0" hangingPunct="1">
        <a:lnSpc>
          <a:spcPct val="100000"/>
        </a:lnSpc>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4pPr>
      <a:lvl5pPr marL="1543050" indent="-171450" algn="l" defTabSz="685800" rtl="0" eaLnBrk="1" latinLnBrk="0" hangingPunct="1">
        <a:lnSpc>
          <a:spcPct val="100000"/>
        </a:lnSpc>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chart" Target="../charts/chart1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latshållare för bild 7" descr="Exempelbild på grupp med människor i möte">
            <a:extLst>
              <a:ext uri="{FF2B5EF4-FFF2-40B4-BE49-F238E27FC236}">
                <a16:creationId xmlns:a16="http://schemas.microsoft.com/office/drawing/2014/main" id="{9331C290-1AF2-CC40-A514-B0F588733F70}"/>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1480" b="11480"/>
          <a:stretch/>
        </p:blipFill>
        <p:spPr>
          <a:xfrm>
            <a:off x="141288" y="0"/>
            <a:ext cx="9002712" cy="4627360"/>
          </a:xfrm>
        </p:spPr>
      </p:pic>
      <p:sp>
        <p:nvSpPr>
          <p:cNvPr id="3" name="Rubrik 2">
            <a:extLst>
              <a:ext uri="{FF2B5EF4-FFF2-40B4-BE49-F238E27FC236}">
                <a16:creationId xmlns:a16="http://schemas.microsoft.com/office/drawing/2014/main" id="{E4D33628-C972-4223-B7F5-1E8074EA285B}"/>
              </a:ext>
            </a:extLst>
          </p:cNvPr>
          <p:cNvSpPr>
            <a:spLocks noGrp="1"/>
          </p:cNvSpPr>
          <p:nvPr>
            <p:ph type="ctrTitle"/>
          </p:nvPr>
        </p:nvSpPr>
        <p:spPr>
          <a:xfrm>
            <a:off x="141859" y="3115360"/>
            <a:ext cx="6728035" cy="756000"/>
          </a:xfrm>
          <a:solidFill>
            <a:schemeClr val="accent1"/>
          </a:solidFill>
        </p:spPr>
        <p:txBody>
          <a:bodyPr/>
          <a:lstStyle/>
          <a:p>
            <a:r>
              <a:rPr lang="sv-SE" sz="2800" dirty="0">
                <a:solidFill>
                  <a:schemeClr val="bg1">
                    <a:lumMod val="85000"/>
                  </a:schemeClr>
                </a:solidFill>
              </a:rPr>
              <a:t>Projekt Kickstart </a:t>
            </a:r>
            <a:r>
              <a:rPr lang="sv-SE" sz="2800" dirty="0" err="1">
                <a:solidFill>
                  <a:schemeClr val="bg1">
                    <a:lumMod val="85000"/>
                  </a:schemeClr>
                </a:solidFill>
              </a:rPr>
              <a:t>React</a:t>
            </a:r>
            <a:r>
              <a:rPr lang="sv-SE" sz="2800" dirty="0">
                <a:solidFill>
                  <a:schemeClr val="bg1">
                    <a:lumMod val="85000"/>
                  </a:schemeClr>
                </a:solidFill>
              </a:rPr>
              <a:t> – EU för ÖK</a:t>
            </a:r>
          </a:p>
        </p:txBody>
      </p:sp>
      <p:sp>
        <p:nvSpPr>
          <p:cNvPr id="4" name="Underrubrik 3">
            <a:extLst>
              <a:ext uri="{FF2B5EF4-FFF2-40B4-BE49-F238E27FC236}">
                <a16:creationId xmlns:a16="http://schemas.microsoft.com/office/drawing/2014/main" id="{2A889C2A-BC79-4C98-A073-B6ED4A97DA5E}"/>
              </a:ext>
            </a:extLst>
          </p:cNvPr>
          <p:cNvSpPr>
            <a:spLocks noGrp="1"/>
          </p:cNvSpPr>
          <p:nvPr>
            <p:ph type="subTitle" idx="1"/>
          </p:nvPr>
        </p:nvSpPr>
        <p:spPr>
          <a:xfrm>
            <a:off x="141858" y="3875680"/>
            <a:ext cx="6728035" cy="756000"/>
          </a:xfrm>
          <a:solidFill>
            <a:schemeClr val="accent1"/>
          </a:solidFill>
        </p:spPr>
        <p:txBody>
          <a:bodyPr/>
          <a:lstStyle/>
          <a:p>
            <a:r>
              <a:rPr lang="sv-SE" altLang="sv-SE" sz="2000" dirty="0">
                <a:solidFill>
                  <a:schemeClr val="bg1">
                    <a:lumMod val="85000"/>
                  </a:schemeClr>
                </a:solidFill>
              </a:rPr>
              <a:t>Projektledare Malgorzata Andersson </a:t>
            </a:r>
          </a:p>
          <a:p>
            <a:r>
              <a:rPr lang="sv-SE" altLang="sv-SE" sz="2000" dirty="0">
                <a:solidFill>
                  <a:schemeClr val="bg1">
                    <a:lumMod val="85000"/>
                  </a:schemeClr>
                </a:solidFill>
              </a:rPr>
              <a:t>20230308</a:t>
            </a:r>
          </a:p>
        </p:txBody>
      </p:sp>
      <p:pic>
        <p:nvPicPr>
          <p:cNvPr id="2" name="Picture 2">
            <a:extLst>
              <a:ext uri="{FF2B5EF4-FFF2-40B4-BE49-F238E27FC236}">
                <a16:creationId xmlns:a16="http://schemas.microsoft.com/office/drawing/2014/main" id="{5A8F936E-0D1A-410F-FAF0-5C3CB63C1E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2665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DA67B-EB0A-5276-C161-220989A2801F}"/>
              </a:ext>
            </a:extLst>
          </p:cNvPr>
          <p:cNvSpPr>
            <a:spLocks noGrp="1"/>
          </p:cNvSpPr>
          <p:nvPr>
            <p:ph type="title"/>
          </p:nvPr>
        </p:nvSpPr>
        <p:spPr>
          <a:xfrm>
            <a:off x="631543" y="215251"/>
            <a:ext cx="7422784" cy="675000"/>
          </a:xfrm>
        </p:spPr>
        <p:txBody>
          <a:bodyPr/>
          <a:lstStyle/>
          <a:p>
            <a:r>
              <a:rPr lang="sv-SE" dirty="0">
                <a:solidFill>
                  <a:schemeClr val="bg2">
                    <a:lumMod val="25000"/>
                  </a:schemeClr>
                </a:solidFill>
              </a:rPr>
              <a:t>Resultatindikatorer</a:t>
            </a:r>
          </a:p>
        </p:txBody>
      </p:sp>
      <p:sp>
        <p:nvSpPr>
          <p:cNvPr id="9" name="textruta 8">
            <a:extLst>
              <a:ext uri="{FF2B5EF4-FFF2-40B4-BE49-F238E27FC236}">
                <a16:creationId xmlns:a16="http://schemas.microsoft.com/office/drawing/2014/main" id="{FA16A048-2DFA-2141-3E0E-09EE91EFFFC2}"/>
              </a:ext>
            </a:extLst>
          </p:cNvPr>
          <p:cNvSpPr txBox="1"/>
          <p:nvPr/>
        </p:nvSpPr>
        <p:spPr>
          <a:xfrm>
            <a:off x="379410" y="4870876"/>
            <a:ext cx="4553237" cy="261610"/>
          </a:xfrm>
          <a:prstGeom prst="rect">
            <a:avLst/>
          </a:prstGeom>
          <a:noFill/>
        </p:spPr>
        <p:txBody>
          <a:bodyPr wrap="square" rtlCol="0">
            <a:spAutoFit/>
          </a:bodyPr>
          <a:lstStyle/>
          <a:p>
            <a:r>
              <a:rPr lang="sv-SE" sz="1100" dirty="0">
                <a:solidFill>
                  <a:schemeClr val="tx1">
                    <a:lumMod val="75000"/>
                    <a:lumOff val="25000"/>
                  </a:schemeClr>
                </a:solidFill>
              </a:rPr>
              <a:t>Mätning omfattar ca 39 000 avslut under projektperiod tom 23/1 2023</a:t>
            </a:r>
          </a:p>
        </p:txBody>
      </p:sp>
      <p:grpSp>
        <p:nvGrpSpPr>
          <p:cNvPr id="6" name="Grupp 5">
            <a:extLst>
              <a:ext uri="{FF2B5EF4-FFF2-40B4-BE49-F238E27FC236}">
                <a16:creationId xmlns:a16="http://schemas.microsoft.com/office/drawing/2014/main" id="{13FF2CAD-B889-3CA9-DEF2-13D4D66D0CDC}"/>
              </a:ext>
            </a:extLst>
          </p:cNvPr>
          <p:cNvGrpSpPr/>
          <p:nvPr/>
        </p:nvGrpSpPr>
        <p:grpSpPr>
          <a:xfrm>
            <a:off x="1387078" y="996462"/>
            <a:ext cx="7091138" cy="3478109"/>
            <a:chOff x="-61065" y="0"/>
            <a:chExt cx="4772025" cy="2600325"/>
          </a:xfrm>
        </p:grpSpPr>
        <p:graphicFrame>
          <p:nvGraphicFramePr>
            <p:cNvPr id="7" name="Diagram 6">
              <a:extLst>
                <a:ext uri="{FF2B5EF4-FFF2-40B4-BE49-F238E27FC236}">
                  <a16:creationId xmlns:a16="http://schemas.microsoft.com/office/drawing/2014/main" id="{50B62A16-8ED1-EC3C-814A-2E88D4866383}"/>
                </a:ext>
              </a:extLst>
            </p:cNvPr>
            <p:cNvGraphicFramePr/>
            <p:nvPr>
              <p:extLst>
                <p:ext uri="{D42A27DB-BD31-4B8C-83A1-F6EECF244321}">
                  <p14:modId xmlns:p14="http://schemas.microsoft.com/office/powerpoint/2010/main" val="4043480404"/>
                </p:ext>
              </p:extLst>
            </p:nvPr>
          </p:nvGraphicFramePr>
          <p:xfrm>
            <a:off x="-61065" y="0"/>
            <a:ext cx="4772025" cy="2600325"/>
          </p:xfrm>
          <a:graphic>
            <a:graphicData uri="http://schemas.openxmlformats.org/drawingml/2006/chart">
              <c:chart xmlns:c="http://schemas.openxmlformats.org/drawingml/2006/chart" xmlns:r="http://schemas.openxmlformats.org/officeDocument/2006/relationships" r:id="rId2"/>
            </a:graphicData>
          </a:graphic>
        </p:graphicFrame>
        <p:sp>
          <p:nvSpPr>
            <p:cNvPr id="10" name="Båge 9">
              <a:extLst>
                <a:ext uri="{FF2B5EF4-FFF2-40B4-BE49-F238E27FC236}">
                  <a16:creationId xmlns:a16="http://schemas.microsoft.com/office/drawing/2014/main" id="{7A4E1468-A3F9-678D-F19A-1680D01A0735}"/>
                </a:ext>
              </a:extLst>
            </p:cNvPr>
            <p:cNvSpPr/>
            <p:nvPr/>
          </p:nvSpPr>
          <p:spPr>
            <a:xfrm>
              <a:off x="864766" y="394808"/>
              <a:ext cx="1784134" cy="1960645"/>
            </a:xfrm>
            <a:prstGeom prst="arc">
              <a:avLst>
                <a:gd name="adj1" fmla="val 16168887"/>
                <a:gd name="adj2" fmla="val 359396"/>
              </a:avLst>
            </a:prstGeom>
            <a:ln w="4762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sv-SE" sz="1100"/>
            </a:p>
          </p:txBody>
        </p:sp>
        <p:sp>
          <p:nvSpPr>
            <p:cNvPr id="11" name="textruta 3">
              <a:extLst>
                <a:ext uri="{FF2B5EF4-FFF2-40B4-BE49-F238E27FC236}">
                  <a16:creationId xmlns:a16="http://schemas.microsoft.com/office/drawing/2014/main" id="{81502237-A4DB-5CF1-371C-B141991F0734}"/>
                </a:ext>
              </a:extLst>
            </p:cNvPr>
            <p:cNvSpPr txBox="1"/>
            <p:nvPr/>
          </p:nvSpPr>
          <p:spPr>
            <a:xfrm>
              <a:off x="2409920" y="394808"/>
              <a:ext cx="1371600" cy="4667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sv-SE" sz="1000" dirty="0">
                  <a:solidFill>
                    <a:schemeClr val="tx1"/>
                  </a:solidFill>
                </a:rPr>
                <a:t>27,5 % till någon form</a:t>
              </a:r>
              <a:r>
                <a:rPr lang="sv-SE" sz="1000" baseline="0" dirty="0">
                  <a:solidFill>
                    <a:schemeClr val="tx1"/>
                  </a:solidFill>
                </a:rPr>
                <a:t> av arbete</a:t>
              </a:r>
              <a:endParaRPr lang="sv-SE" sz="1000" dirty="0">
                <a:solidFill>
                  <a:schemeClr val="tx1"/>
                </a:solidFill>
              </a:endParaRPr>
            </a:p>
          </p:txBody>
        </p:sp>
      </p:grpSp>
      <p:pic>
        <p:nvPicPr>
          <p:cNvPr id="4" name="Picture 2">
            <a:extLst>
              <a:ext uri="{FF2B5EF4-FFF2-40B4-BE49-F238E27FC236}">
                <a16:creationId xmlns:a16="http://schemas.microsoft.com/office/drawing/2014/main" id="{160CF0D0-83C9-F3FC-FE7D-6CA706475A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6611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0E9D0E6-BD7B-2E12-E5BA-4826848AC4AC}"/>
              </a:ext>
            </a:extLst>
          </p:cNvPr>
          <p:cNvSpPr>
            <a:spLocks noGrp="1"/>
          </p:cNvSpPr>
          <p:nvPr>
            <p:ph type="title"/>
          </p:nvPr>
        </p:nvSpPr>
        <p:spPr>
          <a:xfrm>
            <a:off x="575043" y="180281"/>
            <a:ext cx="7422784" cy="675000"/>
          </a:xfrm>
        </p:spPr>
        <p:txBody>
          <a:bodyPr>
            <a:normAutofit/>
          </a:bodyPr>
          <a:lstStyle/>
          <a:p>
            <a:r>
              <a:rPr lang="en-US" dirty="0" err="1">
                <a:solidFill>
                  <a:schemeClr val="bg2">
                    <a:lumMod val="25000"/>
                  </a:schemeClr>
                </a:solidFill>
              </a:rPr>
              <a:t>Övergången</a:t>
            </a:r>
            <a:r>
              <a:rPr lang="en-US" dirty="0">
                <a:solidFill>
                  <a:schemeClr val="bg2">
                    <a:lumMod val="25000"/>
                  </a:schemeClr>
                </a:solidFill>
              </a:rPr>
              <a:t> till </a:t>
            </a:r>
            <a:r>
              <a:rPr lang="en-US" dirty="0" err="1">
                <a:solidFill>
                  <a:schemeClr val="bg2">
                    <a:lumMod val="25000"/>
                  </a:schemeClr>
                </a:solidFill>
              </a:rPr>
              <a:t>koldioxidsnål</a:t>
            </a:r>
            <a:r>
              <a:rPr lang="en-US" dirty="0">
                <a:solidFill>
                  <a:schemeClr val="bg2">
                    <a:lumMod val="25000"/>
                  </a:schemeClr>
                </a:solidFill>
              </a:rPr>
              <a:t> </a:t>
            </a:r>
            <a:r>
              <a:rPr lang="en-US" dirty="0" err="1">
                <a:solidFill>
                  <a:schemeClr val="bg2">
                    <a:lumMod val="25000"/>
                  </a:schemeClr>
                </a:solidFill>
              </a:rPr>
              <a:t>ekonomi</a:t>
            </a:r>
            <a:r>
              <a:rPr lang="en-US" dirty="0">
                <a:solidFill>
                  <a:schemeClr val="bg2">
                    <a:lumMod val="25000"/>
                  </a:schemeClr>
                </a:solidFill>
              </a:rPr>
              <a:t> </a:t>
            </a:r>
          </a:p>
        </p:txBody>
      </p:sp>
      <p:pic>
        <p:nvPicPr>
          <p:cNvPr id="7" name="Picture 2">
            <a:extLst>
              <a:ext uri="{FF2B5EF4-FFF2-40B4-BE49-F238E27FC236}">
                <a16:creationId xmlns:a16="http://schemas.microsoft.com/office/drawing/2014/main" id="{555DAD09-8BC8-4AA1-A667-45A95D150A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a:extLst>
              <a:ext uri="{FF2B5EF4-FFF2-40B4-BE49-F238E27FC236}">
                <a16:creationId xmlns:a16="http://schemas.microsoft.com/office/drawing/2014/main" id="{EB74749F-DF5D-4E12-A47A-73C7098C70CA}"/>
              </a:ext>
            </a:extLst>
          </p:cNvPr>
          <p:cNvGraphicFramePr>
            <a:graphicFrameLocks/>
          </p:cNvGraphicFramePr>
          <p:nvPr/>
        </p:nvGraphicFramePr>
        <p:xfrm>
          <a:off x="575043" y="1125247"/>
          <a:ext cx="4386255" cy="29877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Diagram 2">
            <a:extLst>
              <a:ext uri="{FF2B5EF4-FFF2-40B4-BE49-F238E27FC236}">
                <a16:creationId xmlns:a16="http://schemas.microsoft.com/office/drawing/2014/main" id="{960939CB-419E-1D2D-BB1D-11085A6DB5BE}"/>
              </a:ext>
            </a:extLst>
          </p:cNvPr>
          <p:cNvGraphicFramePr>
            <a:graphicFrameLocks/>
          </p:cNvGraphicFramePr>
          <p:nvPr/>
        </p:nvGraphicFramePr>
        <p:xfrm>
          <a:off x="5191269" y="1125247"/>
          <a:ext cx="3590592" cy="28130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2122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880957-1BF2-B864-18DB-01BF0B2A638E}"/>
              </a:ext>
            </a:extLst>
          </p:cNvPr>
          <p:cNvSpPr>
            <a:spLocks noGrp="1"/>
          </p:cNvSpPr>
          <p:nvPr>
            <p:ph type="title"/>
          </p:nvPr>
        </p:nvSpPr>
        <p:spPr>
          <a:xfrm>
            <a:off x="411830" y="836676"/>
            <a:ext cx="2829392" cy="3470148"/>
          </a:xfrm>
        </p:spPr>
        <p:txBody>
          <a:bodyPr>
            <a:normAutofit/>
          </a:bodyPr>
          <a:lstStyle/>
          <a:p>
            <a:pPr algn="l"/>
            <a:br>
              <a:rPr lang="sv-SE" sz="2400" dirty="0"/>
            </a:br>
            <a:br>
              <a:rPr lang="sv-SE" sz="2400" dirty="0"/>
            </a:br>
            <a:br>
              <a:rPr lang="sv-SE" sz="2400" dirty="0"/>
            </a:br>
            <a:br>
              <a:rPr lang="sv-SE" sz="2400" dirty="0"/>
            </a:br>
            <a:r>
              <a:rPr lang="sv-SE" sz="2000" dirty="0">
                <a:solidFill>
                  <a:schemeClr val="bg2">
                    <a:lumMod val="25000"/>
                  </a:schemeClr>
                </a:solidFill>
              </a:rPr>
              <a:t>Framgångsfaktorer</a:t>
            </a:r>
            <a:r>
              <a:rPr lang="sv-SE" sz="2400" dirty="0">
                <a:solidFill>
                  <a:schemeClr val="bg2">
                    <a:lumMod val="25000"/>
                  </a:schemeClr>
                </a:solidFill>
              </a:rPr>
              <a:t> </a:t>
            </a:r>
            <a:r>
              <a:rPr lang="sv-SE" sz="2700" dirty="0"/>
              <a:t>  </a:t>
            </a:r>
          </a:p>
        </p:txBody>
      </p:sp>
      <p:sp>
        <p:nvSpPr>
          <p:cNvPr id="3" name="Platshållare för innehåll 2">
            <a:extLst>
              <a:ext uri="{FF2B5EF4-FFF2-40B4-BE49-F238E27FC236}">
                <a16:creationId xmlns:a16="http://schemas.microsoft.com/office/drawing/2014/main" id="{BF012FE4-EA72-CC46-F68B-9DDE2D14C8A3}"/>
              </a:ext>
            </a:extLst>
          </p:cNvPr>
          <p:cNvSpPr>
            <a:spLocks noGrp="1"/>
          </p:cNvSpPr>
          <p:nvPr>
            <p:ph idx="1"/>
          </p:nvPr>
        </p:nvSpPr>
        <p:spPr>
          <a:xfrm>
            <a:off x="3413295" y="836676"/>
            <a:ext cx="5521300" cy="3470148"/>
          </a:xfrm>
        </p:spPr>
        <p:txBody>
          <a:bodyPr anchor="ctr">
            <a:normAutofit/>
          </a:bodyPr>
          <a:lstStyle/>
          <a:p>
            <a:r>
              <a:rPr lang="sv-SE" dirty="0">
                <a:solidFill>
                  <a:schemeClr val="bg2">
                    <a:lumMod val="25000"/>
                  </a:schemeClr>
                </a:solidFill>
              </a:rPr>
              <a:t>Flexibilitet med hänsyn till att omvärlden förändras  </a:t>
            </a:r>
          </a:p>
          <a:p>
            <a:r>
              <a:rPr lang="sv-SE" dirty="0">
                <a:solidFill>
                  <a:schemeClr val="bg2">
                    <a:lumMod val="25000"/>
                  </a:schemeClr>
                </a:solidFill>
              </a:rPr>
              <a:t>God dialog med bland annat svenska ESF-rådet </a:t>
            </a:r>
          </a:p>
          <a:p>
            <a:r>
              <a:rPr lang="sv-SE" dirty="0">
                <a:solidFill>
                  <a:schemeClr val="bg2">
                    <a:lumMod val="25000"/>
                  </a:schemeClr>
                </a:solidFill>
              </a:rPr>
              <a:t>Engagemang från ledning och projektägare</a:t>
            </a:r>
          </a:p>
          <a:p>
            <a:r>
              <a:rPr lang="sv-SE" dirty="0">
                <a:solidFill>
                  <a:schemeClr val="bg2">
                    <a:lumMod val="25000"/>
                  </a:schemeClr>
                </a:solidFill>
              </a:rPr>
              <a:t>Förankrad projektledning och etablerad projektstruktur </a:t>
            </a:r>
          </a:p>
          <a:p>
            <a:r>
              <a:rPr lang="sv-SE" dirty="0" err="1">
                <a:solidFill>
                  <a:schemeClr val="bg2">
                    <a:lumMod val="25000"/>
                  </a:schemeClr>
                </a:solidFill>
              </a:rPr>
              <a:t>Agilt</a:t>
            </a:r>
            <a:r>
              <a:rPr lang="sv-SE" dirty="0">
                <a:solidFill>
                  <a:schemeClr val="bg2">
                    <a:lumMod val="25000"/>
                  </a:schemeClr>
                </a:solidFill>
              </a:rPr>
              <a:t> och tvärfunktionellt arbetssätt</a:t>
            </a:r>
          </a:p>
          <a:p>
            <a:r>
              <a:rPr lang="sv-SE" dirty="0">
                <a:solidFill>
                  <a:schemeClr val="bg2">
                    <a:lumMod val="25000"/>
                  </a:schemeClr>
                </a:solidFill>
              </a:rPr>
              <a:t>Utvecklad modell för att kunna bedöma vilka insatser som bidrar till en koldioxidsnål ekonomi</a:t>
            </a:r>
          </a:p>
          <a:p>
            <a:pPr marL="0" indent="0">
              <a:buNone/>
            </a:pPr>
            <a:endParaRPr lang="sv-SE" dirty="0"/>
          </a:p>
        </p:txBody>
      </p:sp>
      <p:pic>
        <p:nvPicPr>
          <p:cNvPr id="4" name="Picture 2">
            <a:extLst>
              <a:ext uri="{FF2B5EF4-FFF2-40B4-BE49-F238E27FC236}">
                <a16:creationId xmlns:a16="http://schemas.microsoft.com/office/drawing/2014/main" id="{32C809B8-294C-CE62-E9BA-0CDE04D27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9724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968CC51A-152C-42F7-B603-19624E4A4ABE}"/>
              </a:ext>
            </a:extLst>
          </p:cNvPr>
          <p:cNvSpPr>
            <a:spLocks noGrp="1"/>
          </p:cNvSpPr>
          <p:nvPr>
            <p:ph type="title"/>
          </p:nvPr>
        </p:nvSpPr>
        <p:spPr>
          <a:xfrm>
            <a:off x="575043" y="810899"/>
            <a:ext cx="7422784" cy="3087706"/>
          </a:xfrm>
        </p:spPr>
        <p:txBody>
          <a:bodyPr anchor="ctr">
            <a:normAutofit/>
          </a:bodyPr>
          <a:lstStyle/>
          <a:p>
            <a:r>
              <a:rPr lang="sv-SE" dirty="0"/>
              <a:t>Tack!</a:t>
            </a:r>
            <a:br>
              <a:rPr lang="sv-SE" dirty="0"/>
            </a:br>
            <a:r>
              <a:rPr lang="sv-SE" dirty="0"/>
              <a:t>Frågor</a:t>
            </a:r>
          </a:p>
        </p:txBody>
      </p:sp>
      <p:pic>
        <p:nvPicPr>
          <p:cNvPr id="2" name="Picture 2">
            <a:extLst>
              <a:ext uri="{FF2B5EF4-FFF2-40B4-BE49-F238E27FC236}">
                <a16:creationId xmlns:a16="http://schemas.microsoft.com/office/drawing/2014/main" id="{E807BA7B-C012-E261-0B22-4634428F5C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0604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880957-1BF2-B864-18DB-01BF0B2A638E}"/>
              </a:ext>
            </a:extLst>
          </p:cNvPr>
          <p:cNvSpPr>
            <a:spLocks noGrp="1"/>
          </p:cNvSpPr>
          <p:nvPr>
            <p:ph type="title"/>
          </p:nvPr>
        </p:nvSpPr>
        <p:spPr>
          <a:xfrm>
            <a:off x="625509" y="836676"/>
            <a:ext cx="2247291" cy="3470148"/>
          </a:xfrm>
        </p:spPr>
        <p:txBody>
          <a:bodyPr>
            <a:normAutofit/>
          </a:bodyPr>
          <a:lstStyle/>
          <a:p>
            <a:pPr algn="l"/>
            <a:br>
              <a:rPr lang="sv-SE" sz="2700" dirty="0"/>
            </a:br>
            <a:br>
              <a:rPr lang="sv-SE" sz="2700" dirty="0"/>
            </a:br>
            <a:br>
              <a:rPr lang="sv-SE" sz="2700" dirty="0"/>
            </a:br>
            <a:r>
              <a:rPr lang="sv-SE" sz="2700" dirty="0">
                <a:solidFill>
                  <a:schemeClr val="tx1">
                    <a:lumMod val="75000"/>
                    <a:lumOff val="25000"/>
                  </a:schemeClr>
                </a:solidFill>
              </a:rPr>
              <a:t>Beslutat</a:t>
            </a:r>
            <a:r>
              <a:rPr lang="sv-SE" sz="2700" dirty="0"/>
              <a:t> </a:t>
            </a:r>
          </a:p>
        </p:txBody>
      </p:sp>
      <p:sp>
        <p:nvSpPr>
          <p:cNvPr id="3" name="Platshållare för innehåll 2">
            <a:extLst>
              <a:ext uri="{FF2B5EF4-FFF2-40B4-BE49-F238E27FC236}">
                <a16:creationId xmlns:a16="http://schemas.microsoft.com/office/drawing/2014/main" id="{BF012FE4-EA72-CC46-F68B-9DDE2D14C8A3}"/>
              </a:ext>
            </a:extLst>
          </p:cNvPr>
          <p:cNvSpPr>
            <a:spLocks noGrp="1"/>
          </p:cNvSpPr>
          <p:nvPr>
            <p:ph idx="1"/>
          </p:nvPr>
        </p:nvSpPr>
        <p:spPr>
          <a:xfrm>
            <a:off x="2764140" y="836676"/>
            <a:ext cx="6379860" cy="3470148"/>
          </a:xfrm>
        </p:spPr>
        <p:txBody>
          <a:bodyPr anchor="ctr">
            <a:normAutofit fontScale="85000" lnSpcReduction="20000"/>
          </a:bodyPr>
          <a:lstStyle/>
          <a:p>
            <a:pPr>
              <a:lnSpc>
                <a:spcPct val="120000"/>
              </a:lnSpc>
            </a:pPr>
            <a:r>
              <a:rPr lang="sv-SE" dirty="0">
                <a:solidFill>
                  <a:schemeClr val="tx1">
                    <a:lumMod val="75000"/>
                    <a:lumOff val="25000"/>
                  </a:schemeClr>
                </a:solidFill>
              </a:rPr>
              <a:t>Cirka 2,6 miljarder sek ur EU:s återhämtningsfond </a:t>
            </a:r>
            <a:r>
              <a:rPr lang="sv-SE" dirty="0" err="1">
                <a:solidFill>
                  <a:schemeClr val="tx1">
                    <a:lumMod val="75000"/>
                    <a:lumOff val="25000"/>
                  </a:schemeClr>
                </a:solidFill>
              </a:rPr>
              <a:t>React</a:t>
            </a:r>
            <a:r>
              <a:rPr lang="sv-SE" dirty="0">
                <a:solidFill>
                  <a:schemeClr val="tx1">
                    <a:lumMod val="75000"/>
                    <a:lumOff val="25000"/>
                  </a:schemeClr>
                </a:solidFill>
              </a:rPr>
              <a:t>-EU till Sverige </a:t>
            </a:r>
          </a:p>
          <a:p>
            <a:pPr>
              <a:lnSpc>
                <a:spcPct val="120000"/>
              </a:lnSpc>
            </a:pPr>
            <a:r>
              <a:rPr lang="sv-SE" dirty="0">
                <a:solidFill>
                  <a:schemeClr val="tx1">
                    <a:lumMod val="75000"/>
                    <a:lumOff val="25000"/>
                  </a:schemeClr>
                </a:solidFill>
                <a:latin typeface="+mj-lt"/>
              </a:rPr>
              <a:t>75 procent förbehållna till Arbetsförmedlingen </a:t>
            </a:r>
          </a:p>
          <a:p>
            <a:pPr>
              <a:lnSpc>
                <a:spcPct val="120000"/>
              </a:lnSpc>
            </a:pPr>
            <a:r>
              <a:rPr lang="sv-SE" dirty="0">
                <a:solidFill>
                  <a:schemeClr val="tx1">
                    <a:lumMod val="75000"/>
                    <a:lumOff val="25000"/>
                  </a:schemeClr>
                </a:solidFill>
                <a:latin typeface="+mj-lt"/>
              </a:rPr>
              <a:t>Beviljade medel 2 050 </a:t>
            </a:r>
            <a:r>
              <a:rPr lang="sv-SE" dirty="0">
                <a:solidFill>
                  <a:schemeClr val="tx1">
                    <a:lumMod val="75000"/>
                    <a:lumOff val="25000"/>
                  </a:schemeClr>
                </a:solidFill>
              </a:rPr>
              <a:t>000 000 sek </a:t>
            </a:r>
            <a:br>
              <a:rPr lang="sv-SE" dirty="0">
                <a:solidFill>
                  <a:schemeClr val="tx1">
                    <a:lumMod val="75000"/>
                    <a:lumOff val="25000"/>
                  </a:schemeClr>
                </a:solidFill>
              </a:rPr>
            </a:br>
            <a:r>
              <a:rPr lang="sv-SE" dirty="0">
                <a:solidFill>
                  <a:schemeClr val="tx1">
                    <a:lumMod val="75000"/>
                    <a:lumOff val="25000"/>
                  </a:schemeClr>
                </a:solidFill>
              </a:rPr>
              <a:t>(kvarstående att söka ca 148 000 000 sek)</a:t>
            </a:r>
          </a:p>
          <a:p>
            <a:pPr>
              <a:lnSpc>
                <a:spcPct val="120000"/>
              </a:lnSpc>
            </a:pPr>
            <a:r>
              <a:rPr lang="sv-SE" dirty="0">
                <a:solidFill>
                  <a:schemeClr val="tx1">
                    <a:lumMod val="75000"/>
                    <a:lumOff val="25000"/>
                  </a:schemeClr>
                </a:solidFill>
              </a:rPr>
              <a:t>Begränsad målgrupp - arbetslösa med inskrivningsdatum from den </a:t>
            </a:r>
            <a:br>
              <a:rPr lang="sv-SE" dirty="0">
                <a:solidFill>
                  <a:schemeClr val="tx1">
                    <a:lumMod val="75000"/>
                    <a:lumOff val="25000"/>
                  </a:schemeClr>
                </a:solidFill>
              </a:rPr>
            </a:br>
            <a:r>
              <a:rPr lang="sv-SE" dirty="0">
                <a:solidFill>
                  <a:schemeClr val="tx1">
                    <a:lumMod val="75000"/>
                    <a:lumOff val="25000"/>
                  </a:schemeClr>
                </a:solidFill>
              </a:rPr>
              <a:t>11 mars 2020 (WHO utlyste pandemin)</a:t>
            </a:r>
          </a:p>
          <a:p>
            <a:pPr>
              <a:lnSpc>
                <a:spcPct val="120000"/>
              </a:lnSpc>
            </a:pPr>
            <a:r>
              <a:rPr lang="sv-SE" dirty="0">
                <a:solidFill>
                  <a:schemeClr val="tx1">
                    <a:lumMod val="75000"/>
                    <a:lumOff val="25000"/>
                  </a:schemeClr>
                </a:solidFill>
              </a:rPr>
              <a:t>58 876 deltagare </a:t>
            </a:r>
          </a:p>
          <a:p>
            <a:pPr>
              <a:lnSpc>
                <a:spcPct val="120000"/>
              </a:lnSpc>
            </a:pPr>
            <a:r>
              <a:rPr lang="sv-SE" dirty="0">
                <a:solidFill>
                  <a:schemeClr val="tx1">
                    <a:lumMod val="75000"/>
                    <a:lumOff val="25000"/>
                  </a:schemeClr>
                </a:solidFill>
              </a:rPr>
              <a:t>Projektperiod till och med 31 juli 2023</a:t>
            </a:r>
          </a:p>
          <a:p>
            <a:pPr>
              <a:lnSpc>
                <a:spcPct val="120000"/>
              </a:lnSpc>
            </a:pPr>
            <a:r>
              <a:rPr lang="sv-SE" dirty="0">
                <a:solidFill>
                  <a:schemeClr val="tx1">
                    <a:lumMod val="75000"/>
                    <a:lumOff val="25000"/>
                  </a:schemeClr>
                </a:solidFill>
                <a:latin typeface="+mj-lt"/>
              </a:rPr>
              <a:t>Syftet är att </a:t>
            </a:r>
            <a:r>
              <a:rPr lang="sv-SE" i="0" dirty="0">
                <a:solidFill>
                  <a:schemeClr val="tx1">
                    <a:lumMod val="75000"/>
                    <a:lumOff val="25000"/>
                  </a:schemeClr>
                </a:solidFill>
                <a:effectLst/>
                <a:latin typeface="+mj-lt"/>
              </a:rPr>
              <a:t>komplettera och förstärka den nationella arbetsmarknadspolitiken </a:t>
            </a:r>
            <a:endParaRPr lang="sv-SE" dirty="0">
              <a:solidFill>
                <a:schemeClr val="tx1">
                  <a:lumMod val="75000"/>
                  <a:lumOff val="25000"/>
                </a:schemeClr>
              </a:solidFill>
            </a:endParaRPr>
          </a:p>
          <a:p>
            <a:pPr>
              <a:lnSpc>
                <a:spcPct val="120000"/>
              </a:lnSpc>
            </a:pPr>
            <a:r>
              <a:rPr lang="sv-SE" dirty="0">
                <a:solidFill>
                  <a:schemeClr val="tx1">
                    <a:lumMod val="75000"/>
                    <a:lumOff val="25000"/>
                  </a:schemeClr>
                </a:solidFill>
              </a:rPr>
              <a:t>Upphandlade insatser enligt LOU och LOV </a:t>
            </a:r>
          </a:p>
          <a:p>
            <a:pPr>
              <a:lnSpc>
                <a:spcPct val="120000"/>
              </a:lnSpc>
            </a:pPr>
            <a:r>
              <a:rPr lang="sv-SE" dirty="0">
                <a:solidFill>
                  <a:schemeClr val="tx1">
                    <a:lumMod val="75000"/>
                    <a:lumOff val="25000"/>
                  </a:schemeClr>
                </a:solidFill>
              </a:rPr>
              <a:t>Anställningsstöd och </a:t>
            </a:r>
            <a:r>
              <a:rPr lang="sv-SE" b="0" i="0" dirty="0">
                <a:solidFill>
                  <a:srgbClr val="333333"/>
                </a:solidFill>
                <a:effectLst/>
              </a:rPr>
              <a:t>Studiemotiverande Folkhögskolekurs</a:t>
            </a:r>
            <a:endParaRPr lang="sv-SE" dirty="0">
              <a:solidFill>
                <a:schemeClr val="tx1">
                  <a:lumMod val="75000"/>
                  <a:lumOff val="25000"/>
                </a:schemeClr>
              </a:solidFill>
            </a:endParaRPr>
          </a:p>
          <a:p>
            <a:endParaRPr lang="sv-SE" dirty="0">
              <a:solidFill>
                <a:schemeClr val="tx1">
                  <a:lumMod val="75000"/>
                  <a:lumOff val="25000"/>
                </a:schemeClr>
              </a:solidFill>
            </a:endParaRPr>
          </a:p>
          <a:p>
            <a:endParaRPr lang="sv-SE" dirty="0"/>
          </a:p>
        </p:txBody>
      </p:sp>
      <p:pic>
        <p:nvPicPr>
          <p:cNvPr id="4" name="Picture 2">
            <a:extLst>
              <a:ext uri="{FF2B5EF4-FFF2-40B4-BE49-F238E27FC236}">
                <a16:creationId xmlns:a16="http://schemas.microsoft.com/office/drawing/2014/main" id="{39397E46-C650-65A7-5791-5A0F121665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964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880957-1BF2-B864-18DB-01BF0B2A638E}"/>
              </a:ext>
            </a:extLst>
          </p:cNvPr>
          <p:cNvSpPr>
            <a:spLocks noGrp="1"/>
          </p:cNvSpPr>
          <p:nvPr>
            <p:ph type="title"/>
          </p:nvPr>
        </p:nvSpPr>
        <p:spPr>
          <a:xfrm>
            <a:off x="625509" y="836676"/>
            <a:ext cx="2615712" cy="3470148"/>
          </a:xfrm>
        </p:spPr>
        <p:txBody>
          <a:bodyPr>
            <a:normAutofit/>
          </a:bodyPr>
          <a:lstStyle/>
          <a:p>
            <a:pPr algn="l"/>
            <a:br>
              <a:rPr lang="sv-SE" sz="2700" dirty="0"/>
            </a:br>
            <a:br>
              <a:rPr lang="sv-SE" sz="2700" dirty="0"/>
            </a:br>
            <a:br>
              <a:rPr lang="sv-SE" sz="2700" dirty="0"/>
            </a:br>
            <a:r>
              <a:rPr lang="sv-SE" sz="2700" dirty="0">
                <a:solidFill>
                  <a:schemeClr val="bg2">
                    <a:lumMod val="25000"/>
                  </a:schemeClr>
                </a:solidFill>
              </a:rPr>
              <a:t>Status </a:t>
            </a:r>
          </a:p>
        </p:txBody>
      </p:sp>
      <p:sp>
        <p:nvSpPr>
          <p:cNvPr id="3" name="Platshållare för innehåll 2">
            <a:extLst>
              <a:ext uri="{FF2B5EF4-FFF2-40B4-BE49-F238E27FC236}">
                <a16:creationId xmlns:a16="http://schemas.microsoft.com/office/drawing/2014/main" id="{BF012FE4-EA72-CC46-F68B-9DDE2D14C8A3}"/>
              </a:ext>
            </a:extLst>
          </p:cNvPr>
          <p:cNvSpPr>
            <a:spLocks noGrp="1"/>
          </p:cNvSpPr>
          <p:nvPr>
            <p:ph idx="1"/>
          </p:nvPr>
        </p:nvSpPr>
        <p:spPr>
          <a:xfrm>
            <a:off x="2787162" y="836676"/>
            <a:ext cx="6581809" cy="3470148"/>
          </a:xfrm>
        </p:spPr>
        <p:txBody>
          <a:bodyPr anchor="ctr">
            <a:normAutofit/>
          </a:bodyPr>
          <a:lstStyle/>
          <a:p>
            <a:r>
              <a:rPr lang="sv-SE" dirty="0">
                <a:solidFill>
                  <a:schemeClr val="bg2">
                    <a:lumMod val="25000"/>
                  </a:schemeClr>
                </a:solidFill>
              </a:rPr>
              <a:t>Ansökta och beviljade medel 1 237 000 000 sek (jan.2023)</a:t>
            </a:r>
          </a:p>
          <a:p>
            <a:r>
              <a:rPr lang="sv-SE" dirty="0">
                <a:solidFill>
                  <a:schemeClr val="bg2">
                    <a:lumMod val="25000"/>
                  </a:schemeClr>
                </a:solidFill>
              </a:rPr>
              <a:t>100 000 deltagare </a:t>
            </a:r>
          </a:p>
          <a:p>
            <a:r>
              <a:rPr lang="sv-SE" dirty="0">
                <a:solidFill>
                  <a:schemeClr val="bg2">
                    <a:lumMod val="25000"/>
                  </a:schemeClr>
                </a:solidFill>
              </a:rPr>
              <a:t>Informationsbrev om projektet</a:t>
            </a:r>
          </a:p>
          <a:p>
            <a:r>
              <a:rPr lang="sv-SE" dirty="0">
                <a:solidFill>
                  <a:schemeClr val="bg2">
                    <a:lumMod val="25000"/>
                  </a:schemeClr>
                </a:solidFill>
              </a:rPr>
              <a:t>Åtta insatser kopplade till projektet</a:t>
            </a:r>
          </a:p>
          <a:p>
            <a:r>
              <a:rPr lang="sv-SE" dirty="0">
                <a:solidFill>
                  <a:schemeClr val="bg2">
                    <a:lumMod val="25000"/>
                  </a:schemeClr>
                </a:solidFill>
              </a:rPr>
              <a:t>Påbörjat utvärdering </a:t>
            </a:r>
          </a:p>
          <a:p>
            <a:r>
              <a:rPr lang="sv-SE" dirty="0">
                <a:solidFill>
                  <a:schemeClr val="bg2">
                    <a:lumMod val="25000"/>
                  </a:schemeClr>
                </a:solidFill>
              </a:rPr>
              <a:t>Kartläggning av gröna och digitala kompetenser enligt Europeiska klassifikationen för kompetenser, kvalifikationer och yrken, </a:t>
            </a:r>
            <a:r>
              <a:rPr lang="sv-SE" dirty="0" err="1">
                <a:solidFill>
                  <a:schemeClr val="bg2">
                    <a:lumMod val="25000"/>
                  </a:schemeClr>
                </a:solidFill>
              </a:rPr>
              <a:t>Esco</a:t>
            </a:r>
            <a:r>
              <a:rPr lang="sv-SE" dirty="0">
                <a:solidFill>
                  <a:schemeClr val="bg2">
                    <a:lumMod val="25000"/>
                  </a:schemeClr>
                </a:solidFill>
              </a:rPr>
              <a:t> </a:t>
            </a:r>
          </a:p>
          <a:p>
            <a:endParaRPr lang="sv-SE" dirty="0">
              <a:solidFill>
                <a:schemeClr val="bg2">
                  <a:lumMod val="25000"/>
                </a:schemeClr>
              </a:solidFill>
            </a:endParaRPr>
          </a:p>
          <a:p>
            <a:endParaRPr lang="sv-SE" dirty="0"/>
          </a:p>
          <a:p>
            <a:endParaRPr lang="sv-SE" dirty="0"/>
          </a:p>
        </p:txBody>
      </p:sp>
      <p:pic>
        <p:nvPicPr>
          <p:cNvPr id="4" name="Picture 2">
            <a:extLst>
              <a:ext uri="{FF2B5EF4-FFF2-40B4-BE49-F238E27FC236}">
                <a16:creationId xmlns:a16="http://schemas.microsoft.com/office/drawing/2014/main" id="{31AFA886-8584-788D-5BCF-30BE133832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157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880957-1BF2-B864-18DB-01BF0B2A638E}"/>
              </a:ext>
            </a:extLst>
          </p:cNvPr>
          <p:cNvSpPr>
            <a:spLocks noGrp="1"/>
          </p:cNvSpPr>
          <p:nvPr>
            <p:ph type="title"/>
          </p:nvPr>
        </p:nvSpPr>
        <p:spPr>
          <a:xfrm>
            <a:off x="625509" y="836676"/>
            <a:ext cx="2615712" cy="3470148"/>
          </a:xfrm>
        </p:spPr>
        <p:txBody>
          <a:bodyPr>
            <a:normAutofit/>
          </a:bodyPr>
          <a:lstStyle/>
          <a:p>
            <a:pPr algn="l"/>
            <a:br>
              <a:rPr lang="sv-SE" sz="2700" dirty="0"/>
            </a:br>
            <a:br>
              <a:rPr lang="sv-SE" sz="2700" dirty="0"/>
            </a:br>
            <a:br>
              <a:rPr lang="sv-SE" sz="2700" dirty="0"/>
            </a:br>
            <a:r>
              <a:rPr lang="sv-SE" sz="2700" dirty="0">
                <a:solidFill>
                  <a:schemeClr val="tx1">
                    <a:lumMod val="75000"/>
                    <a:lumOff val="25000"/>
                  </a:schemeClr>
                </a:solidFill>
              </a:rPr>
              <a:t>Resultat</a:t>
            </a:r>
            <a:r>
              <a:rPr lang="sv-SE" sz="2700" dirty="0"/>
              <a:t> </a:t>
            </a:r>
          </a:p>
        </p:txBody>
      </p:sp>
      <p:sp>
        <p:nvSpPr>
          <p:cNvPr id="3" name="Platshållare för innehåll 2">
            <a:extLst>
              <a:ext uri="{FF2B5EF4-FFF2-40B4-BE49-F238E27FC236}">
                <a16:creationId xmlns:a16="http://schemas.microsoft.com/office/drawing/2014/main" id="{BF012FE4-EA72-CC46-F68B-9DDE2D14C8A3}"/>
              </a:ext>
            </a:extLst>
          </p:cNvPr>
          <p:cNvSpPr>
            <a:spLocks noGrp="1"/>
          </p:cNvSpPr>
          <p:nvPr>
            <p:ph idx="1"/>
          </p:nvPr>
        </p:nvSpPr>
        <p:spPr>
          <a:xfrm>
            <a:off x="3022406" y="836676"/>
            <a:ext cx="6121593" cy="3470148"/>
          </a:xfrm>
        </p:spPr>
        <p:txBody>
          <a:bodyPr anchor="ctr">
            <a:normAutofit fontScale="92500" lnSpcReduction="20000"/>
          </a:bodyPr>
          <a:lstStyle/>
          <a:p>
            <a:pPr>
              <a:lnSpc>
                <a:spcPct val="120000"/>
              </a:lnSpc>
            </a:pPr>
            <a:r>
              <a:rPr lang="sv-SE" dirty="0">
                <a:solidFill>
                  <a:schemeClr val="tx1">
                    <a:lumMod val="75000"/>
                    <a:lumOff val="25000"/>
                  </a:schemeClr>
                </a:solidFill>
              </a:rPr>
              <a:t>Nästan fördubblad antal deltagare (bild 5)</a:t>
            </a:r>
          </a:p>
          <a:p>
            <a:pPr>
              <a:lnSpc>
                <a:spcPct val="120000"/>
              </a:lnSpc>
            </a:pPr>
            <a:r>
              <a:rPr lang="sv-SE" dirty="0">
                <a:solidFill>
                  <a:schemeClr val="tx1">
                    <a:lumMod val="75000"/>
                    <a:lumOff val="25000"/>
                  </a:schemeClr>
                </a:solidFill>
              </a:rPr>
              <a:t>Förbrukning av medel inom spår 1: Vägledning </a:t>
            </a:r>
            <a:br>
              <a:rPr lang="sv-SE" dirty="0">
                <a:solidFill>
                  <a:schemeClr val="tx1">
                    <a:lumMod val="75000"/>
                    <a:lumOff val="25000"/>
                  </a:schemeClr>
                </a:solidFill>
              </a:rPr>
            </a:br>
            <a:r>
              <a:rPr lang="sv-SE" i="1" dirty="0">
                <a:solidFill>
                  <a:schemeClr val="tx1">
                    <a:lumMod val="75000"/>
                    <a:lumOff val="25000"/>
                  </a:schemeClr>
                </a:solidFill>
              </a:rPr>
              <a:t>Studiemotiverande folkhögskolekurs, Ung-YSM, Karriärvägeldning (bild 6)</a:t>
            </a:r>
          </a:p>
          <a:p>
            <a:pPr>
              <a:lnSpc>
                <a:spcPct val="120000"/>
              </a:lnSpc>
            </a:pPr>
            <a:r>
              <a:rPr lang="sv-SE" dirty="0">
                <a:solidFill>
                  <a:schemeClr val="tx1">
                    <a:lumMod val="75000"/>
                    <a:lumOff val="25000"/>
                  </a:schemeClr>
                </a:solidFill>
              </a:rPr>
              <a:t>Förbrukning av medel inom spår 2: Omställning </a:t>
            </a:r>
            <a:br>
              <a:rPr lang="sv-SE" dirty="0">
                <a:solidFill>
                  <a:schemeClr val="tx1">
                    <a:lumMod val="75000"/>
                    <a:lumOff val="25000"/>
                  </a:schemeClr>
                </a:solidFill>
              </a:rPr>
            </a:br>
            <a:r>
              <a:rPr lang="sv-SE" i="1" dirty="0">
                <a:solidFill>
                  <a:schemeClr val="tx1">
                    <a:lumMod val="75000"/>
                    <a:lumOff val="25000"/>
                  </a:schemeClr>
                </a:solidFill>
              </a:rPr>
              <a:t>Arbetsmarknadsutbildningar</a:t>
            </a:r>
            <a:r>
              <a:rPr lang="sv-SE" dirty="0">
                <a:solidFill>
                  <a:schemeClr val="tx1">
                    <a:lumMod val="75000"/>
                    <a:lumOff val="25000"/>
                  </a:schemeClr>
                </a:solidFill>
              </a:rPr>
              <a:t> (bild 7)</a:t>
            </a:r>
          </a:p>
          <a:p>
            <a:pPr>
              <a:lnSpc>
                <a:spcPct val="120000"/>
              </a:lnSpc>
            </a:pPr>
            <a:r>
              <a:rPr lang="sv-SE" dirty="0">
                <a:solidFill>
                  <a:schemeClr val="tx1">
                    <a:lumMod val="75000"/>
                    <a:lumOff val="25000"/>
                  </a:schemeClr>
                </a:solidFill>
              </a:rPr>
              <a:t>Förbrukning av medel inom spår 3: Rustande och matchande aktiviteter</a:t>
            </a:r>
            <a:br>
              <a:rPr lang="sv-SE" dirty="0">
                <a:solidFill>
                  <a:schemeClr val="tx1">
                    <a:lumMod val="75000"/>
                    <a:lumOff val="25000"/>
                  </a:schemeClr>
                </a:solidFill>
              </a:rPr>
            </a:br>
            <a:r>
              <a:rPr lang="sv-SE" i="1" dirty="0">
                <a:solidFill>
                  <a:schemeClr val="tx1">
                    <a:lumMod val="75000"/>
                    <a:lumOff val="25000"/>
                  </a:schemeClr>
                </a:solidFill>
              </a:rPr>
              <a:t>Extratjänster, Introduktionsjobb, Yrkessvenska, Rusta och matcha (bild 8)</a:t>
            </a:r>
          </a:p>
          <a:p>
            <a:pPr>
              <a:lnSpc>
                <a:spcPct val="120000"/>
              </a:lnSpc>
            </a:pPr>
            <a:r>
              <a:rPr lang="sv-SE" dirty="0">
                <a:solidFill>
                  <a:schemeClr val="tx1">
                    <a:lumMod val="75000"/>
                    <a:lumOff val="25000"/>
                  </a:schemeClr>
                </a:solidFill>
              </a:rPr>
              <a:t>Resultatindikationer (bild 10)</a:t>
            </a:r>
          </a:p>
          <a:p>
            <a:pPr>
              <a:lnSpc>
                <a:spcPct val="120000"/>
              </a:lnSpc>
            </a:pPr>
            <a:r>
              <a:rPr lang="sv-SE" dirty="0">
                <a:solidFill>
                  <a:schemeClr val="tx1">
                    <a:lumMod val="75000"/>
                    <a:lumOff val="25000"/>
                  </a:schemeClr>
                </a:solidFill>
              </a:rPr>
              <a:t>Övergång till koldioxidsnål ekonomi (bild 11)</a:t>
            </a:r>
          </a:p>
          <a:p>
            <a:endParaRPr lang="sv-SE" dirty="0"/>
          </a:p>
        </p:txBody>
      </p:sp>
      <p:pic>
        <p:nvPicPr>
          <p:cNvPr id="4" name="Picture 2">
            <a:extLst>
              <a:ext uri="{FF2B5EF4-FFF2-40B4-BE49-F238E27FC236}">
                <a16:creationId xmlns:a16="http://schemas.microsoft.com/office/drawing/2014/main" id="{404FD005-254F-A638-F2B3-493B3BD8C7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7812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DA67B-EB0A-5276-C161-220989A2801F}"/>
              </a:ext>
            </a:extLst>
          </p:cNvPr>
          <p:cNvSpPr>
            <a:spLocks noGrp="1"/>
          </p:cNvSpPr>
          <p:nvPr>
            <p:ph type="title"/>
          </p:nvPr>
        </p:nvSpPr>
        <p:spPr>
          <a:xfrm>
            <a:off x="598126" y="191699"/>
            <a:ext cx="7422784" cy="675000"/>
          </a:xfrm>
        </p:spPr>
        <p:txBody>
          <a:bodyPr/>
          <a:lstStyle/>
          <a:p>
            <a:r>
              <a:rPr lang="sv-SE" sz="2400" dirty="0">
                <a:solidFill>
                  <a:schemeClr val="bg2">
                    <a:lumMod val="25000"/>
                  </a:schemeClr>
                </a:solidFill>
              </a:rPr>
              <a:t>Deltagare – nuvarande och förväntat (feb 23)</a:t>
            </a:r>
          </a:p>
        </p:txBody>
      </p:sp>
      <p:graphicFrame>
        <p:nvGraphicFramePr>
          <p:cNvPr id="5" name="Platshållare för innehåll 4">
            <a:extLst>
              <a:ext uri="{FF2B5EF4-FFF2-40B4-BE49-F238E27FC236}">
                <a16:creationId xmlns:a16="http://schemas.microsoft.com/office/drawing/2014/main" id="{964FE68C-9DB1-F9D7-1FC8-B3DB6F8E7BE8}"/>
              </a:ext>
            </a:extLst>
          </p:cNvPr>
          <p:cNvGraphicFramePr>
            <a:graphicFrameLocks noGrp="1"/>
          </p:cNvGraphicFramePr>
          <p:nvPr>
            <p:ph idx="1"/>
            <p:extLst>
              <p:ext uri="{D42A27DB-BD31-4B8C-83A1-F6EECF244321}">
                <p14:modId xmlns:p14="http://schemas.microsoft.com/office/powerpoint/2010/main" val="1550776313"/>
              </p:ext>
            </p:extLst>
          </p:nvPr>
        </p:nvGraphicFramePr>
        <p:xfrm>
          <a:off x="576263" y="1079500"/>
          <a:ext cx="7421562" cy="3421063"/>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2">
            <a:extLst>
              <a:ext uri="{FF2B5EF4-FFF2-40B4-BE49-F238E27FC236}">
                <a16:creationId xmlns:a16="http://schemas.microsoft.com/office/drawing/2014/main" id="{6BF03CF5-B81B-2FC6-CEDF-B92AC974F2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309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DA67B-EB0A-5276-C161-220989A2801F}"/>
              </a:ext>
            </a:extLst>
          </p:cNvPr>
          <p:cNvSpPr>
            <a:spLocks noGrp="1"/>
          </p:cNvSpPr>
          <p:nvPr>
            <p:ph type="title"/>
          </p:nvPr>
        </p:nvSpPr>
        <p:spPr>
          <a:xfrm>
            <a:off x="703453" y="215260"/>
            <a:ext cx="6874298" cy="551295"/>
          </a:xfrm>
        </p:spPr>
        <p:txBody>
          <a:bodyPr>
            <a:normAutofit/>
          </a:bodyPr>
          <a:lstStyle/>
          <a:p>
            <a:r>
              <a:rPr lang="sv-SE" sz="2400" dirty="0">
                <a:solidFill>
                  <a:schemeClr val="bg2">
                    <a:lumMod val="25000"/>
                  </a:schemeClr>
                </a:solidFill>
              </a:rPr>
              <a:t>Förbrukning – nuvarande och förväntat (feb 23)</a:t>
            </a:r>
          </a:p>
        </p:txBody>
      </p:sp>
      <p:graphicFrame>
        <p:nvGraphicFramePr>
          <p:cNvPr id="4" name="Platshållare för innehåll 3">
            <a:extLst>
              <a:ext uri="{FF2B5EF4-FFF2-40B4-BE49-F238E27FC236}">
                <a16:creationId xmlns:a16="http://schemas.microsoft.com/office/drawing/2014/main" id="{76DAE92C-5FC1-C805-9DDF-71CBEEE3BEFB}"/>
              </a:ext>
            </a:extLst>
          </p:cNvPr>
          <p:cNvGraphicFramePr>
            <a:graphicFrameLocks noGrp="1"/>
          </p:cNvGraphicFramePr>
          <p:nvPr>
            <p:ph idx="1"/>
            <p:extLst>
              <p:ext uri="{D42A27DB-BD31-4B8C-83A1-F6EECF244321}">
                <p14:modId xmlns:p14="http://schemas.microsoft.com/office/powerpoint/2010/main" val="1774389928"/>
              </p:ext>
            </p:extLst>
          </p:nvPr>
        </p:nvGraphicFramePr>
        <p:xfrm>
          <a:off x="576263" y="1466661"/>
          <a:ext cx="6569982" cy="30339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 4">
            <a:extLst>
              <a:ext uri="{FF2B5EF4-FFF2-40B4-BE49-F238E27FC236}">
                <a16:creationId xmlns:a16="http://schemas.microsoft.com/office/drawing/2014/main" id="{4C1490BE-6CDC-A342-09B5-DF3FCE6E239F}"/>
              </a:ext>
            </a:extLst>
          </p:cNvPr>
          <p:cNvGraphicFramePr>
            <a:graphicFrameLocks/>
          </p:cNvGraphicFramePr>
          <p:nvPr>
            <p:extLst>
              <p:ext uri="{D42A27DB-BD31-4B8C-83A1-F6EECF244321}">
                <p14:modId xmlns:p14="http://schemas.microsoft.com/office/powerpoint/2010/main" val="2898392306"/>
              </p:ext>
            </p:extLst>
          </p:nvPr>
        </p:nvGraphicFramePr>
        <p:xfrm>
          <a:off x="6794626" y="756755"/>
          <a:ext cx="2286000" cy="1767343"/>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2">
            <a:extLst>
              <a:ext uri="{FF2B5EF4-FFF2-40B4-BE49-F238E27FC236}">
                <a16:creationId xmlns:a16="http://schemas.microsoft.com/office/drawing/2014/main" id="{2D354970-2C4D-B12D-E756-10AAFFA6FB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335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DA67B-EB0A-5276-C161-220989A2801F}"/>
              </a:ext>
            </a:extLst>
          </p:cNvPr>
          <p:cNvSpPr>
            <a:spLocks noGrp="1"/>
          </p:cNvSpPr>
          <p:nvPr>
            <p:ph type="title"/>
          </p:nvPr>
        </p:nvSpPr>
        <p:spPr>
          <a:xfrm>
            <a:off x="612477" y="204328"/>
            <a:ext cx="7055367" cy="659937"/>
          </a:xfrm>
        </p:spPr>
        <p:txBody>
          <a:bodyPr>
            <a:normAutofit/>
          </a:bodyPr>
          <a:lstStyle/>
          <a:p>
            <a:r>
              <a:rPr lang="sv-SE" sz="2400" dirty="0">
                <a:solidFill>
                  <a:schemeClr val="bg2">
                    <a:lumMod val="25000"/>
                  </a:schemeClr>
                </a:solidFill>
              </a:rPr>
              <a:t>Förbrukning – nuvarande och förväntat (feb 23) </a:t>
            </a:r>
          </a:p>
        </p:txBody>
      </p:sp>
      <p:graphicFrame>
        <p:nvGraphicFramePr>
          <p:cNvPr id="4" name="Platshållare för innehåll 3">
            <a:extLst>
              <a:ext uri="{FF2B5EF4-FFF2-40B4-BE49-F238E27FC236}">
                <a16:creationId xmlns:a16="http://schemas.microsoft.com/office/drawing/2014/main" id="{B5AE4AE7-6528-0F59-F2CB-320F5F727CA5}"/>
              </a:ext>
            </a:extLst>
          </p:cNvPr>
          <p:cNvGraphicFramePr>
            <a:graphicFrameLocks noGrp="1"/>
          </p:cNvGraphicFramePr>
          <p:nvPr>
            <p:ph idx="1"/>
          </p:nvPr>
        </p:nvGraphicFramePr>
        <p:xfrm>
          <a:off x="576263" y="1484593"/>
          <a:ext cx="6566921" cy="30159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 4">
            <a:extLst>
              <a:ext uri="{FF2B5EF4-FFF2-40B4-BE49-F238E27FC236}">
                <a16:creationId xmlns:a16="http://schemas.microsoft.com/office/drawing/2014/main" id="{78BA33C4-77AF-183B-66E8-DEF577ED3303}"/>
              </a:ext>
            </a:extLst>
          </p:cNvPr>
          <p:cNvGraphicFramePr>
            <a:graphicFrameLocks/>
          </p:cNvGraphicFramePr>
          <p:nvPr>
            <p:extLst>
              <p:ext uri="{D42A27DB-BD31-4B8C-83A1-F6EECF244321}">
                <p14:modId xmlns:p14="http://schemas.microsoft.com/office/powerpoint/2010/main" val="2200047261"/>
              </p:ext>
            </p:extLst>
          </p:nvPr>
        </p:nvGraphicFramePr>
        <p:xfrm>
          <a:off x="6794626" y="756755"/>
          <a:ext cx="2286000" cy="1767343"/>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2">
            <a:extLst>
              <a:ext uri="{FF2B5EF4-FFF2-40B4-BE49-F238E27FC236}">
                <a16:creationId xmlns:a16="http://schemas.microsoft.com/office/drawing/2014/main" id="{F2048D9B-941D-1253-0F17-3723F21F43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6723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DA67B-EB0A-5276-C161-220989A2801F}"/>
              </a:ext>
            </a:extLst>
          </p:cNvPr>
          <p:cNvSpPr>
            <a:spLocks noGrp="1"/>
          </p:cNvSpPr>
          <p:nvPr>
            <p:ph type="title"/>
          </p:nvPr>
        </p:nvSpPr>
        <p:spPr>
          <a:xfrm>
            <a:off x="576263" y="312497"/>
            <a:ext cx="6874298" cy="641830"/>
          </a:xfrm>
        </p:spPr>
        <p:txBody>
          <a:bodyPr>
            <a:normAutofit/>
          </a:bodyPr>
          <a:lstStyle/>
          <a:p>
            <a:r>
              <a:rPr lang="sv-SE" sz="2400" dirty="0">
                <a:solidFill>
                  <a:schemeClr val="bg2">
                    <a:lumMod val="25000"/>
                  </a:schemeClr>
                </a:solidFill>
              </a:rPr>
              <a:t>Förbrukning – nuvarande och förväntat (feb 23) </a:t>
            </a:r>
          </a:p>
        </p:txBody>
      </p:sp>
      <p:graphicFrame>
        <p:nvGraphicFramePr>
          <p:cNvPr id="4" name="Platshållare för innehåll 3">
            <a:extLst>
              <a:ext uri="{FF2B5EF4-FFF2-40B4-BE49-F238E27FC236}">
                <a16:creationId xmlns:a16="http://schemas.microsoft.com/office/drawing/2014/main" id="{8B218C00-D8CD-B7A9-78A0-58B359AD6B19}"/>
              </a:ext>
            </a:extLst>
          </p:cNvPr>
          <p:cNvGraphicFramePr>
            <a:graphicFrameLocks noGrp="1"/>
          </p:cNvGraphicFramePr>
          <p:nvPr>
            <p:ph idx="1"/>
          </p:nvPr>
        </p:nvGraphicFramePr>
        <p:xfrm>
          <a:off x="576263" y="1484593"/>
          <a:ext cx="6485440" cy="30159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 4">
            <a:extLst>
              <a:ext uri="{FF2B5EF4-FFF2-40B4-BE49-F238E27FC236}">
                <a16:creationId xmlns:a16="http://schemas.microsoft.com/office/drawing/2014/main" id="{23620B7D-17E1-FEE8-27ED-4CDE55EE89C9}"/>
              </a:ext>
            </a:extLst>
          </p:cNvPr>
          <p:cNvGraphicFramePr>
            <a:graphicFrameLocks/>
          </p:cNvGraphicFramePr>
          <p:nvPr>
            <p:extLst>
              <p:ext uri="{D42A27DB-BD31-4B8C-83A1-F6EECF244321}">
                <p14:modId xmlns:p14="http://schemas.microsoft.com/office/powerpoint/2010/main" val="2789921433"/>
              </p:ext>
            </p:extLst>
          </p:nvPr>
        </p:nvGraphicFramePr>
        <p:xfrm>
          <a:off x="6794626" y="756755"/>
          <a:ext cx="2286000" cy="1767343"/>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2">
            <a:extLst>
              <a:ext uri="{FF2B5EF4-FFF2-40B4-BE49-F238E27FC236}">
                <a16:creationId xmlns:a16="http://schemas.microsoft.com/office/drawing/2014/main" id="{1771B5AB-D09B-3069-76D3-34B4D1FC9E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7748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DA67B-EB0A-5276-C161-220989A2801F}"/>
              </a:ext>
            </a:extLst>
          </p:cNvPr>
          <p:cNvSpPr>
            <a:spLocks noGrp="1"/>
          </p:cNvSpPr>
          <p:nvPr>
            <p:ph type="title"/>
          </p:nvPr>
        </p:nvSpPr>
        <p:spPr>
          <a:xfrm>
            <a:off x="576263" y="283097"/>
            <a:ext cx="7231306" cy="619994"/>
          </a:xfrm>
        </p:spPr>
        <p:txBody>
          <a:bodyPr/>
          <a:lstStyle/>
          <a:p>
            <a:r>
              <a:rPr lang="sv-SE" sz="2400" dirty="0">
                <a:solidFill>
                  <a:schemeClr val="bg2">
                    <a:lumMod val="25000"/>
                  </a:schemeClr>
                </a:solidFill>
              </a:rPr>
              <a:t>Förbrukning – nuvarande och förväntat (feb 23)</a:t>
            </a:r>
          </a:p>
        </p:txBody>
      </p:sp>
      <p:graphicFrame>
        <p:nvGraphicFramePr>
          <p:cNvPr id="7" name="Platshållare för innehåll 6">
            <a:extLst>
              <a:ext uri="{FF2B5EF4-FFF2-40B4-BE49-F238E27FC236}">
                <a16:creationId xmlns:a16="http://schemas.microsoft.com/office/drawing/2014/main" id="{02C823F7-F698-24E6-4A76-E8102ABAE7F5}"/>
              </a:ext>
            </a:extLst>
          </p:cNvPr>
          <p:cNvGraphicFramePr>
            <a:graphicFrameLocks noGrp="1"/>
          </p:cNvGraphicFramePr>
          <p:nvPr>
            <p:ph idx="1"/>
          </p:nvPr>
        </p:nvGraphicFramePr>
        <p:xfrm>
          <a:off x="576264" y="1376749"/>
          <a:ext cx="6492752" cy="31238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Diagram 3">
            <a:extLst>
              <a:ext uri="{FF2B5EF4-FFF2-40B4-BE49-F238E27FC236}">
                <a16:creationId xmlns:a16="http://schemas.microsoft.com/office/drawing/2014/main" id="{34CA0284-7DAF-07C1-95C0-B8C94B8E39FA}"/>
              </a:ext>
            </a:extLst>
          </p:cNvPr>
          <p:cNvGraphicFramePr>
            <a:graphicFrameLocks/>
          </p:cNvGraphicFramePr>
          <p:nvPr>
            <p:extLst>
              <p:ext uri="{D42A27DB-BD31-4B8C-83A1-F6EECF244321}">
                <p14:modId xmlns:p14="http://schemas.microsoft.com/office/powerpoint/2010/main" val="705391325"/>
              </p:ext>
            </p:extLst>
          </p:nvPr>
        </p:nvGraphicFramePr>
        <p:xfrm>
          <a:off x="6794626" y="756755"/>
          <a:ext cx="2286000" cy="1767343"/>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2">
            <a:extLst>
              <a:ext uri="{FF2B5EF4-FFF2-40B4-BE49-F238E27FC236}">
                <a16:creationId xmlns:a16="http://schemas.microsoft.com/office/drawing/2014/main" id="{DE79AA2A-0EAD-9626-8ABA-7014296F6E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379" y="4623807"/>
            <a:ext cx="629515" cy="5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4048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CCESSIBILITYFIXERID" val="d08718bb-3ea9-4237-9a9f-22959620cb11"/>
</p:tagLst>
</file>

<file path=ppt/theme/theme1.xml><?xml version="1.0" encoding="utf-8"?>
<a:theme xmlns:a="http://schemas.openxmlformats.org/drawingml/2006/main" name="Arbetsförmedlingen, vit">
  <a:themeElements>
    <a:clrScheme name="Arbetsförmledlingen diagram">
      <a:dk1>
        <a:sysClr val="windowText" lastClr="000000"/>
      </a:dk1>
      <a:lt1>
        <a:sysClr val="window" lastClr="FFFFFF"/>
      </a:lt1>
      <a:dk2>
        <a:srgbClr val="262626"/>
      </a:dk2>
      <a:lt2>
        <a:srgbClr val="E7E6E6"/>
      </a:lt2>
      <a:accent1>
        <a:srgbClr val="00005A"/>
      </a:accent1>
      <a:accent2>
        <a:srgbClr val="4C6320"/>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xempelpresentation" id="{A6A424B9-5551-48E4-B674-B5BFF42BDE45}" vid="{7A173A92-39FC-4964-AFE7-D061311E3B56}"/>
    </a:ext>
  </a:extLst>
</a:theme>
</file>

<file path=ppt/theme/theme2.xml><?xml version="1.0" encoding="utf-8"?>
<a:theme xmlns:a="http://schemas.openxmlformats.org/drawingml/2006/main" name="Arbetsförmedlingen, blå">
  <a:themeElements>
    <a:clrScheme name="Arbetsförmedlingen">
      <a:dk1>
        <a:sysClr val="windowText" lastClr="000000"/>
      </a:dk1>
      <a:lt1>
        <a:sysClr val="window" lastClr="FFFFFF"/>
      </a:lt1>
      <a:dk2>
        <a:srgbClr val="262626"/>
      </a:dk2>
      <a:lt2>
        <a:srgbClr val="E7E6E6"/>
      </a:lt2>
      <a:accent1>
        <a:srgbClr val="00005A"/>
      </a:accent1>
      <a:accent2>
        <a:srgbClr val="95C23D"/>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xempelpresentation" id="{A6A424B9-5551-48E4-B674-B5BFF42BDE45}" vid="{4608A1C6-260A-49BE-9E24-D53CC5A8B471}"/>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Exempelpresentation (Af 00423 2.0)</Template>
  <TotalTime>4229</TotalTime>
  <Words>1292</Words>
  <Application>Microsoft Office PowerPoint</Application>
  <PresentationFormat>Bildspel på skärmen (16:9)</PresentationFormat>
  <Paragraphs>99</Paragraphs>
  <Slides>13</Slides>
  <Notes>1</Notes>
  <HiddenSlides>0</HiddenSlides>
  <MMClips>0</MMClips>
  <ScaleCrop>false</ScaleCrop>
  <HeadingPairs>
    <vt:vector size="6" baseType="variant">
      <vt:variant>
        <vt:lpstr>Använt teckensnitt</vt:lpstr>
      </vt:variant>
      <vt:variant>
        <vt:i4>5</vt:i4>
      </vt:variant>
      <vt:variant>
        <vt:lpstr>Tema</vt:lpstr>
      </vt:variant>
      <vt:variant>
        <vt:i4>2</vt:i4>
      </vt:variant>
      <vt:variant>
        <vt:lpstr>Bildrubriker</vt:lpstr>
      </vt:variant>
      <vt:variant>
        <vt:i4>13</vt:i4>
      </vt:variant>
    </vt:vector>
  </HeadingPairs>
  <TitlesOfParts>
    <vt:vector size="20" baseType="lpstr">
      <vt:lpstr>Arial</vt:lpstr>
      <vt:lpstr>Calibri</vt:lpstr>
      <vt:lpstr>Courier New</vt:lpstr>
      <vt:lpstr>Helvetica Neue Medium</vt:lpstr>
      <vt:lpstr>PF Square Sans Pro</vt:lpstr>
      <vt:lpstr>Arbetsförmedlingen, vit</vt:lpstr>
      <vt:lpstr>Arbetsförmedlingen, blå</vt:lpstr>
      <vt:lpstr>Projekt Kickstart React – EU för ÖK</vt:lpstr>
      <vt:lpstr>   Beslutat </vt:lpstr>
      <vt:lpstr>   Status </vt:lpstr>
      <vt:lpstr>   Resultat </vt:lpstr>
      <vt:lpstr>Deltagare – nuvarande och förväntat (feb 23)</vt:lpstr>
      <vt:lpstr>Förbrukning – nuvarande och förväntat (feb 23)</vt:lpstr>
      <vt:lpstr>Förbrukning – nuvarande och förväntat (feb 23) </vt:lpstr>
      <vt:lpstr>Förbrukning – nuvarande och förväntat (feb 23) </vt:lpstr>
      <vt:lpstr>Förbrukning – nuvarande och förväntat (feb 23)</vt:lpstr>
      <vt:lpstr>Resultatindikatorer</vt:lpstr>
      <vt:lpstr>Övergången till koldioxidsnål ekonomi </vt:lpstr>
      <vt:lpstr>    Framgångsfaktorer   </vt:lpstr>
      <vt:lpstr>Tack! Frågor</vt:lpstr>
    </vt:vector>
  </TitlesOfParts>
  <Company>Arbetsförmedlingen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Kickstart React - EU</dc:title>
  <dc:creator>Malgorzata Andersson</dc:creator>
  <dc:description>Af 00423 2.0 (2022-03-28)</dc:description>
  <cp:lastModifiedBy>Malgorzata Andersson</cp:lastModifiedBy>
  <cp:revision>9</cp:revision>
  <dcterms:created xsi:type="dcterms:W3CDTF">2023-02-17T08:56:04Z</dcterms:created>
  <dcterms:modified xsi:type="dcterms:W3CDTF">2023-03-03T06:32:25Z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fa6ee23f-d530-4499-ae4f-e9b23976f323</vt:lpwstr>
  </property>
</Properties>
</file>