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56" r:id="rId5"/>
    <p:sldId id="257" r:id="rId6"/>
    <p:sldId id="258" r:id="rId7"/>
    <p:sldId id="357" r:id="rId8"/>
    <p:sldId id="360" r:id="rId9"/>
    <p:sldId id="361" r:id="rId10"/>
    <p:sldId id="356" r:id="rId11"/>
    <p:sldId id="260" r:id="rId12"/>
    <p:sldId id="261"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9886"/>
    <a:srgbClr val="124261"/>
    <a:srgbClr val="004062"/>
    <a:srgbClr val="8B475B"/>
    <a:srgbClr val="F6E3D2"/>
    <a:srgbClr val="723F4E"/>
    <a:srgbClr val="EABEA5"/>
    <a:srgbClr val="6299AE"/>
    <a:srgbClr val="F9E06C"/>
    <a:srgbClr val="A9D1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3561" autoAdjust="0"/>
  </p:normalViewPr>
  <p:slideViewPr>
    <p:cSldViewPr snapToGrid="0" snapToObjects="1">
      <p:cViewPr varScale="1">
        <p:scale>
          <a:sx n="85" d="100"/>
          <a:sy n="85" d="100"/>
        </p:scale>
        <p:origin x="867" y="51"/>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7D9394-B095-D14F-9C64-9054C5F416E2}" type="datetimeFigureOut">
              <a:rPr lang="sv-SE" smtClean="0"/>
              <a:t>2023-02-22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936579-4CA0-484E-809B-B32E5DC99479}" type="slidenum">
              <a:rPr lang="sv-SE" smtClean="0"/>
              <a:t>‹#›</a:t>
            </a:fld>
            <a:endParaRPr lang="sv-SE"/>
          </a:p>
        </p:txBody>
      </p:sp>
    </p:spTree>
    <p:extLst>
      <p:ext uri="{BB962C8B-B14F-4D97-AF65-F5344CB8AC3E}">
        <p14:creationId xmlns:p14="http://schemas.microsoft.com/office/powerpoint/2010/main" val="152548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ur-lex.europa.eu/legal-content/EN/TXT/?uri=CELEX%3A02021R1057-20210630"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eur-lex.europa.eu/legal-content/SV/TXT/?uri=uriserv:OJ.L_.2021.231.01.0159.01.SWE&amp;toc=OJ:L:2021:231:TOC"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Rubrik</a:t>
            </a:r>
            <a:br>
              <a:rPr lang="sv-SE" b="1" dirty="0"/>
            </a:br>
            <a:r>
              <a:rPr lang="sv-SE" dirty="0"/>
              <a:t>Max två rader (ca 45 tecken)</a:t>
            </a:r>
          </a:p>
          <a:p>
            <a:br>
              <a:rPr lang="sv-SE" dirty="0"/>
            </a:br>
            <a:r>
              <a:rPr lang="sv-SE" b="1" dirty="0"/>
              <a:t>Underrubrik</a:t>
            </a:r>
          </a:p>
          <a:p>
            <a:r>
              <a:rPr lang="sv-SE" b="0" dirty="0"/>
              <a:t>Max två rader (ca 65 tecken)</a:t>
            </a:r>
          </a:p>
          <a:p>
            <a:endParaRPr lang="sv-SE" b="0" dirty="0"/>
          </a:p>
          <a:p>
            <a:r>
              <a:rPr lang="sv-SE" b="1" dirty="0"/>
              <a:t>Generellt om bilder</a:t>
            </a:r>
          </a:p>
          <a:p>
            <a:r>
              <a:rPr lang="sv-SE" b="0" dirty="0"/>
              <a:t>Använd gärna bilder och grafik för att lätt upp presentationen – ett riktmärke är var femte </a:t>
            </a:r>
            <a:r>
              <a:rPr lang="sv-SE" b="0" dirty="0" err="1"/>
              <a:t>slide</a:t>
            </a:r>
            <a:r>
              <a:rPr lang="sv-SE" b="0" dirty="0"/>
              <a:t>.</a:t>
            </a:r>
          </a:p>
        </p:txBody>
      </p:sp>
      <p:sp>
        <p:nvSpPr>
          <p:cNvPr id="4" name="Platshållare för bildnummer 3"/>
          <p:cNvSpPr>
            <a:spLocks noGrp="1"/>
          </p:cNvSpPr>
          <p:nvPr>
            <p:ph type="sldNum" sz="quarter" idx="5"/>
          </p:nvPr>
        </p:nvSpPr>
        <p:spPr/>
        <p:txBody>
          <a:bodyPr/>
          <a:lstStyle/>
          <a:p>
            <a:fld id="{C9936579-4CA0-484E-809B-B32E5DC99479}" type="slidenum">
              <a:rPr lang="sv-SE" smtClean="0"/>
              <a:t>1</a:t>
            </a:fld>
            <a:endParaRPr lang="sv-SE"/>
          </a:p>
        </p:txBody>
      </p:sp>
    </p:spTree>
    <p:extLst>
      <p:ext uri="{BB962C8B-B14F-4D97-AF65-F5344CB8AC3E}">
        <p14:creationId xmlns:p14="http://schemas.microsoft.com/office/powerpoint/2010/main" val="4061181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dirty="0"/>
              <a:t>Agenda </a:t>
            </a:r>
          </a:p>
        </p:txBody>
      </p:sp>
      <p:sp>
        <p:nvSpPr>
          <p:cNvPr id="4" name="Platshållare för bildnummer 3"/>
          <p:cNvSpPr>
            <a:spLocks noGrp="1"/>
          </p:cNvSpPr>
          <p:nvPr>
            <p:ph type="sldNum" sz="quarter" idx="5"/>
          </p:nvPr>
        </p:nvSpPr>
        <p:spPr/>
        <p:txBody>
          <a:bodyPr/>
          <a:lstStyle/>
          <a:p>
            <a:fld id="{C9936579-4CA0-484E-809B-B32E5DC99479}" type="slidenum">
              <a:rPr lang="sv-SE" smtClean="0"/>
              <a:t>2</a:t>
            </a:fld>
            <a:endParaRPr lang="sv-SE"/>
          </a:p>
        </p:txBody>
      </p:sp>
    </p:spTree>
    <p:extLst>
      <p:ext uri="{BB962C8B-B14F-4D97-AF65-F5344CB8AC3E}">
        <p14:creationId xmlns:p14="http://schemas.microsoft.com/office/powerpoint/2010/main" val="3472125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3</a:t>
            </a:fld>
            <a:endParaRPr lang="sv-SE"/>
          </a:p>
        </p:txBody>
      </p:sp>
    </p:spTree>
    <p:extLst>
      <p:ext uri="{BB962C8B-B14F-4D97-AF65-F5344CB8AC3E}">
        <p14:creationId xmlns:p14="http://schemas.microsoft.com/office/powerpoint/2010/main" val="3213792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algn="l">
              <a:buFont typeface="Arial" panose="020B0604020202020204" pitchFamily="34" charset="0"/>
              <a:buChar char="•"/>
            </a:pPr>
            <a:r>
              <a:rPr lang="sv-SE" b="0" i="0" u="sng" dirty="0">
                <a:solidFill>
                  <a:srgbClr val="003772"/>
                </a:solidFill>
                <a:effectLst/>
                <a:latin typeface="arial" panose="020B0604020202020204" pitchFamily="34" charset="0"/>
                <a:hlinkClick r:id="rId3"/>
              </a:rPr>
              <a:t>Europaparlamentets och Rådets Förordning (EU) nr 2021/1057</a:t>
            </a:r>
            <a:r>
              <a:rPr lang="sv-SE" b="0" i="0" dirty="0">
                <a:solidFill>
                  <a:srgbClr val="222222"/>
                </a:solidFill>
                <a:effectLst/>
                <a:latin typeface="arial" panose="020B0604020202020204" pitchFamily="34" charset="0"/>
              </a:rPr>
              <a:t> om inrättande av Europeiska socialfonden+ (ESF+) och om upphävande av förordning nr 1296/2013</a:t>
            </a:r>
          </a:p>
          <a:p>
            <a:pPr algn="l">
              <a:buFont typeface="Arial" panose="020B0604020202020204" pitchFamily="34" charset="0"/>
              <a:buChar char="•"/>
            </a:pPr>
            <a:r>
              <a:rPr lang="sv-SE" b="0" i="0" u="sng" dirty="0">
                <a:solidFill>
                  <a:srgbClr val="003772"/>
                </a:solidFill>
                <a:effectLst/>
                <a:latin typeface="arial" panose="020B0604020202020204" pitchFamily="34" charset="0"/>
                <a:hlinkClick r:id="rId4"/>
              </a:rPr>
              <a:t>Europaparlamentets och Rådets Förordning (EU) nr 2021/1060</a:t>
            </a:r>
            <a:r>
              <a:rPr lang="sv-SE" b="0" i="0" dirty="0">
                <a:solidFill>
                  <a:srgbClr val="222222"/>
                </a:solidFill>
                <a:effectLst/>
                <a:latin typeface="arial" panose="020B0604020202020204" pitchFamily="34" charset="0"/>
              </a:rPr>
              <a:t> om fastställande av gemensamma bestämmelser för Europeiska regionala utvecklingsfonden, Europeiska socialfonden+ m.m.</a:t>
            </a:r>
          </a:p>
          <a:p>
            <a:pPr algn="l"/>
            <a:r>
              <a:rPr lang="sv-SE" b="1" i="0" dirty="0">
                <a:solidFill>
                  <a:srgbClr val="4F4F4F"/>
                </a:solidFill>
                <a:effectLst/>
                <a:latin typeface="arial" panose="020B0604020202020204" pitchFamily="34" charset="0"/>
              </a:rPr>
              <a:t>Nationella regelverk</a:t>
            </a:r>
          </a:p>
          <a:p>
            <a:pPr algn="l">
              <a:buFont typeface="Arial" panose="020B0604020202020204" pitchFamily="34" charset="0"/>
              <a:buChar char="•"/>
            </a:pPr>
            <a:endParaRPr lang="sv-SE" b="0" i="0" dirty="0">
              <a:solidFill>
                <a:srgbClr val="222222"/>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Artikel 6</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Jämställdhet, lika möjligheter och icke-diskriminering Medlemsstater och kommissionen ska stödja särskilda riktade åtgärder för att främja de övergripande principer förordning (EU) 2021/1060 och i artikel 28 i den här förordningen som omfattas av något av målen för ESF+. Dessa åtgärder kan inbegripa åtgärder för att säkerställa tillgängligheten för personer med funktionsnedsättning, inbegripet vad gäller informations-och kommunikationsteknik, och främja övergången från särskilt boende eller institutionsvård till familje- och samhällsbaserad vård.</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 Genom ESF+ ska medlemsstaterna och kommissionen sträva efter att öka kvinnors deltagande på arbetsmarknaden och möjligheten att förena arbete och privatliv, och på så sätt motverka kvinnors ökande andel av antalet fattiga och könsdiskrimineringen på arbetsmarknaden och inom utbildning.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Artikel 28</a:t>
            </a:r>
          </a:p>
          <a:p>
            <a:r>
              <a:rPr lang="sv-SE" dirty="0"/>
              <a:t>1. Kommissionen ska säkerställa att jämställdhet, jämställdhetsintegrering och integration av jämställdhetsperspektivet genomgående beaktas och främjas vid utformning, genomförande, övervakning, rapportering och utvärdering av de insatser som stöds av EaSI-delen.30.6.2021</a:t>
            </a:r>
          </a:p>
          <a:p>
            <a:r>
              <a:rPr lang="sv-SE" dirty="0"/>
              <a:t> 2. Kommissionen ska vidta lämpliga åtgärder för att förhindra varje form av diskriminering på grund av kön, ras, etniskt ursprung, religion eller övertygelse, funktionsnedsättning, ålder eller sexuell läggning i samband med utformning, genomförande, övervakning, rapportering och utvärdering av de insatser som stöds av </a:t>
            </a:r>
            <a:r>
              <a:rPr lang="sv-SE" dirty="0" err="1"/>
              <a:t>EaSI</a:t>
            </a:r>
            <a:r>
              <a:rPr lang="sv-SE" dirty="0"/>
              <a:t>-delen. Tillgänglighet för personer med funktionsnedsättning ska särskilt beaktas under utformningen och genomförandet av </a:t>
            </a:r>
            <a:r>
              <a:rPr lang="sv-SE" dirty="0" err="1"/>
              <a:t>EaSI</a:t>
            </a:r>
            <a:r>
              <a:rPr lang="sv-SE" dirty="0"/>
              <a:t>-delen.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4</a:t>
            </a:fld>
            <a:endParaRPr lang="sv-SE"/>
          </a:p>
        </p:txBody>
      </p:sp>
    </p:spTree>
    <p:extLst>
      <p:ext uri="{BB962C8B-B14F-4D97-AF65-F5344CB8AC3E}">
        <p14:creationId xmlns:p14="http://schemas.microsoft.com/office/powerpoint/2010/main" val="3072557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ESF+ ska säkerställa att jämställdhet, tillgänglighet och icke-diskriminering beaktas i alla delar av programmet. Särskilda riktade insatser ska också stödjas för att främja dessa principer.</a:t>
            </a:r>
          </a:p>
          <a:p>
            <a:r>
              <a:rPr lang="sv-SE" dirty="0"/>
              <a:t>.Genom kraven på integrering har fonden bidragit i arbetet med att uppnå nationella mål och programmål. För att jämställdhet, icke-diskriminering och tillgänglighet ska genomsyra insatserna bör det systematiska tillvägagångssättet för att implementera de horisontella målen även fortsättningsvis tillämpas och utvecklas. </a:t>
            </a:r>
          </a:p>
          <a:p>
            <a:r>
              <a:rPr lang="sv-SE" dirty="0"/>
              <a:t>ESF+ ska bidra till att främja jämställdhet för kvinnor och män. De ska ha samma makt att forma samhället och sina egna liv. Inom ESF+ handlar det bl.a. om kvinnors och mäns möjligheter till deltagande på arbetsmarknaden och val av yrke. </a:t>
            </a:r>
          </a:p>
          <a:p>
            <a:r>
              <a:rPr lang="sv-SE" dirty="0"/>
              <a:t>ESF+ ska bidra till att öka tillgängligheten. Fonden ska främja och tillvara människors potential och förmåga, där utgångspunkten är att se personers möjligheter. Fokus är att identifiera och undanröja hinder för delaktighet, både på individ, organisation och samhällsnivå. </a:t>
            </a:r>
          </a:p>
          <a:p>
            <a:r>
              <a:rPr lang="sv-SE" dirty="0"/>
              <a:t>En förutsättning för att nå målsättningen med ESF+ är att människor inte exkluderas till följd av diskriminering. Icke-diskriminering handlar om att inte missgynna eller behandla någon sämre än någon annan i en jämförbar situation. </a:t>
            </a:r>
          </a:p>
          <a:p>
            <a:endParaRPr lang="sv-SE" dirty="0"/>
          </a:p>
          <a:p>
            <a:r>
              <a:rPr lang="sv-SE" dirty="0"/>
              <a:t>Grundläggande är att främja lika rättigheter, att arbeta förebyggande och att skapa förutsättningar för att alla ska kunna utvecklas på sina egna villkor. ESF+ kan göra insatser som t.ex. handlar om att sprida kunskap om hur diskriminering kommer till uttryck, öka delaktigheten i planering och genomförande av projekten och rättighetsbaserade utbildningar för projektdeltagare.</a:t>
            </a:r>
          </a:p>
        </p:txBody>
      </p:sp>
      <p:sp>
        <p:nvSpPr>
          <p:cNvPr id="4" name="Platshållare för bildnummer 3"/>
          <p:cNvSpPr>
            <a:spLocks noGrp="1"/>
          </p:cNvSpPr>
          <p:nvPr>
            <p:ph type="sldNum" sz="quarter" idx="5"/>
          </p:nvPr>
        </p:nvSpPr>
        <p:spPr/>
        <p:txBody>
          <a:bodyPr/>
          <a:lstStyle/>
          <a:p>
            <a:fld id="{C9936579-4CA0-484E-809B-B32E5DC99479}" type="slidenum">
              <a:rPr lang="sv-SE" smtClean="0"/>
              <a:t>5</a:t>
            </a:fld>
            <a:endParaRPr lang="sv-SE"/>
          </a:p>
        </p:txBody>
      </p:sp>
    </p:spTree>
    <p:extLst>
      <p:ext uri="{BB962C8B-B14F-4D97-AF65-F5344CB8AC3E}">
        <p14:creationId xmlns:p14="http://schemas.microsoft.com/office/powerpoint/2010/main" val="4246612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6</a:t>
            </a:fld>
            <a:endParaRPr lang="sv-SE"/>
          </a:p>
        </p:txBody>
      </p:sp>
    </p:spTree>
    <p:extLst>
      <p:ext uri="{BB962C8B-B14F-4D97-AF65-F5344CB8AC3E}">
        <p14:creationId xmlns:p14="http://schemas.microsoft.com/office/powerpoint/2010/main" val="3695915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Urvalskriterier </a:t>
            </a:r>
          </a:p>
          <a:p>
            <a:endParaRPr lang="sv-SE" dirty="0"/>
          </a:p>
          <a:p>
            <a:r>
              <a:rPr lang="sv-SE" dirty="0"/>
              <a:t>Röda tråden – genom programmet ska vara att stödsökande alltid ska beakta de horisontella principerna och  för att förenkla det har myndigheten tagit fram dessa formuleringar samt allt det ändamålsenliga stödet som finns tex via vår externa hemsida </a:t>
            </a:r>
          </a:p>
        </p:txBody>
      </p:sp>
      <p:sp>
        <p:nvSpPr>
          <p:cNvPr id="4" name="Platshållare för bildnummer 3"/>
          <p:cNvSpPr>
            <a:spLocks noGrp="1"/>
          </p:cNvSpPr>
          <p:nvPr>
            <p:ph type="sldNum" sz="quarter" idx="5"/>
          </p:nvPr>
        </p:nvSpPr>
        <p:spPr/>
        <p:txBody>
          <a:bodyPr/>
          <a:lstStyle/>
          <a:p>
            <a:fld id="{C9936579-4CA0-484E-809B-B32E5DC99479}" type="slidenum">
              <a:rPr lang="sv-SE" smtClean="0"/>
              <a:t>7</a:t>
            </a:fld>
            <a:endParaRPr lang="sv-SE"/>
          </a:p>
        </p:txBody>
      </p:sp>
    </p:spTree>
    <p:extLst>
      <p:ext uri="{BB962C8B-B14F-4D97-AF65-F5344CB8AC3E}">
        <p14:creationId xmlns:p14="http://schemas.microsoft.com/office/powerpoint/2010/main" val="3827571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Kopplingen med myndighetens uppdrag – Nationellt och på EU- nivå, se kartan.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Handledning internt , utbildningar, kunskapstimme samt </a:t>
            </a:r>
            <a:r>
              <a:rPr lang="sv-SE" dirty="0" err="1"/>
              <a:t>lärstudios</a:t>
            </a:r>
            <a:r>
              <a:rPr lang="sv-SE" dirty="0"/>
              <a:t> kring HP</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En resonerande text för att få dem att börja tänka i ”rätt banor”  på extern webb</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Försök att synliggöra den röda tråden, att koppla problemformulering till mål till metoder och tillvägagångssätt</a:t>
            </a:r>
          </a:p>
          <a:p>
            <a:endParaRPr lang="sv-SE" b="0" dirty="0"/>
          </a:p>
          <a:p>
            <a:r>
              <a:rPr lang="sv-SE" b="0" dirty="0"/>
              <a:t>HP-nätverk med resurspersoner från samtliga </a:t>
            </a:r>
            <a:r>
              <a:rPr lang="sv-SE" b="0" dirty="0" err="1"/>
              <a:t>regionskontor</a:t>
            </a:r>
            <a:r>
              <a:rPr lang="sv-SE" b="0" dirty="0"/>
              <a:t> för att hålla frågan levande,</a:t>
            </a:r>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8</a:t>
            </a:fld>
            <a:endParaRPr lang="sv-SE"/>
          </a:p>
        </p:txBody>
      </p:sp>
    </p:spTree>
    <p:extLst>
      <p:ext uri="{BB962C8B-B14F-4D97-AF65-F5344CB8AC3E}">
        <p14:creationId xmlns:p14="http://schemas.microsoft.com/office/powerpoint/2010/main" val="31710786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Citat</a:t>
            </a:r>
          </a:p>
          <a:p>
            <a:r>
              <a:rPr lang="sv-SE" b="0" dirty="0"/>
              <a:t>Begränsa gärna citatet till fyra rader. (Ca 140 tecken)</a:t>
            </a:r>
          </a:p>
          <a:p>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9</a:t>
            </a:fld>
            <a:endParaRPr lang="sv-SE"/>
          </a:p>
        </p:txBody>
      </p:sp>
    </p:spTree>
    <p:extLst>
      <p:ext uri="{BB962C8B-B14F-4D97-AF65-F5344CB8AC3E}">
        <p14:creationId xmlns:p14="http://schemas.microsoft.com/office/powerpoint/2010/main" val="41464738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sida 1">
    <p:bg>
      <p:bgPr>
        <a:solidFill>
          <a:srgbClr val="F8F7F7"/>
        </a:solidFill>
        <a:effectLst/>
      </p:bgPr>
    </p:bg>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21F8F117-E482-B548-86A9-089DD068ACEA}"/>
              </a:ext>
              <a:ext uri="{C183D7F6-B498-43B3-948B-1728B52AA6E4}">
                <adec:decorative xmlns:adec="http://schemas.microsoft.com/office/drawing/2017/decorative" val="1"/>
              </a:ext>
            </a:extLst>
          </p:cNvPr>
          <p:cNvSpPr/>
          <p:nvPr userDrawn="1"/>
        </p:nvSpPr>
        <p:spPr>
          <a:xfrm>
            <a:off x="7157360" y="2576471"/>
            <a:ext cx="941011" cy="941011"/>
          </a:xfrm>
          <a:prstGeom prst="rect">
            <a:avLst/>
          </a:prstGeom>
          <a:solidFill>
            <a:srgbClr val="00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F2BBD79D-617E-0C4E-8C8E-F40ECFB5292F}"/>
              </a:ext>
              <a:ext uri="{C183D7F6-B498-43B3-948B-1728B52AA6E4}">
                <adec:decorative xmlns:adec="http://schemas.microsoft.com/office/drawing/2017/decorative" val="1"/>
              </a:ext>
            </a:extLst>
          </p:cNvPr>
          <p:cNvSpPr/>
          <p:nvPr userDrawn="1"/>
        </p:nvSpPr>
        <p:spPr>
          <a:xfrm>
            <a:off x="-25637" y="731217"/>
            <a:ext cx="6251293" cy="3717969"/>
          </a:xfrm>
          <a:prstGeom prst="rect">
            <a:avLst/>
          </a:prstGeom>
          <a:solidFill>
            <a:srgbClr val="F6E3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99A6F7AF-1600-3745-B44C-3759E7BDE7E7}"/>
              </a:ext>
              <a:ext uri="{C183D7F6-B498-43B3-948B-1728B52AA6E4}">
                <adec:decorative xmlns:adec="http://schemas.microsoft.com/office/drawing/2017/decorative" val="1"/>
              </a:ext>
            </a:extLst>
          </p:cNvPr>
          <p:cNvSpPr/>
          <p:nvPr userDrawn="1"/>
        </p:nvSpPr>
        <p:spPr>
          <a:xfrm>
            <a:off x="5293952" y="3517482"/>
            <a:ext cx="1863408" cy="18634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 name="Rubrik 1">
            <a:extLst>
              <a:ext uri="{FF2B5EF4-FFF2-40B4-BE49-F238E27FC236}">
                <a16:creationId xmlns:a16="http://schemas.microsoft.com/office/drawing/2014/main" id="{80A94A70-77CA-7A4A-9A57-2F63C0D87FD5}"/>
              </a:ext>
            </a:extLst>
          </p:cNvPr>
          <p:cNvSpPr>
            <a:spLocks noGrp="1"/>
          </p:cNvSpPr>
          <p:nvPr>
            <p:ph type="ctrTitle" hasCustomPrompt="1"/>
          </p:nvPr>
        </p:nvSpPr>
        <p:spPr>
          <a:xfrm>
            <a:off x="432151" y="1036705"/>
            <a:ext cx="5271531" cy="1257144"/>
          </a:xfrm>
        </p:spPr>
        <p:txBody>
          <a:bodyPr anchor="b">
            <a:normAutofit/>
          </a:bodyPr>
          <a:lstStyle>
            <a:lvl1pPr algn="l">
              <a:defRPr sz="4000"/>
            </a:lvl1pPr>
          </a:lstStyle>
          <a:p>
            <a:r>
              <a:rPr lang="sv-SE" dirty="0"/>
              <a:t>Välkomna till Svenska ESF-rådet</a:t>
            </a:r>
          </a:p>
        </p:txBody>
      </p:sp>
      <p:sp>
        <p:nvSpPr>
          <p:cNvPr id="10" name="Underrubrik 2">
            <a:extLst>
              <a:ext uri="{FF2B5EF4-FFF2-40B4-BE49-F238E27FC236}">
                <a16:creationId xmlns:a16="http://schemas.microsoft.com/office/drawing/2014/main" id="{517873D5-62BF-154B-8C79-136C0BF69C19}"/>
              </a:ext>
            </a:extLst>
          </p:cNvPr>
          <p:cNvSpPr>
            <a:spLocks noGrp="1"/>
          </p:cNvSpPr>
          <p:nvPr>
            <p:ph type="subTitle" idx="1" hasCustomPrompt="1"/>
          </p:nvPr>
        </p:nvSpPr>
        <p:spPr>
          <a:xfrm>
            <a:off x="432152" y="2457360"/>
            <a:ext cx="5271530" cy="589215"/>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r>
              <a:rPr lang="sv-SE" dirty="0"/>
              <a:t> </a:t>
            </a:r>
            <a:r>
              <a:rPr lang="sv-SE" dirty="0" err="1"/>
              <a:t>sit</a:t>
            </a:r>
            <a:endParaRPr lang="sv-SE" dirty="0"/>
          </a:p>
        </p:txBody>
      </p:sp>
      <p:sp>
        <p:nvSpPr>
          <p:cNvPr id="11" name="Platshållare för text 10">
            <a:extLst>
              <a:ext uri="{FF2B5EF4-FFF2-40B4-BE49-F238E27FC236}">
                <a16:creationId xmlns:a16="http://schemas.microsoft.com/office/drawing/2014/main" id="{DC0ADD5B-E213-FE4F-9F25-F0B2241BB349}"/>
              </a:ext>
            </a:extLst>
          </p:cNvPr>
          <p:cNvSpPr>
            <a:spLocks noGrp="1"/>
          </p:cNvSpPr>
          <p:nvPr>
            <p:ph type="body" sz="quarter" idx="10" hasCustomPrompt="1"/>
          </p:nvPr>
        </p:nvSpPr>
        <p:spPr>
          <a:xfrm>
            <a:off x="432151" y="3811425"/>
            <a:ext cx="5271737" cy="344031"/>
          </a:xfrm>
        </p:spPr>
        <p:txBody>
          <a:bodyPr/>
          <a:lstStyle>
            <a:lvl1pPr marL="0" indent="0">
              <a:buNone/>
              <a:defRPr sz="1400"/>
            </a:lvl1pPr>
          </a:lstStyle>
          <a:p>
            <a:r>
              <a:rPr lang="sv-SE" dirty="0"/>
              <a:t>Skapare och datum</a:t>
            </a:r>
          </a:p>
        </p:txBody>
      </p:sp>
      <p:pic>
        <p:nvPicPr>
          <p:cNvPr id="12" name="Bildobjekt 11" descr="Svenska ESF-rådets logotyp">
            <a:extLst>
              <a:ext uri="{FF2B5EF4-FFF2-40B4-BE49-F238E27FC236}">
                <a16:creationId xmlns:a16="http://schemas.microsoft.com/office/drawing/2014/main" id="{03C84CEB-0DB6-C25B-7C06-AA9B937CF604}"/>
              </a:ext>
            </a:extLst>
          </p:cNvPr>
          <p:cNvPicPr>
            <a:picLocks noChangeAspect="1"/>
          </p:cNvPicPr>
          <p:nvPr userDrawn="1"/>
        </p:nvPicPr>
        <p:blipFill>
          <a:blip r:embed="rId2"/>
          <a:stretch>
            <a:fillRect/>
          </a:stretch>
        </p:blipFill>
        <p:spPr>
          <a:xfrm>
            <a:off x="9314916" y="5776393"/>
            <a:ext cx="2375731" cy="648319"/>
          </a:xfrm>
          <a:prstGeom prst="rect">
            <a:avLst/>
          </a:prstGeom>
        </p:spPr>
      </p:pic>
      <p:pic>
        <p:nvPicPr>
          <p:cNvPr id="2" name="Bildobjekt 1" descr="Medfinansieras av Europeiska unionen logotyp">
            <a:extLst>
              <a:ext uri="{FF2B5EF4-FFF2-40B4-BE49-F238E27FC236}">
                <a16:creationId xmlns:a16="http://schemas.microsoft.com/office/drawing/2014/main" id="{DA31E4B4-4A48-3B03-2461-334F4293CCB5}"/>
              </a:ext>
            </a:extLst>
          </p:cNvPr>
          <p:cNvPicPr>
            <a:picLocks noChangeAspect="1"/>
          </p:cNvPicPr>
          <p:nvPr userDrawn="1"/>
        </p:nvPicPr>
        <p:blipFill>
          <a:blip r:embed="rId3"/>
          <a:stretch>
            <a:fillRect/>
          </a:stretch>
        </p:blipFill>
        <p:spPr>
          <a:xfrm>
            <a:off x="9314916" y="368477"/>
            <a:ext cx="2519832" cy="535653"/>
          </a:xfrm>
          <a:prstGeom prst="rect">
            <a:avLst/>
          </a:prstGeom>
        </p:spPr>
      </p:pic>
    </p:spTree>
    <p:extLst>
      <p:ext uri="{BB962C8B-B14F-4D97-AF65-F5344CB8AC3E}">
        <p14:creationId xmlns:p14="http://schemas.microsoft.com/office/powerpoint/2010/main" val="845357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Text och bild med mönster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762939" y="1595672"/>
            <a:ext cx="5429062" cy="526232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658416" y="457200"/>
            <a:ext cx="2227153" cy="222715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298195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och två bild med mönster 3">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8834680" y="-7167"/>
            <a:ext cx="2164245" cy="2208413"/>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5782429" y="1330859"/>
            <a:ext cx="3711422" cy="36134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8154469" y="4950958"/>
            <a:ext cx="1339382" cy="1339382"/>
          </a:xfrm>
          <a:prstGeom prst="rect">
            <a:avLst/>
          </a:prstGeom>
          <a:solidFill>
            <a:srgbClr val="A9D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0F8CDA74-96A5-A641-B00B-1B55A4AE1B37}"/>
              </a:ext>
              <a:ext uri="{C183D7F6-B498-43B3-948B-1728B52AA6E4}">
                <adec:decorative xmlns:adec="http://schemas.microsoft.com/office/drawing/2017/decorative" val="1"/>
              </a:ext>
            </a:extLst>
          </p:cNvPr>
          <p:cNvSpPr/>
          <p:nvPr userDrawn="1"/>
        </p:nvSpPr>
        <p:spPr>
          <a:xfrm>
            <a:off x="10998925" y="2201246"/>
            <a:ext cx="989656" cy="1009853"/>
          </a:xfrm>
          <a:prstGeom prst="rect">
            <a:avLst/>
          </a:prstGeom>
          <a:solidFill>
            <a:srgbClr val="72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Platshållare för bild 11">
            <a:extLst>
              <a:ext uri="{FF2B5EF4-FFF2-40B4-BE49-F238E27FC236}">
                <a16:creationId xmlns:a16="http://schemas.microsoft.com/office/drawing/2014/main" id="{2DAC763D-35B4-D94F-991C-53FB20BFBCD2}"/>
              </a:ext>
            </a:extLst>
          </p:cNvPr>
          <p:cNvSpPr>
            <a:spLocks noGrp="1"/>
          </p:cNvSpPr>
          <p:nvPr>
            <p:ph type="pic" sz="quarter" idx="10"/>
          </p:nvPr>
        </p:nvSpPr>
        <p:spPr>
          <a:xfrm>
            <a:off x="9493851" y="4186448"/>
            <a:ext cx="2694915" cy="2671552"/>
          </a:xfrm>
        </p:spPr>
        <p:txBody>
          <a:bodyPr/>
          <a:lstStyle>
            <a:lvl1pPr marL="0" indent="0">
              <a:buNone/>
              <a:defRPr/>
            </a:lvl1pPr>
          </a:lstStyle>
          <a:p>
            <a:r>
              <a:rPr lang="sv-SE"/>
              <a:t>Klicka på ikonen för att lägga till en bild</a:t>
            </a:r>
            <a:endParaRPr lang="sv-SE" dirty="0"/>
          </a:p>
        </p:txBody>
      </p:sp>
    </p:spTree>
    <p:extLst>
      <p:ext uri="{BB962C8B-B14F-4D97-AF65-F5344CB8AC3E}">
        <p14:creationId xmlns:p14="http://schemas.microsoft.com/office/powerpoint/2010/main" val="4047333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och bild med mönster 4">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119782" y="90087"/>
            <a:ext cx="3388945" cy="3426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9510037" y="1731792"/>
            <a:ext cx="836672" cy="836672"/>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7846462" y="5160475"/>
            <a:ext cx="1663575" cy="1697525"/>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0F8CDA74-96A5-A641-B00B-1B55A4AE1B37}"/>
              </a:ext>
              <a:ext uri="{C183D7F6-B498-43B3-948B-1728B52AA6E4}">
                <adec:decorative xmlns:adec="http://schemas.microsoft.com/office/drawing/2017/decorative" val="1"/>
              </a:ext>
            </a:extLst>
          </p:cNvPr>
          <p:cNvSpPr/>
          <p:nvPr userDrawn="1"/>
        </p:nvSpPr>
        <p:spPr>
          <a:xfrm>
            <a:off x="6765861" y="4061125"/>
            <a:ext cx="1077363" cy="1099350"/>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Platshållare för bild 11">
            <a:extLst>
              <a:ext uri="{FF2B5EF4-FFF2-40B4-BE49-F238E27FC236}">
                <a16:creationId xmlns:a16="http://schemas.microsoft.com/office/drawing/2014/main" id="{2DAC763D-35B4-D94F-991C-53FB20BFBCD2}"/>
              </a:ext>
            </a:extLst>
          </p:cNvPr>
          <p:cNvSpPr>
            <a:spLocks noGrp="1"/>
          </p:cNvSpPr>
          <p:nvPr>
            <p:ph type="pic" sz="quarter" idx="10"/>
          </p:nvPr>
        </p:nvSpPr>
        <p:spPr>
          <a:xfrm>
            <a:off x="9510037" y="2568464"/>
            <a:ext cx="2694915" cy="2592011"/>
          </a:xfrm>
        </p:spPr>
        <p:txBody>
          <a:bodyPr/>
          <a:lstStyle>
            <a:lvl1pPr marL="0" indent="0">
              <a:buNone/>
              <a:defRPr/>
            </a:lvl1pPr>
          </a:lstStyle>
          <a:p>
            <a:r>
              <a:rPr lang="sv-SE"/>
              <a:t>Klicka på ikonen för att lägga till en bild</a:t>
            </a:r>
            <a:endParaRPr lang="sv-SE" dirty="0"/>
          </a:p>
        </p:txBody>
      </p:sp>
    </p:spTree>
    <p:extLst>
      <p:ext uri="{BB962C8B-B14F-4D97-AF65-F5344CB8AC3E}">
        <p14:creationId xmlns:p14="http://schemas.microsoft.com/office/powerpoint/2010/main" val="253656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Text och bild med mönster 5">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029609" y="1595672"/>
            <a:ext cx="4831398" cy="468301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10261349" y="1"/>
            <a:ext cx="1595672" cy="1595672"/>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9571022" y="4237022"/>
            <a:ext cx="2620979" cy="2620979"/>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4055170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och bild med mönster 6">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865068" y="543124"/>
            <a:ext cx="5326932" cy="5136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478466" y="5164057"/>
            <a:ext cx="1702652" cy="1693943"/>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6169981" y="-32371"/>
            <a:ext cx="2539844" cy="2551905"/>
          </a:xfrm>
          <a:prstGeom prst="rect">
            <a:avLst/>
          </a:prstGeom>
          <a:solidFill>
            <a:srgbClr val="1242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5339150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xtra text med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6623406"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6623406"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Rektangel 4">
            <a:extLst>
              <a:ext uri="{FF2B5EF4-FFF2-40B4-BE49-F238E27FC236}">
                <a16:creationId xmlns:a16="http://schemas.microsoft.com/office/drawing/2014/main" id="{7D4D8DBF-8444-804B-958C-8A5752B5EEC7}"/>
              </a:ext>
              <a:ext uri="{C183D7F6-B498-43B3-948B-1728B52AA6E4}">
                <adec:decorative xmlns:adec="http://schemas.microsoft.com/office/drawing/2017/decorative" val="1"/>
              </a:ext>
            </a:extLst>
          </p:cNvPr>
          <p:cNvSpPr/>
          <p:nvPr userDrawn="1"/>
        </p:nvSpPr>
        <p:spPr>
          <a:xfrm>
            <a:off x="7939044" y="5482535"/>
            <a:ext cx="1375874" cy="1375874"/>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6" name="Rektangel 5">
            <a:extLst>
              <a:ext uri="{FF2B5EF4-FFF2-40B4-BE49-F238E27FC236}">
                <a16:creationId xmlns:a16="http://schemas.microsoft.com/office/drawing/2014/main" id="{CBECD36E-DD4B-E344-8D02-17076226E5A6}"/>
              </a:ext>
              <a:ext uri="{C183D7F6-B498-43B3-948B-1728B52AA6E4}">
                <adec:decorative xmlns:adec="http://schemas.microsoft.com/office/drawing/2017/decorative" val="1"/>
              </a:ext>
            </a:extLst>
          </p:cNvPr>
          <p:cNvSpPr/>
          <p:nvPr userDrawn="1"/>
        </p:nvSpPr>
        <p:spPr>
          <a:xfrm>
            <a:off x="9314917" y="2605451"/>
            <a:ext cx="2877084" cy="2877084"/>
          </a:xfrm>
          <a:prstGeom prst="rect">
            <a:avLst/>
          </a:prstGeom>
          <a:solidFill>
            <a:srgbClr val="72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Platshållare för bild 10">
            <a:extLst>
              <a:ext uri="{FF2B5EF4-FFF2-40B4-BE49-F238E27FC236}">
                <a16:creationId xmlns:a16="http://schemas.microsoft.com/office/drawing/2014/main" id="{7A1B5B9E-0DAE-8247-8A6C-E1AFEB21F98B}"/>
              </a:ext>
            </a:extLst>
          </p:cNvPr>
          <p:cNvSpPr>
            <a:spLocks noGrp="1"/>
          </p:cNvSpPr>
          <p:nvPr>
            <p:ph type="pic" sz="quarter" idx="10"/>
          </p:nvPr>
        </p:nvSpPr>
        <p:spPr>
          <a:xfrm>
            <a:off x="7509135" y="452927"/>
            <a:ext cx="3611562" cy="3611563"/>
          </a:xfrm>
        </p:spPr>
        <p:txBody>
          <a:bodyPr/>
          <a:lstStyle/>
          <a:p>
            <a:r>
              <a:rPr lang="sv-SE"/>
              <a:t>Klicka på ikonen för att lägga till en bild</a:t>
            </a:r>
          </a:p>
        </p:txBody>
      </p:sp>
    </p:spTree>
    <p:extLst>
      <p:ext uri="{BB962C8B-B14F-4D97-AF65-F5344CB8AC3E}">
        <p14:creationId xmlns:p14="http://schemas.microsoft.com/office/powerpoint/2010/main" val="2875927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xtra text med bild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6623406"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6623406"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Rektangel 4">
            <a:extLst>
              <a:ext uri="{FF2B5EF4-FFF2-40B4-BE49-F238E27FC236}">
                <a16:creationId xmlns:a16="http://schemas.microsoft.com/office/drawing/2014/main" id="{7D4D8DBF-8444-804B-958C-8A5752B5EEC7}"/>
              </a:ext>
              <a:ext uri="{C183D7F6-B498-43B3-948B-1728B52AA6E4}">
                <adec:decorative xmlns:adec="http://schemas.microsoft.com/office/drawing/2017/decorative" val="1"/>
              </a:ext>
            </a:extLst>
          </p:cNvPr>
          <p:cNvSpPr/>
          <p:nvPr userDrawn="1"/>
        </p:nvSpPr>
        <p:spPr>
          <a:xfrm>
            <a:off x="7973677" y="457200"/>
            <a:ext cx="1153231" cy="1153231"/>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6" name="Rektangel 5">
            <a:extLst>
              <a:ext uri="{FF2B5EF4-FFF2-40B4-BE49-F238E27FC236}">
                <a16:creationId xmlns:a16="http://schemas.microsoft.com/office/drawing/2014/main" id="{CBECD36E-DD4B-E344-8D02-17076226E5A6}"/>
              </a:ext>
              <a:ext uri="{C183D7F6-B498-43B3-948B-1728B52AA6E4}">
                <adec:decorative xmlns:adec="http://schemas.microsoft.com/office/drawing/2017/decorative" val="1"/>
              </a:ext>
            </a:extLst>
          </p:cNvPr>
          <p:cNvSpPr/>
          <p:nvPr userDrawn="1"/>
        </p:nvSpPr>
        <p:spPr>
          <a:xfrm>
            <a:off x="7597663" y="4311353"/>
            <a:ext cx="2546647" cy="2546647"/>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Platshållare för bild 7">
            <a:extLst>
              <a:ext uri="{FF2B5EF4-FFF2-40B4-BE49-F238E27FC236}">
                <a16:creationId xmlns:a16="http://schemas.microsoft.com/office/drawing/2014/main" id="{EBEE1651-5104-0C49-B498-D2207B4C16CD}"/>
              </a:ext>
            </a:extLst>
          </p:cNvPr>
          <p:cNvSpPr>
            <a:spLocks noGrp="1"/>
          </p:cNvSpPr>
          <p:nvPr>
            <p:ph type="pic" sz="quarter" idx="10"/>
          </p:nvPr>
        </p:nvSpPr>
        <p:spPr>
          <a:xfrm>
            <a:off x="9126538" y="1609725"/>
            <a:ext cx="3065462" cy="3141663"/>
          </a:xfrm>
        </p:spPr>
        <p:txBody>
          <a:bodyPr/>
          <a:lstStyle/>
          <a:p>
            <a:r>
              <a:rPr lang="sv-SE"/>
              <a:t>Klicka på ikonen för att lägga till en bild</a:t>
            </a:r>
            <a:endParaRPr lang="sv-SE" dirty="0"/>
          </a:p>
        </p:txBody>
      </p:sp>
    </p:spTree>
    <p:extLst>
      <p:ext uri="{BB962C8B-B14F-4D97-AF65-F5344CB8AC3E}">
        <p14:creationId xmlns:p14="http://schemas.microsoft.com/office/powerpoint/2010/main" val="3246799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092982" y="457201"/>
            <a:ext cx="5622201" cy="59254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extLst>
      <p:ext uri="{BB962C8B-B14F-4D97-AF65-F5344CB8AC3E}">
        <p14:creationId xmlns:p14="http://schemas.microsoft.com/office/powerpoint/2010/main" val="35122566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Utfallande bil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0" y="0"/>
            <a:ext cx="121920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Tree>
    <p:extLst>
      <p:ext uri="{BB962C8B-B14F-4D97-AF65-F5344CB8AC3E}">
        <p14:creationId xmlns:p14="http://schemas.microsoft.com/office/powerpoint/2010/main" val="34746292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54F6FA-2C7A-0F40-A68F-8B6D535642C5}"/>
              </a:ext>
            </a:extLst>
          </p:cNvPr>
          <p:cNvSpPr>
            <a:spLocks noGrp="1"/>
          </p:cNvSpPr>
          <p:nvPr>
            <p:ph type="title"/>
          </p:nvPr>
        </p:nvSpPr>
        <p:spPr>
          <a:xfrm>
            <a:off x="968720" y="516048"/>
            <a:ext cx="10385079" cy="5269116"/>
          </a:xfrm>
        </p:spPr>
        <p:txBody>
          <a:bodyPr/>
          <a:lstStyle>
            <a:lvl1pPr algn="ctr">
              <a:defRPr/>
            </a:lvl1pPr>
          </a:lstStyle>
          <a:p>
            <a:r>
              <a:rPr lang="sv-SE"/>
              <a:t>Klicka här för att ändra mall för rubrikformat</a:t>
            </a:r>
          </a:p>
        </p:txBody>
      </p:sp>
    </p:spTree>
    <p:extLst>
      <p:ext uri="{BB962C8B-B14F-4D97-AF65-F5344CB8AC3E}">
        <p14:creationId xmlns:p14="http://schemas.microsoft.com/office/powerpoint/2010/main" val="640517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tartsida 2">
    <p:bg>
      <p:bgPr>
        <a:solidFill>
          <a:srgbClr val="F8F7F7"/>
        </a:solidFill>
        <a:effectLst/>
      </p:bgPr>
    </p:bg>
    <p:spTree>
      <p:nvGrpSpPr>
        <p:cNvPr id="1" name=""/>
        <p:cNvGrpSpPr/>
        <p:nvPr/>
      </p:nvGrpSpPr>
      <p:grpSpPr>
        <a:xfrm>
          <a:off x="0" y="0"/>
          <a:ext cx="0" cy="0"/>
          <a:chOff x="0" y="0"/>
          <a:chExt cx="0" cy="0"/>
        </a:xfrm>
      </p:grpSpPr>
      <p:sp>
        <p:nvSpPr>
          <p:cNvPr id="14" name="Rektangel 13">
            <a:extLst>
              <a:ext uri="{FF2B5EF4-FFF2-40B4-BE49-F238E27FC236}">
                <a16:creationId xmlns:a16="http://schemas.microsoft.com/office/drawing/2014/main" id="{34E60E6F-E48C-8649-8FBF-B9F4EC38AEBD}"/>
              </a:ext>
              <a:ext uri="{C183D7F6-B498-43B3-948B-1728B52AA6E4}">
                <adec:decorative xmlns:adec="http://schemas.microsoft.com/office/drawing/2017/decorative" val="1"/>
              </a:ext>
            </a:extLst>
          </p:cNvPr>
          <p:cNvSpPr/>
          <p:nvPr userDrawn="1"/>
        </p:nvSpPr>
        <p:spPr>
          <a:xfrm>
            <a:off x="7157360" y="2576471"/>
            <a:ext cx="941011" cy="941011"/>
          </a:xfrm>
          <a:prstGeom prst="rect">
            <a:avLst/>
          </a:prstGeom>
          <a:solidFill>
            <a:srgbClr val="00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5" name="Rektangel 14">
            <a:extLst>
              <a:ext uri="{FF2B5EF4-FFF2-40B4-BE49-F238E27FC236}">
                <a16:creationId xmlns:a16="http://schemas.microsoft.com/office/drawing/2014/main" id="{2465B3A2-FA99-B048-8364-C9B6EE7AF2CA}"/>
              </a:ext>
              <a:ext uri="{C183D7F6-B498-43B3-948B-1728B52AA6E4}">
                <adec:decorative xmlns:adec="http://schemas.microsoft.com/office/drawing/2017/decorative" val="1"/>
              </a:ext>
            </a:extLst>
          </p:cNvPr>
          <p:cNvSpPr/>
          <p:nvPr userDrawn="1"/>
        </p:nvSpPr>
        <p:spPr>
          <a:xfrm>
            <a:off x="-25637" y="731217"/>
            <a:ext cx="6251293" cy="3717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6" name="Rektangel 15">
            <a:extLst>
              <a:ext uri="{FF2B5EF4-FFF2-40B4-BE49-F238E27FC236}">
                <a16:creationId xmlns:a16="http://schemas.microsoft.com/office/drawing/2014/main" id="{7BAFA08D-D8ED-9E43-9149-F165AFF23E2D}"/>
              </a:ext>
              <a:ext uri="{C183D7F6-B498-43B3-948B-1728B52AA6E4}">
                <adec:decorative xmlns:adec="http://schemas.microsoft.com/office/drawing/2017/decorative" val="1"/>
              </a:ext>
            </a:extLst>
          </p:cNvPr>
          <p:cNvSpPr/>
          <p:nvPr userDrawn="1"/>
        </p:nvSpPr>
        <p:spPr>
          <a:xfrm>
            <a:off x="5293952" y="3517482"/>
            <a:ext cx="1863408" cy="1863408"/>
          </a:xfrm>
          <a:prstGeom prst="rect">
            <a:avLst/>
          </a:prstGeom>
          <a:solidFill>
            <a:srgbClr val="8B47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432151" y="1036705"/>
            <a:ext cx="5271531" cy="1257144"/>
          </a:xfrm>
        </p:spPr>
        <p:txBody>
          <a:bodyPr anchor="b">
            <a:normAutofit/>
          </a:bodyPr>
          <a:lstStyle>
            <a:lvl1pPr algn="l">
              <a:defRPr sz="4000"/>
            </a:lvl1pPr>
          </a:lstStyle>
          <a:p>
            <a:r>
              <a:rPr lang="sv-SE" dirty="0"/>
              <a:t>Välkomna till Svenska ESF-rådet</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432152" y="2457360"/>
            <a:ext cx="5271530" cy="589215"/>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r>
              <a:rPr lang="sv-SE" dirty="0"/>
              <a:t> </a:t>
            </a:r>
            <a:r>
              <a:rPr lang="sv-SE" dirty="0" err="1"/>
              <a:t>sit</a:t>
            </a:r>
            <a:endParaRPr lang="sv-SE" dirty="0"/>
          </a:p>
        </p:txBody>
      </p:sp>
      <p:sp>
        <p:nvSpPr>
          <p:cNvPr id="12" name="Platshållare för text 10">
            <a:extLst>
              <a:ext uri="{FF2B5EF4-FFF2-40B4-BE49-F238E27FC236}">
                <a16:creationId xmlns:a16="http://schemas.microsoft.com/office/drawing/2014/main" id="{21301CA2-F276-B14A-B0EA-CD7F6DD8D436}"/>
              </a:ext>
            </a:extLst>
          </p:cNvPr>
          <p:cNvSpPr>
            <a:spLocks noGrp="1"/>
          </p:cNvSpPr>
          <p:nvPr>
            <p:ph type="body" sz="quarter" idx="10" hasCustomPrompt="1"/>
          </p:nvPr>
        </p:nvSpPr>
        <p:spPr>
          <a:xfrm>
            <a:off x="432151" y="3811425"/>
            <a:ext cx="5271737" cy="344031"/>
          </a:xfrm>
        </p:spPr>
        <p:txBody>
          <a:bodyPr/>
          <a:lstStyle>
            <a:lvl1pPr marL="0" indent="0">
              <a:buNone/>
              <a:defRPr sz="1400"/>
            </a:lvl1pPr>
          </a:lstStyle>
          <a:p>
            <a:r>
              <a:rPr lang="sv-SE" dirty="0"/>
              <a:t>Skapare och </a:t>
            </a:r>
            <a:r>
              <a:rPr lang="sv-SE" dirty="0" err="1"/>
              <a:t>dqatum</a:t>
            </a:r>
            <a:endParaRPr lang="sv-SE" dirty="0"/>
          </a:p>
        </p:txBody>
      </p:sp>
      <p:pic>
        <p:nvPicPr>
          <p:cNvPr id="11" name="Bildobjekt 10" descr="Svenska ESF-rådets logotyp">
            <a:extLst>
              <a:ext uri="{FF2B5EF4-FFF2-40B4-BE49-F238E27FC236}">
                <a16:creationId xmlns:a16="http://schemas.microsoft.com/office/drawing/2014/main" id="{9BF7A750-D0B7-89CB-9892-35C1D2F50279}"/>
              </a:ext>
            </a:extLst>
          </p:cNvPr>
          <p:cNvPicPr>
            <a:picLocks noChangeAspect="1"/>
          </p:cNvPicPr>
          <p:nvPr userDrawn="1"/>
        </p:nvPicPr>
        <p:blipFill>
          <a:blip r:embed="rId2"/>
          <a:stretch>
            <a:fillRect/>
          </a:stretch>
        </p:blipFill>
        <p:spPr>
          <a:xfrm>
            <a:off x="9314916" y="5776393"/>
            <a:ext cx="2375731" cy="648319"/>
          </a:xfrm>
          <a:prstGeom prst="rect">
            <a:avLst/>
          </a:prstGeom>
        </p:spPr>
      </p:pic>
      <p:pic>
        <p:nvPicPr>
          <p:cNvPr id="4" name="Bildobjekt 3" descr="Medfinansieras av Europeiska unionen logotyp">
            <a:extLst>
              <a:ext uri="{FF2B5EF4-FFF2-40B4-BE49-F238E27FC236}">
                <a16:creationId xmlns:a16="http://schemas.microsoft.com/office/drawing/2014/main" id="{FE7117B6-8B02-22B9-0558-169D9DBF9CEF}"/>
              </a:ext>
            </a:extLst>
          </p:cNvPr>
          <p:cNvPicPr>
            <a:picLocks noChangeAspect="1"/>
          </p:cNvPicPr>
          <p:nvPr userDrawn="1"/>
        </p:nvPicPr>
        <p:blipFill>
          <a:blip r:embed="rId3"/>
          <a:stretch>
            <a:fillRect/>
          </a:stretch>
        </p:blipFill>
        <p:spPr>
          <a:xfrm>
            <a:off x="9314916" y="368477"/>
            <a:ext cx="2519832" cy="535653"/>
          </a:xfrm>
          <a:prstGeom prst="rect">
            <a:avLst/>
          </a:prstGeom>
        </p:spPr>
      </p:pic>
    </p:spTree>
    <p:extLst>
      <p:ext uri="{BB962C8B-B14F-4D97-AF65-F5344CB8AC3E}">
        <p14:creationId xmlns:p14="http://schemas.microsoft.com/office/powerpoint/2010/main" val="3378445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Tom sida">
    <p:bg>
      <p:bgPr>
        <a:solidFill>
          <a:srgbClr val="F8F7F7"/>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8077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 Blå">
    <p:bg>
      <p:bgPr>
        <a:solidFill>
          <a:srgbClr val="A9D1DA"/>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648"/>
            <a:ext cx="6516998"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2400" y="2961907"/>
            <a:ext cx="6516998"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9" name="Bildobjekt 8">
            <a:extLst>
              <a:ext uri="{FF2B5EF4-FFF2-40B4-BE49-F238E27FC236}">
                <a16:creationId xmlns:a16="http://schemas.microsoft.com/office/drawing/2014/main" id="{EF16A05F-22AB-9E4F-B3C8-1B6E31C36D0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4" y="2245259"/>
            <a:ext cx="4295196" cy="4612740"/>
          </a:xfrm>
          <a:prstGeom prst="rect">
            <a:avLst/>
          </a:prstGeom>
        </p:spPr>
      </p:pic>
    </p:spTree>
    <p:extLst>
      <p:ext uri="{BB962C8B-B14F-4D97-AF65-F5344CB8AC3E}">
        <p14:creationId xmlns:p14="http://schemas.microsoft.com/office/powerpoint/2010/main" val="3420513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Kapitelsida – Grön">
    <p:bg>
      <p:bgPr>
        <a:solidFill>
          <a:srgbClr val="B7CF83"/>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6" name="Bildobjekt 5">
            <a:extLst>
              <a:ext uri="{FF2B5EF4-FFF2-40B4-BE49-F238E27FC236}">
                <a16:creationId xmlns:a16="http://schemas.microsoft.com/office/drawing/2014/main" id="{A5308B08-3FA6-5A43-A747-111A29F6F4B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4" y="2245258"/>
            <a:ext cx="4295197" cy="4612741"/>
          </a:xfrm>
          <a:prstGeom prst="rect">
            <a:avLst/>
          </a:prstGeom>
        </p:spPr>
      </p:pic>
    </p:spTree>
    <p:extLst>
      <p:ext uri="{BB962C8B-B14F-4D97-AF65-F5344CB8AC3E}">
        <p14:creationId xmlns:p14="http://schemas.microsoft.com/office/powerpoint/2010/main" val="8747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Kapitelsida – Gul">
    <p:bg>
      <p:bgPr>
        <a:solidFill>
          <a:srgbClr val="F9E06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4" name="Bildobjekt 3">
            <a:extLst>
              <a:ext uri="{FF2B5EF4-FFF2-40B4-BE49-F238E27FC236}">
                <a16:creationId xmlns:a16="http://schemas.microsoft.com/office/drawing/2014/main" id="{07E0A9CF-BE89-104B-B30C-E144FDD3611F}"/>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2" y="2245258"/>
            <a:ext cx="4295198" cy="4612742"/>
          </a:xfrm>
          <a:prstGeom prst="rect">
            <a:avLst/>
          </a:prstGeom>
        </p:spPr>
      </p:pic>
    </p:spTree>
    <p:extLst>
      <p:ext uri="{BB962C8B-B14F-4D97-AF65-F5344CB8AC3E}">
        <p14:creationId xmlns:p14="http://schemas.microsoft.com/office/powerpoint/2010/main" val="421416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Kapitelsida – Rosa">
    <p:bg>
      <p:bgPr>
        <a:solidFill>
          <a:srgbClr val="EABEA5"/>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8" name="Bildobjekt 7">
            <a:extLst>
              <a:ext uri="{FF2B5EF4-FFF2-40B4-BE49-F238E27FC236}">
                <a16:creationId xmlns:a16="http://schemas.microsoft.com/office/drawing/2014/main" id="{3BE1E315-C437-6448-8579-A95E71D7800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1" y="2245257"/>
            <a:ext cx="4295199" cy="4612743"/>
          </a:xfrm>
          <a:prstGeom prst="rect">
            <a:avLst/>
          </a:prstGeom>
        </p:spPr>
      </p:pic>
    </p:spTree>
    <p:extLst>
      <p:ext uri="{BB962C8B-B14F-4D97-AF65-F5344CB8AC3E}">
        <p14:creationId xmlns:p14="http://schemas.microsoft.com/office/powerpoint/2010/main" val="2332807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311B47-16D8-9647-829B-D0786C5229AE}"/>
              </a:ext>
            </a:extLst>
          </p:cNvPr>
          <p:cNvSpPr>
            <a:spLocks noGrp="1"/>
          </p:cNvSpPr>
          <p:nvPr>
            <p:ph type="title"/>
          </p:nvPr>
        </p:nvSpPr>
        <p:spPr>
          <a:xfrm>
            <a:off x="660904" y="563963"/>
            <a:ext cx="9113718"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BCA91644-805D-2647-A846-5647CFD871D6}"/>
              </a:ext>
            </a:extLst>
          </p:cNvPr>
          <p:cNvSpPr>
            <a:spLocks noGrp="1"/>
          </p:cNvSpPr>
          <p:nvPr>
            <p:ph idx="1"/>
          </p:nvPr>
        </p:nvSpPr>
        <p:spPr>
          <a:xfrm>
            <a:off x="660904" y="1982709"/>
            <a:ext cx="9113718" cy="364854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504685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innehåll – 2-spalt">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FD3FD9A2-49C0-3745-BDC1-0A45AC1DAFDB}"/>
              </a:ext>
            </a:extLst>
          </p:cNvPr>
          <p:cNvSpPr>
            <a:spLocks noGrp="1"/>
          </p:cNvSpPr>
          <p:nvPr>
            <p:ph type="title"/>
          </p:nvPr>
        </p:nvSpPr>
        <p:spPr>
          <a:xfrm>
            <a:off x="660903" y="563963"/>
            <a:ext cx="10337925"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BCA91644-805D-2647-A846-5647CFD871D6}"/>
              </a:ext>
            </a:extLst>
          </p:cNvPr>
          <p:cNvSpPr>
            <a:spLocks noGrp="1"/>
          </p:cNvSpPr>
          <p:nvPr>
            <p:ph idx="1"/>
          </p:nvPr>
        </p:nvSpPr>
        <p:spPr>
          <a:xfrm>
            <a:off x="660903" y="2006694"/>
            <a:ext cx="4991477" cy="384184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innehåll 2">
            <a:extLst>
              <a:ext uri="{FF2B5EF4-FFF2-40B4-BE49-F238E27FC236}">
                <a16:creationId xmlns:a16="http://schemas.microsoft.com/office/drawing/2014/main" id="{3AB8240A-3D11-9144-B799-360BB7BBCAC9}"/>
              </a:ext>
            </a:extLst>
          </p:cNvPr>
          <p:cNvSpPr>
            <a:spLocks noGrp="1"/>
          </p:cNvSpPr>
          <p:nvPr>
            <p:ph idx="10"/>
          </p:nvPr>
        </p:nvSpPr>
        <p:spPr>
          <a:xfrm>
            <a:off x="6007351" y="2006694"/>
            <a:ext cx="4991477" cy="384184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237336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Text och bild med mönster 1">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636190" y="457200"/>
            <a:ext cx="5555810" cy="54547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622202" y="4630847"/>
            <a:ext cx="2227153" cy="222715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2559739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sv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7F7"/>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F9EF735-2EBE-7F49-82AA-336045B308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CCDD7512-FD86-934F-A2F4-DE5978D53E17}"/>
              </a:ext>
            </a:extLst>
          </p:cNvPr>
          <p:cNvSpPr>
            <a:spLocks noGrp="1"/>
          </p:cNvSpPr>
          <p:nvPr>
            <p:ph type="body" idx="1"/>
          </p:nvPr>
        </p:nvSpPr>
        <p:spPr>
          <a:xfrm>
            <a:off x="838200" y="1825625"/>
            <a:ext cx="10515600" cy="3991281"/>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7" name="Bild 6" descr="Svenska ESF-rådets logotyp">
            <a:extLst>
              <a:ext uri="{FF2B5EF4-FFF2-40B4-BE49-F238E27FC236}">
                <a16:creationId xmlns:a16="http://schemas.microsoft.com/office/drawing/2014/main" id="{2966011D-4AEF-84FD-4C3F-3C537C67B783}"/>
              </a:ext>
            </a:extLst>
          </p:cNvPr>
          <p:cNvPicPr>
            <a:picLocks noChangeAspect="1"/>
          </p:cNvPicPr>
          <p:nvPr userDrawn="1"/>
        </p:nvPicPr>
        <p:blipFill>
          <a:blip r:embed="rId22">
            <a:extLst>
              <a:ext uri="{96DAC541-7B7A-43D3-8B79-37D633B846F1}">
                <asvg:svgBlip xmlns:asvg="http://schemas.microsoft.com/office/drawing/2016/SVG/main" r:embed="rId23"/>
              </a:ext>
            </a:extLst>
          </a:blip>
          <a:stretch>
            <a:fillRect/>
          </a:stretch>
        </p:blipFill>
        <p:spPr>
          <a:xfrm>
            <a:off x="312109" y="6089636"/>
            <a:ext cx="1545142" cy="422413"/>
          </a:xfrm>
          <a:prstGeom prst="rect">
            <a:avLst/>
          </a:prstGeom>
        </p:spPr>
      </p:pic>
      <p:pic>
        <p:nvPicPr>
          <p:cNvPr id="5" name="Bildobjekt 4" descr="Medfinansieras av Europeiska unionen logotyp">
            <a:extLst>
              <a:ext uri="{FF2B5EF4-FFF2-40B4-BE49-F238E27FC236}">
                <a16:creationId xmlns:a16="http://schemas.microsoft.com/office/drawing/2014/main" id="{CC4DCFF5-3772-5F15-D6C4-B2BD67E303EA}"/>
              </a:ext>
            </a:extLst>
          </p:cNvPr>
          <p:cNvPicPr>
            <a:picLocks noChangeAspect="1"/>
          </p:cNvPicPr>
          <p:nvPr userDrawn="1"/>
        </p:nvPicPr>
        <p:blipFill>
          <a:blip r:embed="rId24"/>
          <a:stretch>
            <a:fillRect/>
          </a:stretch>
        </p:blipFill>
        <p:spPr>
          <a:xfrm>
            <a:off x="2068196" y="6063027"/>
            <a:ext cx="2237677" cy="475674"/>
          </a:xfrm>
          <a:prstGeom prst="rect">
            <a:avLst/>
          </a:prstGeom>
        </p:spPr>
      </p:pic>
    </p:spTree>
    <p:extLst>
      <p:ext uri="{BB962C8B-B14F-4D97-AF65-F5344CB8AC3E}">
        <p14:creationId xmlns:p14="http://schemas.microsoft.com/office/powerpoint/2010/main" val="3659997774"/>
      </p:ext>
    </p:extLst>
  </p:cSld>
  <p:clrMap bg1="lt1" tx1="dk1" bg2="lt2" tx2="dk2" accent1="accent1" accent2="accent2" accent3="accent3" accent4="accent4" accent5="accent5" accent6="accent6" hlink="hlink" folHlink="folHlink"/>
  <p:sldLayoutIdLst>
    <p:sldLayoutId id="2147483659" r:id="rId1"/>
    <p:sldLayoutId id="2147483675" r:id="rId2"/>
    <p:sldLayoutId id="2147483649" r:id="rId3"/>
    <p:sldLayoutId id="2147483661" r:id="rId4"/>
    <p:sldLayoutId id="2147483662" r:id="rId5"/>
    <p:sldLayoutId id="2147483658" r:id="rId6"/>
    <p:sldLayoutId id="2147483650" r:id="rId7"/>
    <p:sldLayoutId id="2147483660" r:id="rId8"/>
    <p:sldLayoutId id="2147483664" r:id="rId9"/>
    <p:sldLayoutId id="2147483666" r:id="rId10"/>
    <p:sldLayoutId id="2147483668" r:id="rId11"/>
    <p:sldLayoutId id="2147483667" r:id="rId12"/>
    <p:sldLayoutId id="2147483665" r:id="rId13"/>
    <p:sldLayoutId id="2147483669" r:id="rId14"/>
    <p:sldLayoutId id="2147483671" r:id="rId15"/>
    <p:sldLayoutId id="2147483672" r:id="rId16"/>
    <p:sldLayoutId id="2147483657" r:id="rId17"/>
    <p:sldLayoutId id="2147483663" r:id="rId18"/>
    <p:sldLayoutId id="2147483654" r:id="rId19"/>
    <p:sldLayoutId id="2147483655" r:id="rId20"/>
  </p:sldLayoutIdLst>
  <p:txStyles>
    <p:titleStyle>
      <a:lvl1pPr algn="l" defTabSz="914400" rtl="0" eaLnBrk="1" latinLnBrk="0" hangingPunct="1">
        <a:lnSpc>
          <a:spcPct val="100000"/>
        </a:lnSpc>
        <a:spcBef>
          <a:spcPct val="0"/>
        </a:spcBef>
        <a:buNone/>
        <a:defRPr sz="4400" b="1" i="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1pPr>
      <a:lvl2pPr marL="627063" indent="-169863" algn="l" defTabSz="914400" rtl="0" eaLnBrk="1" latinLnBrk="0" hangingPunct="1">
        <a:lnSpc>
          <a:spcPct val="100000"/>
        </a:lnSpc>
        <a:spcBef>
          <a:spcPts val="500"/>
        </a:spcBef>
        <a:buFont typeface="Arial" panose="020B0604020202020204" pitchFamily="34" charset="0"/>
        <a:buChar char="•"/>
        <a:tabLst/>
        <a:defRPr sz="24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2pPr>
      <a:lvl3pPr marL="1112838" indent="-198438" algn="l" defTabSz="914400" rtl="0" eaLnBrk="1" latinLnBrk="0" hangingPunct="1">
        <a:lnSpc>
          <a:spcPct val="100000"/>
        </a:lnSpc>
        <a:spcBef>
          <a:spcPts val="500"/>
        </a:spcBef>
        <a:buFont typeface="Arial" panose="020B0604020202020204" pitchFamily="34" charset="0"/>
        <a:buChar char="•"/>
        <a:tabLst/>
        <a:defRPr sz="20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3pPr>
      <a:lvl4pPr marL="1558925" indent="-187325" algn="l" defTabSz="914400" rtl="0" eaLnBrk="1" latinLnBrk="0" hangingPunct="1">
        <a:lnSpc>
          <a:spcPct val="100000"/>
        </a:lnSpc>
        <a:spcBef>
          <a:spcPts val="500"/>
        </a:spcBef>
        <a:buFont typeface="Arial" panose="020B0604020202020204" pitchFamily="34" charset="0"/>
        <a:buChar char="•"/>
        <a:tabLst/>
        <a:defRPr sz="1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4pPr>
      <a:lvl5pPr marL="2006600" indent="-177800" algn="l" defTabSz="914400" rtl="0" eaLnBrk="1" latinLnBrk="0" hangingPunct="1">
        <a:lnSpc>
          <a:spcPct val="100000"/>
        </a:lnSpc>
        <a:spcBef>
          <a:spcPts val="500"/>
        </a:spcBef>
        <a:buFont typeface="Arial" panose="020B0604020202020204" pitchFamily="34" charset="0"/>
        <a:buChar char="•"/>
        <a:tabLst/>
        <a:defRPr sz="1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8A4AE6B2-D74D-0C4C-9352-F4014B059614}"/>
              </a:ext>
            </a:extLst>
          </p:cNvPr>
          <p:cNvSpPr>
            <a:spLocks noGrp="1"/>
          </p:cNvSpPr>
          <p:nvPr>
            <p:ph type="ctrTitle"/>
          </p:nvPr>
        </p:nvSpPr>
        <p:spPr/>
        <p:txBody>
          <a:bodyPr>
            <a:normAutofit fontScale="90000"/>
          </a:bodyPr>
          <a:lstStyle/>
          <a:p>
            <a:r>
              <a:rPr lang="sv-SE" dirty="0"/>
              <a:t>Presentation av horisontella principer </a:t>
            </a:r>
          </a:p>
        </p:txBody>
      </p:sp>
      <p:sp>
        <p:nvSpPr>
          <p:cNvPr id="7" name="Underrubrik 6">
            <a:extLst>
              <a:ext uri="{FF2B5EF4-FFF2-40B4-BE49-F238E27FC236}">
                <a16:creationId xmlns:a16="http://schemas.microsoft.com/office/drawing/2014/main" id="{8E29FE30-760A-314E-9211-A9F23E4EE892}"/>
              </a:ext>
            </a:extLst>
          </p:cNvPr>
          <p:cNvSpPr>
            <a:spLocks noGrp="1"/>
          </p:cNvSpPr>
          <p:nvPr>
            <p:ph type="subTitle" idx="1"/>
          </p:nvPr>
        </p:nvSpPr>
        <p:spPr>
          <a:xfrm>
            <a:off x="432152" y="2457360"/>
            <a:ext cx="5271530" cy="1163664"/>
          </a:xfrm>
        </p:spPr>
        <p:txBody>
          <a:bodyPr>
            <a:normAutofit/>
          </a:bodyPr>
          <a:lstStyle/>
          <a:p>
            <a:r>
              <a:rPr lang="sv-SE" sz="2500" dirty="0"/>
              <a:t>Övervakningskommittén </a:t>
            </a:r>
          </a:p>
        </p:txBody>
      </p:sp>
      <p:sp>
        <p:nvSpPr>
          <p:cNvPr id="8" name="Platshållare för text 7">
            <a:extLst>
              <a:ext uri="{FF2B5EF4-FFF2-40B4-BE49-F238E27FC236}">
                <a16:creationId xmlns:a16="http://schemas.microsoft.com/office/drawing/2014/main" id="{36EC34E4-4A53-664E-9B19-2D58BE4EE609}"/>
              </a:ext>
            </a:extLst>
          </p:cNvPr>
          <p:cNvSpPr>
            <a:spLocks noGrp="1"/>
          </p:cNvSpPr>
          <p:nvPr>
            <p:ph type="body" sz="quarter" idx="10"/>
          </p:nvPr>
        </p:nvSpPr>
        <p:spPr/>
        <p:txBody>
          <a:bodyPr>
            <a:normAutofit/>
          </a:bodyPr>
          <a:lstStyle/>
          <a:p>
            <a:r>
              <a:rPr lang="sv-SE" dirty="0"/>
              <a:t>230308</a:t>
            </a:r>
          </a:p>
        </p:txBody>
      </p:sp>
    </p:spTree>
    <p:extLst>
      <p:ext uri="{BB962C8B-B14F-4D97-AF65-F5344CB8AC3E}">
        <p14:creationId xmlns:p14="http://schemas.microsoft.com/office/powerpoint/2010/main" val="485192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B86041-2864-354C-AB07-DE639F0293D2}"/>
              </a:ext>
            </a:extLst>
          </p:cNvPr>
          <p:cNvSpPr>
            <a:spLocks noGrp="1"/>
          </p:cNvSpPr>
          <p:nvPr>
            <p:ph type="ctrTitle"/>
          </p:nvPr>
        </p:nvSpPr>
        <p:spPr>
          <a:xfrm>
            <a:off x="662400" y="1289648"/>
            <a:ext cx="6516998" cy="653452"/>
          </a:xfrm>
        </p:spPr>
        <p:txBody>
          <a:bodyPr>
            <a:normAutofit fontScale="90000"/>
          </a:bodyPr>
          <a:lstStyle/>
          <a:p>
            <a:r>
              <a:rPr lang="sv-SE" dirty="0"/>
              <a:t>Agenda </a:t>
            </a:r>
          </a:p>
        </p:txBody>
      </p:sp>
      <p:sp>
        <p:nvSpPr>
          <p:cNvPr id="3" name="Underrubrik 2">
            <a:extLst>
              <a:ext uri="{FF2B5EF4-FFF2-40B4-BE49-F238E27FC236}">
                <a16:creationId xmlns:a16="http://schemas.microsoft.com/office/drawing/2014/main" id="{DEBFC536-63BC-584B-9142-70704B176C88}"/>
              </a:ext>
            </a:extLst>
          </p:cNvPr>
          <p:cNvSpPr>
            <a:spLocks noGrp="1"/>
          </p:cNvSpPr>
          <p:nvPr>
            <p:ph type="subTitle" idx="1"/>
          </p:nvPr>
        </p:nvSpPr>
        <p:spPr>
          <a:xfrm>
            <a:off x="567150" y="2133231"/>
            <a:ext cx="6516998" cy="1629143"/>
          </a:xfrm>
        </p:spPr>
        <p:txBody>
          <a:bodyPr>
            <a:normAutofit fontScale="25000" lnSpcReduction="20000"/>
          </a:bodyPr>
          <a:lstStyle/>
          <a:p>
            <a:r>
              <a:rPr lang="sv-SE" sz="7400" dirty="0"/>
              <a:t>Vilka är de horisontella principerna? </a:t>
            </a:r>
          </a:p>
          <a:p>
            <a:r>
              <a:rPr lang="sv-SE" sz="7400" dirty="0"/>
              <a:t>Vad säger förordningen? </a:t>
            </a:r>
          </a:p>
          <a:p>
            <a:r>
              <a:rPr lang="sv-SE" sz="7400" dirty="0"/>
              <a:t>Vad säger programmet? </a:t>
            </a:r>
          </a:p>
          <a:p>
            <a:r>
              <a:rPr lang="sv-SE" sz="7400" dirty="0"/>
              <a:t>Hur arbetar Svenska ESF-rådet med de horisontella principerna? </a:t>
            </a:r>
          </a:p>
          <a:p>
            <a:endParaRPr lang="sv-SE" dirty="0"/>
          </a:p>
        </p:txBody>
      </p:sp>
    </p:spTree>
    <p:extLst>
      <p:ext uri="{BB962C8B-B14F-4D97-AF65-F5344CB8AC3E}">
        <p14:creationId xmlns:p14="http://schemas.microsoft.com/office/powerpoint/2010/main" val="1080630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369C05FD-98CF-DE47-8AE1-3DC7D559D518}"/>
              </a:ext>
            </a:extLst>
          </p:cNvPr>
          <p:cNvSpPr>
            <a:spLocks noGrp="1"/>
          </p:cNvSpPr>
          <p:nvPr>
            <p:ph type="title"/>
          </p:nvPr>
        </p:nvSpPr>
        <p:spPr/>
        <p:txBody>
          <a:bodyPr>
            <a:normAutofit fontScale="90000"/>
          </a:bodyPr>
          <a:lstStyle/>
          <a:p>
            <a:r>
              <a:rPr lang="sv-SE" dirty="0"/>
              <a:t>Horisontella principerna i ESF+ 2021-2027</a:t>
            </a:r>
          </a:p>
        </p:txBody>
      </p:sp>
      <p:sp>
        <p:nvSpPr>
          <p:cNvPr id="5" name="Platshållare för innehåll 4">
            <a:extLst>
              <a:ext uri="{FF2B5EF4-FFF2-40B4-BE49-F238E27FC236}">
                <a16:creationId xmlns:a16="http://schemas.microsoft.com/office/drawing/2014/main" id="{3A0D100B-1731-F849-879A-BE308F23E217}"/>
              </a:ext>
            </a:extLst>
          </p:cNvPr>
          <p:cNvSpPr>
            <a:spLocks noGrp="1"/>
          </p:cNvSpPr>
          <p:nvPr>
            <p:ph idx="1"/>
          </p:nvPr>
        </p:nvSpPr>
        <p:spPr/>
        <p:txBody>
          <a:bodyPr>
            <a:normAutofit fontScale="70000" lnSpcReduction="20000"/>
          </a:bodyPr>
          <a:lstStyle/>
          <a:p>
            <a:pPr>
              <a:lnSpc>
                <a:spcPct val="120000"/>
              </a:lnSpc>
              <a:spcBef>
                <a:spcPts val="1200"/>
              </a:spcBef>
            </a:pPr>
            <a:r>
              <a:rPr lang="en-US" b="1" dirty="0" err="1">
                <a:solidFill>
                  <a:schemeClr val="tx2"/>
                </a:solidFill>
                <a:cs typeface="Arial" pitchFamily="34" charset="0"/>
              </a:rPr>
              <a:t>Jämställdhet</a:t>
            </a:r>
            <a:r>
              <a:rPr lang="en-US" b="1" dirty="0">
                <a:solidFill>
                  <a:schemeClr val="tx2"/>
                </a:solidFill>
                <a:cs typeface="Arial" pitchFamily="34" charset="0"/>
              </a:rPr>
              <a:t> </a:t>
            </a:r>
            <a:br>
              <a:rPr lang="en-US" dirty="0">
                <a:solidFill>
                  <a:schemeClr val="tx2"/>
                </a:solidFill>
                <a:cs typeface="Arial" pitchFamily="34" charset="0"/>
              </a:rPr>
            </a:br>
            <a:r>
              <a:rPr lang="en-US" dirty="0">
                <a:solidFill>
                  <a:schemeClr val="tx2"/>
                </a:solidFill>
                <a:cs typeface="Arial" pitchFamily="34" charset="0"/>
              </a:rPr>
              <a:t>K</a:t>
            </a:r>
            <a:r>
              <a:rPr lang="sv-SE" dirty="0" err="1">
                <a:solidFill>
                  <a:schemeClr val="tx2"/>
                </a:solidFill>
                <a:cs typeface="Arial" pitchFamily="34" charset="0"/>
              </a:rPr>
              <a:t>vinnor</a:t>
            </a:r>
            <a:r>
              <a:rPr lang="sv-SE" dirty="0">
                <a:solidFill>
                  <a:schemeClr val="tx2"/>
                </a:solidFill>
                <a:cs typeface="Arial" pitchFamily="34" charset="0"/>
              </a:rPr>
              <a:t> och män har samma möjligheter och rättigheter.</a:t>
            </a:r>
          </a:p>
          <a:p>
            <a:pPr>
              <a:lnSpc>
                <a:spcPct val="120000"/>
              </a:lnSpc>
              <a:spcBef>
                <a:spcPts val="1200"/>
              </a:spcBef>
            </a:pPr>
            <a:r>
              <a:rPr lang="en-US" b="1" dirty="0" err="1">
                <a:solidFill>
                  <a:schemeClr val="tx2"/>
                </a:solidFill>
                <a:cs typeface="Arial" pitchFamily="34" charset="0"/>
              </a:rPr>
              <a:t>Tillgänglighet</a:t>
            </a:r>
            <a:r>
              <a:rPr lang="en-US" b="1" dirty="0">
                <a:solidFill>
                  <a:schemeClr val="tx2"/>
                </a:solidFill>
                <a:cs typeface="Arial" pitchFamily="34" charset="0"/>
              </a:rPr>
              <a:t> </a:t>
            </a:r>
            <a:br>
              <a:rPr lang="en-US" dirty="0">
                <a:solidFill>
                  <a:schemeClr val="tx2"/>
                </a:solidFill>
                <a:cs typeface="Arial" pitchFamily="34" charset="0"/>
              </a:rPr>
            </a:br>
            <a:r>
              <a:rPr lang="sv-SE" dirty="0">
                <a:solidFill>
                  <a:schemeClr val="tx2"/>
                </a:solidFill>
                <a:cs typeface="Arial" pitchFamily="34" charset="0"/>
              </a:rPr>
              <a:t>Förbättra tillgängligheten för personer med funktions-</a:t>
            </a:r>
            <a:br>
              <a:rPr lang="sv-SE" dirty="0">
                <a:solidFill>
                  <a:schemeClr val="tx2"/>
                </a:solidFill>
                <a:cs typeface="Arial" pitchFamily="34" charset="0"/>
              </a:rPr>
            </a:br>
            <a:r>
              <a:rPr lang="sv-SE" dirty="0">
                <a:solidFill>
                  <a:schemeClr val="tx2"/>
                </a:solidFill>
                <a:cs typeface="Arial" pitchFamily="34" charset="0"/>
              </a:rPr>
              <a:t>nedsättning – bättre integration i arbetsliv och utbildning.</a:t>
            </a:r>
            <a:endParaRPr lang="en-US" dirty="0">
              <a:solidFill>
                <a:schemeClr val="tx2"/>
              </a:solidFill>
              <a:cs typeface="Arial" pitchFamily="34" charset="0"/>
            </a:endParaRPr>
          </a:p>
          <a:p>
            <a:pPr>
              <a:lnSpc>
                <a:spcPct val="120000"/>
              </a:lnSpc>
              <a:spcBef>
                <a:spcPts val="1200"/>
              </a:spcBef>
            </a:pPr>
            <a:r>
              <a:rPr lang="en-US" b="1" dirty="0">
                <a:solidFill>
                  <a:schemeClr val="tx2"/>
                </a:solidFill>
                <a:cs typeface="Arial" pitchFamily="34" charset="0"/>
              </a:rPr>
              <a:t>Icke-</a:t>
            </a:r>
            <a:r>
              <a:rPr lang="en-US" b="1" dirty="0" err="1">
                <a:solidFill>
                  <a:schemeClr val="tx2"/>
                </a:solidFill>
                <a:cs typeface="Arial" pitchFamily="34" charset="0"/>
              </a:rPr>
              <a:t>diskriminering</a:t>
            </a:r>
            <a:r>
              <a:rPr lang="en-US" dirty="0">
                <a:solidFill>
                  <a:schemeClr val="tx2"/>
                </a:solidFill>
                <a:cs typeface="Arial" pitchFamily="34" charset="0"/>
              </a:rPr>
              <a:t> </a:t>
            </a:r>
            <a:br>
              <a:rPr lang="en-US" dirty="0">
                <a:solidFill>
                  <a:schemeClr val="tx2"/>
                </a:solidFill>
                <a:cs typeface="Arial" pitchFamily="34" charset="0"/>
              </a:rPr>
            </a:br>
            <a:r>
              <a:rPr lang="en-US" dirty="0">
                <a:solidFill>
                  <a:schemeClr val="tx2"/>
                </a:solidFill>
                <a:cs typeface="Arial" pitchFamily="34" charset="0"/>
              </a:rPr>
              <a:t>M</a:t>
            </a:r>
            <a:r>
              <a:rPr lang="sv-SE" dirty="0" err="1">
                <a:solidFill>
                  <a:schemeClr val="tx2"/>
                </a:solidFill>
              </a:rPr>
              <a:t>otverka</a:t>
            </a:r>
            <a:r>
              <a:rPr lang="sv-SE" dirty="0">
                <a:solidFill>
                  <a:schemeClr val="tx2"/>
                </a:solidFill>
              </a:rPr>
              <a:t> diskriminering och främja lika rättigheter och möjligheter oavsett kön, könsöverskridande identitet eller uttryck, etnisk tillhörighet, religion eller annan trosuppfattning, funktionsnedsättning, sexuell läggning eller ålder.</a:t>
            </a:r>
            <a:endParaRPr lang="sv-SE" dirty="0">
              <a:solidFill>
                <a:schemeClr val="tx2"/>
              </a:solidFill>
              <a:cs typeface="Arial" pitchFamily="34" charset="0"/>
            </a:endParaRPr>
          </a:p>
          <a:p>
            <a:endParaRPr lang="sv-SE" dirty="0"/>
          </a:p>
        </p:txBody>
      </p:sp>
    </p:spTree>
    <p:extLst>
      <p:ext uri="{BB962C8B-B14F-4D97-AF65-F5344CB8AC3E}">
        <p14:creationId xmlns:p14="http://schemas.microsoft.com/office/powerpoint/2010/main" val="2600920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622CE1-9EA4-527B-0793-F9C66161CD80}"/>
              </a:ext>
            </a:extLst>
          </p:cNvPr>
          <p:cNvSpPr>
            <a:spLocks noGrp="1"/>
          </p:cNvSpPr>
          <p:nvPr>
            <p:ph type="title"/>
          </p:nvPr>
        </p:nvSpPr>
        <p:spPr>
          <a:xfrm>
            <a:off x="660904" y="998303"/>
            <a:ext cx="9113718" cy="1325563"/>
          </a:xfrm>
        </p:spPr>
        <p:txBody>
          <a:bodyPr>
            <a:normAutofit fontScale="90000"/>
          </a:bodyPr>
          <a:lstStyle/>
          <a:p>
            <a:r>
              <a:rPr lang="sv-SE" b="0" i="0" dirty="0">
                <a:solidFill>
                  <a:srgbClr val="000000"/>
                </a:solidFill>
                <a:effectLst/>
                <a:latin typeface="Trebuchet MS" panose="020B0603020202020204" pitchFamily="34" charset="0"/>
              </a:rPr>
              <a:t>Förordning ESF+ 2021/1057</a:t>
            </a:r>
            <a:br>
              <a:rPr lang="sv-SE" b="0" i="0" dirty="0">
                <a:solidFill>
                  <a:srgbClr val="000000"/>
                </a:solidFill>
                <a:effectLst/>
                <a:latin typeface="Trebuchet MS" panose="020B0603020202020204" pitchFamily="34" charset="0"/>
              </a:rPr>
            </a:br>
            <a:r>
              <a:rPr lang="sv-SE" b="0" i="0" dirty="0">
                <a:solidFill>
                  <a:srgbClr val="000000"/>
                </a:solidFill>
                <a:effectLst/>
                <a:latin typeface="Trebuchet MS" panose="020B0603020202020204" pitchFamily="34" charset="0"/>
              </a:rPr>
              <a:t>Förordning ESF+ 2021/1060</a:t>
            </a:r>
            <a:endParaRPr lang="sv-SE" dirty="0"/>
          </a:p>
        </p:txBody>
      </p:sp>
      <p:sp>
        <p:nvSpPr>
          <p:cNvPr id="3" name="Platshållare för innehåll 2">
            <a:extLst>
              <a:ext uri="{FF2B5EF4-FFF2-40B4-BE49-F238E27FC236}">
                <a16:creationId xmlns:a16="http://schemas.microsoft.com/office/drawing/2014/main" id="{668F35DE-4195-B3EE-457C-6928E12F7F8C}"/>
              </a:ext>
            </a:extLst>
          </p:cNvPr>
          <p:cNvSpPr>
            <a:spLocks noGrp="1"/>
          </p:cNvSpPr>
          <p:nvPr>
            <p:ph idx="1"/>
          </p:nvPr>
        </p:nvSpPr>
        <p:spPr>
          <a:xfrm>
            <a:off x="466594" y="2794239"/>
            <a:ext cx="9113718" cy="3648546"/>
          </a:xfrm>
        </p:spPr>
        <p:txBody>
          <a:bodyPr/>
          <a:lstStyle/>
          <a:p>
            <a:r>
              <a:rPr lang="sv-SE" dirty="0"/>
              <a:t>Artikel 6</a:t>
            </a:r>
          </a:p>
          <a:p>
            <a:pPr marL="0" indent="0">
              <a:buNone/>
            </a:pPr>
            <a:endParaRPr lang="sv-SE" dirty="0"/>
          </a:p>
          <a:p>
            <a:r>
              <a:rPr lang="sv-SE" dirty="0"/>
              <a:t>Artikel 28</a:t>
            </a:r>
          </a:p>
        </p:txBody>
      </p:sp>
    </p:spTree>
    <p:extLst>
      <p:ext uri="{BB962C8B-B14F-4D97-AF65-F5344CB8AC3E}">
        <p14:creationId xmlns:p14="http://schemas.microsoft.com/office/powerpoint/2010/main" val="1145690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97CF4B0-2FE3-5CE3-63FA-40A5027A3D7F}"/>
              </a:ext>
            </a:extLst>
          </p:cNvPr>
          <p:cNvSpPr>
            <a:spLocks noGrp="1"/>
          </p:cNvSpPr>
          <p:nvPr>
            <p:ph type="title"/>
          </p:nvPr>
        </p:nvSpPr>
        <p:spPr>
          <a:xfrm>
            <a:off x="660904" y="477466"/>
            <a:ext cx="9113718" cy="1325563"/>
          </a:xfrm>
        </p:spPr>
        <p:txBody>
          <a:bodyPr>
            <a:normAutofit fontScale="90000"/>
          </a:bodyPr>
          <a:lstStyle/>
          <a:p>
            <a:r>
              <a:rPr lang="sv-SE" dirty="0"/>
              <a:t>Nationellt program för Europeiska socialfonden+ 2021–2027</a:t>
            </a:r>
          </a:p>
        </p:txBody>
      </p:sp>
      <p:sp>
        <p:nvSpPr>
          <p:cNvPr id="3" name="Platshållare för innehåll 2">
            <a:extLst>
              <a:ext uri="{FF2B5EF4-FFF2-40B4-BE49-F238E27FC236}">
                <a16:creationId xmlns:a16="http://schemas.microsoft.com/office/drawing/2014/main" id="{5326AEDB-3ECF-9406-D077-B7B246B8BD57}"/>
              </a:ext>
            </a:extLst>
          </p:cNvPr>
          <p:cNvSpPr>
            <a:spLocks noGrp="1"/>
          </p:cNvSpPr>
          <p:nvPr>
            <p:ph idx="1"/>
          </p:nvPr>
        </p:nvSpPr>
        <p:spPr>
          <a:xfrm>
            <a:off x="660904" y="1807599"/>
            <a:ext cx="9113718" cy="3648546"/>
          </a:xfrm>
        </p:spPr>
        <p:txBody>
          <a:bodyPr>
            <a:noAutofit/>
          </a:bodyPr>
          <a:lstStyle/>
          <a:p>
            <a:r>
              <a:rPr lang="sv-SE" sz="2400" dirty="0"/>
              <a:t>ESF+ ska säkerställa att jämställdhet, tillgänglighet och icke-diskriminering beaktas i alla delar av programmet </a:t>
            </a:r>
          </a:p>
          <a:p>
            <a:endParaRPr lang="sv-SE" sz="2400" dirty="0"/>
          </a:p>
          <a:p>
            <a:r>
              <a:rPr lang="sv-SE" sz="2400" dirty="0"/>
              <a:t>ESF+ ska bidra till att främja jämställdhet för kvinnor och män</a:t>
            </a:r>
          </a:p>
          <a:p>
            <a:endParaRPr lang="sv-SE" sz="2400" dirty="0"/>
          </a:p>
          <a:p>
            <a:r>
              <a:rPr lang="sv-SE" sz="2400" dirty="0"/>
              <a:t>ESF+ ska bidra till att öka tillgängligheten</a:t>
            </a:r>
          </a:p>
          <a:p>
            <a:endParaRPr lang="sv-SE" sz="2400" dirty="0"/>
          </a:p>
          <a:p>
            <a:r>
              <a:rPr lang="sv-SE" sz="2400" dirty="0"/>
              <a:t>Målsättningen med ESF+ är att människor inte exkluderas till följd av diskriminering</a:t>
            </a:r>
          </a:p>
        </p:txBody>
      </p:sp>
    </p:spTree>
    <p:extLst>
      <p:ext uri="{BB962C8B-B14F-4D97-AF65-F5344CB8AC3E}">
        <p14:creationId xmlns:p14="http://schemas.microsoft.com/office/powerpoint/2010/main" val="2638732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31E0F1-B3D9-BAA4-0817-C694C063EF6D}"/>
              </a:ext>
            </a:extLst>
          </p:cNvPr>
          <p:cNvSpPr>
            <a:spLocks noGrp="1"/>
          </p:cNvSpPr>
          <p:nvPr>
            <p:ph type="title"/>
          </p:nvPr>
        </p:nvSpPr>
        <p:spPr/>
        <p:txBody>
          <a:bodyPr/>
          <a:lstStyle/>
          <a:p>
            <a:r>
              <a:rPr lang="sv-SE" dirty="0"/>
              <a:t>HP-mål för ESF+ 2021-2027</a:t>
            </a:r>
          </a:p>
        </p:txBody>
      </p:sp>
      <p:sp>
        <p:nvSpPr>
          <p:cNvPr id="3" name="Platshållare för innehåll 2">
            <a:extLst>
              <a:ext uri="{FF2B5EF4-FFF2-40B4-BE49-F238E27FC236}">
                <a16:creationId xmlns:a16="http://schemas.microsoft.com/office/drawing/2014/main" id="{054DDA17-C403-C547-3245-583A638AF7B2}"/>
              </a:ext>
            </a:extLst>
          </p:cNvPr>
          <p:cNvSpPr>
            <a:spLocks noGrp="1"/>
          </p:cNvSpPr>
          <p:nvPr>
            <p:ph idx="1"/>
          </p:nvPr>
        </p:nvSpPr>
        <p:spPr>
          <a:xfrm>
            <a:off x="660904" y="2165589"/>
            <a:ext cx="9113718" cy="3648546"/>
          </a:xfrm>
        </p:spPr>
        <p:txBody>
          <a:bodyPr/>
          <a:lstStyle/>
          <a:p>
            <a:pPr marL="0" lvl="0" indent="0" algn="just">
              <a:lnSpc>
                <a:spcPts val="1300"/>
              </a:lnSpc>
              <a:buNone/>
              <a:tabLst>
                <a:tab pos="3330575" algn="l"/>
                <a:tab pos="3870960" algn="l"/>
              </a:tabLst>
            </a:pPr>
            <a:r>
              <a:rPr lang="sv-SE" sz="1800" dirty="0">
                <a:effectLst/>
                <a:latin typeface="Trebuchet MS" panose="020B0603020202020204" pitchFamily="34" charset="0"/>
                <a:ea typeface="Times New Roman" panose="02020603050405020304" pitchFamily="18" charset="0"/>
                <a:cs typeface="Times New Roman" panose="02020603050405020304" pitchFamily="18" charset="0"/>
              </a:rPr>
              <a:t>Jämställdhet</a:t>
            </a:r>
          </a:p>
          <a:p>
            <a:pPr marL="457200" algn="just">
              <a:lnSpc>
                <a:spcPts val="1300"/>
              </a:lnSpc>
              <a:tabLst>
                <a:tab pos="3330575" algn="l"/>
                <a:tab pos="3870960" algn="l"/>
              </a:tabLst>
            </a:pPr>
            <a:r>
              <a:rPr lang="sv-SE" sz="1800" i="1" dirty="0">
                <a:effectLst/>
                <a:latin typeface="Trebuchet MS" panose="020B0603020202020204" pitchFamily="34" charset="0"/>
                <a:ea typeface="Times New Roman" panose="02020603050405020304" pitchFamily="18" charset="0"/>
                <a:cs typeface="Times New Roman" panose="02020603050405020304" pitchFamily="18" charset="0"/>
              </a:rPr>
              <a:t>Insatser ska bidra till att minska könsuppdelningen på arbetsmarknaden</a:t>
            </a: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457200" algn="just">
              <a:lnSpc>
                <a:spcPts val="1300"/>
              </a:lnSpc>
              <a:tabLst>
                <a:tab pos="3330575" algn="l"/>
                <a:tab pos="3870960" algn="l"/>
              </a:tabLst>
            </a:pP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457200" algn="just">
              <a:lnSpc>
                <a:spcPts val="1300"/>
              </a:lnSpc>
              <a:tabLst>
                <a:tab pos="3330575" algn="l"/>
                <a:tab pos="3870960" algn="l"/>
              </a:tabLst>
            </a:pPr>
            <a:r>
              <a:rPr lang="sv-SE" sz="1800" i="1" dirty="0">
                <a:effectLst/>
                <a:latin typeface="Trebuchet MS" panose="020B0603020202020204" pitchFamily="34" charset="0"/>
                <a:ea typeface="Times New Roman" panose="02020603050405020304" pitchFamily="18" charset="0"/>
                <a:cs typeface="Times New Roman" panose="02020603050405020304" pitchFamily="18" charset="0"/>
              </a:rPr>
              <a:t>Insatser ska bidra till att öka jämställdheten på arbetsmarknaden</a:t>
            </a: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457200" algn="just">
              <a:lnSpc>
                <a:spcPts val="1300"/>
              </a:lnSpc>
              <a:tabLst>
                <a:tab pos="3330575" algn="l"/>
                <a:tab pos="3870960" algn="l"/>
              </a:tabLst>
            </a:pP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0" lvl="0" indent="0" algn="just">
              <a:lnSpc>
                <a:spcPts val="1300"/>
              </a:lnSpc>
              <a:buNone/>
              <a:tabLst>
                <a:tab pos="3330575" algn="l"/>
                <a:tab pos="3870960" algn="l"/>
              </a:tabLst>
            </a:pPr>
            <a:r>
              <a:rPr lang="sv-SE" sz="1800" dirty="0">
                <a:effectLst/>
                <a:latin typeface="Trebuchet MS" panose="020B0603020202020204" pitchFamily="34" charset="0"/>
                <a:ea typeface="Times New Roman" panose="02020603050405020304" pitchFamily="18" charset="0"/>
                <a:cs typeface="Times New Roman" panose="02020603050405020304" pitchFamily="18" charset="0"/>
              </a:rPr>
              <a:t>Tillgänglighet</a:t>
            </a:r>
          </a:p>
          <a:p>
            <a:pPr marL="457200" algn="just">
              <a:lnSpc>
                <a:spcPts val="1300"/>
              </a:lnSpc>
              <a:tabLst>
                <a:tab pos="3330575" algn="l"/>
                <a:tab pos="3870960" algn="l"/>
              </a:tabLst>
            </a:pPr>
            <a:r>
              <a:rPr lang="sv-SE" sz="1800" i="1" dirty="0">
                <a:effectLst/>
                <a:latin typeface="Trebuchet MS" panose="020B0603020202020204" pitchFamily="34" charset="0"/>
                <a:ea typeface="Times New Roman" panose="02020603050405020304" pitchFamily="18" charset="0"/>
                <a:cs typeface="Times New Roman" panose="02020603050405020304" pitchFamily="18" charset="0"/>
              </a:rPr>
              <a:t>Insatser ska bidra till att öka tillgängligheten på arbetsmarknaden</a:t>
            </a: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457200" algn="just">
              <a:lnSpc>
                <a:spcPts val="1300"/>
              </a:lnSpc>
              <a:tabLst>
                <a:tab pos="3330575" algn="l"/>
                <a:tab pos="3870960" algn="l"/>
              </a:tabLst>
            </a:pP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0" lvl="0" indent="0" algn="just">
              <a:lnSpc>
                <a:spcPts val="1300"/>
              </a:lnSpc>
              <a:buNone/>
              <a:tabLst>
                <a:tab pos="3330575" algn="l"/>
                <a:tab pos="3870960" algn="l"/>
              </a:tabLst>
            </a:pPr>
            <a:r>
              <a:rPr lang="sv-SE" sz="1800" dirty="0">
                <a:effectLst/>
                <a:latin typeface="Trebuchet MS" panose="020B0603020202020204" pitchFamily="34" charset="0"/>
                <a:ea typeface="Times New Roman" panose="02020603050405020304" pitchFamily="18" charset="0"/>
                <a:cs typeface="Times New Roman" panose="02020603050405020304" pitchFamily="18" charset="0"/>
              </a:rPr>
              <a:t>Icke-diskriminering</a:t>
            </a:r>
          </a:p>
          <a:p>
            <a:pPr marL="457200" algn="just">
              <a:lnSpc>
                <a:spcPts val="1300"/>
              </a:lnSpc>
              <a:spcAft>
                <a:spcPts val="1300"/>
              </a:spcAft>
              <a:tabLst>
                <a:tab pos="3330575" algn="l"/>
                <a:tab pos="3870960" algn="l"/>
              </a:tabLst>
            </a:pPr>
            <a:r>
              <a:rPr lang="sv-SE" sz="1800" i="1" dirty="0">
                <a:effectLst/>
                <a:latin typeface="Trebuchet MS" panose="020B0603020202020204" pitchFamily="34" charset="0"/>
                <a:ea typeface="Times New Roman" panose="02020603050405020304" pitchFamily="18" charset="0"/>
                <a:cs typeface="Times New Roman" panose="02020603050405020304" pitchFamily="18" charset="0"/>
              </a:rPr>
              <a:t>Insatser ska bidra till att minska diskrimineringen på arbetsmarknaden</a:t>
            </a: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endParaRPr lang="sv-SE" dirty="0"/>
          </a:p>
        </p:txBody>
      </p:sp>
    </p:spTree>
    <p:extLst>
      <p:ext uri="{BB962C8B-B14F-4D97-AF65-F5344CB8AC3E}">
        <p14:creationId xmlns:p14="http://schemas.microsoft.com/office/powerpoint/2010/main" val="3786147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14B843-ADF6-2D43-B8E1-CFF1498743EE}"/>
              </a:ext>
            </a:extLst>
          </p:cNvPr>
          <p:cNvSpPr>
            <a:spLocks noGrp="1"/>
          </p:cNvSpPr>
          <p:nvPr>
            <p:ph type="title"/>
          </p:nvPr>
        </p:nvSpPr>
        <p:spPr>
          <a:xfrm>
            <a:off x="664588" y="457200"/>
            <a:ext cx="6623406" cy="873659"/>
          </a:xfrm>
        </p:spPr>
        <p:txBody>
          <a:bodyPr anchor="b">
            <a:normAutofit/>
          </a:bodyPr>
          <a:lstStyle/>
          <a:p>
            <a:pPr>
              <a:lnSpc>
                <a:spcPct val="90000"/>
              </a:lnSpc>
            </a:pPr>
            <a:r>
              <a:rPr lang="sv-SE" sz="2700"/>
              <a:t>Krav på horisontella principer i ESF+</a:t>
            </a:r>
          </a:p>
        </p:txBody>
      </p:sp>
      <p:sp>
        <p:nvSpPr>
          <p:cNvPr id="4" name="Platshållare för text 3">
            <a:extLst>
              <a:ext uri="{FF2B5EF4-FFF2-40B4-BE49-F238E27FC236}">
                <a16:creationId xmlns:a16="http://schemas.microsoft.com/office/drawing/2014/main" id="{ACD40811-C605-8845-B105-7C1E318BA32C}"/>
              </a:ext>
            </a:extLst>
          </p:cNvPr>
          <p:cNvSpPr>
            <a:spLocks noGrp="1"/>
          </p:cNvSpPr>
          <p:nvPr>
            <p:ph type="body" sz="half" idx="2"/>
          </p:nvPr>
        </p:nvSpPr>
        <p:spPr>
          <a:xfrm>
            <a:off x="651850" y="1595673"/>
            <a:ext cx="6623406" cy="3872620"/>
          </a:xfrm>
        </p:spPr>
        <p:txBody>
          <a:bodyPr>
            <a:normAutofit/>
          </a:bodyPr>
          <a:lstStyle/>
          <a:p>
            <a:pPr>
              <a:lnSpc>
                <a:spcPct val="90000"/>
              </a:lnSpc>
              <a:spcBef>
                <a:spcPts val="1500"/>
              </a:spcBef>
            </a:pPr>
            <a:endParaRPr lang="sv-SE" b="0" i="0" dirty="0">
              <a:effectLst/>
            </a:endParaRPr>
          </a:p>
          <a:p>
            <a:pPr>
              <a:lnSpc>
                <a:spcPct val="90000"/>
              </a:lnSpc>
              <a:spcBef>
                <a:spcPts val="1500"/>
              </a:spcBef>
            </a:pPr>
            <a:r>
              <a:rPr lang="sv-SE" b="0" i="0" dirty="0">
                <a:effectLst/>
              </a:rPr>
              <a:t>Problemformulering</a:t>
            </a:r>
            <a:r>
              <a:rPr lang="sv-SE" dirty="0"/>
              <a:t>: </a:t>
            </a:r>
          </a:p>
          <a:p>
            <a:pPr>
              <a:lnSpc>
                <a:spcPct val="90000"/>
              </a:lnSpc>
              <a:spcBef>
                <a:spcPts val="1500"/>
              </a:spcBef>
            </a:pPr>
            <a:r>
              <a:rPr lang="sv-SE" b="0" i="0" dirty="0">
                <a:effectLst/>
              </a:rPr>
              <a:t>Stödsökande ska i problemanalysen identifiera utmaningar utifrån jämställdhet, tillgänglighet och icke-diskriminering.</a:t>
            </a:r>
          </a:p>
          <a:p>
            <a:pPr>
              <a:lnSpc>
                <a:spcPct val="90000"/>
              </a:lnSpc>
              <a:spcBef>
                <a:spcPts val="1500"/>
              </a:spcBef>
            </a:pPr>
            <a:r>
              <a:rPr lang="sv-SE" b="0" i="0" dirty="0">
                <a:effectLst/>
              </a:rPr>
              <a:t>Projektmål:</a:t>
            </a:r>
          </a:p>
          <a:p>
            <a:pPr>
              <a:lnSpc>
                <a:spcPct val="90000"/>
              </a:lnSpc>
              <a:spcBef>
                <a:spcPts val="1500"/>
              </a:spcBef>
            </a:pPr>
            <a:r>
              <a:rPr lang="sv-SE" b="0" i="0" dirty="0">
                <a:effectLst/>
              </a:rPr>
              <a:t>Projektmålen ska utgå från identifierade utmaningar kopplade till jämställdhet, tillgänglighet och icke-diskriminering.</a:t>
            </a:r>
          </a:p>
          <a:p>
            <a:pPr>
              <a:lnSpc>
                <a:spcPct val="90000"/>
              </a:lnSpc>
              <a:spcBef>
                <a:spcPts val="1500"/>
              </a:spcBef>
            </a:pPr>
            <a:r>
              <a:rPr lang="sv-SE" b="0" i="0" dirty="0">
                <a:effectLst/>
              </a:rPr>
              <a:t>Metoder och tillvägagångssätt: </a:t>
            </a:r>
          </a:p>
          <a:p>
            <a:pPr>
              <a:lnSpc>
                <a:spcPct val="90000"/>
              </a:lnSpc>
              <a:spcBef>
                <a:spcPts val="1500"/>
              </a:spcBef>
            </a:pPr>
            <a:r>
              <a:rPr lang="sv-SE" b="0" i="0" dirty="0">
                <a:effectLst/>
              </a:rPr>
              <a:t>Stödsökande ska beskriva på vilket sätt den valda metoden/tillvägagångsättet förhåller sig till perspektiven jämställdhet, tillgänglighet och icke-diskriminering.</a:t>
            </a:r>
            <a:endParaRPr lang="sv-SE" dirty="0"/>
          </a:p>
          <a:p>
            <a:pPr>
              <a:lnSpc>
                <a:spcPct val="90000"/>
              </a:lnSpc>
            </a:pPr>
            <a:endParaRPr lang="sv-SE" dirty="0"/>
          </a:p>
          <a:p>
            <a:pPr>
              <a:lnSpc>
                <a:spcPct val="90000"/>
              </a:lnSpc>
            </a:pPr>
            <a:endParaRPr lang="sv-SE" dirty="0"/>
          </a:p>
        </p:txBody>
      </p:sp>
      <p:pic>
        <p:nvPicPr>
          <p:cNvPr id="6" name="Platshållare för bild 5">
            <a:extLst>
              <a:ext uri="{FF2B5EF4-FFF2-40B4-BE49-F238E27FC236}">
                <a16:creationId xmlns:a16="http://schemas.microsoft.com/office/drawing/2014/main" id="{8879C8F9-FEBF-F749-9137-5DA903D49759}"/>
              </a:ext>
            </a:extLst>
          </p:cNvPr>
          <p:cNvPicPr>
            <a:picLocks noGrp="1" noChangeAspect="1"/>
          </p:cNvPicPr>
          <p:nvPr>
            <p:ph type="pic" sz="quarter" idx="10"/>
          </p:nvPr>
        </p:nvPicPr>
        <p:blipFill rotWithShape="1">
          <a:blip r:embed="rId3"/>
          <a:srcRect l="34868" r="4" b="4"/>
          <a:stretch/>
        </p:blipFill>
        <p:spPr>
          <a:xfrm>
            <a:off x="9126538" y="1609725"/>
            <a:ext cx="3065462" cy="3141663"/>
          </a:xfrm>
          <a:noFill/>
        </p:spPr>
      </p:pic>
    </p:spTree>
    <p:extLst>
      <p:ext uri="{BB962C8B-B14F-4D97-AF65-F5344CB8AC3E}">
        <p14:creationId xmlns:p14="http://schemas.microsoft.com/office/powerpoint/2010/main" val="940343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258542-29C5-9641-B3C2-4B53DF1FDF2B}"/>
              </a:ext>
            </a:extLst>
          </p:cNvPr>
          <p:cNvSpPr>
            <a:spLocks noGrp="1"/>
          </p:cNvSpPr>
          <p:nvPr>
            <p:ph type="title"/>
          </p:nvPr>
        </p:nvSpPr>
        <p:spPr/>
        <p:txBody>
          <a:bodyPr/>
          <a:lstStyle/>
          <a:p>
            <a:r>
              <a:rPr lang="sv-SE" dirty="0"/>
              <a:t>Hur arbetar vi</a:t>
            </a:r>
          </a:p>
        </p:txBody>
      </p:sp>
      <p:sp>
        <p:nvSpPr>
          <p:cNvPr id="3" name="Platshållare för innehåll 2">
            <a:extLst>
              <a:ext uri="{FF2B5EF4-FFF2-40B4-BE49-F238E27FC236}">
                <a16:creationId xmlns:a16="http://schemas.microsoft.com/office/drawing/2014/main" id="{32120D3E-0733-2D4F-9AB9-EBFA1520AA40}"/>
              </a:ext>
            </a:extLst>
          </p:cNvPr>
          <p:cNvSpPr>
            <a:spLocks noGrp="1"/>
          </p:cNvSpPr>
          <p:nvPr>
            <p:ph idx="1"/>
          </p:nvPr>
        </p:nvSpPr>
        <p:spPr>
          <a:xfrm>
            <a:off x="660904" y="1982709"/>
            <a:ext cx="8349090" cy="3648546"/>
          </a:xfrm>
        </p:spPr>
        <p:txBody>
          <a:bodyPr/>
          <a:lstStyle/>
          <a:p>
            <a:pPr marL="0" indent="0">
              <a:buNone/>
            </a:pPr>
            <a:r>
              <a:rPr lang="sv-SE" dirty="0"/>
              <a:t>Fokus på att tillhandahålla ändamålsenligt stöd </a:t>
            </a:r>
          </a:p>
          <a:p>
            <a:pPr marL="0" indent="0">
              <a:buNone/>
            </a:pPr>
            <a:r>
              <a:rPr lang="sv-SE" dirty="0"/>
              <a:t>Text på extern webb</a:t>
            </a:r>
          </a:p>
          <a:p>
            <a:pPr marL="0" indent="0">
              <a:buNone/>
            </a:pPr>
            <a:r>
              <a:rPr lang="sv-SE" dirty="0"/>
              <a:t>HP-nätverk</a:t>
            </a:r>
          </a:p>
          <a:p>
            <a:pPr marL="0" indent="0">
              <a:buNone/>
            </a:pPr>
            <a:endParaRPr lang="sv-SE" dirty="0"/>
          </a:p>
        </p:txBody>
      </p:sp>
    </p:spTree>
    <p:extLst>
      <p:ext uri="{BB962C8B-B14F-4D97-AF65-F5344CB8AC3E}">
        <p14:creationId xmlns:p14="http://schemas.microsoft.com/office/powerpoint/2010/main" val="853038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B77E0C4-83C8-9F49-A2B0-865B38146007}"/>
              </a:ext>
            </a:extLst>
          </p:cNvPr>
          <p:cNvSpPr>
            <a:spLocks noGrp="1"/>
          </p:cNvSpPr>
          <p:nvPr>
            <p:ph type="title"/>
          </p:nvPr>
        </p:nvSpPr>
        <p:spPr/>
        <p:txBody>
          <a:bodyPr>
            <a:normAutofit/>
          </a:bodyPr>
          <a:lstStyle/>
          <a:p>
            <a:r>
              <a:rPr lang="sv-SE" b="0" dirty="0"/>
              <a:t>Tack för att ni lyssnade! </a:t>
            </a:r>
            <a:endParaRPr lang="sv-SE" dirty="0"/>
          </a:p>
        </p:txBody>
      </p:sp>
    </p:spTree>
    <p:extLst>
      <p:ext uri="{BB962C8B-B14F-4D97-AF65-F5344CB8AC3E}">
        <p14:creationId xmlns:p14="http://schemas.microsoft.com/office/powerpoint/2010/main" val="2047760279"/>
      </p:ext>
    </p:extLst>
  </p:cSld>
  <p:clrMapOvr>
    <a:masterClrMapping/>
  </p:clrMapOvr>
</p:sld>
</file>

<file path=ppt/theme/theme1.xml><?xml version="1.0" encoding="utf-8"?>
<a:theme xmlns:a="http://schemas.openxmlformats.org/drawingml/2006/main" name="Office-tema">
  <a:themeElements>
    <a:clrScheme name="Egen 1">
      <a:dk1>
        <a:srgbClr val="104161"/>
      </a:dk1>
      <a:lt1>
        <a:srgbClr val="F8F7F7"/>
      </a:lt1>
      <a:dk2>
        <a:srgbClr val="104161"/>
      </a:dk2>
      <a:lt2>
        <a:srgbClr val="F8F7F7"/>
      </a:lt2>
      <a:accent1>
        <a:srgbClr val="649AB3"/>
      </a:accent1>
      <a:accent2>
        <a:srgbClr val="A9D1DA"/>
      </a:accent2>
      <a:accent3>
        <a:srgbClr val="7C9259"/>
      </a:accent3>
      <a:accent4>
        <a:srgbClr val="B7CF83"/>
      </a:accent4>
      <a:accent5>
        <a:srgbClr val="7B485B"/>
      </a:accent5>
      <a:accent6>
        <a:srgbClr val="EABEA5"/>
      </a:accent6>
      <a:hlink>
        <a:srgbClr val="649AB3"/>
      </a:hlink>
      <a:folHlink>
        <a:srgbClr val="649AB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ormAutofit/>
      </a:bodyPr>
      <a:lstStyle>
        <a:defPPr algn="l">
          <a:defRPr dirty="0" err="1" smtClean="0"/>
        </a:defPPr>
      </a:lstStyle>
    </a:txDef>
  </a:objectDefaults>
  <a:extraClrSchemeLst/>
  <a:extLst>
    <a:ext uri="{05A4C25C-085E-4340-85A3-A5531E510DB2}">
      <thm15:themeFamily xmlns:thm15="http://schemas.microsoft.com/office/thememl/2012/main" name="ESF_PPT med instruktioner SVENSKA" id="{297E63B9-0D4A-440A-8320-CA187E90E325}" vid="{CD610495-ECC1-4A72-8ECB-5F4661CFEA5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59C2C07068C647A6FFF76568BC523B" ma:contentTypeVersion="9" ma:contentTypeDescription="Create a new document." ma:contentTypeScope="" ma:versionID="080b4b1b60fd3152bee808282157fa58">
  <xsd:schema xmlns:xsd="http://www.w3.org/2001/XMLSchema" xmlns:xs="http://www.w3.org/2001/XMLSchema" xmlns:p="http://schemas.microsoft.com/office/2006/metadata/properties" xmlns:ns3="292123ca-29e7-4e30-bfa4-ceb662f28c59" xmlns:ns4="84fb9d01-97da-46c7-bbf9-74b2c6780173" targetNamespace="http://schemas.microsoft.com/office/2006/metadata/properties" ma:root="true" ma:fieldsID="f5991a3119485a4e77b08917838381c0" ns3:_="" ns4:_="">
    <xsd:import namespace="292123ca-29e7-4e30-bfa4-ceb662f28c59"/>
    <xsd:import namespace="84fb9d01-97da-46c7-bbf9-74b2c678017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2123ca-29e7-4e30-bfa4-ceb662f28c5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fb9d01-97da-46c7-bbf9-74b2c678017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828184-B8DD-4C2E-BB17-2A7BD14F512B}">
  <ds:schemaRefs>
    <ds:schemaRef ds:uri="http://schemas.microsoft.com/office/infopath/2007/PartnerControls"/>
    <ds:schemaRef ds:uri="292123ca-29e7-4e30-bfa4-ceb662f28c59"/>
    <ds:schemaRef ds:uri="http://purl.org/dc/terms/"/>
    <ds:schemaRef ds:uri="http://schemas.microsoft.com/office/2006/documentManagement/types"/>
    <ds:schemaRef ds:uri="http://purl.org/dc/dcmitype/"/>
    <ds:schemaRef ds:uri="http://schemas.openxmlformats.org/package/2006/metadata/core-properties"/>
    <ds:schemaRef ds:uri="http://purl.org/dc/elements/1.1/"/>
    <ds:schemaRef ds:uri="http://schemas.microsoft.com/office/2006/metadata/properties"/>
    <ds:schemaRef ds:uri="84fb9d01-97da-46c7-bbf9-74b2c6780173"/>
    <ds:schemaRef ds:uri="http://www.w3.org/XML/1998/namespace"/>
  </ds:schemaRefs>
</ds:datastoreItem>
</file>

<file path=customXml/itemProps2.xml><?xml version="1.0" encoding="utf-8"?>
<ds:datastoreItem xmlns:ds="http://schemas.openxmlformats.org/officeDocument/2006/customXml" ds:itemID="{6C8E3324-A0D3-4B47-9A1E-84AD6FEA3041}">
  <ds:schemaRefs>
    <ds:schemaRef ds:uri="http://schemas.microsoft.com/sharepoint/v3/contenttype/forms"/>
  </ds:schemaRefs>
</ds:datastoreItem>
</file>

<file path=customXml/itemProps3.xml><?xml version="1.0" encoding="utf-8"?>
<ds:datastoreItem xmlns:ds="http://schemas.openxmlformats.org/officeDocument/2006/customXml" ds:itemID="{AD0F8941-34FA-4DBD-8676-03B4F24630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2123ca-29e7-4e30-bfa4-ceb662f28c59"/>
    <ds:schemaRef ds:uri="84fb9d01-97da-46c7-bbf9-74b2c67801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Grundmall med instruktioner SVENSKA</Template>
  <TotalTime>616</TotalTime>
  <Words>1016</Words>
  <Application>Microsoft Office PowerPoint</Application>
  <PresentationFormat>Bredbild</PresentationFormat>
  <Paragraphs>99</Paragraphs>
  <Slides>9</Slides>
  <Notes>9</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9</vt:i4>
      </vt:variant>
    </vt:vector>
  </HeadingPairs>
  <TitlesOfParts>
    <vt:vector size="14" baseType="lpstr">
      <vt:lpstr>Arial</vt:lpstr>
      <vt:lpstr>Arial</vt:lpstr>
      <vt:lpstr>Calibri</vt:lpstr>
      <vt:lpstr>Trebuchet MS</vt:lpstr>
      <vt:lpstr>Office-tema</vt:lpstr>
      <vt:lpstr>Presentation av horisontella principer </vt:lpstr>
      <vt:lpstr>Agenda </vt:lpstr>
      <vt:lpstr>Horisontella principerna i ESF+ 2021-2027</vt:lpstr>
      <vt:lpstr>Förordning ESF+ 2021/1057 Förordning ESF+ 2021/1060</vt:lpstr>
      <vt:lpstr>Nationellt program för Europeiska socialfonden+ 2021–2027</vt:lpstr>
      <vt:lpstr>HP-mål för ESF+ 2021-2027</vt:lpstr>
      <vt:lpstr>Krav på horisontella principer i ESF+</vt:lpstr>
      <vt:lpstr>Hur arbetar vi</vt:lpstr>
      <vt:lpstr>Tack för att ni lyssnade!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av horisontella principer </dc:title>
  <dc:creator>Skogberg Henrik</dc:creator>
  <cp:lastModifiedBy>Helperin Sara</cp:lastModifiedBy>
  <cp:revision>9</cp:revision>
  <dcterms:created xsi:type="dcterms:W3CDTF">2023-01-20T09:11:28Z</dcterms:created>
  <dcterms:modified xsi:type="dcterms:W3CDTF">2023-02-22T19:10:59Z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0x0101004859C2C07068C647A6FFF76568BC523B</vt:lpwstr>
  </property>
</Properties>
</file>