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58" r:id="rId6"/>
    <p:sldId id="260" r:id="rId7"/>
    <p:sldId id="268" r:id="rId8"/>
    <p:sldId id="269" r:id="rId9"/>
    <p:sldId id="270" r:id="rId10"/>
    <p:sldId id="271" r:id="rId11"/>
    <p:sldId id="272" r:id="rId12"/>
    <p:sldId id="273" r:id="rId13"/>
    <p:sldId id="261"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886"/>
    <a:srgbClr val="124261"/>
    <a:srgbClr val="004062"/>
    <a:srgbClr val="8B475B"/>
    <a:srgbClr val="F6E3D2"/>
    <a:srgbClr val="723F4E"/>
    <a:srgbClr val="EABEA5"/>
    <a:srgbClr val="6299AE"/>
    <a:srgbClr val="F9E06C"/>
    <a:srgbClr val="A9D1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8826" autoAdjust="0"/>
  </p:normalViewPr>
  <p:slideViewPr>
    <p:cSldViewPr snapToGrid="0" snapToObjects="1">
      <p:cViewPr varScale="1">
        <p:scale>
          <a:sx n="78" d="100"/>
          <a:sy n="78" d="100"/>
        </p:scale>
        <p:origin x="1812" y="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D9394-B095-D14F-9C64-9054C5F416E2}" type="datetimeFigureOut">
              <a:rPr lang="sv-SE" smtClean="0"/>
              <a:t>2023-02-22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36579-4CA0-484E-809B-B32E5DC99479}" type="slidenum">
              <a:rPr lang="sv-SE" smtClean="0"/>
              <a:t>‹#›</a:t>
            </a:fld>
            <a:endParaRPr lang="sv-SE"/>
          </a:p>
        </p:txBody>
      </p:sp>
    </p:spTree>
    <p:extLst>
      <p:ext uri="{BB962C8B-B14F-4D97-AF65-F5344CB8AC3E}">
        <p14:creationId xmlns:p14="http://schemas.microsoft.com/office/powerpoint/2010/main" val="152548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a:t>
            </a:fld>
            <a:endParaRPr lang="sv-SE"/>
          </a:p>
        </p:txBody>
      </p:sp>
    </p:spTree>
    <p:extLst>
      <p:ext uri="{BB962C8B-B14F-4D97-AF65-F5344CB8AC3E}">
        <p14:creationId xmlns:p14="http://schemas.microsoft.com/office/powerpoint/2010/main" val="406118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Uppbyggd på nyskapande sätt med expertgrupper där varje medlemsland haft representanter snarare än diplomatiska förhandlingar. </a:t>
            </a:r>
          </a:p>
          <a:p>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blev juridiskt bindande för EU när Lissabonfördraget trädde i kraft i december 2009, och har nu samma rättsverkan som EU-fördragen (EU:s primärrätt). Det innebär att EU:s institutioner, organ och byråer i alla sina åtgärder, samt medlemsstaterna när de tillämpar unionsrätten, har en juridisk skyldighet att respektera de grundläggande rättigheterna i stadgan.</a:t>
            </a:r>
          </a:p>
          <a:p>
            <a:endParaRPr lang="sv-SE" b="0"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2</a:t>
            </a:fld>
            <a:endParaRPr lang="sv-SE"/>
          </a:p>
        </p:txBody>
      </p:sp>
    </p:spTree>
    <p:extLst>
      <p:ext uri="{BB962C8B-B14F-4D97-AF65-F5344CB8AC3E}">
        <p14:creationId xmlns:p14="http://schemas.microsoft.com/office/powerpoint/2010/main" val="321379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effectLst/>
                <a:latin typeface="Calibri" panose="020F0502020204030204" pitchFamily="34" charset="0"/>
                <a:ea typeface="Calibri" panose="020F0502020204030204" pitchFamily="34" charset="0"/>
                <a:cs typeface="Times New Roman" panose="02020603050405020304" pitchFamily="18" charset="0"/>
              </a:rPr>
              <a:t>Minimiskydd för allas fri-och rättigheter. </a:t>
            </a:r>
            <a:endParaRPr lang="sv-SE"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Aft>
                <a:spcPts val="1270"/>
              </a:spcAft>
              <a:tabLst>
                <a:tab pos="3330575" algn="l"/>
                <a:tab pos="3870960" algn="l"/>
              </a:tabLst>
            </a:pPr>
            <a:r>
              <a:rPr lang="sv-SE" sz="1800" dirty="0">
                <a:effectLst/>
                <a:latin typeface="Trebuchet MS" panose="020B0603020202020204" pitchFamily="34" charset="0"/>
                <a:ea typeface="STZhongsong" panose="02010600040101010101" pitchFamily="2" charset="-122"/>
                <a:cs typeface="Times New Roman" panose="02020603050405020304" pitchFamily="18" charset="0"/>
              </a:rPr>
              <a:t>EU-stadgan </a:t>
            </a: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re</a:t>
            </a:r>
            <a:r>
              <a:rPr lang="sv-SE" sz="1800" dirty="0">
                <a:effectLst/>
                <a:latin typeface="Trebuchet MS" panose="020B0603020202020204" pitchFamily="34" charset="0"/>
                <a:ea typeface="STZhongsong" panose="02010600040101010101" pitchFamily="2" charset="-122"/>
                <a:cs typeface="Times New Roman" panose="02020603050405020304" pitchFamily="18" charset="0"/>
              </a:rPr>
              <a:t>glerar grundläggande rättigheter inom Europeiska unionen medan FN-konventionen om rättigheter för personer med funktionsnedsättning förtydligar vad som krävs för att personer med funktionsnedsättning fullt ut ska få sina rättigheter uppfyllda som alla andra. </a:t>
            </a:r>
            <a:r>
              <a:rPr lang="sv-SE" sz="1800" dirty="0">
                <a:solidFill>
                  <a:srgbClr val="000000"/>
                </a:solidFill>
                <a:effectLst/>
                <a:latin typeface="Trebuchet MS" panose="020B0603020202020204" pitchFamily="34" charset="0"/>
                <a:ea typeface="Times New Roman" panose="02020603050405020304" pitchFamily="18" charset="0"/>
                <a:cs typeface="Arial" panose="020B0604020202020204" pitchFamily="34" charset="0"/>
              </a:rPr>
              <a:t>Av artikel 9 i Europaparlamentets och rådets förordning (EU) 2021/1060)) framgår att medlemsstaterna vid EU-fondernas genomförande ska säkerställa att Europeiska unionens stadga om de grundläggande rättigheterna (EU-stadgan)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nSpc>
                <a:spcPts val="1000"/>
              </a:lnSpc>
              <a:spcAft>
                <a:spcPts val="30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Europaparlamentets och rådets förordning ((EU)2021:1060) Artikel 9; Övergripande principer </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EKMR står för den Europeiska konventionen om skydd för de mänskliga rättigheterna och de grundläggande friheterna. Den kallas ofta för Europakonventionen. En konvention är en internationell överenskommelse mellan stater. Europarådet är den internationella organisation som ligger bakom EKMR. Europarådet är inte samma sak som EU.</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C9936579-4CA0-484E-809B-B32E5DC99479}" type="slidenum">
              <a:rPr lang="sv-SE" smtClean="0"/>
              <a:t>3</a:t>
            </a:fld>
            <a:endParaRPr lang="sv-SE"/>
          </a:p>
        </p:txBody>
      </p:sp>
    </p:spTree>
    <p:extLst>
      <p:ext uri="{BB962C8B-B14F-4D97-AF65-F5344CB8AC3E}">
        <p14:creationId xmlns:p14="http://schemas.microsoft.com/office/powerpoint/2010/main" val="3171078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Genom Lissabonfördraget fick stadgan samma rättsverkan som EU-fördragen. Den är rättsligt bindande och respekten för de grundläggande rättigheterna i stadgan är en juridisk skyldighet. </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 enlighet med artikel 51.1 i stadgan riktar sig bestämmelserna i den till unionens institutioner, organ och byråer, med beaktande av subsidiaritetsprincipen, samt till medlemsstaterna när de tillämpar unionsrätten. Det innebär att de måste respektera rättigheterna och iaktta principerna i stadgan samt främja tillämpningen av dem, i enlighet med sina respektive befogenheter, när de antar och tillämpar regler. Enligt artikel 6.1 i EU-fördraget och artikel 51.2 i stadgan utvidgar bestämmelserna i stadgan på intet sätt unionens befogenheter såsom de definieras i fördragen.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Kravet att respektera rättigheterna i stadgan är endast bindande för medlemsstaterna så länge de handlar inom unionsrättens tillämpningsområde. För medlemsstaternas del gäller stadgan för alla uttryck för staten. Den är med andra ord tillämplig på centrala, regionala, lokala och andra offentliga myndigheter vid tillämpning av unionsrätten. Vid genomförande av ESI-fonderna omfattar unionsrätten samtliga åtgärder som medlemsstaterna vidtar för tillämpningen av de gällande förordningarna.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Stadgan kan därmed vara tillämplig för ESI-fondernas stödmottagare, oavsett juridisk form, som i enlighet med en åtgärd antagen av en medlemsstat har fått i uppdrag att tillhandahålla en offentlig tjänst under statlig tillsyn, och som i detta syfte har särskilda befogenheter utöver de regler som vanligen tillämpas på förhållandet mellan enskilda. Även om respekt för de grundläggande rättigheterna i stadgan är en juridisk skyldighet, anges det i stadgan ingen juridisk skyldighet att aktivt sprida kunskap om dessa rättigheter. Medlemsstaterna uppmuntras dock att, om de så önskar, göra detta</a:t>
            </a:r>
          </a:p>
        </p:txBody>
      </p:sp>
      <p:sp>
        <p:nvSpPr>
          <p:cNvPr id="4" name="Platshållare för bildnummer 3"/>
          <p:cNvSpPr>
            <a:spLocks noGrp="1"/>
          </p:cNvSpPr>
          <p:nvPr>
            <p:ph type="sldNum" sz="quarter" idx="5"/>
          </p:nvPr>
        </p:nvSpPr>
        <p:spPr/>
        <p:txBody>
          <a:bodyPr/>
          <a:lstStyle/>
          <a:p>
            <a:fld id="{C9936579-4CA0-484E-809B-B32E5DC99479}" type="slidenum">
              <a:rPr lang="sv-SE" smtClean="0"/>
              <a:t>4</a:t>
            </a:fld>
            <a:endParaRPr lang="sv-SE"/>
          </a:p>
        </p:txBody>
      </p:sp>
    </p:spTree>
    <p:extLst>
      <p:ext uri="{BB962C8B-B14F-4D97-AF65-F5344CB8AC3E}">
        <p14:creationId xmlns:p14="http://schemas.microsoft.com/office/powerpoint/2010/main" val="2416061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Det är lätt att blanda ihop stadgan med EKMR eftersom båda ger skydd för grundläggande fri-och rättigheter. EKMR är en konvention framtagen av Europarådet som bildades 1949. Europarådet är inte en del av EU utan bildades före EU (som bildades 1958). Europarådet består av fler stater än EU, kravet för medlemskap är att det ska vara en europeisk stat. Hur en europeisk stat definieras framgår dock inte och till exempel Ryssland har varit en medlemsstat fram till den 16 mars 2022. EKMR är inkorporerad i svensk lag.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EU:s rättighetsstadga har ett mer omfattande skydd än EKMR, vilket innebär att den spänner över ett större område av rättigheter medan EKMR har ett djupare skydd i de områden den gäller för. Enligt EU-stadgan kommer den av EU-stadgan och EKMR som är mest fördelaktig för den enskilde vid en prövning väljas vilket innebär att EKMR ibland ska ges företräde före EU-stadgan.</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Till Europadomstolen kan privatpersoner vända sig om de anser att ett land som tillhör Europarådet har brutit mot en eller flera artiklar i EKMR. Det kan vara värt att tillägga att Europadomstolen inte är en ”fjärde instans” det vill säga de gör inte en överprövning av vad nationella domstolar sagt utan prövar endast om landet har brutit mot någon av artiklarna i EKMR. Det krävs dock att alla nationella medel är uttömda, vilket betyder att ärendet ha gått igenom instansordningen i nationella domstolar först.</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5</a:t>
            </a:fld>
            <a:endParaRPr lang="sv-SE"/>
          </a:p>
        </p:txBody>
      </p:sp>
    </p:spTree>
    <p:extLst>
      <p:ext uri="{BB962C8B-B14F-4D97-AF65-F5344CB8AC3E}">
        <p14:creationId xmlns:p14="http://schemas.microsoft.com/office/powerpoint/2010/main" val="1309446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lvl="0" indent="0">
              <a:lnSpc>
                <a:spcPct val="107000"/>
              </a:lnSpc>
              <a:spcAft>
                <a:spcPts val="800"/>
              </a:spcAft>
              <a:buFont typeface="+mj-lt"/>
              <a:buNone/>
            </a:pPr>
            <a:r>
              <a:rPr lang="sv-SE" sz="1200" dirty="0">
                <a:effectLst/>
                <a:latin typeface="Calibri" panose="020F0502020204030204" pitchFamily="34" charset="0"/>
                <a:ea typeface="Calibri" panose="020F0502020204030204" pitchFamily="34" charset="0"/>
                <a:cs typeface="Times New Roman" panose="02020603050405020304" pitchFamily="18" charset="0"/>
              </a:rPr>
              <a:t>Enligt CPR 2021/1060 artikel 15.1 och Bilaga III ska </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Effektiva mekanismer finns för att säkerställa överensstämmelse med (stadgan) och omfattar följande: </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1.Arrangemang för att säkerställa att de program som stöds av fonderna och deras genomförande överensstämmer med relevanta bestämmelser i stadgan. </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2.Rutiner för rapportering till övervakningskommittén om insatser som stöds av fonderna och som inte överensstämmer med stadgan och klagomål avseende stadgan som lämnats in i överensstämmelse med rutinerna enligt artikel69.7.</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sv-SE" sz="1200" dirty="0"/>
              <a:t>Vid genomförande av ESI-fonderna omfattar unionsrätten samtliga åtgärder som medlemsstaterna vidtar för tillämpningen av de gällande förordningarna.</a:t>
            </a:r>
          </a:p>
        </p:txBody>
      </p:sp>
      <p:sp>
        <p:nvSpPr>
          <p:cNvPr id="4" name="Platshållare för bildnummer 3"/>
          <p:cNvSpPr>
            <a:spLocks noGrp="1"/>
          </p:cNvSpPr>
          <p:nvPr>
            <p:ph type="sldNum" sz="quarter" idx="5"/>
          </p:nvPr>
        </p:nvSpPr>
        <p:spPr/>
        <p:txBody>
          <a:bodyPr/>
          <a:lstStyle/>
          <a:p>
            <a:fld id="{C9936579-4CA0-484E-809B-B32E5DC99479}" type="slidenum">
              <a:rPr lang="sv-SE" smtClean="0"/>
              <a:t>6</a:t>
            </a:fld>
            <a:endParaRPr lang="sv-SE"/>
          </a:p>
        </p:txBody>
      </p:sp>
    </p:spTree>
    <p:extLst>
      <p:ext uri="{BB962C8B-B14F-4D97-AF65-F5344CB8AC3E}">
        <p14:creationId xmlns:p14="http://schemas.microsoft.com/office/powerpoint/2010/main" val="2245661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Stadgan innehåller 54 artiklar indelade i sex olika avdelningar (kapitel). Dessa består av:</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b="1" dirty="0">
                <a:effectLst/>
                <a:latin typeface="Trebuchet MS" panose="020B0603020202020204" pitchFamily="34" charset="0"/>
                <a:ea typeface="Times New Roman" panose="02020603050405020304" pitchFamily="18" charset="0"/>
                <a:cs typeface="Arial" panose="020B0604020202020204" pitchFamily="34" charset="0"/>
              </a:rPr>
              <a:t>Värdighet</a:t>
            </a: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Rätten till liv, människans rätt till integritet, förbud mot tortyr och omänsklig eller förnedrande bestraffning och behandling samt förbud mot slaveri och tvångsarbete.)</a:t>
            </a: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 </a:t>
            </a: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b="1" dirty="0">
                <a:effectLst/>
                <a:latin typeface="Trebuchet MS" panose="020B0603020202020204" pitchFamily="34" charset="0"/>
                <a:ea typeface="Times New Roman" panose="02020603050405020304" pitchFamily="18" charset="0"/>
                <a:cs typeface="Arial" panose="020B0604020202020204" pitchFamily="34" charset="0"/>
              </a:rPr>
              <a:t>Friheter</a:t>
            </a: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Rätt till frihet och säkerhet, respekt för privatlivet och familjelivet, skydd av personuppgifter, rätt att ingå äktenskap och rätt att bilda familj, tankefrihet, samvetsfrihet och religionsfrihet, yttrandefrihet och informationsfrihet, mötes-och föreningsfrihet, frihet för konsten och vetenskapen, rätt till utbildning, fritt yrkesval och rätt att arbeta, näringsfrihet, rätt till egendom, rätt till asyl samt skydd vid avlägsnande, utvisning och utlämning.)</a:t>
            </a: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b="1" dirty="0">
                <a:effectLst/>
                <a:latin typeface="Trebuchet MS" panose="020B0603020202020204" pitchFamily="34" charset="0"/>
                <a:ea typeface="Times New Roman" panose="02020603050405020304" pitchFamily="18" charset="0"/>
                <a:cs typeface="Arial" panose="020B0604020202020204" pitchFamily="34" charset="0"/>
              </a:rPr>
              <a:t>Jämlikhet</a:t>
            </a: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Likhet inför lagen, icke-diskriminering, kulturell, religiös och språklig mångfald, jämställdhet mellan kvinnor och män, barnets rättigheter, äldres rättigheter samt integrering av personer med funktionshinder)</a:t>
            </a: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b="1" dirty="0">
                <a:effectLst/>
                <a:latin typeface="Trebuchet MS" panose="020B0603020202020204" pitchFamily="34" charset="0"/>
                <a:ea typeface="Times New Roman" panose="02020603050405020304" pitchFamily="18" charset="0"/>
                <a:cs typeface="Arial" panose="020B0604020202020204" pitchFamily="34" charset="0"/>
              </a:rPr>
              <a:t>Solidaritet</a:t>
            </a: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Arbetstagares rätt till information och samråd inom företaget, förhandlingsrätt och rätt till kollektiva åtgärder, rätt till tillgång till arbetsförmedlingar, skydd mot uppsägning utan saklig grund, rättvisa arbetsförhållanden, förbud mot barnarbete och skydd av ungdomar i arbetslivet, familjeliv och yrkesliv, social trygghet och socialt stöd, hälsoskydd, tillgång till tjänster av allmänt ekonomiskt intresse, miljöskydd samt konsumentskydd.)</a:t>
            </a: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b="1" dirty="0">
                <a:effectLst/>
                <a:latin typeface="Trebuchet MS" panose="020B0603020202020204" pitchFamily="34" charset="0"/>
                <a:ea typeface="Times New Roman" panose="02020603050405020304" pitchFamily="18" charset="0"/>
                <a:cs typeface="Arial" panose="020B0604020202020204" pitchFamily="34" charset="0"/>
              </a:rPr>
              <a:t>Medborgarnas rättigheter</a:t>
            </a: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Arbetstagares rätt till information och samråd inom företaget, förhandlingsrätt och rätt till kollektiva åtgärder, rätt till tillgång till arbetsförmedlingar, skydd mot uppsägning utan saklig grund, rättvisa arbetsförhållanden, förbud mot barnarbete och skydd av ungdomar i arbetslivet, familjeliv och yrkesliv, social trygghet och socialt stöd, hälsoskydd, tillgång till tjänster av allmänt ekonomiskt intresse, miljöskydd samt konsumentskydd.)</a:t>
            </a: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endParaRPr lang="sv-SE" sz="18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225425">
              <a:lnSpc>
                <a:spcPts val="1300"/>
              </a:lnSpc>
              <a:spcAft>
                <a:spcPts val="1270"/>
              </a:spcAft>
              <a:tabLst>
                <a:tab pos="3330575" algn="l"/>
                <a:tab pos="3870960" algn="l"/>
              </a:tabLst>
            </a:pPr>
            <a:r>
              <a:rPr lang="sv-SE" sz="1800" dirty="0">
                <a:effectLst/>
                <a:latin typeface="Trebuchet MS" panose="020B0603020202020204" pitchFamily="34" charset="0"/>
                <a:ea typeface="Times New Roman" panose="02020603050405020304" pitchFamily="18" charset="0"/>
                <a:cs typeface="Arial" panose="020B0604020202020204" pitchFamily="34" charset="0"/>
              </a:rPr>
              <a:t>*</a:t>
            </a:r>
            <a:r>
              <a:rPr lang="sv-SE" sz="1800" b="1" dirty="0">
                <a:effectLst/>
                <a:latin typeface="Trebuchet MS" panose="020B0603020202020204" pitchFamily="34" charset="0"/>
                <a:ea typeface="Times New Roman" panose="02020603050405020304" pitchFamily="18" charset="0"/>
                <a:cs typeface="Arial" panose="020B0604020202020204" pitchFamily="34" charset="0"/>
              </a:rPr>
              <a:t> Rättskipning</a:t>
            </a:r>
            <a:r>
              <a:rPr lang="sv-SE" sz="1800" dirty="0">
                <a:effectLst/>
                <a:latin typeface="Trebuchet MS" panose="020B0603020202020204" pitchFamily="34" charset="0"/>
                <a:ea typeface="Times New Roman" panose="02020603050405020304" pitchFamily="18" charset="0"/>
                <a:cs typeface="Arial" panose="020B0604020202020204" pitchFamily="34" charset="0"/>
              </a:rPr>
              <a:t> (</a:t>
            </a:r>
            <a:r>
              <a:rPr lang="sv-SE" sz="1800" dirty="0">
                <a:effectLst/>
                <a:latin typeface="Trebuchet MS" panose="020B0603020202020204" pitchFamily="34" charset="0"/>
                <a:ea typeface="Times New Roman" panose="02020603050405020304" pitchFamily="18" charset="0"/>
                <a:cs typeface="Times New Roman" panose="02020603050405020304" pitchFamily="18" charset="0"/>
              </a:rPr>
              <a:t>Rätt till ett effektivt rättsmedel och till en opartisk domstol, presumtion för oskuld och rätten till försvar, principerna om laglighet och proportionalitet i fråga om brott och straff samt rätt att inte bli dömd eller straffad två gånger för samma brott).</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7</a:t>
            </a:fld>
            <a:endParaRPr lang="sv-SE"/>
          </a:p>
        </p:txBody>
      </p:sp>
    </p:spTree>
    <p:extLst>
      <p:ext uri="{BB962C8B-B14F-4D97-AF65-F5344CB8AC3E}">
        <p14:creationId xmlns:p14="http://schemas.microsoft.com/office/powerpoint/2010/main" val="4204011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a:t>I rutinen för rapportering till övervakningskommittén anges att förvaltande myndighet minst årligen ska rapportera fall där FM i sina kontroller av insatser och projekt upptäckt brott mot stadgan samt klagomål avseende stadgan som inkommit till Justitieombudsmannen, Justitiekanslern eller annan ombudsman och som FM ombetts yttra sig över.</a:t>
            </a:r>
          </a:p>
          <a:p>
            <a:pPr marL="171450" indent="-171450">
              <a:buFont typeface="Arial" panose="020B0604020202020204" pitchFamily="34" charset="0"/>
              <a:buChar char="•"/>
            </a:pPr>
            <a:r>
              <a:rPr lang="sv-SE" dirty="0"/>
              <a:t> I rapporteringen ska FM ange hur många fall av brott mot stadgan som har identifierats, hur många granskningsförfaranden som inletts av ombudsmännen samt status på dessa, vilka rättigheter som påverkats, vilka åtgärder som vidtagits för att korrigera bristerna samt vilka åtgärder som vidtagits för att undvika liknande brister i framtiden</a:t>
            </a:r>
          </a:p>
        </p:txBody>
      </p:sp>
      <p:sp>
        <p:nvSpPr>
          <p:cNvPr id="4" name="Platshållare för bildnummer 3"/>
          <p:cNvSpPr>
            <a:spLocks noGrp="1"/>
          </p:cNvSpPr>
          <p:nvPr>
            <p:ph type="sldNum" sz="quarter" idx="5"/>
          </p:nvPr>
        </p:nvSpPr>
        <p:spPr/>
        <p:txBody>
          <a:bodyPr/>
          <a:lstStyle/>
          <a:p>
            <a:fld id="{C9936579-4CA0-484E-809B-B32E5DC99479}" type="slidenum">
              <a:rPr lang="sv-SE" smtClean="0"/>
              <a:t>9</a:t>
            </a:fld>
            <a:endParaRPr lang="sv-SE"/>
          </a:p>
        </p:txBody>
      </p:sp>
    </p:spTree>
    <p:extLst>
      <p:ext uri="{BB962C8B-B14F-4D97-AF65-F5344CB8AC3E}">
        <p14:creationId xmlns:p14="http://schemas.microsoft.com/office/powerpoint/2010/main" val="3643059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10</a:t>
            </a:fld>
            <a:endParaRPr lang="sv-SE"/>
          </a:p>
        </p:txBody>
      </p:sp>
    </p:spTree>
    <p:extLst>
      <p:ext uri="{BB962C8B-B14F-4D97-AF65-F5344CB8AC3E}">
        <p14:creationId xmlns:p14="http://schemas.microsoft.com/office/powerpoint/2010/main" val="41464738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1">
    <p:bg>
      <p:bgPr>
        <a:solidFill>
          <a:srgbClr val="F8F7F7"/>
        </a:solidFill>
        <a:effectLst/>
      </p:bgPr>
    </p:bg>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1F8F117-E482-B548-86A9-089DD068ACEA}"/>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F2BBD79D-617E-0C4E-8C8E-F40ECFB5292F}"/>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rgbClr val="F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99A6F7AF-1600-3745-B44C-3759E7BDE7E7}"/>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Rubrik 1">
            <a:extLst>
              <a:ext uri="{FF2B5EF4-FFF2-40B4-BE49-F238E27FC236}">
                <a16:creationId xmlns:a16="http://schemas.microsoft.com/office/drawing/2014/main" id="{80A94A70-77CA-7A4A-9A57-2F63C0D87FD5}"/>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10" name="Underrubrik 2">
            <a:extLst>
              <a:ext uri="{FF2B5EF4-FFF2-40B4-BE49-F238E27FC236}">
                <a16:creationId xmlns:a16="http://schemas.microsoft.com/office/drawing/2014/main" id="{517873D5-62BF-154B-8C79-136C0BF69C19}"/>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1" name="Platshållare för text 10">
            <a:extLst>
              <a:ext uri="{FF2B5EF4-FFF2-40B4-BE49-F238E27FC236}">
                <a16:creationId xmlns:a16="http://schemas.microsoft.com/office/drawing/2014/main" id="{DC0ADD5B-E213-FE4F-9F25-F0B2241BB349}"/>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datum</a:t>
            </a:r>
          </a:p>
        </p:txBody>
      </p:sp>
      <p:pic>
        <p:nvPicPr>
          <p:cNvPr id="12" name="Bildobjekt 11" descr="Svenska ESF-rådets logotyp">
            <a:extLst>
              <a:ext uri="{FF2B5EF4-FFF2-40B4-BE49-F238E27FC236}">
                <a16:creationId xmlns:a16="http://schemas.microsoft.com/office/drawing/2014/main" id="{03C84CEB-0DB6-C25B-7C06-AA9B937CF604}"/>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2" name="Bildobjekt 1" descr="Medfinansieras av Europeiska unionen logotyp">
            <a:extLst>
              <a:ext uri="{FF2B5EF4-FFF2-40B4-BE49-F238E27FC236}">
                <a16:creationId xmlns:a16="http://schemas.microsoft.com/office/drawing/2014/main" id="{DA31E4B4-4A48-3B03-2461-334F4293CCB5}"/>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84535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Text och bild med mönster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762939" y="1595672"/>
            <a:ext cx="5429062" cy="52623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58416" y="457200"/>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298195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två bild med mönster 3">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8834680" y="-7167"/>
            <a:ext cx="2164245" cy="2208413"/>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5782429" y="1330859"/>
            <a:ext cx="3711422" cy="36134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8154469" y="4950958"/>
            <a:ext cx="1339382" cy="1339382"/>
          </a:xfrm>
          <a:prstGeom prst="rect">
            <a:avLst/>
          </a:prstGeom>
          <a:solidFill>
            <a:srgbClr val="A9D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10998925" y="2201246"/>
            <a:ext cx="989656" cy="1009853"/>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493851" y="4186448"/>
            <a:ext cx="2694915" cy="2671552"/>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4047333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ch bild med mönster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119782" y="90087"/>
            <a:ext cx="3388945" cy="3426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9510037" y="1731792"/>
            <a:ext cx="836672" cy="836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7846462" y="5160475"/>
            <a:ext cx="1663575" cy="1697525"/>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6765861" y="4061125"/>
            <a:ext cx="1077363" cy="1099350"/>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510037" y="2568464"/>
            <a:ext cx="2694915" cy="2592011"/>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253656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Text och bild med mönster 5">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29609" y="1595672"/>
            <a:ext cx="4831398" cy="46830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10261349" y="1"/>
            <a:ext cx="1595672" cy="1595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9571022" y="4237022"/>
            <a:ext cx="2620979" cy="2620979"/>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055170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bild med mönster 6">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865068" y="543124"/>
            <a:ext cx="5326932" cy="5136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478466" y="5164057"/>
            <a:ext cx="1702652" cy="1693943"/>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6169981" y="-32371"/>
            <a:ext cx="2539844" cy="2551905"/>
          </a:xfrm>
          <a:prstGeom prst="rect">
            <a:avLst/>
          </a:prstGeom>
          <a:solidFill>
            <a:srgbClr val="1242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533915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tra 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39044" y="5482535"/>
            <a:ext cx="1375874" cy="1375874"/>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9314917" y="2605451"/>
            <a:ext cx="2877084" cy="2877084"/>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Platshållare för bild 10">
            <a:extLst>
              <a:ext uri="{FF2B5EF4-FFF2-40B4-BE49-F238E27FC236}">
                <a16:creationId xmlns:a16="http://schemas.microsoft.com/office/drawing/2014/main" id="{7A1B5B9E-0DAE-8247-8A6C-E1AFEB21F98B}"/>
              </a:ext>
            </a:extLst>
          </p:cNvPr>
          <p:cNvSpPr>
            <a:spLocks noGrp="1"/>
          </p:cNvSpPr>
          <p:nvPr>
            <p:ph type="pic" sz="quarter" idx="10"/>
          </p:nvPr>
        </p:nvSpPr>
        <p:spPr>
          <a:xfrm>
            <a:off x="7509135" y="452927"/>
            <a:ext cx="3611562" cy="3611563"/>
          </a:xfrm>
        </p:spPr>
        <p:txBody>
          <a:bodyPr/>
          <a:lstStyle/>
          <a:p>
            <a:r>
              <a:rPr lang="sv-SE"/>
              <a:t>Klicka på ikonen för att lägga till en bild</a:t>
            </a:r>
          </a:p>
        </p:txBody>
      </p:sp>
    </p:spTree>
    <p:extLst>
      <p:ext uri="{BB962C8B-B14F-4D97-AF65-F5344CB8AC3E}">
        <p14:creationId xmlns:p14="http://schemas.microsoft.com/office/powerpoint/2010/main" val="2875927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tra text med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73677" y="457200"/>
            <a:ext cx="1153231" cy="1153231"/>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7597663" y="4311353"/>
            <a:ext cx="2546647" cy="2546647"/>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Platshållare för bild 7">
            <a:extLst>
              <a:ext uri="{FF2B5EF4-FFF2-40B4-BE49-F238E27FC236}">
                <a16:creationId xmlns:a16="http://schemas.microsoft.com/office/drawing/2014/main" id="{EBEE1651-5104-0C49-B498-D2207B4C16CD}"/>
              </a:ext>
            </a:extLst>
          </p:cNvPr>
          <p:cNvSpPr>
            <a:spLocks noGrp="1"/>
          </p:cNvSpPr>
          <p:nvPr>
            <p:ph type="pic" sz="quarter" idx="10"/>
          </p:nvPr>
        </p:nvSpPr>
        <p:spPr>
          <a:xfrm>
            <a:off x="9126538" y="1609725"/>
            <a:ext cx="3065462" cy="3141663"/>
          </a:xfrm>
        </p:spPr>
        <p:txBody>
          <a:bodyPr/>
          <a:lstStyle/>
          <a:p>
            <a:r>
              <a:rPr lang="sv-SE"/>
              <a:t>Klicka på ikonen för att lägga till en bild</a:t>
            </a:r>
            <a:endParaRPr lang="sv-SE" dirty="0"/>
          </a:p>
        </p:txBody>
      </p:sp>
    </p:spTree>
    <p:extLst>
      <p:ext uri="{BB962C8B-B14F-4D97-AF65-F5344CB8AC3E}">
        <p14:creationId xmlns:p14="http://schemas.microsoft.com/office/powerpoint/2010/main" val="3246799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92982" y="457201"/>
            <a:ext cx="5622201" cy="59254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35122566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Utfallande 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Tree>
    <p:extLst>
      <p:ext uri="{BB962C8B-B14F-4D97-AF65-F5344CB8AC3E}">
        <p14:creationId xmlns:p14="http://schemas.microsoft.com/office/powerpoint/2010/main" val="3474629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54F6FA-2C7A-0F40-A68F-8B6D535642C5}"/>
              </a:ext>
            </a:extLst>
          </p:cNvPr>
          <p:cNvSpPr>
            <a:spLocks noGrp="1"/>
          </p:cNvSpPr>
          <p:nvPr>
            <p:ph type="title"/>
          </p:nvPr>
        </p:nvSpPr>
        <p:spPr>
          <a:xfrm>
            <a:off x="968720" y="516048"/>
            <a:ext cx="10385079" cy="5269116"/>
          </a:xfrm>
        </p:spPr>
        <p:txBody>
          <a:bodyPr/>
          <a:lstStyle>
            <a:lvl1pPr algn="ctr">
              <a:defRPr/>
            </a:lvl1pPr>
          </a:lstStyle>
          <a:p>
            <a:r>
              <a:rPr lang="sv-SE"/>
              <a:t>Klicka här för att ändra mall för rubrikformat</a:t>
            </a:r>
          </a:p>
        </p:txBody>
      </p:sp>
    </p:spTree>
    <p:extLst>
      <p:ext uri="{BB962C8B-B14F-4D97-AF65-F5344CB8AC3E}">
        <p14:creationId xmlns:p14="http://schemas.microsoft.com/office/powerpoint/2010/main" val="64051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sida 2">
    <p:bg>
      <p:bgPr>
        <a:solidFill>
          <a:srgbClr val="F8F7F7"/>
        </a:solidFill>
        <a:effectLst/>
      </p:bgPr>
    </p:b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34E60E6F-E48C-8649-8FBF-B9F4EC38AEBD}"/>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Rektangel 14">
            <a:extLst>
              <a:ext uri="{FF2B5EF4-FFF2-40B4-BE49-F238E27FC236}">
                <a16:creationId xmlns:a16="http://schemas.microsoft.com/office/drawing/2014/main" id="{2465B3A2-FA99-B048-8364-C9B6EE7AF2CA}"/>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ktangel 15">
            <a:extLst>
              <a:ext uri="{FF2B5EF4-FFF2-40B4-BE49-F238E27FC236}">
                <a16:creationId xmlns:a16="http://schemas.microsoft.com/office/drawing/2014/main" id="{7BAFA08D-D8ED-9E43-9149-F165AFF23E2D}"/>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rgbClr val="8B4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2" name="Platshållare för text 10">
            <a:extLst>
              <a:ext uri="{FF2B5EF4-FFF2-40B4-BE49-F238E27FC236}">
                <a16:creationId xmlns:a16="http://schemas.microsoft.com/office/drawing/2014/main" id="{21301CA2-F276-B14A-B0EA-CD7F6DD8D436}"/>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a:t>
            </a:r>
            <a:r>
              <a:rPr lang="sv-SE" dirty="0" err="1"/>
              <a:t>dqatum</a:t>
            </a:r>
            <a:endParaRPr lang="sv-SE" dirty="0"/>
          </a:p>
        </p:txBody>
      </p:sp>
      <p:pic>
        <p:nvPicPr>
          <p:cNvPr id="11" name="Bildobjekt 10" descr="Svenska ESF-rådets logotyp">
            <a:extLst>
              <a:ext uri="{FF2B5EF4-FFF2-40B4-BE49-F238E27FC236}">
                <a16:creationId xmlns:a16="http://schemas.microsoft.com/office/drawing/2014/main" id="{9BF7A750-D0B7-89CB-9892-35C1D2F50279}"/>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4" name="Bildobjekt 3" descr="Medfinansieras av Europeiska unionen logotyp">
            <a:extLst>
              <a:ext uri="{FF2B5EF4-FFF2-40B4-BE49-F238E27FC236}">
                <a16:creationId xmlns:a16="http://schemas.microsoft.com/office/drawing/2014/main" id="{FE7117B6-8B02-22B9-0558-169D9DBF9CEF}"/>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3378445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om sida">
    <p:bg>
      <p:bgPr>
        <a:solidFill>
          <a:srgbClr val="F8F7F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807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 Blå">
    <p:bg>
      <p:bgPr>
        <a:solidFill>
          <a:srgbClr val="A9D1DA"/>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648"/>
            <a:ext cx="6516998"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2400" y="2961907"/>
            <a:ext cx="6516998"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9" name="Bildobjekt 8">
            <a:extLst>
              <a:ext uri="{FF2B5EF4-FFF2-40B4-BE49-F238E27FC236}">
                <a16:creationId xmlns:a16="http://schemas.microsoft.com/office/drawing/2014/main" id="{EF16A05F-22AB-9E4F-B3C8-1B6E31C36D0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9"/>
            <a:ext cx="4295196" cy="4612740"/>
          </a:xfrm>
          <a:prstGeom prst="rect">
            <a:avLst/>
          </a:prstGeom>
        </p:spPr>
      </p:pic>
    </p:spTree>
    <p:extLst>
      <p:ext uri="{BB962C8B-B14F-4D97-AF65-F5344CB8AC3E}">
        <p14:creationId xmlns:p14="http://schemas.microsoft.com/office/powerpoint/2010/main" val="342051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Kapitelsida – Grön">
    <p:bg>
      <p:bgPr>
        <a:solidFill>
          <a:srgbClr val="B7CF8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6" name="Bildobjekt 5">
            <a:extLst>
              <a:ext uri="{FF2B5EF4-FFF2-40B4-BE49-F238E27FC236}">
                <a16:creationId xmlns:a16="http://schemas.microsoft.com/office/drawing/2014/main" id="{A5308B08-3FA6-5A43-A747-111A29F6F4B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8"/>
            <a:ext cx="4295197" cy="4612741"/>
          </a:xfrm>
          <a:prstGeom prst="rect">
            <a:avLst/>
          </a:prstGeom>
        </p:spPr>
      </p:pic>
    </p:spTree>
    <p:extLst>
      <p:ext uri="{BB962C8B-B14F-4D97-AF65-F5344CB8AC3E}">
        <p14:creationId xmlns:p14="http://schemas.microsoft.com/office/powerpoint/2010/main" val="8747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Kapitelsida – Gul">
    <p:bg>
      <p:bgPr>
        <a:solidFill>
          <a:srgbClr val="F9E06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4" name="Bildobjekt 3">
            <a:extLst>
              <a:ext uri="{FF2B5EF4-FFF2-40B4-BE49-F238E27FC236}">
                <a16:creationId xmlns:a16="http://schemas.microsoft.com/office/drawing/2014/main" id="{07E0A9CF-BE89-104B-B30C-E144FDD3611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2" y="2245258"/>
            <a:ext cx="4295198" cy="4612742"/>
          </a:xfrm>
          <a:prstGeom prst="rect">
            <a:avLst/>
          </a:prstGeom>
        </p:spPr>
      </p:pic>
    </p:spTree>
    <p:extLst>
      <p:ext uri="{BB962C8B-B14F-4D97-AF65-F5344CB8AC3E}">
        <p14:creationId xmlns:p14="http://schemas.microsoft.com/office/powerpoint/2010/main" val="421416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Kapitelsida – Rosa">
    <p:bg>
      <p:bgPr>
        <a:solidFill>
          <a:srgbClr val="EABEA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8" name="Bildobjekt 7">
            <a:extLst>
              <a:ext uri="{FF2B5EF4-FFF2-40B4-BE49-F238E27FC236}">
                <a16:creationId xmlns:a16="http://schemas.microsoft.com/office/drawing/2014/main" id="{3BE1E315-C437-6448-8579-A95E71D7800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1" y="2245257"/>
            <a:ext cx="4295199" cy="4612743"/>
          </a:xfrm>
          <a:prstGeom prst="rect">
            <a:avLst/>
          </a:prstGeom>
        </p:spPr>
      </p:pic>
    </p:spTree>
    <p:extLst>
      <p:ext uri="{BB962C8B-B14F-4D97-AF65-F5344CB8AC3E}">
        <p14:creationId xmlns:p14="http://schemas.microsoft.com/office/powerpoint/2010/main" val="233280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311B47-16D8-9647-829B-D0786C5229AE}"/>
              </a:ext>
            </a:extLst>
          </p:cNvPr>
          <p:cNvSpPr>
            <a:spLocks noGrp="1"/>
          </p:cNvSpPr>
          <p:nvPr>
            <p:ph type="title"/>
          </p:nvPr>
        </p:nvSpPr>
        <p:spPr>
          <a:xfrm>
            <a:off x="660904" y="563963"/>
            <a:ext cx="9113718"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4" y="1982709"/>
            <a:ext cx="9113718" cy="364854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0468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 2-spalt">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D3FD9A2-49C0-3745-BDC1-0A45AC1DAFDB}"/>
              </a:ext>
            </a:extLst>
          </p:cNvPr>
          <p:cNvSpPr>
            <a:spLocks noGrp="1"/>
          </p:cNvSpPr>
          <p:nvPr>
            <p:ph type="title"/>
          </p:nvPr>
        </p:nvSpPr>
        <p:spPr>
          <a:xfrm>
            <a:off x="660903" y="563963"/>
            <a:ext cx="10337925"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3"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innehåll 2">
            <a:extLst>
              <a:ext uri="{FF2B5EF4-FFF2-40B4-BE49-F238E27FC236}">
                <a16:creationId xmlns:a16="http://schemas.microsoft.com/office/drawing/2014/main" id="{3AB8240A-3D11-9144-B799-360BB7BBCAC9}"/>
              </a:ext>
            </a:extLst>
          </p:cNvPr>
          <p:cNvSpPr>
            <a:spLocks noGrp="1"/>
          </p:cNvSpPr>
          <p:nvPr>
            <p:ph idx="10"/>
          </p:nvPr>
        </p:nvSpPr>
        <p:spPr>
          <a:xfrm>
            <a:off x="6007351"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23733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xt och bild med mönster 1">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636190" y="457200"/>
            <a:ext cx="5555810" cy="54547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22202" y="4630847"/>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559739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7F7"/>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F9EF735-2EBE-7F49-82AA-336045B308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CDD7512-FD86-934F-A2F4-DE5978D53E17}"/>
              </a:ext>
            </a:extLst>
          </p:cNvPr>
          <p:cNvSpPr>
            <a:spLocks noGrp="1"/>
          </p:cNvSpPr>
          <p:nvPr>
            <p:ph type="body" idx="1"/>
          </p:nvPr>
        </p:nvSpPr>
        <p:spPr>
          <a:xfrm>
            <a:off x="838200" y="1825625"/>
            <a:ext cx="10515600" cy="3991281"/>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 6" descr="Svenska ESF-rådets logotyp">
            <a:extLst>
              <a:ext uri="{FF2B5EF4-FFF2-40B4-BE49-F238E27FC236}">
                <a16:creationId xmlns:a16="http://schemas.microsoft.com/office/drawing/2014/main" id="{2966011D-4AEF-84FD-4C3F-3C537C67B783}"/>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312109" y="6089636"/>
            <a:ext cx="1545142" cy="422413"/>
          </a:xfrm>
          <a:prstGeom prst="rect">
            <a:avLst/>
          </a:prstGeom>
        </p:spPr>
      </p:pic>
      <p:pic>
        <p:nvPicPr>
          <p:cNvPr id="5" name="Bildobjekt 4" descr="Medfinansieras av Europeiska unionen logotyp">
            <a:extLst>
              <a:ext uri="{FF2B5EF4-FFF2-40B4-BE49-F238E27FC236}">
                <a16:creationId xmlns:a16="http://schemas.microsoft.com/office/drawing/2014/main" id="{CC4DCFF5-3772-5F15-D6C4-B2BD67E303EA}"/>
              </a:ext>
            </a:extLst>
          </p:cNvPr>
          <p:cNvPicPr>
            <a:picLocks noChangeAspect="1"/>
          </p:cNvPicPr>
          <p:nvPr userDrawn="1"/>
        </p:nvPicPr>
        <p:blipFill>
          <a:blip r:embed="rId24"/>
          <a:stretch>
            <a:fillRect/>
          </a:stretch>
        </p:blipFill>
        <p:spPr>
          <a:xfrm>
            <a:off x="2068196" y="6063027"/>
            <a:ext cx="2237677" cy="475674"/>
          </a:xfrm>
          <a:prstGeom prst="rect">
            <a:avLst/>
          </a:prstGeom>
        </p:spPr>
      </p:pic>
    </p:spTree>
    <p:extLst>
      <p:ext uri="{BB962C8B-B14F-4D97-AF65-F5344CB8AC3E}">
        <p14:creationId xmlns:p14="http://schemas.microsoft.com/office/powerpoint/2010/main" val="3659997774"/>
      </p:ext>
    </p:extLst>
  </p:cSld>
  <p:clrMap bg1="lt1" tx1="dk1" bg2="lt2" tx2="dk2" accent1="accent1" accent2="accent2" accent3="accent3" accent4="accent4" accent5="accent5" accent6="accent6" hlink="hlink" folHlink="folHlink"/>
  <p:sldLayoutIdLst>
    <p:sldLayoutId id="2147483659" r:id="rId1"/>
    <p:sldLayoutId id="2147483675" r:id="rId2"/>
    <p:sldLayoutId id="2147483649" r:id="rId3"/>
    <p:sldLayoutId id="2147483661" r:id="rId4"/>
    <p:sldLayoutId id="2147483662" r:id="rId5"/>
    <p:sldLayoutId id="2147483658" r:id="rId6"/>
    <p:sldLayoutId id="2147483650" r:id="rId7"/>
    <p:sldLayoutId id="2147483660" r:id="rId8"/>
    <p:sldLayoutId id="2147483664" r:id="rId9"/>
    <p:sldLayoutId id="2147483666" r:id="rId10"/>
    <p:sldLayoutId id="2147483668" r:id="rId11"/>
    <p:sldLayoutId id="2147483667" r:id="rId12"/>
    <p:sldLayoutId id="2147483665" r:id="rId13"/>
    <p:sldLayoutId id="2147483669" r:id="rId14"/>
    <p:sldLayoutId id="2147483671" r:id="rId15"/>
    <p:sldLayoutId id="2147483672" r:id="rId16"/>
    <p:sldLayoutId id="2147483657" r:id="rId17"/>
    <p:sldLayoutId id="2147483663" r:id="rId18"/>
    <p:sldLayoutId id="2147483654" r:id="rId19"/>
    <p:sldLayoutId id="2147483655" r:id="rId20"/>
  </p:sldLayoutIdLst>
  <p:txStyles>
    <p:title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vl2pPr marL="627063" indent="-169863" algn="l" defTabSz="914400" rtl="0" eaLnBrk="1" latinLnBrk="0" hangingPunct="1">
        <a:lnSpc>
          <a:spcPct val="100000"/>
        </a:lnSpc>
        <a:spcBef>
          <a:spcPts val="500"/>
        </a:spcBef>
        <a:buFont typeface="Arial" panose="020B0604020202020204" pitchFamily="34" charset="0"/>
        <a:buChar char="•"/>
        <a:tabLst/>
        <a:defRPr sz="2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2pPr>
      <a:lvl3pPr marL="1112838" indent="-198438" algn="l" defTabSz="914400" rtl="0" eaLnBrk="1" latinLnBrk="0" hangingPunct="1">
        <a:lnSpc>
          <a:spcPct val="100000"/>
        </a:lnSpc>
        <a:spcBef>
          <a:spcPts val="500"/>
        </a:spcBef>
        <a:buFont typeface="Arial" panose="020B0604020202020204" pitchFamily="34" charset="0"/>
        <a:buChar char="•"/>
        <a:tabLst/>
        <a:defRPr sz="20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3pPr>
      <a:lvl4pPr marL="1558925" indent="-187325"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4pPr>
      <a:lvl5pPr marL="2006600" indent="-177800"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A4AE6B2-D74D-0C4C-9352-F4014B059614}"/>
              </a:ext>
            </a:extLst>
          </p:cNvPr>
          <p:cNvSpPr>
            <a:spLocks noGrp="1"/>
          </p:cNvSpPr>
          <p:nvPr>
            <p:ph type="ctrTitle"/>
          </p:nvPr>
        </p:nvSpPr>
        <p:spPr>
          <a:xfrm>
            <a:off x="432357" y="2521079"/>
            <a:ext cx="5271531" cy="602254"/>
          </a:xfrm>
        </p:spPr>
        <p:txBody>
          <a:bodyPr>
            <a:normAutofit fontScale="90000"/>
          </a:bodyPr>
          <a:lstStyle/>
          <a:p>
            <a:r>
              <a:rPr lang="sv-SE" dirty="0"/>
              <a:t>Europeiska unionens stadga om de grundläggande rättigheterna</a:t>
            </a:r>
          </a:p>
        </p:txBody>
      </p:sp>
      <p:sp>
        <p:nvSpPr>
          <p:cNvPr id="7" name="Underrubrik 6">
            <a:extLst>
              <a:ext uri="{FF2B5EF4-FFF2-40B4-BE49-F238E27FC236}">
                <a16:creationId xmlns:a16="http://schemas.microsoft.com/office/drawing/2014/main" id="{8E29FE30-760A-314E-9211-A9F23E4EE892}"/>
              </a:ext>
            </a:extLst>
          </p:cNvPr>
          <p:cNvSpPr>
            <a:spLocks noGrp="1"/>
          </p:cNvSpPr>
          <p:nvPr>
            <p:ph type="subTitle" idx="1"/>
          </p:nvPr>
        </p:nvSpPr>
        <p:spPr>
          <a:xfrm>
            <a:off x="432152" y="2927758"/>
            <a:ext cx="5271530" cy="693266"/>
          </a:xfrm>
        </p:spPr>
        <p:txBody>
          <a:bodyPr>
            <a:normAutofit/>
          </a:bodyPr>
          <a:lstStyle/>
          <a:p>
            <a:r>
              <a:rPr lang="sv-SE" sz="2500" dirty="0"/>
              <a:t> </a:t>
            </a:r>
          </a:p>
        </p:txBody>
      </p:sp>
      <p:sp>
        <p:nvSpPr>
          <p:cNvPr id="8" name="Platshållare för text 7">
            <a:extLst>
              <a:ext uri="{FF2B5EF4-FFF2-40B4-BE49-F238E27FC236}">
                <a16:creationId xmlns:a16="http://schemas.microsoft.com/office/drawing/2014/main" id="{36EC34E4-4A53-664E-9B19-2D58BE4EE609}"/>
              </a:ext>
            </a:extLst>
          </p:cNvPr>
          <p:cNvSpPr>
            <a:spLocks noGrp="1"/>
          </p:cNvSpPr>
          <p:nvPr>
            <p:ph type="body" sz="quarter" idx="10"/>
          </p:nvPr>
        </p:nvSpPr>
        <p:spPr/>
        <p:txBody>
          <a:bodyPr>
            <a:normAutofit/>
          </a:bodyPr>
          <a:lstStyle/>
          <a:p>
            <a:r>
              <a:rPr lang="sv-SE" dirty="0"/>
              <a:t>Skapare och datum</a:t>
            </a:r>
          </a:p>
        </p:txBody>
      </p:sp>
      <p:sp>
        <p:nvSpPr>
          <p:cNvPr id="3" name="textruta 2">
            <a:extLst>
              <a:ext uri="{FF2B5EF4-FFF2-40B4-BE49-F238E27FC236}">
                <a16:creationId xmlns:a16="http://schemas.microsoft.com/office/drawing/2014/main" id="{B0C8DB62-EF79-7FE8-3B5D-6BE66A4B53D5}"/>
              </a:ext>
            </a:extLst>
          </p:cNvPr>
          <p:cNvSpPr txBox="1"/>
          <p:nvPr/>
        </p:nvSpPr>
        <p:spPr>
          <a:xfrm>
            <a:off x="432357" y="3265661"/>
            <a:ext cx="6107184" cy="369332"/>
          </a:xfrm>
          <a:prstGeom prst="rect">
            <a:avLst/>
          </a:prstGeom>
          <a:noFill/>
        </p:spPr>
        <p:txBody>
          <a:bodyPr wrap="square">
            <a:spAutoFit/>
          </a:bodyPr>
          <a:lstStyle/>
          <a:p>
            <a:r>
              <a:rPr lang="sv-SE" sz="1800" dirty="0">
                <a:latin typeface="Trebuchet MS" panose="020B0603020202020204" pitchFamily="34" charset="0"/>
              </a:rPr>
              <a:t>(</a:t>
            </a:r>
            <a:r>
              <a:rPr lang="sv-SE" dirty="0">
                <a:latin typeface="Trebuchet MS" panose="020B0603020202020204" pitchFamily="34" charset="0"/>
              </a:rPr>
              <a:t>EU-Stadgan) </a:t>
            </a:r>
            <a:endParaRPr lang="sv-SE" sz="1600" dirty="0"/>
          </a:p>
        </p:txBody>
      </p:sp>
    </p:spTree>
    <p:extLst>
      <p:ext uri="{BB962C8B-B14F-4D97-AF65-F5344CB8AC3E}">
        <p14:creationId xmlns:p14="http://schemas.microsoft.com/office/powerpoint/2010/main" val="485192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77E0C4-83C8-9F49-A2B0-865B38146007}"/>
              </a:ext>
            </a:extLst>
          </p:cNvPr>
          <p:cNvSpPr>
            <a:spLocks noGrp="1"/>
          </p:cNvSpPr>
          <p:nvPr>
            <p:ph type="title"/>
          </p:nvPr>
        </p:nvSpPr>
        <p:spPr/>
        <p:txBody>
          <a:bodyPr>
            <a:normAutofit/>
          </a:bodyPr>
          <a:lstStyle/>
          <a:p>
            <a:r>
              <a:rPr lang="sv-SE" b="0" dirty="0"/>
              <a:t>Tack för att ni lyssnade! </a:t>
            </a:r>
            <a:endParaRPr lang="sv-SE" dirty="0"/>
          </a:p>
        </p:txBody>
      </p:sp>
    </p:spTree>
    <p:extLst>
      <p:ext uri="{BB962C8B-B14F-4D97-AF65-F5344CB8AC3E}">
        <p14:creationId xmlns:p14="http://schemas.microsoft.com/office/powerpoint/2010/main" val="2047760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69C05FD-98CF-DE47-8AE1-3DC7D559D518}"/>
              </a:ext>
            </a:extLst>
          </p:cNvPr>
          <p:cNvSpPr>
            <a:spLocks noGrp="1"/>
          </p:cNvSpPr>
          <p:nvPr>
            <p:ph type="title"/>
          </p:nvPr>
        </p:nvSpPr>
        <p:spPr/>
        <p:txBody>
          <a:bodyPr/>
          <a:lstStyle/>
          <a:p>
            <a:r>
              <a:rPr lang="sv-SE" dirty="0"/>
              <a:t>Bakgrund</a:t>
            </a:r>
          </a:p>
        </p:txBody>
      </p:sp>
      <p:sp>
        <p:nvSpPr>
          <p:cNvPr id="5" name="Platshållare för innehåll 4">
            <a:extLst>
              <a:ext uri="{FF2B5EF4-FFF2-40B4-BE49-F238E27FC236}">
                <a16:creationId xmlns:a16="http://schemas.microsoft.com/office/drawing/2014/main" id="{3A0D100B-1731-F849-879A-BE308F23E217}"/>
              </a:ext>
            </a:extLst>
          </p:cNvPr>
          <p:cNvSpPr>
            <a:spLocks noGrp="1"/>
          </p:cNvSpPr>
          <p:nvPr>
            <p:ph idx="1"/>
          </p:nvPr>
        </p:nvSpPr>
        <p:spPr/>
        <p:txBody>
          <a:bodyPr/>
          <a:lstStyle/>
          <a:p>
            <a:r>
              <a:rPr lang="sv-SE" dirty="0"/>
              <a:t>Togs fram år 2000</a:t>
            </a:r>
          </a:p>
          <a:p>
            <a:r>
              <a:rPr lang="sv-SE" dirty="0"/>
              <a:t>Blev lag i medlemsländerna 2009</a:t>
            </a:r>
          </a:p>
          <a:p>
            <a:r>
              <a:rPr lang="sv-SE" dirty="0"/>
              <a:t>Består av sex olika avdelningar (kapitel)</a:t>
            </a:r>
          </a:p>
        </p:txBody>
      </p:sp>
    </p:spTree>
    <p:extLst>
      <p:ext uri="{BB962C8B-B14F-4D97-AF65-F5344CB8AC3E}">
        <p14:creationId xmlns:p14="http://schemas.microsoft.com/office/powerpoint/2010/main" val="260092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258542-29C5-9641-B3C2-4B53DF1FDF2B}"/>
              </a:ext>
            </a:extLst>
          </p:cNvPr>
          <p:cNvSpPr>
            <a:spLocks noGrp="1"/>
          </p:cNvSpPr>
          <p:nvPr>
            <p:ph type="title"/>
          </p:nvPr>
        </p:nvSpPr>
        <p:spPr/>
        <p:txBody>
          <a:bodyPr/>
          <a:lstStyle/>
          <a:p>
            <a:r>
              <a:rPr lang="sv-SE" dirty="0"/>
              <a:t>Vad är EU-stadgan?</a:t>
            </a:r>
          </a:p>
        </p:txBody>
      </p:sp>
      <p:sp>
        <p:nvSpPr>
          <p:cNvPr id="3" name="Platshållare för innehåll 2">
            <a:extLst>
              <a:ext uri="{FF2B5EF4-FFF2-40B4-BE49-F238E27FC236}">
                <a16:creationId xmlns:a16="http://schemas.microsoft.com/office/drawing/2014/main" id="{32120D3E-0733-2D4F-9AB9-EBFA1520AA40}"/>
              </a:ext>
            </a:extLst>
          </p:cNvPr>
          <p:cNvSpPr>
            <a:spLocks noGrp="1"/>
          </p:cNvSpPr>
          <p:nvPr>
            <p:ph idx="1"/>
          </p:nvPr>
        </p:nvSpPr>
        <p:spPr>
          <a:xfrm>
            <a:off x="660904" y="1982709"/>
            <a:ext cx="8349090" cy="3648546"/>
          </a:xfrm>
        </p:spPr>
        <p:txBody>
          <a:bodyPr/>
          <a:lstStyle/>
          <a:p>
            <a:r>
              <a:rPr lang="sv-SE" dirty="0">
                <a:latin typeface="Trebuchet MS" panose="020B0603020202020204" pitchFamily="34" charset="0"/>
                <a:ea typeface="Calibri" panose="020F0502020204030204" pitchFamily="34" charset="0"/>
                <a:cs typeface="Times New Roman" panose="02020603050405020304" pitchFamily="18" charset="0"/>
              </a:rPr>
              <a:t>R</a:t>
            </a:r>
            <a:r>
              <a:rPr lang="sv-SE" dirty="0">
                <a:effectLst/>
                <a:latin typeface="Trebuchet MS" panose="020B0603020202020204" pitchFamily="34" charset="0"/>
                <a:ea typeface="Calibri" panose="020F0502020204030204" pitchFamily="34" charset="0"/>
                <a:cs typeface="Times New Roman" panose="02020603050405020304" pitchFamily="18" charset="0"/>
              </a:rPr>
              <a:t>eglerar de grundläggande rättigheterna inom EU</a:t>
            </a:r>
          </a:p>
          <a:p>
            <a:endParaRPr lang="sv-SE" dirty="0">
              <a:latin typeface="Calibri" panose="020F0502020204030204" pitchFamily="34" charset="0"/>
              <a:ea typeface="Calibri" panose="020F0502020204030204" pitchFamily="34" charset="0"/>
              <a:cs typeface="Times New Roman" panose="02020603050405020304" pitchFamily="18" charset="0"/>
            </a:endParaRPr>
          </a:p>
          <a:p>
            <a:r>
              <a:rPr lang="sv-SE" dirty="0">
                <a:effectLst/>
                <a:latin typeface="Trebuchet MS" panose="020B0603020202020204" pitchFamily="34" charset="0"/>
                <a:ea typeface="Calibri" panose="020F0502020204030204" pitchFamily="34" charset="0"/>
                <a:cs typeface="Times New Roman" panose="02020603050405020304" pitchFamily="18" charset="0"/>
              </a:rPr>
              <a:t>Inte samma sak som Europakonventionen om de mänskliga rättigheterna (EKMR).</a:t>
            </a:r>
          </a:p>
        </p:txBody>
      </p:sp>
    </p:spTree>
    <p:extLst>
      <p:ext uri="{BB962C8B-B14F-4D97-AF65-F5344CB8AC3E}">
        <p14:creationId xmlns:p14="http://schemas.microsoft.com/office/powerpoint/2010/main" val="853038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A593AF-4DC3-9C0F-53FE-99B719E7B363}"/>
              </a:ext>
            </a:extLst>
          </p:cNvPr>
          <p:cNvSpPr>
            <a:spLocks noGrp="1"/>
          </p:cNvSpPr>
          <p:nvPr>
            <p:ph type="title"/>
          </p:nvPr>
        </p:nvSpPr>
        <p:spPr/>
        <p:txBody>
          <a:bodyPr>
            <a:normAutofit fontScale="90000"/>
          </a:bodyPr>
          <a:lstStyle/>
          <a:p>
            <a:r>
              <a:rPr lang="sv-SE" dirty="0"/>
              <a:t>Hur förhåller sig stadgan till annan lagstiftning? </a:t>
            </a:r>
          </a:p>
        </p:txBody>
      </p:sp>
      <p:sp>
        <p:nvSpPr>
          <p:cNvPr id="3" name="Platshållare för innehåll 2">
            <a:extLst>
              <a:ext uri="{FF2B5EF4-FFF2-40B4-BE49-F238E27FC236}">
                <a16:creationId xmlns:a16="http://schemas.microsoft.com/office/drawing/2014/main" id="{FB76932B-FAF6-3D49-5185-A0BA6E72E9AD}"/>
              </a:ext>
            </a:extLst>
          </p:cNvPr>
          <p:cNvSpPr>
            <a:spLocks noGrp="1"/>
          </p:cNvSpPr>
          <p:nvPr>
            <p:ph idx="1"/>
          </p:nvPr>
        </p:nvSpPr>
        <p:spPr/>
        <p:txBody>
          <a:bodyPr/>
          <a:lstStyle/>
          <a:p>
            <a:r>
              <a:rPr lang="sv-SE" dirty="0"/>
              <a:t>Tillhör EU:s primärrätt</a:t>
            </a:r>
          </a:p>
          <a:p>
            <a:r>
              <a:rPr lang="sv-SE" dirty="0"/>
              <a:t>Subsidiaritetsprincipen</a:t>
            </a:r>
          </a:p>
          <a:p>
            <a:r>
              <a:rPr lang="sv-SE" dirty="0"/>
              <a:t>Krävs att man tillämpar EU-rätt</a:t>
            </a:r>
          </a:p>
          <a:p>
            <a:endParaRPr lang="sv-SE" dirty="0"/>
          </a:p>
        </p:txBody>
      </p:sp>
    </p:spTree>
    <p:extLst>
      <p:ext uri="{BB962C8B-B14F-4D97-AF65-F5344CB8AC3E}">
        <p14:creationId xmlns:p14="http://schemas.microsoft.com/office/powerpoint/2010/main" val="423971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28BD7F-BCD6-D66C-C670-733F01B131FB}"/>
              </a:ext>
            </a:extLst>
          </p:cNvPr>
          <p:cNvSpPr>
            <a:spLocks noGrp="1"/>
          </p:cNvSpPr>
          <p:nvPr>
            <p:ph type="title"/>
          </p:nvPr>
        </p:nvSpPr>
        <p:spPr/>
        <p:txBody>
          <a:bodyPr>
            <a:normAutofit/>
          </a:bodyPr>
          <a:lstStyle/>
          <a:p>
            <a:r>
              <a:rPr lang="sv-SE" dirty="0"/>
              <a:t>EU-stadgan			EKMR</a:t>
            </a:r>
          </a:p>
        </p:txBody>
      </p:sp>
      <p:sp>
        <p:nvSpPr>
          <p:cNvPr id="3" name="Platshållare för innehåll 2">
            <a:extLst>
              <a:ext uri="{FF2B5EF4-FFF2-40B4-BE49-F238E27FC236}">
                <a16:creationId xmlns:a16="http://schemas.microsoft.com/office/drawing/2014/main" id="{12C4DFAC-5BBA-9CF9-C735-EFB22F73035B}"/>
              </a:ext>
            </a:extLst>
          </p:cNvPr>
          <p:cNvSpPr>
            <a:spLocks noGrp="1"/>
          </p:cNvSpPr>
          <p:nvPr>
            <p:ph idx="1"/>
          </p:nvPr>
        </p:nvSpPr>
        <p:spPr>
          <a:xfrm>
            <a:off x="660904" y="1982708"/>
            <a:ext cx="5015996" cy="3821743"/>
          </a:xfrm>
        </p:spPr>
        <p:txBody>
          <a:bodyPr>
            <a:normAutofit fontScale="55000" lnSpcReduction="20000"/>
          </a:bodyPr>
          <a:lstStyle/>
          <a:p>
            <a:pPr marL="285750" indent="-285750">
              <a:buFont typeface="Arial" panose="020B0604020202020204" pitchFamily="34" charset="0"/>
              <a:buChar char="•"/>
            </a:pPr>
            <a:r>
              <a:rPr lang="sv-SE" sz="3600" dirty="0"/>
              <a:t>Kräver unionsrätt</a:t>
            </a:r>
          </a:p>
          <a:p>
            <a:endParaRPr lang="sv-SE" sz="3600" dirty="0"/>
          </a:p>
          <a:p>
            <a:r>
              <a:rPr lang="sv-SE" sz="3600" dirty="0"/>
              <a:t>* Tillhör EU:s </a:t>
            </a:r>
            <a:r>
              <a:rPr lang="sv-SE" sz="3600" dirty="0" err="1"/>
              <a:t>prmärrätt</a:t>
            </a:r>
            <a:endParaRPr lang="sv-SE" sz="3600" dirty="0"/>
          </a:p>
          <a:p>
            <a:endParaRPr lang="sv-SE" sz="3600" dirty="0"/>
          </a:p>
          <a:p>
            <a:r>
              <a:rPr lang="sv-SE" sz="3600" dirty="0"/>
              <a:t>* Mer omfattande än EKMR</a:t>
            </a:r>
          </a:p>
          <a:p>
            <a:endParaRPr lang="sv-SE" sz="3600" dirty="0"/>
          </a:p>
          <a:p>
            <a:pPr marL="285750" indent="-285750">
              <a:buFont typeface="Arial" panose="020B0604020202020204" pitchFamily="34" charset="0"/>
              <a:buChar char="•"/>
            </a:pPr>
            <a:r>
              <a:rPr lang="sv-SE" sz="3600" dirty="0"/>
              <a:t>EU-domstolen prövar (Obs! Ofta förhandsavgöranden)</a:t>
            </a:r>
          </a:p>
          <a:p>
            <a:pPr marL="285750" indent="-285750">
              <a:buFont typeface="Arial" panose="020B0604020202020204" pitchFamily="34" charset="0"/>
              <a:buChar char="•"/>
            </a:pPr>
            <a:endParaRPr lang="sv-SE" sz="3600" dirty="0"/>
          </a:p>
          <a:p>
            <a:pPr marL="285750" indent="-285750">
              <a:buFont typeface="Arial" panose="020B0604020202020204" pitchFamily="34" charset="0"/>
              <a:buChar char="•"/>
            </a:pPr>
            <a:r>
              <a:rPr lang="sv-SE" sz="3600" dirty="0"/>
              <a:t>Framför allt för medlemsländer att förhålla sig till</a:t>
            </a:r>
          </a:p>
          <a:p>
            <a:pPr marL="0" indent="0">
              <a:buNone/>
            </a:pPr>
            <a:endParaRPr lang="sv-SE" dirty="0"/>
          </a:p>
        </p:txBody>
      </p:sp>
      <p:sp>
        <p:nvSpPr>
          <p:cNvPr id="5" name="textruta 4">
            <a:extLst>
              <a:ext uri="{FF2B5EF4-FFF2-40B4-BE49-F238E27FC236}">
                <a16:creationId xmlns:a16="http://schemas.microsoft.com/office/drawing/2014/main" id="{24D27695-55BD-179B-C5D3-9E1E84F6B427}"/>
              </a:ext>
            </a:extLst>
          </p:cNvPr>
          <p:cNvSpPr txBox="1"/>
          <p:nvPr/>
        </p:nvSpPr>
        <p:spPr>
          <a:xfrm>
            <a:off x="6324600" y="1839222"/>
            <a:ext cx="4591050" cy="3477875"/>
          </a:xfrm>
          <a:prstGeom prst="rect">
            <a:avLst/>
          </a:prstGeom>
          <a:noFill/>
        </p:spPr>
        <p:txBody>
          <a:bodyPr wrap="square">
            <a:spAutoFit/>
          </a:bodyPr>
          <a:lstStyle/>
          <a:p>
            <a:pPr marL="285750" indent="-285750" algn="l">
              <a:buFont typeface="Arial" panose="020B0604020202020204" pitchFamily="34" charset="0"/>
              <a:buChar char="•"/>
            </a:pPr>
            <a:r>
              <a:rPr lang="sv-SE" sz="2000" dirty="0">
                <a:latin typeface="Trebuchet MS" panose="020B0603020202020204" pitchFamily="34" charset="0"/>
              </a:rPr>
              <a:t>Gäller som nationell lag</a:t>
            </a:r>
          </a:p>
          <a:p>
            <a:pPr algn="l"/>
            <a:endParaRPr lang="sv-SE" sz="2000" dirty="0">
              <a:latin typeface="Trebuchet MS" panose="020B0603020202020204" pitchFamily="34" charset="0"/>
            </a:endParaRPr>
          </a:p>
          <a:p>
            <a:pPr marL="285750" indent="-285750" algn="l">
              <a:buFont typeface="Arial" panose="020B0604020202020204" pitchFamily="34" charset="0"/>
              <a:buChar char="•"/>
            </a:pPr>
            <a:r>
              <a:rPr lang="sv-SE" sz="2000" dirty="0">
                <a:latin typeface="Trebuchet MS" panose="020B0603020202020204" pitchFamily="34" charset="0"/>
              </a:rPr>
              <a:t>Har inget med EU att göra</a:t>
            </a:r>
          </a:p>
          <a:p>
            <a:pPr algn="l"/>
            <a:endParaRPr lang="sv-SE" sz="2000" dirty="0">
              <a:latin typeface="Trebuchet MS" panose="020B0603020202020204" pitchFamily="34" charset="0"/>
            </a:endParaRPr>
          </a:p>
          <a:p>
            <a:pPr marL="285750" indent="-285750" algn="l">
              <a:buFont typeface="Arial" panose="020B0604020202020204" pitchFamily="34" charset="0"/>
              <a:buChar char="•"/>
            </a:pPr>
            <a:r>
              <a:rPr lang="sv-SE" sz="2000" dirty="0">
                <a:latin typeface="Trebuchet MS" panose="020B0603020202020204" pitchFamily="34" charset="0"/>
              </a:rPr>
              <a:t>Mer ingående än rättighetsstadgan</a:t>
            </a:r>
          </a:p>
          <a:p>
            <a:pPr marL="285750" indent="-285750" algn="l">
              <a:buFont typeface="Arial" panose="020B0604020202020204" pitchFamily="34" charset="0"/>
              <a:buChar char="•"/>
            </a:pPr>
            <a:endParaRPr lang="sv-SE" sz="2000" dirty="0">
              <a:latin typeface="Trebuchet MS" panose="020B0603020202020204" pitchFamily="34" charset="0"/>
            </a:endParaRPr>
          </a:p>
          <a:p>
            <a:pPr marL="285750" indent="-285750" algn="l">
              <a:buFont typeface="Arial" panose="020B0604020202020204" pitchFamily="34" charset="0"/>
              <a:buChar char="•"/>
            </a:pPr>
            <a:r>
              <a:rPr lang="sv-SE" sz="2000" dirty="0">
                <a:latin typeface="Trebuchet MS" panose="020B0603020202020204" pitchFamily="34" charset="0"/>
              </a:rPr>
              <a:t>Europadomstolen prövar (obs! Ej fjärde instans)</a:t>
            </a:r>
          </a:p>
          <a:p>
            <a:pPr marL="285750" indent="-285750" algn="l">
              <a:buFont typeface="Arial" panose="020B0604020202020204" pitchFamily="34" charset="0"/>
              <a:buChar char="•"/>
            </a:pPr>
            <a:endParaRPr lang="sv-SE" sz="2000" dirty="0">
              <a:latin typeface="Trebuchet MS" panose="020B0603020202020204" pitchFamily="34" charset="0"/>
            </a:endParaRPr>
          </a:p>
          <a:p>
            <a:pPr marL="285750" indent="-285750" algn="l">
              <a:buFont typeface="Arial" panose="020B0604020202020204" pitchFamily="34" charset="0"/>
              <a:buChar char="•"/>
            </a:pPr>
            <a:r>
              <a:rPr lang="sv-SE" sz="2000" dirty="0">
                <a:latin typeface="Trebuchet MS" panose="020B0603020202020204" pitchFamily="34" charset="0"/>
              </a:rPr>
              <a:t>Kan användas direkt av den enskilde</a:t>
            </a:r>
          </a:p>
        </p:txBody>
      </p:sp>
    </p:spTree>
    <p:extLst>
      <p:ext uri="{BB962C8B-B14F-4D97-AF65-F5344CB8AC3E}">
        <p14:creationId xmlns:p14="http://schemas.microsoft.com/office/powerpoint/2010/main" val="3864253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E9AA9A-4F55-0A56-656F-CAE295C0D44D}"/>
              </a:ext>
            </a:extLst>
          </p:cNvPr>
          <p:cNvSpPr>
            <a:spLocks noGrp="1"/>
          </p:cNvSpPr>
          <p:nvPr>
            <p:ph type="title"/>
          </p:nvPr>
        </p:nvSpPr>
        <p:spPr/>
        <p:txBody>
          <a:bodyPr/>
          <a:lstStyle/>
          <a:p>
            <a:r>
              <a:rPr lang="sv-SE" dirty="0"/>
              <a:t>Varför behöver vi ha koll på det? </a:t>
            </a:r>
          </a:p>
        </p:txBody>
      </p:sp>
      <p:sp>
        <p:nvSpPr>
          <p:cNvPr id="3" name="Platshållare för innehåll 2">
            <a:extLst>
              <a:ext uri="{FF2B5EF4-FFF2-40B4-BE49-F238E27FC236}">
                <a16:creationId xmlns:a16="http://schemas.microsoft.com/office/drawing/2014/main" id="{812EFF3B-9F55-447A-9CB7-E46086BFE3D6}"/>
              </a:ext>
            </a:extLst>
          </p:cNvPr>
          <p:cNvSpPr>
            <a:spLocks noGrp="1"/>
          </p:cNvSpPr>
          <p:nvPr>
            <p:ph idx="1"/>
          </p:nvPr>
        </p:nvSpPr>
        <p:spPr/>
        <p:txBody>
          <a:bodyPr/>
          <a:lstStyle/>
          <a:p>
            <a:pPr marL="0" indent="0">
              <a:buNone/>
            </a:pPr>
            <a:r>
              <a:rPr lang="sv-SE" dirty="0"/>
              <a:t>Krav på oss i ESF+  att det vi gör överensstämmelser med rättighetsstadgan.</a:t>
            </a:r>
          </a:p>
          <a:p>
            <a:pPr marL="0" indent="0">
              <a:buNone/>
            </a:pPr>
            <a:endParaRPr lang="sv-SE" dirty="0"/>
          </a:p>
          <a:p>
            <a:pPr marL="0" indent="0">
              <a:buNone/>
            </a:pPr>
            <a:r>
              <a:rPr lang="sv-SE" dirty="0"/>
              <a:t>Det ska också finnas rutiner för rapportering till övervakningskommittén  om en insats genom ESF+ inte överensstämmelser med rättighetsstadgan</a:t>
            </a:r>
          </a:p>
          <a:p>
            <a:endParaRPr lang="sv-SE" dirty="0"/>
          </a:p>
        </p:txBody>
      </p:sp>
    </p:spTree>
    <p:extLst>
      <p:ext uri="{BB962C8B-B14F-4D97-AF65-F5344CB8AC3E}">
        <p14:creationId xmlns:p14="http://schemas.microsoft.com/office/powerpoint/2010/main" val="2839841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3AC77C-C09F-3B64-DD77-C198BFD18F3E}"/>
              </a:ext>
            </a:extLst>
          </p:cNvPr>
          <p:cNvSpPr>
            <a:spLocks noGrp="1"/>
          </p:cNvSpPr>
          <p:nvPr>
            <p:ph type="title"/>
          </p:nvPr>
        </p:nvSpPr>
        <p:spPr/>
        <p:txBody>
          <a:bodyPr/>
          <a:lstStyle/>
          <a:p>
            <a:r>
              <a:rPr lang="sv-SE" dirty="0"/>
              <a:t>De sex avdelningarna  </a:t>
            </a:r>
          </a:p>
        </p:txBody>
      </p:sp>
      <p:sp>
        <p:nvSpPr>
          <p:cNvPr id="3" name="Platshållare för innehåll 2">
            <a:extLst>
              <a:ext uri="{FF2B5EF4-FFF2-40B4-BE49-F238E27FC236}">
                <a16:creationId xmlns:a16="http://schemas.microsoft.com/office/drawing/2014/main" id="{8C7700B4-8BBC-1A58-1476-A0B88694FEA1}"/>
              </a:ext>
            </a:extLst>
          </p:cNvPr>
          <p:cNvSpPr>
            <a:spLocks noGrp="1"/>
          </p:cNvSpPr>
          <p:nvPr>
            <p:ph idx="1"/>
          </p:nvPr>
        </p:nvSpPr>
        <p:spPr/>
        <p:txBody>
          <a:bodyPr>
            <a:normAutofit lnSpcReduction="10000"/>
          </a:bodyPr>
          <a:lstStyle/>
          <a:p>
            <a:r>
              <a:rPr lang="sv-SE" dirty="0"/>
              <a:t>Värdighet </a:t>
            </a:r>
          </a:p>
          <a:p>
            <a:r>
              <a:rPr lang="sv-SE" dirty="0"/>
              <a:t>Frihet </a:t>
            </a:r>
          </a:p>
          <a:p>
            <a:r>
              <a:rPr lang="sv-SE" dirty="0"/>
              <a:t>Jämlikhet</a:t>
            </a:r>
          </a:p>
          <a:p>
            <a:r>
              <a:rPr lang="sv-SE" dirty="0"/>
              <a:t>Solidaritet </a:t>
            </a:r>
          </a:p>
          <a:p>
            <a:r>
              <a:rPr lang="sv-SE" dirty="0"/>
              <a:t>Värdighet </a:t>
            </a:r>
          </a:p>
          <a:p>
            <a:r>
              <a:rPr lang="sv-SE" dirty="0"/>
              <a:t>Medborgarnas rättigheter </a:t>
            </a:r>
          </a:p>
          <a:p>
            <a:r>
              <a:rPr lang="sv-SE" dirty="0"/>
              <a:t>Rättskipning </a:t>
            </a:r>
          </a:p>
          <a:p>
            <a:endParaRPr lang="sv-SE" dirty="0"/>
          </a:p>
        </p:txBody>
      </p:sp>
    </p:spTree>
    <p:extLst>
      <p:ext uri="{BB962C8B-B14F-4D97-AF65-F5344CB8AC3E}">
        <p14:creationId xmlns:p14="http://schemas.microsoft.com/office/powerpoint/2010/main" val="1991559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758AAD-0E10-5919-44C3-40B2DABF88C0}"/>
              </a:ext>
            </a:extLst>
          </p:cNvPr>
          <p:cNvSpPr>
            <a:spLocks noGrp="1"/>
          </p:cNvSpPr>
          <p:nvPr>
            <p:ph type="title"/>
          </p:nvPr>
        </p:nvSpPr>
        <p:spPr/>
        <p:txBody>
          <a:bodyPr/>
          <a:lstStyle/>
          <a:p>
            <a:r>
              <a:rPr lang="sv-SE" dirty="0"/>
              <a:t>När gäller rättsstadgan?</a:t>
            </a:r>
          </a:p>
        </p:txBody>
      </p:sp>
      <p:sp>
        <p:nvSpPr>
          <p:cNvPr id="3" name="Platshållare för innehåll 2">
            <a:extLst>
              <a:ext uri="{FF2B5EF4-FFF2-40B4-BE49-F238E27FC236}">
                <a16:creationId xmlns:a16="http://schemas.microsoft.com/office/drawing/2014/main" id="{71E19550-16A8-4880-9815-E9D43FB9864A}"/>
              </a:ext>
            </a:extLst>
          </p:cNvPr>
          <p:cNvSpPr>
            <a:spLocks noGrp="1"/>
          </p:cNvSpPr>
          <p:nvPr>
            <p:ph idx="1"/>
          </p:nvPr>
        </p:nvSpPr>
        <p:spPr/>
        <p:txBody>
          <a:bodyPr/>
          <a:lstStyle/>
          <a:p>
            <a:r>
              <a:rPr lang="sv-SE" dirty="0"/>
              <a:t>När vi tillämpar unionsrätt (EU-rätt)</a:t>
            </a:r>
          </a:p>
          <a:p>
            <a:endParaRPr lang="sv-SE" dirty="0"/>
          </a:p>
          <a:p>
            <a:r>
              <a:rPr lang="sv-SE" dirty="0"/>
              <a:t>Är skyddet bättre i EMKR så används det</a:t>
            </a:r>
          </a:p>
          <a:p>
            <a:endParaRPr lang="sv-SE" dirty="0"/>
          </a:p>
        </p:txBody>
      </p:sp>
    </p:spTree>
    <p:extLst>
      <p:ext uri="{BB962C8B-B14F-4D97-AF65-F5344CB8AC3E}">
        <p14:creationId xmlns:p14="http://schemas.microsoft.com/office/powerpoint/2010/main" val="349045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FBDD33-685D-7C9E-3D2A-7A69D36F7B22}"/>
              </a:ext>
            </a:extLst>
          </p:cNvPr>
          <p:cNvSpPr>
            <a:spLocks noGrp="1"/>
          </p:cNvSpPr>
          <p:nvPr>
            <p:ph type="title"/>
          </p:nvPr>
        </p:nvSpPr>
        <p:spPr/>
        <p:txBody>
          <a:bodyPr>
            <a:normAutofit/>
          </a:bodyPr>
          <a:lstStyle/>
          <a:p>
            <a:r>
              <a:rPr lang="sv-SE" dirty="0"/>
              <a:t>Övervakningskommitténs roll </a:t>
            </a:r>
          </a:p>
        </p:txBody>
      </p:sp>
      <p:sp>
        <p:nvSpPr>
          <p:cNvPr id="3" name="Platshållare för innehåll 2">
            <a:extLst>
              <a:ext uri="{FF2B5EF4-FFF2-40B4-BE49-F238E27FC236}">
                <a16:creationId xmlns:a16="http://schemas.microsoft.com/office/drawing/2014/main" id="{61C0D5FE-5328-3A94-A390-00832938D2CE}"/>
              </a:ext>
            </a:extLst>
          </p:cNvPr>
          <p:cNvSpPr>
            <a:spLocks noGrp="1"/>
          </p:cNvSpPr>
          <p:nvPr>
            <p:ph idx="1"/>
          </p:nvPr>
        </p:nvSpPr>
        <p:spPr/>
        <p:txBody>
          <a:bodyPr/>
          <a:lstStyle/>
          <a:p>
            <a:r>
              <a:rPr lang="sv-SE" dirty="0"/>
              <a:t>Svenska ESF-rådet har en rutin för att årligen rapportera överträdelser av EU-stadgan till ÖK</a:t>
            </a:r>
          </a:p>
          <a:p>
            <a:endParaRPr lang="sv-SE" dirty="0"/>
          </a:p>
          <a:p>
            <a:r>
              <a:rPr lang="sv-SE" dirty="0"/>
              <a:t>Gäller även klagomål inkomna till JO, JK eller annan ombudsman </a:t>
            </a:r>
          </a:p>
        </p:txBody>
      </p:sp>
    </p:spTree>
    <p:extLst>
      <p:ext uri="{BB962C8B-B14F-4D97-AF65-F5344CB8AC3E}">
        <p14:creationId xmlns:p14="http://schemas.microsoft.com/office/powerpoint/2010/main" val="773451396"/>
      </p:ext>
    </p:extLst>
  </p:cSld>
  <p:clrMapOvr>
    <a:masterClrMapping/>
  </p:clrMapOvr>
</p:sld>
</file>

<file path=ppt/theme/theme1.xml><?xml version="1.0" encoding="utf-8"?>
<a:theme xmlns:a="http://schemas.openxmlformats.org/drawingml/2006/main" name="Office-tema">
  <a:themeElements>
    <a:clrScheme name="Egen 1">
      <a:dk1>
        <a:srgbClr val="104161"/>
      </a:dk1>
      <a:lt1>
        <a:srgbClr val="F8F7F7"/>
      </a:lt1>
      <a:dk2>
        <a:srgbClr val="104161"/>
      </a:dk2>
      <a:lt2>
        <a:srgbClr val="F8F7F7"/>
      </a:lt2>
      <a:accent1>
        <a:srgbClr val="649AB3"/>
      </a:accent1>
      <a:accent2>
        <a:srgbClr val="A9D1DA"/>
      </a:accent2>
      <a:accent3>
        <a:srgbClr val="7C9259"/>
      </a:accent3>
      <a:accent4>
        <a:srgbClr val="B7CF83"/>
      </a:accent4>
      <a:accent5>
        <a:srgbClr val="7B485B"/>
      </a:accent5>
      <a:accent6>
        <a:srgbClr val="EABEA5"/>
      </a:accent6>
      <a:hlink>
        <a:srgbClr val="649AB3"/>
      </a:hlink>
      <a:folHlink>
        <a:srgbClr val="649AB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l">
          <a:defRPr dirty="0" err="1" smtClean="0"/>
        </a:defPPr>
      </a:lstStyle>
    </a:txDef>
  </a:objectDefaults>
  <a:extraClrSchemeLst/>
  <a:extLst>
    <a:ext uri="{05A4C25C-085E-4340-85A3-A5531E510DB2}">
      <thm15:themeFamily xmlns:thm15="http://schemas.microsoft.com/office/thememl/2012/main" name="ESF_PPT med instruktioner SVENSKA" id="{297E63B9-0D4A-440A-8320-CA187E90E325}" vid="{CD610495-ECC1-4A72-8ECB-5F4661CFEA5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59C2C07068C647A6FFF76568BC523B" ma:contentTypeVersion="9" ma:contentTypeDescription="Create a new document." ma:contentTypeScope="" ma:versionID="080b4b1b60fd3152bee808282157fa58">
  <xsd:schema xmlns:xsd="http://www.w3.org/2001/XMLSchema" xmlns:xs="http://www.w3.org/2001/XMLSchema" xmlns:p="http://schemas.microsoft.com/office/2006/metadata/properties" xmlns:ns3="292123ca-29e7-4e30-bfa4-ceb662f28c59" xmlns:ns4="84fb9d01-97da-46c7-bbf9-74b2c6780173" targetNamespace="http://schemas.microsoft.com/office/2006/metadata/properties" ma:root="true" ma:fieldsID="f5991a3119485a4e77b08917838381c0" ns3:_="" ns4:_="">
    <xsd:import namespace="292123ca-29e7-4e30-bfa4-ceb662f28c59"/>
    <xsd:import namespace="84fb9d01-97da-46c7-bbf9-74b2c678017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2123ca-29e7-4e30-bfa4-ceb662f28c5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fb9d01-97da-46c7-bbf9-74b2c678017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8E45DA2-0A22-4EE9-88B9-9DE004903D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2123ca-29e7-4e30-bfa4-ceb662f28c59"/>
    <ds:schemaRef ds:uri="84fb9d01-97da-46c7-bbf9-74b2c67801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C48AF7F-B4FB-4C79-B4AD-F2298F4F554C}">
  <ds:schemaRefs>
    <ds:schemaRef ds:uri="http://schemas.microsoft.com/sharepoint/v3/contenttype/forms"/>
  </ds:schemaRefs>
</ds:datastoreItem>
</file>

<file path=customXml/itemProps3.xml><?xml version="1.0" encoding="utf-8"?>
<ds:datastoreItem xmlns:ds="http://schemas.openxmlformats.org/officeDocument/2006/customXml" ds:itemID="{B2E4E5AA-F98D-4046-B066-28F20E9AC47D}">
  <ds:schemaRefs>
    <ds:schemaRef ds:uri="292123ca-29e7-4e30-bfa4-ceb662f28c59"/>
    <ds:schemaRef ds:uri="84fb9d01-97da-46c7-bbf9-74b2c6780173"/>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Grundmall med instruktioner SVENSKA</Template>
  <TotalTime>154</TotalTime>
  <Words>1546</Words>
  <Application>Microsoft Office PowerPoint</Application>
  <PresentationFormat>Bredbild</PresentationFormat>
  <Paragraphs>107</Paragraphs>
  <Slides>10</Slides>
  <Notes>9</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Calibri</vt:lpstr>
      <vt:lpstr>Trebuchet MS</vt:lpstr>
      <vt:lpstr>Office-tema</vt:lpstr>
      <vt:lpstr>Europeiska unionens stadga om de grundläggande rättigheterna</vt:lpstr>
      <vt:lpstr>Bakgrund</vt:lpstr>
      <vt:lpstr>Vad är EU-stadgan?</vt:lpstr>
      <vt:lpstr>Hur förhåller sig stadgan till annan lagstiftning? </vt:lpstr>
      <vt:lpstr>EU-stadgan   EKMR</vt:lpstr>
      <vt:lpstr>Varför behöver vi ha koll på det? </vt:lpstr>
      <vt:lpstr>De sex avdelningarna  </vt:lpstr>
      <vt:lpstr>När gäller rättsstadgan?</vt:lpstr>
      <vt:lpstr>Övervakningskommitténs roll </vt:lpstr>
      <vt:lpstr>Tack för att ni lyssnade!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Europeiska unionens stadga om de grundläggande rättigheterna</dc:title>
  <dc:creator>Skogberg Henrik</dc:creator>
  <cp:lastModifiedBy>Rönnbäck Maria</cp:lastModifiedBy>
  <cp:revision>7</cp:revision>
  <dcterms:created xsi:type="dcterms:W3CDTF">2023-01-24T07:47:25Z</dcterms:created>
  <dcterms:modified xsi:type="dcterms:W3CDTF">2023-02-22T11:45:03Z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0x0101004859C2C07068C647A6FFF76568BC523B</vt:lpwstr>
  </property>
</Properties>
</file>