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8" r:id="rId3"/>
    <p:sldId id="260" r:id="rId4"/>
    <p:sldId id="273" r:id="rId5"/>
    <p:sldId id="261" r:id="rId6"/>
    <p:sldId id="262" r:id="rId7"/>
    <p:sldId id="270" r:id="rId8"/>
    <p:sldId id="271" r:id="rId9"/>
    <p:sldId id="272" r:id="rId10"/>
    <p:sldId id="263" r:id="rId11"/>
    <p:sldId id="264" r:id="rId12"/>
    <p:sldId id="265" r:id="rId13"/>
    <p:sldId id="266" r:id="rId14"/>
    <p:sldId id="267" r:id="rId15"/>
    <p:sldId id="268" r:id="rId16"/>
    <p:sldId id="269" r:id="rId1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2B2B"/>
    <a:srgbClr val="F39886"/>
    <a:srgbClr val="124261"/>
    <a:srgbClr val="004062"/>
    <a:srgbClr val="8B475B"/>
    <a:srgbClr val="F6E3D2"/>
    <a:srgbClr val="723F4E"/>
    <a:srgbClr val="EABEA5"/>
    <a:srgbClr val="6299AE"/>
    <a:srgbClr val="F9E0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78571"/>
  </p:normalViewPr>
  <p:slideViewPr>
    <p:cSldViewPr snapToGrid="0" snapToObjects="1">
      <p:cViewPr varScale="1">
        <p:scale>
          <a:sx n="52" d="100"/>
          <a:sy n="52" d="100"/>
        </p:scale>
        <p:origin x="1228" y="56"/>
      </p:cViewPr>
      <p:guideLst/>
    </p:cSldViewPr>
  </p:slideViewPr>
  <p:outlineViewPr>
    <p:cViewPr>
      <p:scale>
        <a:sx n="33" d="100"/>
        <a:sy n="33" d="100"/>
      </p:scale>
      <p:origin x="0" y="0"/>
    </p:cViewPr>
  </p:outlineViewPr>
  <p:notesTextViewPr>
    <p:cViewPr>
      <p:scale>
        <a:sx n="1" d="1"/>
        <a:sy n="1" d="1"/>
      </p:scale>
      <p:origin x="0" y="-176"/>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Trebuchet MS" panose="020B0603020202020204" pitchFamily="34" charset="0"/>
                <a:ea typeface="+mn-ea"/>
                <a:cs typeface="+mn-cs"/>
              </a:defRPr>
            </a:pPr>
            <a:r>
              <a:rPr lang="sv-SE" dirty="0">
                <a:latin typeface="Trebuchet MS" panose="020B0603020202020204" pitchFamily="34" charset="0"/>
              </a:rPr>
              <a:t>Resultat 6 månader efter avslut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Trebuchet MS" panose="020B0603020202020204" pitchFamily="34" charset="0"/>
              <a:ea typeface="+mn-ea"/>
              <a:cs typeface="+mn-cs"/>
            </a:defRPr>
          </a:pPr>
          <a:endParaRPr lang="sv-SE"/>
        </a:p>
      </c:txPr>
    </c:title>
    <c:autoTitleDeleted val="0"/>
    <c:plotArea>
      <c:layout>
        <c:manualLayout>
          <c:layoutTarget val="inner"/>
          <c:xMode val="edge"/>
          <c:yMode val="edge"/>
          <c:x val="5.3354470421791568E-2"/>
          <c:y val="0.14285479328138814"/>
          <c:w val="0.93131719040869498"/>
          <c:h val="0.65463621224892576"/>
        </c:manualLayout>
      </c:layout>
      <c:barChart>
        <c:barDir val="col"/>
        <c:grouping val="clustered"/>
        <c:varyColors val="0"/>
        <c:ser>
          <c:idx val="0"/>
          <c:order val="0"/>
          <c:tx>
            <c:strRef>
              <c:f>Blad1!$B$1</c:f>
              <c:strCache>
                <c:ptCount val="1"/>
                <c:pt idx="0">
                  <c:v>Kvinnor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Trebuchet MS" panose="020B0603020202020204" pitchFamily="34" charset="0"/>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Deltagare i sysselsättning</c:v>
                </c:pt>
                <c:pt idx="1">
                  <c:v>Deltagare i utbildning</c:v>
                </c:pt>
                <c:pt idx="2">
                  <c:v>Deltagare i arbetsmarknadspolitiskt program</c:v>
                </c:pt>
              </c:strCache>
            </c:strRef>
          </c:cat>
          <c:val>
            <c:numRef>
              <c:f>Blad1!$B$2:$B$4</c:f>
              <c:numCache>
                <c:formatCode>0%</c:formatCode>
                <c:ptCount val="3"/>
                <c:pt idx="0">
                  <c:v>0.21</c:v>
                </c:pt>
                <c:pt idx="1">
                  <c:v>0.1</c:v>
                </c:pt>
                <c:pt idx="2">
                  <c:v>0.31</c:v>
                </c:pt>
              </c:numCache>
            </c:numRef>
          </c:val>
          <c:extLst>
            <c:ext xmlns:c16="http://schemas.microsoft.com/office/drawing/2014/chart" uri="{C3380CC4-5D6E-409C-BE32-E72D297353CC}">
              <c16:uniqueId val="{00000000-740A-4A76-AEC7-CD90910750B4}"/>
            </c:ext>
          </c:extLst>
        </c:ser>
        <c:ser>
          <c:idx val="1"/>
          <c:order val="1"/>
          <c:tx>
            <c:strRef>
              <c:f>Blad1!$C$1</c:f>
              <c:strCache>
                <c:ptCount val="1"/>
                <c:pt idx="0">
                  <c:v>Män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Trebuchet MS" panose="020B0603020202020204" pitchFamily="34" charset="0"/>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Deltagare i sysselsättning</c:v>
                </c:pt>
                <c:pt idx="1">
                  <c:v>Deltagare i utbildning</c:v>
                </c:pt>
                <c:pt idx="2">
                  <c:v>Deltagare i arbetsmarknadspolitiskt program</c:v>
                </c:pt>
              </c:strCache>
            </c:strRef>
          </c:cat>
          <c:val>
            <c:numRef>
              <c:f>Blad1!$C$2:$C$4</c:f>
              <c:numCache>
                <c:formatCode>0%</c:formatCode>
                <c:ptCount val="3"/>
                <c:pt idx="0">
                  <c:v>0.27</c:v>
                </c:pt>
                <c:pt idx="1">
                  <c:v>0.09</c:v>
                </c:pt>
                <c:pt idx="2">
                  <c:v>0.33</c:v>
                </c:pt>
              </c:numCache>
            </c:numRef>
          </c:val>
          <c:extLst>
            <c:ext xmlns:c16="http://schemas.microsoft.com/office/drawing/2014/chart" uri="{C3380CC4-5D6E-409C-BE32-E72D297353CC}">
              <c16:uniqueId val="{00000001-740A-4A76-AEC7-CD90910750B4}"/>
            </c:ext>
          </c:extLst>
        </c:ser>
        <c:ser>
          <c:idx val="2"/>
          <c:order val="2"/>
          <c:tx>
            <c:strRef>
              <c:f>Blad1!$D$1</c:f>
              <c:strCache>
                <c:ptCount val="1"/>
                <c:pt idx="0">
                  <c:v>Totalt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Trebuchet MS" panose="020B0603020202020204" pitchFamily="34" charset="0"/>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Deltagare i sysselsättning</c:v>
                </c:pt>
                <c:pt idx="1">
                  <c:v>Deltagare i utbildning</c:v>
                </c:pt>
                <c:pt idx="2">
                  <c:v>Deltagare i arbetsmarknadspolitiskt program</c:v>
                </c:pt>
              </c:strCache>
            </c:strRef>
          </c:cat>
          <c:val>
            <c:numRef>
              <c:f>Blad1!$D$2:$D$4</c:f>
              <c:numCache>
                <c:formatCode>0%</c:formatCode>
                <c:ptCount val="3"/>
                <c:pt idx="0">
                  <c:v>0.24</c:v>
                </c:pt>
                <c:pt idx="1">
                  <c:v>0.09</c:v>
                </c:pt>
                <c:pt idx="2">
                  <c:v>0.32</c:v>
                </c:pt>
              </c:numCache>
            </c:numRef>
          </c:val>
          <c:extLst>
            <c:ext xmlns:c16="http://schemas.microsoft.com/office/drawing/2014/chart" uri="{C3380CC4-5D6E-409C-BE32-E72D297353CC}">
              <c16:uniqueId val="{00000002-740A-4A76-AEC7-CD90910750B4}"/>
            </c:ext>
          </c:extLst>
        </c:ser>
        <c:ser>
          <c:idx val="3"/>
          <c:order val="3"/>
          <c:tx>
            <c:strRef>
              <c:f>Blad1!$E$1</c:f>
              <c:strCache>
                <c:ptCount val="1"/>
                <c:pt idx="0">
                  <c:v>Mål</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Trebuchet MS" panose="020B0603020202020204" pitchFamily="34" charset="0"/>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Deltagare i sysselsättning</c:v>
                </c:pt>
                <c:pt idx="1">
                  <c:v>Deltagare i utbildning</c:v>
                </c:pt>
                <c:pt idx="2">
                  <c:v>Deltagare i arbetsmarknadspolitiskt program</c:v>
                </c:pt>
              </c:strCache>
            </c:strRef>
          </c:cat>
          <c:val>
            <c:numRef>
              <c:f>Blad1!$E$2:$E$4</c:f>
              <c:numCache>
                <c:formatCode>0.0%</c:formatCode>
                <c:ptCount val="3"/>
                <c:pt idx="0" formatCode="0%">
                  <c:v>0.28000000000000003</c:v>
                </c:pt>
                <c:pt idx="1">
                  <c:v>1.0999999999999999E-2</c:v>
                </c:pt>
                <c:pt idx="2" formatCode="0%">
                  <c:v>0</c:v>
                </c:pt>
              </c:numCache>
            </c:numRef>
          </c:val>
          <c:extLst>
            <c:ext xmlns:c16="http://schemas.microsoft.com/office/drawing/2014/chart" uri="{C3380CC4-5D6E-409C-BE32-E72D297353CC}">
              <c16:uniqueId val="{00000003-740A-4A76-AEC7-CD90910750B4}"/>
            </c:ext>
          </c:extLst>
        </c:ser>
        <c:dLbls>
          <c:showLegendKey val="0"/>
          <c:showVal val="0"/>
          <c:showCatName val="0"/>
          <c:showSerName val="0"/>
          <c:showPercent val="0"/>
          <c:showBubbleSize val="0"/>
        </c:dLbls>
        <c:gapWidth val="219"/>
        <c:overlap val="-27"/>
        <c:axId val="659745048"/>
        <c:axId val="659739144"/>
      </c:barChart>
      <c:catAx>
        <c:axId val="659745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rebuchet MS" panose="020B0603020202020204" pitchFamily="34" charset="0"/>
                <a:ea typeface="+mn-ea"/>
                <a:cs typeface="+mn-cs"/>
              </a:defRPr>
            </a:pPr>
            <a:endParaRPr lang="sv-SE"/>
          </a:p>
        </c:txPr>
        <c:crossAx val="659739144"/>
        <c:crosses val="autoZero"/>
        <c:auto val="1"/>
        <c:lblAlgn val="ctr"/>
        <c:lblOffset val="100"/>
        <c:noMultiLvlLbl val="0"/>
      </c:catAx>
      <c:valAx>
        <c:axId val="659739144"/>
        <c:scaling>
          <c:orientation val="minMax"/>
          <c:max val="0.60000000000000009"/>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rebuchet MS" panose="020B0603020202020204" pitchFamily="34" charset="0"/>
                <a:ea typeface="+mn-ea"/>
                <a:cs typeface="+mn-cs"/>
              </a:defRPr>
            </a:pPr>
            <a:endParaRPr lang="sv-SE"/>
          </a:p>
        </c:txPr>
        <c:crossAx val="659745048"/>
        <c:crosses val="autoZero"/>
        <c:crossBetween val="between"/>
        <c:majorUnit val="0.1"/>
        <c:minorUnit val="2.0000000000000004E-2"/>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Trebuchet MS"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Trebuchet MS" panose="020B0603020202020204" pitchFamily="34" charset="0"/>
                <a:ea typeface="+mn-ea"/>
                <a:cs typeface="+mn-cs"/>
              </a:defRPr>
            </a:pPr>
            <a:r>
              <a:rPr lang="sv-SE" dirty="0">
                <a:latin typeface="Trebuchet MS" panose="020B0603020202020204" pitchFamily="34" charset="0"/>
              </a:rPr>
              <a:t>Resultat 6 månader efter avslut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Trebuchet MS" panose="020B0603020202020204" pitchFamily="34" charset="0"/>
              <a:ea typeface="+mn-ea"/>
              <a:cs typeface="+mn-cs"/>
            </a:defRPr>
          </a:pPr>
          <a:endParaRPr lang="sv-SE"/>
        </a:p>
      </c:txPr>
    </c:title>
    <c:autoTitleDeleted val="0"/>
    <c:plotArea>
      <c:layout>
        <c:manualLayout>
          <c:layoutTarget val="inner"/>
          <c:xMode val="edge"/>
          <c:yMode val="edge"/>
          <c:x val="5.3354470421791568E-2"/>
          <c:y val="0.14633608135797646"/>
          <c:w val="0.93131719040869498"/>
          <c:h val="0.65463621224892576"/>
        </c:manualLayout>
      </c:layout>
      <c:barChart>
        <c:barDir val="col"/>
        <c:grouping val="clustered"/>
        <c:varyColors val="0"/>
        <c:ser>
          <c:idx val="0"/>
          <c:order val="0"/>
          <c:tx>
            <c:strRef>
              <c:f>Blad1!$B$1</c:f>
              <c:strCache>
                <c:ptCount val="1"/>
                <c:pt idx="0">
                  <c:v>Kvinnor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Trebuchet MS" panose="020B0603020202020204" pitchFamily="34" charset="0"/>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Deltagare i sysselsättning</c:v>
                </c:pt>
                <c:pt idx="1">
                  <c:v>Deltagare i utbildning</c:v>
                </c:pt>
                <c:pt idx="2">
                  <c:v>Deltagare i arbetsmarknadspolitiskt program</c:v>
                </c:pt>
              </c:strCache>
            </c:strRef>
          </c:cat>
          <c:val>
            <c:numRef>
              <c:f>Blad1!$B$2:$B$4</c:f>
              <c:numCache>
                <c:formatCode>0%</c:formatCode>
                <c:ptCount val="3"/>
                <c:pt idx="0">
                  <c:v>0.14000000000000001</c:v>
                </c:pt>
                <c:pt idx="1">
                  <c:v>0.38</c:v>
                </c:pt>
                <c:pt idx="2">
                  <c:v>0.13</c:v>
                </c:pt>
              </c:numCache>
            </c:numRef>
          </c:val>
          <c:extLst>
            <c:ext xmlns:c16="http://schemas.microsoft.com/office/drawing/2014/chart" uri="{C3380CC4-5D6E-409C-BE32-E72D297353CC}">
              <c16:uniqueId val="{00000000-C3C5-4782-BBEF-F945C3261E6E}"/>
            </c:ext>
          </c:extLst>
        </c:ser>
        <c:ser>
          <c:idx val="1"/>
          <c:order val="1"/>
          <c:tx>
            <c:strRef>
              <c:f>Blad1!$C$1</c:f>
              <c:strCache>
                <c:ptCount val="1"/>
                <c:pt idx="0">
                  <c:v>Män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Trebuchet MS" panose="020B0603020202020204" pitchFamily="34" charset="0"/>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Deltagare i sysselsättning</c:v>
                </c:pt>
                <c:pt idx="1">
                  <c:v>Deltagare i utbildning</c:v>
                </c:pt>
                <c:pt idx="2">
                  <c:v>Deltagare i arbetsmarknadspolitiskt program</c:v>
                </c:pt>
              </c:strCache>
            </c:strRef>
          </c:cat>
          <c:val>
            <c:numRef>
              <c:f>Blad1!$C$2:$C$4</c:f>
              <c:numCache>
                <c:formatCode>0%</c:formatCode>
                <c:ptCount val="3"/>
                <c:pt idx="0">
                  <c:v>0.17</c:v>
                </c:pt>
                <c:pt idx="1">
                  <c:v>0.35</c:v>
                </c:pt>
                <c:pt idx="2">
                  <c:v>0.14000000000000001</c:v>
                </c:pt>
              </c:numCache>
            </c:numRef>
          </c:val>
          <c:extLst>
            <c:ext xmlns:c16="http://schemas.microsoft.com/office/drawing/2014/chart" uri="{C3380CC4-5D6E-409C-BE32-E72D297353CC}">
              <c16:uniqueId val="{00000001-C3C5-4782-BBEF-F945C3261E6E}"/>
            </c:ext>
          </c:extLst>
        </c:ser>
        <c:ser>
          <c:idx val="2"/>
          <c:order val="2"/>
          <c:tx>
            <c:strRef>
              <c:f>Blad1!$D$1</c:f>
              <c:strCache>
                <c:ptCount val="1"/>
                <c:pt idx="0">
                  <c:v>Totalt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Trebuchet MS" panose="020B0603020202020204" pitchFamily="34" charset="0"/>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Deltagare i sysselsättning</c:v>
                </c:pt>
                <c:pt idx="1">
                  <c:v>Deltagare i utbildning</c:v>
                </c:pt>
                <c:pt idx="2">
                  <c:v>Deltagare i arbetsmarknadspolitiskt program</c:v>
                </c:pt>
              </c:strCache>
            </c:strRef>
          </c:cat>
          <c:val>
            <c:numRef>
              <c:f>Blad1!$D$2:$D$4</c:f>
              <c:numCache>
                <c:formatCode>0%</c:formatCode>
                <c:ptCount val="3"/>
                <c:pt idx="0">
                  <c:v>0.16</c:v>
                </c:pt>
                <c:pt idx="1">
                  <c:v>0.36</c:v>
                </c:pt>
                <c:pt idx="2">
                  <c:v>0.14000000000000001</c:v>
                </c:pt>
              </c:numCache>
            </c:numRef>
          </c:val>
          <c:extLst>
            <c:ext xmlns:c16="http://schemas.microsoft.com/office/drawing/2014/chart" uri="{C3380CC4-5D6E-409C-BE32-E72D297353CC}">
              <c16:uniqueId val="{00000002-C3C5-4782-BBEF-F945C3261E6E}"/>
            </c:ext>
          </c:extLst>
        </c:ser>
        <c:ser>
          <c:idx val="3"/>
          <c:order val="3"/>
          <c:tx>
            <c:strRef>
              <c:f>Blad1!$E$1</c:f>
              <c:strCache>
                <c:ptCount val="1"/>
                <c:pt idx="0">
                  <c:v>Mål</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Trebuchet MS" panose="020B0603020202020204" pitchFamily="34" charset="0"/>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Deltagare i sysselsättning</c:v>
                </c:pt>
                <c:pt idx="1">
                  <c:v>Deltagare i utbildning</c:v>
                </c:pt>
                <c:pt idx="2">
                  <c:v>Deltagare i arbetsmarknadspolitiskt program</c:v>
                </c:pt>
              </c:strCache>
            </c:strRef>
          </c:cat>
          <c:val>
            <c:numRef>
              <c:f>Blad1!$E$2:$E$4</c:f>
              <c:numCache>
                <c:formatCode>0.0%</c:formatCode>
                <c:ptCount val="3"/>
                <c:pt idx="0" formatCode="0%">
                  <c:v>0.34</c:v>
                </c:pt>
                <c:pt idx="1">
                  <c:v>0.155</c:v>
                </c:pt>
                <c:pt idx="2" formatCode="0%">
                  <c:v>0.11</c:v>
                </c:pt>
              </c:numCache>
            </c:numRef>
          </c:val>
          <c:extLst>
            <c:ext xmlns:c16="http://schemas.microsoft.com/office/drawing/2014/chart" uri="{C3380CC4-5D6E-409C-BE32-E72D297353CC}">
              <c16:uniqueId val="{00000003-C3C5-4782-BBEF-F945C3261E6E}"/>
            </c:ext>
          </c:extLst>
        </c:ser>
        <c:dLbls>
          <c:showLegendKey val="0"/>
          <c:showVal val="0"/>
          <c:showCatName val="0"/>
          <c:showSerName val="0"/>
          <c:showPercent val="0"/>
          <c:showBubbleSize val="0"/>
        </c:dLbls>
        <c:gapWidth val="219"/>
        <c:overlap val="-27"/>
        <c:axId val="659745048"/>
        <c:axId val="659739144"/>
      </c:barChart>
      <c:catAx>
        <c:axId val="659745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rebuchet MS" panose="020B0603020202020204" pitchFamily="34" charset="0"/>
                <a:ea typeface="+mn-ea"/>
                <a:cs typeface="+mn-cs"/>
              </a:defRPr>
            </a:pPr>
            <a:endParaRPr lang="sv-SE"/>
          </a:p>
        </c:txPr>
        <c:crossAx val="659739144"/>
        <c:crosses val="autoZero"/>
        <c:auto val="1"/>
        <c:lblAlgn val="ctr"/>
        <c:lblOffset val="100"/>
        <c:noMultiLvlLbl val="0"/>
      </c:catAx>
      <c:valAx>
        <c:axId val="659739144"/>
        <c:scaling>
          <c:orientation val="minMax"/>
          <c:max val="0.60000000000000009"/>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solidFill>
            <a:srgbClr val="F8F7F7"/>
          </a:solid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rebuchet MS" panose="020B0603020202020204" pitchFamily="34" charset="0"/>
                <a:ea typeface="+mn-ea"/>
                <a:cs typeface="+mn-cs"/>
              </a:defRPr>
            </a:pPr>
            <a:endParaRPr lang="sv-SE"/>
          </a:p>
        </c:txPr>
        <c:crossAx val="659745048"/>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Trebuchet MS"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Trebuchet MS" panose="020B0603020202020204" pitchFamily="34" charset="0"/>
                <a:ea typeface="+mn-ea"/>
                <a:cs typeface="+mn-cs"/>
              </a:defRPr>
            </a:pPr>
            <a:r>
              <a:rPr lang="sv-SE" dirty="0">
                <a:latin typeface="Trebuchet MS" panose="020B0603020202020204" pitchFamily="34" charset="0"/>
              </a:rPr>
              <a:t>Resultat 6 månader efter avslut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Trebuchet MS" panose="020B0603020202020204" pitchFamily="34" charset="0"/>
              <a:ea typeface="+mn-ea"/>
              <a:cs typeface="+mn-cs"/>
            </a:defRPr>
          </a:pPr>
          <a:endParaRPr lang="sv-SE"/>
        </a:p>
      </c:txPr>
    </c:title>
    <c:autoTitleDeleted val="0"/>
    <c:plotArea>
      <c:layout/>
      <c:barChart>
        <c:barDir val="col"/>
        <c:grouping val="clustered"/>
        <c:varyColors val="0"/>
        <c:ser>
          <c:idx val="0"/>
          <c:order val="0"/>
          <c:tx>
            <c:strRef>
              <c:f>Blad1!$B$1</c:f>
              <c:strCache>
                <c:ptCount val="1"/>
                <c:pt idx="0">
                  <c:v>Kvinnor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Trebuchet MS" panose="020B0603020202020204" pitchFamily="34" charset="0"/>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Deltagare i sysselsättning</c:v>
                </c:pt>
                <c:pt idx="1">
                  <c:v>Deltagare i utbildning</c:v>
                </c:pt>
                <c:pt idx="2">
                  <c:v>Deltagare i arbetsmarknadspolitiskt program</c:v>
                </c:pt>
              </c:strCache>
            </c:strRef>
          </c:cat>
          <c:val>
            <c:numRef>
              <c:f>Blad1!$B$2:$B$4</c:f>
              <c:numCache>
                <c:formatCode>0%</c:formatCode>
                <c:ptCount val="3"/>
                <c:pt idx="0">
                  <c:v>0.19</c:v>
                </c:pt>
                <c:pt idx="1">
                  <c:v>7.0000000000000007E-2</c:v>
                </c:pt>
                <c:pt idx="2">
                  <c:v>0.34</c:v>
                </c:pt>
              </c:numCache>
            </c:numRef>
          </c:val>
          <c:extLst>
            <c:ext xmlns:c16="http://schemas.microsoft.com/office/drawing/2014/chart" uri="{C3380CC4-5D6E-409C-BE32-E72D297353CC}">
              <c16:uniqueId val="{00000000-8C9B-4694-BE03-0C883E816BB1}"/>
            </c:ext>
          </c:extLst>
        </c:ser>
        <c:ser>
          <c:idx val="1"/>
          <c:order val="1"/>
          <c:tx>
            <c:strRef>
              <c:f>Blad1!$C$1</c:f>
              <c:strCache>
                <c:ptCount val="1"/>
                <c:pt idx="0">
                  <c:v>Män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Trebuchet MS" panose="020B0603020202020204" pitchFamily="34" charset="0"/>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Deltagare i sysselsättning</c:v>
                </c:pt>
                <c:pt idx="1">
                  <c:v>Deltagare i utbildning</c:v>
                </c:pt>
                <c:pt idx="2">
                  <c:v>Deltagare i arbetsmarknadspolitiskt program</c:v>
                </c:pt>
              </c:strCache>
            </c:strRef>
          </c:cat>
          <c:val>
            <c:numRef>
              <c:f>Blad1!$C$2:$C$4</c:f>
              <c:numCache>
                <c:formatCode>0%</c:formatCode>
                <c:ptCount val="3"/>
                <c:pt idx="0">
                  <c:v>0.28000000000000003</c:v>
                </c:pt>
                <c:pt idx="1">
                  <c:v>0.06</c:v>
                </c:pt>
                <c:pt idx="2">
                  <c:v>0.32</c:v>
                </c:pt>
              </c:numCache>
            </c:numRef>
          </c:val>
          <c:extLst>
            <c:ext xmlns:c16="http://schemas.microsoft.com/office/drawing/2014/chart" uri="{C3380CC4-5D6E-409C-BE32-E72D297353CC}">
              <c16:uniqueId val="{00000001-8C9B-4694-BE03-0C883E816BB1}"/>
            </c:ext>
          </c:extLst>
        </c:ser>
        <c:ser>
          <c:idx val="2"/>
          <c:order val="2"/>
          <c:tx>
            <c:strRef>
              <c:f>Blad1!$D$1</c:f>
              <c:strCache>
                <c:ptCount val="1"/>
                <c:pt idx="0">
                  <c:v>Totalt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Trebuchet MS" panose="020B0603020202020204" pitchFamily="34" charset="0"/>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Deltagare i sysselsättning</c:v>
                </c:pt>
                <c:pt idx="1">
                  <c:v>Deltagare i utbildning</c:v>
                </c:pt>
                <c:pt idx="2">
                  <c:v>Deltagare i arbetsmarknadspolitiskt program</c:v>
                </c:pt>
              </c:strCache>
            </c:strRef>
          </c:cat>
          <c:val>
            <c:numRef>
              <c:f>Blad1!$D$2:$D$4</c:f>
              <c:numCache>
                <c:formatCode>0%</c:formatCode>
                <c:ptCount val="3"/>
                <c:pt idx="0">
                  <c:v>0.23</c:v>
                </c:pt>
                <c:pt idx="1">
                  <c:v>7.0000000000000007E-2</c:v>
                </c:pt>
                <c:pt idx="2">
                  <c:v>0.33</c:v>
                </c:pt>
              </c:numCache>
            </c:numRef>
          </c:val>
          <c:extLst>
            <c:ext xmlns:c16="http://schemas.microsoft.com/office/drawing/2014/chart" uri="{C3380CC4-5D6E-409C-BE32-E72D297353CC}">
              <c16:uniqueId val="{00000002-8C9B-4694-BE03-0C883E816BB1}"/>
            </c:ext>
          </c:extLst>
        </c:ser>
        <c:ser>
          <c:idx val="3"/>
          <c:order val="3"/>
          <c:tx>
            <c:strRef>
              <c:f>Blad1!$E$1</c:f>
              <c:strCache>
                <c:ptCount val="1"/>
                <c:pt idx="0">
                  <c:v>Mål</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Trebuchet MS" panose="020B0603020202020204" pitchFamily="34" charset="0"/>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Deltagare i sysselsättning</c:v>
                </c:pt>
                <c:pt idx="1">
                  <c:v>Deltagare i utbildning</c:v>
                </c:pt>
                <c:pt idx="2">
                  <c:v>Deltagare i arbetsmarknadspolitiskt program</c:v>
                </c:pt>
              </c:strCache>
            </c:strRef>
          </c:cat>
          <c:val>
            <c:numRef>
              <c:f>Blad1!$E$2:$E$4</c:f>
              <c:numCache>
                <c:formatCode>0.0%</c:formatCode>
                <c:ptCount val="3"/>
                <c:pt idx="0" formatCode="0%">
                  <c:v>0.24</c:v>
                </c:pt>
                <c:pt idx="1">
                  <c:v>1.0999999999999999E-2</c:v>
                </c:pt>
                <c:pt idx="2" formatCode="0%">
                  <c:v>0.52</c:v>
                </c:pt>
              </c:numCache>
            </c:numRef>
          </c:val>
          <c:extLst>
            <c:ext xmlns:c16="http://schemas.microsoft.com/office/drawing/2014/chart" uri="{C3380CC4-5D6E-409C-BE32-E72D297353CC}">
              <c16:uniqueId val="{00000003-8C9B-4694-BE03-0C883E816BB1}"/>
            </c:ext>
          </c:extLst>
        </c:ser>
        <c:dLbls>
          <c:showLegendKey val="0"/>
          <c:showVal val="0"/>
          <c:showCatName val="0"/>
          <c:showSerName val="0"/>
          <c:showPercent val="0"/>
          <c:showBubbleSize val="0"/>
        </c:dLbls>
        <c:gapWidth val="219"/>
        <c:overlap val="-27"/>
        <c:axId val="659745048"/>
        <c:axId val="659739144"/>
      </c:barChart>
      <c:catAx>
        <c:axId val="659745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rebuchet MS" panose="020B0603020202020204" pitchFamily="34" charset="0"/>
                <a:ea typeface="+mn-ea"/>
                <a:cs typeface="+mn-cs"/>
              </a:defRPr>
            </a:pPr>
            <a:endParaRPr lang="sv-SE"/>
          </a:p>
        </c:txPr>
        <c:crossAx val="659739144"/>
        <c:crosses val="autoZero"/>
        <c:auto val="1"/>
        <c:lblAlgn val="ctr"/>
        <c:lblOffset val="100"/>
        <c:noMultiLvlLbl val="0"/>
      </c:catAx>
      <c:valAx>
        <c:axId val="659739144"/>
        <c:scaling>
          <c:orientation val="minMax"/>
          <c:max val="0.60000000000000009"/>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solidFill>
            <a:srgbClr val="F8F7F7"/>
          </a:solid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rebuchet MS" panose="020B0603020202020204" pitchFamily="34" charset="0"/>
                <a:ea typeface="+mn-ea"/>
                <a:cs typeface="+mn-cs"/>
              </a:defRPr>
            </a:pPr>
            <a:endParaRPr lang="sv-SE"/>
          </a:p>
        </c:txPr>
        <c:crossAx val="6597450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Trebuchet MS"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Trebuchet MS" panose="020B0603020202020204" pitchFamily="34" charset="0"/>
                <a:ea typeface="+mn-ea"/>
                <a:cs typeface="+mn-cs"/>
              </a:defRPr>
            </a:pPr>
            <a:r>
              <a:rPr lang="sv-SE" dirty="0">
                <a:latin typeface="Trebuchet MS" panose="020B0603020202020204" pitchFamily="34" charset="0"/>
              </a:rPr>
              <a:t>Resultat 6 månader efter avslut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Trebuchet MS" panose="020B0603020202020204" pitchFamily="34" charset="0"/>
              <a:ea typeface="+mn-ea"/>
              <a:cs typeface="+mn-cs"/>
            </a:defRPr>
          </a:pPr>
          <a:endParaRPr lang="sv-SE"/>
        </a:p>
      </c:txPr>
    </c:title>
    <c:autoTitleDeleted val="0"/>
    <c:plotArea>
      <c:layout>
        <c:manualLayout>
          <c:layoutTarget val="inner"/>
          <c:xMode val="edge"/>
          <c:yMode val="edge"/>
          <c:x val="5.3354470421791568E-2"/>
          <c:y val="0.1393735052047998"/>
          <c:w val="0.93131719040869498"/>
          <c:h val="0.65463621224892576"/>
        </c:manualLayout>
      </c:layout>
      <c:barChart>
        <c:barDir val="col"/>
        <c:grouping val="clustered"/>
        <c:varyColors val="0"/>
        <c:ser>
          <c:idx val="0"/>
          <c:order val="0"/>
          <c:tx>
            <c:strRef>
              <c:f>Blad1!$B$1</c:f>
              <c:strCache>
                <c:ptCount val="1"/>
                <c:pt idx="0">
                  <c:v>Kvinnor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Trebuchet MS" panose="020B0603020202020204" pitchFamily="34" charset="0"/>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Deltagare i anställning</c:v>
                </c:pt>
                <c:pt idx="1">
                  <c:v>Deltagare som egenföretagare</c:v>
                </c:pt>
                <c:pt idx="2">
                  <c:v>Deltagare i utbildning inkl praktik mm</c:v>
                </c:pt>
                <c:pt idx="3">
                  <c:v>Deltagare i arbetsmarknadspolitiskt program</c:v>
                </c:pt>
              </c:strCache>
            </c:strRef>
          </c:cat>
          <c:val>
            <c:numRef>
              <c:f>Blad1!$B$2:$B$5</c:f>
              <c:numCache>
                <c:formatCode>0%</c:formatCode>
                <c:ptCount val="4"/>
                <c:pt idx="0">
                  <c:v>0.32</c:v>
                </c:pt>
                <c:pt idx="1">
                  <c:v>0</c:v>
                </c:pt>
                <c:pt idx="2">
                  <c:v>0.22</c:v>
                </c:pt>
                <c:pt idx="3">
                  <c:v>0.21</c:v>
                </c:pt>
              </c:numCache>
            </c:numRef>
          </c:val>
          <c:extLst>
            <c:ext xmlns:c16="http://schemas.microsoft.com/office/drawing/2014/chart" uri="{C3380CC4-5D6E-409C-BE32-E72D297353CC}">
              <c16:uniqueId val="{00000000-03E9-41E6-8950-3AE6F86A85B2}"/>
            </c:ext>
          </c:extLst>
        </c:ser>
        <c:ser>
          <c:idx val="1"/>
          <c:order val="1"/>
          <c:tx>
            <c:strRef>
              <c:f>Blad1!$C$1</c:f>
              <c:strCache>
                <c:ptCount val="1"/>
                <c:pt idx="0">
                  <c:v>Män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Trebuchet MS" panose="020B0603020202020204" pitchFamily="34" charset="0"/>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Deltagare i anställning</c:v>
                </c:pt>
                <c:pt idx="1">
                  <c:v>Deltagare som egenföretagare</c:v>
                </c:pt>
                <c:pt idx="2">
                  <c:v>Deltagare i utbildning inkl praktik mm</c:v>
                </c:pt>
                <c:pt idx="3">
                  <c:v>Deltagare i arbetsmarknadspolitiskt program</c:v>
                </c:pt>
              </c:strCache>
            </c:strRef>
          </c:cat>
          <c:val>
            <c:numRef>
              <c:f>Blad1!$C$2:$C$5</c:f>
              <c:numCache>
                <c:formatCode>0%</c:formatCode>
                <c:ptCount val="4"/>
                <c:pt idx="0">
                  <c:v>0.39</c:v>
                </c:pt>
                <c:pt idx="1">
                  <c:v>0</c:v>
                </c:pt>
                <c:pt idx="2">
                  <c:v>0.17</c:v>
                </c:pt>
                <c:pt idx="3">
                  <c:v>0.24</c:v>
                </c:pt>
              </c:numCache>
            </c:numRef>
          </c:val>
          <c:extLst>
            <c:ext xmlns:c16="http://schemas.microsoft.com/office/drawing/2014/chart" uri="{C3380CC4-5D6E-409C-BE32-E72D297353CC}">
              <c16:uniqueId val="{00000001-03E9-41E6-8950-3AE6F86A85B2}"/>
            </c:ext>
          </c:extLst>
        </c:ser>
        <c:ser>
          <c:idx val="2"/>
          <c:order val="2"/>
          <c:tx>
            <c:strRef>
              <c:f>Blad1!$D$1</c:f>
              <c:strCache>
                <c:ptCount val="1"/>
                <c:pt idx="0">
                  <c:v>Totalt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Trebuchet MS" panose="020B0603020202020204" pitchFamily="34" charset="0"/>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Deltagare i anställning</c:v>
                </c:pt>
                <c:pt idx="1">
                  <c:v>Deltagare som egenföretagare</c:v>
                </c:pt>
                <c:pt idx="2">
                  <c:v>Deltagare i utbildning inkl praktik mm</c:v>
                </c:pt>
                <c:pt idx="3">
                  <c:v>Deltagare i arbetsmarknadspolitiskt program</c:v>
                </c:pt>
              </c:strCache>
            </c:strRef>
          </c:cat>
          <c:val>
            <c:numRef>
              <c:f>Blad1!$D$2:$D$5</c:f>
              <c:numCache>
                <c:formatCode>0%</c:formatCode>
                <c:ptCount val="4"/>
                <c:pt idx="0">
                  <c:v>0.36</c:v>
                </c:pt>
                <c:pt idx="1">
                  <c:v>0</c:v>
                </c:pt>
                <c:pt idx="2">
                  <c:v>0.19</c:v>
                </c:pt>
                <c:pt idx="3">
                  <c:v>0.23</c:v>
                </c:pt>
              </c:numCache>
            </c:numRef>
          </c:val>
          <c:extLst>
            <c:ext xmlns:c16="http://schemas.microsoft.com/office/drawing/2014/chart" uri="{C3380CC4-5D6E-409C-BE32-E72D297353CC}">
              <c16:uniqueId val="{00000002-03E9-41E6-8950-3AE6F86A85B2}"/>
            </c:ext>
          </c:extLst>
        </c:ser>
        <c:ser>
          <c:idx val="3"/>
          <c:order val="3"/>
          <c:tx>
            <c:strRef>
              <c:f>Blad1!$E$1</c:f>
              <c:strCache>
                <c:ptCount val="1"/>
                <c:pt idx="0">
                  <c:v>Mål</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Trebuchet MS" panose="020B0603020202020204" pitchFamily="34" charset="0"/>
                    <a:ea typeface="+mn-ea"/>
                    <a:cs typeface="+mn-cs"/>
                  </a:defRPr>
                </a:pPr>
                <a:endParaRPr lang="sv-S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Deltagare i anställning</c:v>
                </c:pt>
                <c:pt idx="1">
                  <c:v>Deltagare som egenföretagare</c:v>
                </c:pt>
                <c:pt idx="2">
                  <c:v>Deltagare i utbildning inkl praktik mm</c:v>
                </c:pt>
                <c:pt idx="3">
                  <c:v>Deltagare i arbetsmarknadspolitiskt program</c:v>
                </c:pt>
              </c:strCache>
            </c:strRef>
          </c:cat>
          <c:val>
            <c:numRef>
              <c:f>Blad1!$E$2:$E$5</c:f>
              <c:numCache>
                <c:formatCode>0.0%</c:formatCode>
                <c:ptCount val="4"/>
                <c:pt idx="0" formatCode="0%">
                  <c:v>0.33</c:v>
                </c:pt>
                <c:pt idx="1">
                  <c:v>1.0999999999999999E-2</c:v>
                </c:pt>
                <c:pt idx="2" formatCode="0%">
                  <c:v>0.15</c:v>
                </c:pt>
                <c:pt idx="3" formatCode="0%">
                  <c:v>0.11</c:v>
                </c:pt>
              </c:numCache>
            </c:numRef>
          </c:val>
          <c:extLst>
            <c:ext xmlns:c16="http://schemas.microsoft.com/office/drawing/2014/chart" uri="{C3380CC4-5D6E-409C-BE32-E72D297353CC}">
              <c16:uniqueId val="{00000003-03E9-41E6-8950-3AE6F86A85B2}"/>
            </c:ext>
          </c:extLst>
        </c:ser>
        <c:dLbls>
          <c:showLegendKey val="0"/>
          <c:showVal val="0"/>
          <c:showCatName val="0"/>
          <c:showSerName val="0"/>
          <c:showPercent val="0"/>
          <c:showBubbleSize val="0"/>
        </c:dLbls>
        <c:gapWidth val="219"/>
        <c:overlap val="-27"/>
        <c:axId val="659745048"/>
        <c:axId val="659739144"/>
      </c:barChart>
      <c:catAx>
        <c:axId val="659745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rebuchet MS" panose="020B0603020202020204" pitchFamily="34" charset="0"/>
                <a:ea typeface="+mn-ea"/>
                <a:cs typeface="+mn-cs"/>
              </a:defRPr>
            </a:pPr>
            <a:endParaRPr lang="sv-SE"/>
          </a:p>
        </c:txPr>
        <c:crossAx val="659739144"/>
        <c:crosses val="autoZero"/>
        <c:auto val="1"/>
        <c:lblAlgn val="ctr"/>
        <c:lblOffset val="100"/>
        <c:noMultiLvlLbl val="0"/>
      </c:catAx>
      <c:valAx>
        <c:axId val="659739144"/>
        <c:scaling>
          <c:orientation val="minMax"/>
          <c:max val="0.60000000000000009"/>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rebuchet MS" panose="020B0603020202020204" pitchFamily="34" charset="0"/>
                <a:ea typeface="+mn-ea"/>
                <a:cs typeface="+mn-cs"/>
              </a:defRPr>
            </a:pPr>
            <a:endParaRPr lang="sv-SE"/>
          </a:p>
        </c:txPr>
        <c:crossAx val="6597450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Trebuchet MS"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7D9394-B095-D14F-9C64-9054C5F416E2}" type="datetimeFigureOut">
              <a:rPr lang="sv-SE" smtClean="0"/>
              <a:t>2022-12-05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936579-4CA0-484E-809B-B32E5DC99479}" type="slidenum">
              <a:rPr lang="sv-SE" smtClean="0"/>
              <a:t>‹#›</a:t>
            </a:fld>
            <a:endParaRPr lang="sv-SE"/>
          </a:p>
        </p:txBody>
      </p:sp>
    </p:spTree>
    <p:extLst>
      <p:ext uri="{BB962C8B-B14F-4D97-AF65-F5344CB8AC3E}">
        <p14:creationId xmlns:p14="http://schemas.microsoft.com/office/powerpoint/2010/main" val="152548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1</a:t>
            </a:fld>
            <a:endParaRPr lang="sv-SE"/>
          </a:p>
        </p:txBody>
      </p:sp>
    </p:spTree>
    <p:extLst>
      <p:ext uri="{BB962C8B-B14F-4D97-AF65-F5344CB8AC3E}">
        <p14:creationId xmlns:p14="http://schemas.microsoft.com/office/powerpoint/2010/main" val="40611817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För särskilt mål 2.3 ser vi också oförändrade resultat, Någon procentenhet ner finns, men beror på avrundningseffekt.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Andelen deltagare som återfinns i ett arbetsmarknadspolitiskt program är i nivå med deltagare i särskilt mål 2.1. Målet på 52 procent kommer sannolikt inte uppnås.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Fördelningen och nivån på andelen deltagare i sysselsättning påminner även den om särskilt mål 2.1, samt även andel deltagare i utbildning. </a:t>
            </a:r>
          </a:p>
          <a:p>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12</a:t>
            </a:fld>
            <a:endParaRPr lang="sv-SE"/>
          </a:p>
        </p:txBody>
      </p:sp>
    </p:spTree>
    <p:extLst>
      <p:ext uri="{BB962C8B-B14F-4D97-AF65-F5344CB8AC3E}">
        <p14:creationId xmlns:p14="http://schemas.microsoft.com/office/powerpoint/2010/main" val="3291313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I programområde 3 har inga förändringar skett jämfört med föregående socialfondsrapport. Även här finns avrundningseffekt på någon procentenhet. </a:t>
            </a:r>
          </a:p>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Programmet har kommit så långt att de deltagare som ännu är kvar i projekt i programområde 3 sannolikt inte kommer påverka resultatet nämnvärt.</a:t>
            </a:r>
          </a:p>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Andelen deltagare som driver eget företag är oförändrad från föregående socialfondsrapport och fortsatt låg. Antalet deltagare är 44, 17 kvinnor och 27 män.</a:t>
            </a:r>
          </a:p>
          <a:p>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13</a:t>
            </a:fld>
            <a:endParaRPr lang="sv-SE"/>
          </a:p>
        </p:txBody>
      </p:sp>
    </p:spTree>
    <p:extLst>
      <p:ext uri="{BB962C8B-B14F-4D97-AF65-F5344CB8AC3E}">
        <p14:creationId xmlns:p14="http://schemas.microsoft.com/office/powerpoint/2010/main" val="1047848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I föregående socialfondsrapport kunde vi se att jämfört med ett år tidigare såg vi för första gången sedan vi började redovisa denna indikator en uppgång i index. Jämförelsetalet för hela befolkningen fortsatte att sjunka. Men fortsatt ligger index för målgruppen i ESF-projekten lägre. </a:t>
            </a:r>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14</a:t>
            </a:fld>
            <a:endParaRPr lang="sv-SE"/>
          </a:p>
        </p:txBody>
      </p:sp>
    </p:spTree>
    <p:extLst>
      <p:ext uri="{BB962C8B-B14F-4D97-AF65-F5344CB8AC3E}">
        <p14:creationId xmlns:p14="http://schemas.microsoft.com/office/powerpoint/2010/main" val="464892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Andelen kvinnor och män är 42 respektive 58 procent. Av dessa anges att 63 procent av kvinnorna har erhållit en kvalifikation, medan andelen för män uppgår till 43 procent.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Jämfört med föregående socialfondsrapport går resultatet upp med tre procentenheter på totalen. Även i denna uppföljning sker en tydlig uppgång för kvinnor med 7 procentenheter och andelen män fortsätter att minska, nu med två procentenheter</a:t>
            </a:r>
            <a:r>
              <a:rPr lang="sv-SE" sz="1800" spc="3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 Totalt </a:t>
            </a: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vid de två senaste uppföljningarna har andelen kvinnor med för bättrad arbetsmarknadssituation gått upp 19 procentenheter medan männen backat med 8 procentenheter.</a:t>
            </a:r>
          </a:p>
          <a:p>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15</a:t>
            </a:fld>
            <a:endParaRPr lang="sv-SE"/>
          </a:p>
        </p:txBody>
      </p:sp>
    </p:spTree>
    <p:extLst>
      <p:ext uri="{BB962C8B-B14F-4D97-AF65-F5344CB8AC3E}">
        <p14:creationId xmlns:p14="http://schemas.microsoft.com/office/powerpoint/2010/main" val="4149143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Programmets mål för indikatorn är 28 procent. Sedan rapporteringen juli 2018 har resultatet totalt för kvinnor och män legat mellan 35 och 40 procent. Alltid med något lägre resultat för kvinnor jämfört med män. </a:t>
            </a:r>
          </a:p>
          <a:p>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16</a:t>
            </a:fld>
            <a:endParaRPr lang="sv-SE"/>
          </a:p>
        </p:txBody>
      </p:sp>
    </p:spTree>
    <p:extLst>
      <p:ext uri="{BB962C8B-B14F-4D97-AF65-F5344CB8AC3E}">
        <p14:creationId xmlns:p14="http://schemas.microsoft.com/office/powerpoint/2010/main" val="2541565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2</a:t>
            </a:fld>
            <a:endParaRPr lang="sv-SE"/>
          </a:p>
        </p:txBody>
      </p:sp>
    </p:spTree>
    <p:extLst>
      <p:ext uri="{BB962C8B-B14F-4D97-AF65-F5344CB8AC3E}">
        <p14:creationId xmlns:p14="http://schemas.microsoft.com/office/powerpoint/2010/main" val="3213792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536 projekt har avslutats. (Resten har avbrutits 45 eller hävts 6.)</a:t>
            </a:r>
          </a:p>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Sedan föregående socialfondsrapport har 13 projekt avslutats, varav 5 i programområde 1 och 8 i programområde 2.</a:t>
            </a:r>
          </a:p>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Totalt 15 850 miljoner kronor har beviljats i stöd, men med återflöden och revideringar i budget ligger intecknat på 14 790 miljoner kronor. </a:t>
            </a:r>
          </a:p>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Sedan föregående socialfondsrapport har 13 nya projekt startat inom programområde 1 och 2. Förutom förstudier inom programområde 1 har 7 projekt för deltagare i Care startat. Ytterligare 15 projekt ligger för beredning inom 2.4. </a:t>
            </a:r>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3</a:t>
            </a:fld>
            <a:endParaRPr lang="sv-SE"/>
          </a:p>
        </p:txBody>
      </p:sp>
    </p:spTree>
    <p:extLst>
      <p:ext uri="{BB962C8B-B14F-4D97-AF65-F5344CB8AC3E}">
        <p14:creationId xmlns:p14="http://schemas.microsoft.com/office/powerpoint/2010/main" val="3171078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Totalt låg 31 projekt som beslutade, under beredning och inkomna. Totalt inkomna ansökningar 36.</a:t>
            </a:r>
          </a:p>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Sedan socialfondsrapporten skrevs har det skett en ökning i särskilt mål 2.4 Care. Från 14 beviljade projekt till 38 beviljade. 65 inkomna ansökningar. Totalt ansökt 575 miljoner kronor, mot tidigare 317 miljoner kronor.</a:t>
            </a:r>
          </a:p>
          <a:p>
            <a:pPr marL="0" marR="0" lvl="0" indent="0" algn="l" defTabSz="914400" rtl="0" eaLnBrk="1" fontAlgn="auto" latinLnBrk="0" hangingPunct="1">
              <a:lnSpc>
                <a:spcPts val="1300"/>
              </a:lnSpc>
              <a:spcBef>
                <a:spcPts val="0"/>
              </a:spcBef>
              <a:spcAft>
                <a:spcPts val="1200"/>
              </a:spcAft>
              <a:buClrTx/>
              <a:buSzTx/>
              <a:buFontTx/>
              <a:buNone/>
              <a:tabLst/>
              <a:defRPr/>
            </a:pPr>
            <a:r>
              <a:rPr lang="sv-SE" sz="12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I princip hela utlysta beloppet beviljat.</a:t>
            </a:r>
          </a:p>
          <a:p>
            <a:pPr>
              <a:lnSpc>
                <a:spcPts val="1300"/>
              </a:lnSpc>
              <a:spcAft>
                <a:spcPts val="1200"/>
              </a:spcAft>
            </a:pPr>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4</a:t>
            </a:fld>
            <a:endParaRPr lang="sv-SE"/>
          </a:p>
        </p:txBody>
      </p:sp>
    </p:spTree>
    <p:extLst>
      <p:ext uri="{BB962C8B-B14F-4D97-AF65-F5344CB8AC3E}">
        <p14:creationId xmlns:p14="http://schemas.microsoft.com/office/powerpoint/2010/main" val="3886587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ts val="1300"/>
              </a:lnSpc>
              <a:spcBef>
                <a:spcPts val="0"/>
              </a:spcBef>
              <a:spcAft>
                <a:spcPts val="1200"/>
              </a:spcAft>
              <a:buClrTx/>
              <a:buSzTx/>
              <a:buFontTx/>
              <a:buNone/>
              <a:tabLst/>
              <a:defRPr/>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Andel intecknat av ram ökar med 4 procentenheter sedan föregående rapport.</a:t>
            </a:r>
            <a:endParaRPr lang="sv-SE" sz="1800" spc="30" baseline="3000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Andel godkänd kostnad av ram har ökat med 4 procentenheter sedan föregående rapport. </a:t>
            </a:r>
          </a:p>
          <a:p>
            <a:pPr>
              <a:lnSpc>
                <a:spcPts val="1300"/>
              </a:lnSpc>
              <a:spcAft>
                <a:spcPts val="1200"/>
              </a:spcAft>
            </a:pPr>
            <a:endPar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Med förändringen i 2.4 Care är andelen intecknat av ram 85 procent.</a:t>
            </a:r>
          </a:p>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Av den godkända kostnaden stod Care för 120 000 kronor. Hittills är de utbetalningarna upp i närmare 7 miljoner kronor, vilket inte förändrar andelen godkänt av ram. Nästan lika mycket </a:t>
            </a:r>
            <a:r>
              <a:rPr lang="sv-SE" sz="1800" spc="3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ligger för </a:t>
            </a: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klart för beslut/under beredning.</a:t>
            </a:r>
          </a:p>
          <a:p>
            <a:pPr>
              <a:lnSpc>
                <a:spcPts val="1300"/>
              </a:lnSpc>
              <a:spcAft>
                <a:spcPts val="1200"/>
              </a:spcAft>
            </a:pPr>
            <a:endPar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Tematiska mål:</a:t>
            </a:r>
          </a:p>
          <a:p>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8. Att främja hållbar kvalitativ sysselsättning och arbetskraftens rörlighet. </a:t>
            </a:r>
          </a:p>
          <a:p>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9. Att främja social delaktighet bekämpa fattigdom och diskriminering.</a:t>
            </a:r>
          </a:p>
          <a:p>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10. Investera i utbildning och yrkesutbildning för kompetens och livslångt lärande.</a:t>
            </a:r>
          </a:p>
          <a:p>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13. Främjande av krisreparation i samband med covid-19-pandemin och förberedande av en grön, digital och resilient återhämtning av ekonomin.</a:t>
            </a:r>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5</a:t>
            </a:fld>
            <a:endParaRPr lang="sv-SE"/>
          </a:p>
        </p:txBody>
      </p:sp>
    </p:spTree>
    <p:extLst>
      <p:ext uri="{BB962C8B-B14F-4D97-AF65-F5344CB8AC3E}">
        <p14:creationId xmlns:p14="http://schemas.microsoft.com/office/powerpoint/2010/main" val="3497328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Intecknat antal deltagare minskar i alla särskilda mål utom i 2.4, 3.1 och 5.1. Det nya särskilda målet 2.4 gör att det totalt sker en ökning inom programområde 2. </a:t>
            </a:r>
          </a:p>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Inget av nedgången påverkar slutmålen då dessa är uppnådd sedan länge, även om andelen sjunker tillfälligt i programområde 2. Vilket beror på utökat slutmål genom särskilt mål 2.4.</a:t>
            </a:r>
          </a:p>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I </a:t>
            </a:r>
            <a:r>
              <a:rPr lang="sv-SE" sz="1800" spc="30" dirty="0" err="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React</a:t>
            </a: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-EU har nära 29 000 nya deltagare planerats in. </a:t>
            </a:r>
          </a:p>
          <a:p>
            <a:pPr>
              <a:lnSpc>
                <a:spcPts val="1300"/>
              </a:lnSpc>
              <a:spcAft>
                <a:spcPts val="1200"/>
              </a:spcAft>
            </a:pPr>
            <a:endPar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p>
            <a:pPr>
              <a:lnSpc>
                <a:spcPts val="1300"/>
              </a:lnSpc>
              <a:spcAft>
                <a:spcPts val="1200"/>
              </a:spcAft>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Med uppdateringen av Care är det 14 004 deltagare planerade. 61 procent kvinnor och 39 procent män</a:t>
            </a:r>
          </a:p>
          <a:p>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6</a:t>
            </a:fld>
            <a:endParaRPr lang="sv-SE"/>
          </a:p>
        </p:txBody>
      </p:sp>
    </p:spTree>
    <p:extLst>
      <p:ext uri="{BB962C8B-B14F-4D97-AF65-F5344CB8AC3E}">
        <p14:creationId xmlns:p14="http://schemas.microsoft.com/office/powerpoint/2010/main" val="3549765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Andel kvinnor och män som påbörjat deltagande är 44 respektive 56 procent.</a:t>
            </a:r>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9</a:t>
            </a:fld>
            <a:endParaRPr lang="sv-SE"/>
          </a:p>
        </p:txBody>
      </p:sp>
    </p:spTree>
    <p:extLst>
      <p:ext uri="{BB962C8B-B14F-4D97-AF65-F5344CB8AC3E}">
        <p14:creationId xmlns:p14="http://schemas.microsoft.com/office/powerpoint/2010/main" val="64061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Resultaten inom särskilt mål 2.1 ligger oförändrat jämfört med föregående socialfondsrapport. Skillnader finns med en procentenhet upp eller ner och beror på avrundningseffekter.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Fortsatt gäller att målet för deltagare i sysselsättning blir svårt att nå, medan målet för deltagare i utbildning kommer kunna uppfyllas.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I särskilt mål 2.1 finns inget mål för deltagare i arbetsmarknadspolitiskt program, men uppgifterna redovisas för jämförbarhetens skull med övriga särskilda mål.</a:t>
            </a:r>
          </a:p>
          <a:p>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10</a:t>
            </a:fld>
            <a:endParaRPr lang="sv-SE"/>
          </a:p>
        </p:txBody>
      </p:sp>
    </p:spTree>
    <p:extLst>
      <p:ext uri="{BB962C8B-B14F-4D97-AF65-F5344CB8AC3E}">
        <p14:creationId xmlns:p14="http://schemas.microsoft.com/office/powerpoint/2010/main" val="3378082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Precis som i särskilt mål 2.1 gäller här att resultaten är oförändrade sedan föregående socialfondsrapport. Skillnad på en procentenhet upp eller ner beror på avrundningseffekter.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800" spc="3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För särskilt mål 2.2 kommer heller inte målet nås för deltagare i sysselsättning, medan målet för deltagare i utbildning är tydligt passerat. </a:t>
            </a:r>
          </a:p>
          <a:p>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11</a:t>
            </a:fld>
            <a:endParaRPr lang="sv-SE"/>
          </a:p>
        </p:txBody>
      </p:sp>
    </p:spTree>
    <p:extLst>
      <p:ext uri="{BB962C8B-B14F-4D97-AF65-F5344CB8AC3E}">
        <p14:creationId xmlns:p14="http://schemas.microsoft.com/office/powerpoint/2010/main" val="38504064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sida 1">
    <p:bg>
      <p:bgPr>
        <a:solidFill>
          <a:srgbClr val="F8F7F7"/>
        </a:solidFill>
        <a:effectLst/>
      </p:bgPr>
    </p:bg>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21F8F117-E482-B548-86A9-089DD068ACEA}"/>
              </a:ext>
              <a:ext uri="{C183D7F6-B498-43B3-948B-1728B52AA6E4}">
                <adec:decorative xmlns:adec="http://schemas.microsoft.com/office/drawing/2017/decorative" val="1"/>
              </a:ext>
            </a:extLst>
          </p:cNvPr>
          <p:cNvSpPr/>
          <p:nvPr userDrawn="1"/>
        </p:nvSpPr>
        <p:spPr>
          <a:xfrm>
            <a:off x="7157360" y="2576471"/>
            <a:ext cx="941011" cy="941011"/>
          </a:xfrm>
          <a:prstGeom prst="rect">
            <a:avLst/>
          </a:prstGeom>
          <a:solidFill>
            <a:srgbClr val="00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F2BBD79D-617E-0C4E-8C8E-F40ECFB5292F}"/>
              </a:ext>
              <a:ext uri="{C183D7F6-B498-43B3-948B-1728B52AA6E4}">
                <adec:decorative xmlns:adec="http://schemas.microsoft.com/office/drawing/2017/decorative" val="1"/>
              </a:ext>
            </a:extLst>
          </p:cNvPr>
          <p:cNvSpPr/>
          <p:nvPr userDrawn="1"/>
        </p:nvSpPr>
        <p:spPr>
          <a:xfrm>
            <a:off x="-25637" y="731217"/>
            <a:ext cx="6251293" cy="3717969"/>
          </a:xfrm>
          <a:prstGeom prst="rect">
            <a:avLst/>
          </a:prstGeom>
          <a:solidFill>
            <a:srgbClr val="F6E3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99A6F7AF-1600-3745-B44C-3759E7BDE7E7}"/>
              </a:ext>
              <a:ext uri="{C183D7F6-B498-43B3-948B-1728B52AA6E4}">
                <adec:decorative xmlns:adec="http://schemas.microsoft.com/office/drawing/2017/decorative" val="1"/>
              </a:ext>
            </a:extLst>
          </p:cNvPr>
          <p:cNvSpPr/>
          <p:nvPr userDrawn="1"/>
        </p:nvSpPr>
        <p:spPr>
          <a:xfrm>
            <a:off x="5293952" y="3517482"/>
            <a:ext cx="1863408" cy="18634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 name="Rubrik 1">
            <a:extLst>
              <a:ext uri="{FF2B5EF4-FFF2-40B4-BE49-F238E27FC236}">
                <a16:creationId xmlns:a16="http://schemas.microsoft.com/office/drawing/2014/main" id="{80A94A70-77CA-7A4A-9A57-2F63C0D87FD5}"/>
              </a:ext>
            </a:extLst>
          </p:cNvPr>
          <p:cNvSpPr>
            <a:spLocks noGrp="1"/>
          </p:cNvSpPr>
          <p:nvPr>
            <p:ph type="ctrTitle" hasCustomPrompt="1"/>
          </p:nvPr>
        </p:nvSpPr>
        <p:spPr>
          <a:xfrm>
            <a:off x="432151" y="1036705"/>
            <a:ext cx="5271531" cy="1257144"/>
          </a:xfrm>
        </p:spPr>
        <p:txBody>
          <a:bodyPr anchor="b">
            <a:normAutofit/>
          </a:bodyPr>
          <a:lstStyle>
            <a:lvl1pPr algn="l">
              <a:defRPr sz="4000"/>
            </a:lvl1pPr>
          </a:lstStyle>
          <a:p>
            <a:r>
              <a:rPr lang="sv-SE" dirty="0"/>
              <a:t>Välkomna till Svenska ESF-rådet</a:t>
            </a:r>
          </a:p>
        </p:txBody>
      </p:sp>
      <p:sp>
        <p:nvSpPr>
          <p:cNvPr id="10" name="Underrubrik 2">
            <a:extLst>
              <a:ext uri="{FF2B5EF4-FFF2-40B4-BE49-F238E27FC236}">
                <a16:creationId xmlns:a16="http://schemas.microsoft.com/office/drawing/2014/main" id="{517873D5-62BF-154B-8C79-136C0BF69C19}"/>
              </a:ext>
            </a:extLst>
          </p:cNvPr>
          <p:cNvSpPr>
            <a:spLocks noGrp="1"/>
          </p:cNvSpPr>
          <p:nvPr>
            <p:ph type="subTitle" idx="1" hasCustomPrompt="1"/>
          </p:nvPr>
        </p:nvSpPr>
        <p:spPr>
          <a:xfrm>
            <a:off x="432152" y="2457360"/>
            <a:ext cx="5271530" cy="589215"/>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r>
              <a:rPr lang="sv-SE" dirty="0"/>
              <a:t> </a:t>
            </a:r>
            <a:r>
              <a:rPr lang="sv-SE" dirty="0" err="1"/>
              <a:t>sit</a:t>
            </a:r>
            <a:endParaRPr lang="sv-SE" dirty="0"/>
          </a:p>
        </p:txBody>
      </p:sp>
      <p:sp>
        <p:nvSpPr>
          <p:cNvPr id="11" name="Platshållare för text 10">
            <a:extLst>
              <a:ext uri="{FF2B5EF4-FFF2-40B4-BE49-F238E27FC236}">
                <a16:creationId xmlns:a16="http://schemas.microsoft.com/office/drawing/2014/main" id="{DC0ADD5B-E213-FE4F-9F25-F0B2241BB349}"/>
              </a:ext>
            </a:extLst>
          </p:cNvPr>
          <p:cNvSpPr>
            <a:spLocks noGrp="1"/>
          </p:cNvSpPr>
          <p:nvPr>
            <p:ph type="body" sz="quarter" idx="10" hasCustomPrompt="1"/>
          </p:nvPr>
        </p:nvSpPr>
        <p:spPr>
          <a:xfrm>
            <a:off x="432151" y="3811425"/>
            <a:ext cx="5271737" cy="344031"/>
          </a:xfrm>
        </p:spPr>
        <p:txBody>
          <a:bodyPr/>
          <a:lstStyle>
            <a:lvl1pPr marL="0" indent="0">
              <a:buNone/>
              <a:defRPr sz="1400"/>
            </a:lvl1pPr>
          </a:lstStyle>
          <a:p>
            <a:r>
              <a:rPr lang="sv-SE" dirty="0"/>
              <a:t>Skapare och datum</a:t>
            </a:r>
          </a:p>
        </p:txBody>
      </p:sp>
      <p:pic>
        <p:nvPicPr>
          <p:cNvPr id="12" name="Bildobjekt 11" descr="Svenska ESF-rådets logotyp">
            <a:extLst>
              <a:ext uri="{FF2B5EF4-FFF2-40B4-BE49-F238E27FC236}">
                <a16:creationId xmlns:a16="http://schemas.microsoft.com/office/drawing/2014/main" id="{03C84CEB-0DB6-C25B-7C06-AA9B937CF604}"/>
              </a:ext>
            </a:extLst>
          </p:cNvPr>
          <p:cNvPicPr>
            <a:picLocks noChangeAspect="1"/>
          </p:cNvPicPr>
          <p:nvPr userDrawn="1"/>
        </p:nvPicPr>
        <p:blipFill>
          <a:blip r:embed="rId2"/>
          <a:stretch>
            <a:fillRect/>
          </a:stretch>
        </p:blipFill>
        <p:spPr>
          <a:xfrm>
            <a:off x="9314916" y="5776393"/>
            <a:ext cx="2375731" cy="648319"/>
          </a:xfrm>
          <a:prstGeom prst="rect">
            <a:avLst/>
          </a:prstGeom>
        </p:spPr>
      </p:pic>
      <p:pic>
        <p:nvPicPr>
          <p:cNvPr id="2" name="Bildobjekt 1" descr="Medfinansieras av Europeiska unionen logotyp">
            <a:extLst>
              <a:ext uri="{FF2B5EF4-FFF2-40B4-BE49-F238E27FC236}">
                <a16:creationId xmlns:a16="http://schemas.microsoft.com/office/drawing/2014/main" id="{DA31E4B4-4A48-3B03-2461-334F4293CCB5}"/>
              </a:ext>
            </a:extLst>
          </p:cNvPr>
          <p:cNvPicPr>
            <a:picLocks noChangeAspect="1"/>
          </p:cNvPicPr>
          <p:nvPr userDrawn="1"/>
        </p:nvPicPr>
        <p:blipFill>
          <a:blip r:embed="rId3"/>
          <a:stretch>
            <a:fillRect/>
          </a:stretch>
        </p:blipFill>
        <p:spPr>
          <a:xfrm>
            <a:off x="9314916" y="368477"/>
            <a:ext cx="2519832" cy="535653"/>
          </a:xfrm>
          <a:prstGeom prst="rect">
            <a:avLst/>
          </a:prstGeom>
        </p:spPr>
      </p:pic>
    </p:spTree>
    <p:extLst>
      <p:ext uri="{BB962C8B-B14F-4D97-AF65-F5344CB8AC3E}">
        <p14:creationId xmlns:p14="http://schemas.microsoft.com/office/powerpoint/2010/main" val="845357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Text och bild med mönster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762939" y="1595672"/>
            <a:ext cx="5429062" cy="526232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658416" y="457200"/>
            <a:ext cx="2227153" cy="222715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298195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och två bild med mönster 3">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8834680" y="-7167"/>
            <a:ext cx="2164245" cy="2208413"/>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5782429" y="1330859"/>
            <a:ext cx="3711422" cy="36134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8154469" y="4950958"/>
            <a:ext cx="1339382" cy="1339382"/>
          </a:xfrm>
          <a:prstGeom prst="rect">
            <a:avLst/>
          </a:prstGeom>
          <a:solidFill>
            <a:srgbClr val="A9D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0F8CDA74-96A5-A641-B00B-1B55A4AE1B37}"/>
              </a:ext>
              <a:ext uri="{C183D7F6-B498-43B3-948B-1728B52AA6E4}">
                <adec:decorative xmlns:adec="http://schemas.microsoft.com/office/drawing/2017/decorative" val="1"/>
              </a:ext>
            </a:extLst>
          </p:cNvPr>
          <p:cNvSpPr/>
          <p:nvPr userDrawn="1"/>
        </p:nvSpPr>
        <p:spPr>
          <a:xfrm>
            <a:off x="10998925" y="2201246"/>
            <a:ext cx="989656" cy="1009853"/>
          </a:xfrm>
          <a:prstGeom prst="rect">
            <a:avLst/>
          </a:prstGeom>
          <a:solidFill>
            <a:srgbClr val="72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Platshållare för bild 11">
            <a:extLst>
              <a:ext uri="{FF2B5EF4-FFF2-40B4-BE49-F238E27FC236}">
                <a16:creationId xmlns:a16="http://schemas.microsoft.com/office/drawing/2014/main" id="{2DAC763D-35B4-D94F-991C-53FB20BFBCD2}"/>
              </a:ext>
            </a:extLst>
          </p:cNvPr>
          <p:cNvSpPr>
            <a:spLocks noGrp="1"/>
          </p:cNvSpPr>
          <p:nvPr>
            <p:ph type="pic" sz="quarter" idx="10"/>
          </p:nvPr>
        </p:nvSpPr>
        <p:spPr>
          <a:xfrm>
            <a:off x="9493851" y="4186448"/>
            <a:ext cx="2694915" cy="2671552"/>
          </a:xfrm>
        </p:spPr>
        <p:txBody>
          <a:bodyPr/>
          <a:lstStyle>
            <a:lvl1pPr marL="0" indent="0">
              <a:buNone/>
              <a:defRPr/>
            </a:lvl1pPr>
          </a:lstStyle>
          <a:p>
            <a:r>
              <a:rPr lang="sv-SE"/>
              <a:t>Klicka på ikonen för att lägga till en bild</a:t>
            </a:r>
            <a:endParaRPr lang="sv-SE" dirty="0"/>
          </a:p>
        </p:txBody>
      </p:sp>
    </p:spTree>
    <p:extLst>
      <p:ext uri="{BB962C8B-B14F-4D97-AF65-F5344CB8AC3E}">
        <p14:creationId xmlns:p14="http://schemas.microsoft.com/office/powerpoint/2010/main" val="4047333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och bild med mönster 4">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119782" y="90087"/>
            <a:ext cx="3388945" cy="3426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9510037" y="1731792"/>
            <a:ext cx="836672" cy="836672"/>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7846462" y="5160475"/>
            <a:ext cx="1663575" cy="1697525"/>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0F8CDA74-96A5-A641-B00B-1B55A4AE1B37}"/>
              </a:ext>
              <a:ext uri="{C183D7F6-B498-43B3-948B-1728B52AA6E4}">
                <adec:decorative xmlns:adec="http://schemas.microsoft.com/office/drawing/2017/decorative" val="1"/>
              </a:ext>
            </a:extLst>
          </p:cNvPr>
          <p:cNvSpPr/>
          <p:nvPr userDrawn="1"/>
        </p:nvSpPr>
        <p:spPr>
          <a:xfrm>
            <a:off x="6765861" y="4061125"/>
            <a:ext cx="1077363" cy="1099350"/>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Platshållare för bild 11">
            <a:extLst>
              <a:ext uri="{FF2B5EF4-FFF2-40B4-BE49-F238E27FC236}">
                <a16:creationId xmlns:a16="http://schemas.microsoft.com/office/drawing/2014/main" id="{2DAC763D-35B4-D94F-991C-53FB20BFBCD2}"/>
              </a:ext>
            </a:extLst>
          </p:cNvPr>
          <p:cNvSpPr>
            <a:spLocks noGrp="1"/>
          </p:cNvSpPr>
          <p:nvPr>
            <p:ph type="pic" sz="quarter" idx="10"/>
          </p:nvPr>
        </p:nvSpPr>
        <p:spPr>
          <a:xfrm>
            <a:off x="9510037" y="2568464"/>
            <a:ext cx="2694915" cy="2592011"/>
          </a:xfrm>
        </p:spPr>
        <p:txBody>
          <a:bodyPr/>
          <a:lstStyle>
            <a:lvl1pPr marL="0" indent="0">
              <a:buNone/>
              <a:defRPr/>
            </a:lvl1pPr>
          </a:lstStyle>
          <a:p>
            <a:r>
              <a:rPr lang="sv-SE"/>
              <a:t>Klicka på ikonen för att lägga till en bild</a:t>
            </a:r>
            <a:endParaRPr lang="sv-SE" dirty="0"/>
          </a:p>
        </p:txBody>
      </p:sp>
    </p:spTree>
    <p:extLst>
      <p:ext uri="{BB962C8B-B14F-4D97-AF65-F5344CB8AC3E}">
        <p14:creationId xmlns:p14="http://schemas.microsoft.com/office/powerpoint/2010/main" val="253656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Text och bild med mönster 5">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029609" y="1595672"/>
            <a:ext cx="4831398" cy="468301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10261349" y="1"/>
            <a:ext cx="1595672" cy="1595672"/>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9571022" y="4237022"/>
            <a:ext cx="2620979" cy="2620979"/>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4055170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och bild med mönster 6">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865068" y="543124"/>
            <a:ext cx="5326932" cy="5136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478466" y="5164057"/>
            <a:ext cx="1702652" cy="1693943"/>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6169981" y="-32371"/>
            <a:ext cx="2539844" cy="2551905"/>
          </a:xfrm>
          <a:prstGeom prst="rect">
            <a:avLst/>
          </a:prstGeom>
          <a:solidFill>
            <a:srgbClr val="1242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5339150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xtra text med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6623406"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6623406"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Rektangel 4">
            <a:extLst>
              <a:ext uri="{FF2B5EF4-FFF2-40B4-BE49-F238E27FC236}">
                <a16:creationId xmlns:a16="http://schemas.microsoft.com/office/drawing/2014/main" id="{7D4D8DBF-8444-804B-958C-8A5752B5EEC7}"/>
              </a:ext>
              <a:ext uri="{C183D7F6-B498-43B3-948B-1728B52AA6E4}">
                <adec:decorative xmlns:adec="http://schemas.microsoft.com/office/drawing/2017/decorative" val="1"/>
              </a:ext>
            </a:extLst>
          </p:cNvPr>
          <p:cNvSpPr/>
          <p:nvPr userDrawn="1"/>
        </p:nvSpPr>
        <p:spPr>
          <a:xfrm>
            <a:off x="7939044" y="5482535"/>
            <a:ext cx="1375874" cy="1375874"/>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6" name="Rektangel 5">
            <a:extLst>
              <a:ext uri="{FF2B5EF4-FFF2-40B4-BE49-F238E27FC236}">
                <a16:creationId xmlns:a16="http://schemas.microsoft.com/office/drawing/2014/main" id="{CBECD36E-DD4B-E344-8D02-17076226E5A6}"/>
              </a:ext>
              <a:ext uri="{C183D7F6-B498-43B3-948B-1728B52AA6E4}">
                <adec:decorative xmlns:adec="http://schemas.microsoft.com/office/drawing/2017/decorative" val="1"/>
              </a:ext>
            </a:extLst>
          </p:cNvPr>
          <p:cNvSpPr/>
          <p:nvPr userDrawn="1"/>
        </p:nvSpPr>
        <p:spPr>
          <a:xfrm>
            <a:off x="9314917" y="2605451"/>
            <a:ext cx="2877084" cy="2877084"/>
          </a:xfrm>
          <a:prstGeom prst="rect">
            <a:avLst/>
          </a:prstGeom>
          <a:solidFill>
            <a:srgbClr val="72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Platshållare för bild 10">
            <a:extLst>
              <a:ext uri="{FF2B5EF4-FFF2-40B4-BE49-F238E27FC236}">
                <a16:creationId xmlns:a16="http://schemas.microsoft.com/office/drawing/2014/main" id="{7A1B5B9E-0DAE-8247-8A6C-E1AFEB21F98B}"/>
              </a:ext>
            </a:extLst>
          </p:cNvPr>
          <p:cNvSpPr>
            <a:spLocks noGrp="1"/>
          </p:cNvSpPr>
          <p:nvPr>
            <p:ph type="pic" sz="quarter" idx="10"/>
          </p:nvPr>
        </p:nvSpPr>
        <p:spPr>
          <a:xfrm>
            <a:off x="7509135" y="452927"/>
            <a:ext cx="3611562" cy="3611563"/>
          </a:xfrm>
        </p:spPr>
        <p:txBody>
          <a:bodyPr/>
          <a:lstStyle/>
          <a:p>
            <a:r>
              <a:rPr lang="sv-SE"/>
              <a:t>Klicka på ikonen för att lägga till en bild</a:t>
            </a:r>
          </a:p>
        </p:txBody>
      </p:sp>
    </p:spTree>
    <p:extLst>
      <p:ext uri="{BB962C8B-B14F-4D97-AF65-F5344CB8AC3E}">
        <p14:creationId xmlns:p14="http://schemas.microsoft.com/office/powerpoint/2010/main" val="2875927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xtra text med bild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6623406"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6623406"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Rektangel 4">
            <a:extLst>
              <a:ext uri="{FF2B5EF4-FFF2-40B4-BE49-F238E27FC236}">
                <a16:creationId xmlns:a16="http://schemas.microsoft.com/office/drawing/2014/main" id="{7D4D8DBF-8444-804B-958C-8A5752B5EEC7}"/>
              </a:ext>
              <a:ext uri="{C183D7F6-B498-43B3-948B-1728B52AA6E4}">
                <adec:decorative xmlns:adec="http://schemas.microsoft.com/office/drawing/2017/decorative" val="1"/>
              </a:ext>
            </a:extLst>
          </p:cNvPr>
          <p:cNvSpPr/>
          <p:nvPr userDrawn="1"/>
        </p:nvSpPr>
        <p:spPr>
          <a:xfrm>
            <a:off x="7973677" y="457200"/>
            <a:ext cx="1153231" cy="1153231"/>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6" name="Rektangel 5">
            <a:extLst>
              <a:ext uri="{FF2B5EF4-FFF2-40B4-BE49-F238E27FC236}">
                <a16:creationId xmlns:a16="http://schemas.microsoft.com/office/drawing/2014/main" id="{CBECD36E-DD4B-E344-8D02-17076226E5A6}"/>
              </a:ext>
              <a:ext uri="{C183D7F6-B498-43B3-948B-1728B52AA6E4}">
                <adec:decorative xmlns:adec="http://schemas.microsoft.com/office/drawing/2017/decorative" val="1"/>
              </a:ext>
            </a:extLst>
          </p:cNvPr>
          <p:cNvSpPr/>
          <p:nvPr userDrawn="1"/>
        </p:nvSpPr>
        <p:spPr>
          <a:xfrm>
            <a:off x="7597663" y="4311353"/>
            <a:ext cx="2546647" cy="2546647"/>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Platshållare för bild 7">
            <a:extLst>
              <a:ext uri="{FF2B5EF4-FFF2-40B4-BE49-F238E27FC236}">
                <a16:creationId xmlns:a16="http://schemas.microsoft.com/office/drawing/2014/main" id="{EBEE1651-5104-0C49-B498-D2207B4C16CD}"/>
              </a:ext>
            </a:extLst>
          </p:cNvPr>
          <p:cNvSpPr>
            <a:spLocks noGrp="1"/>
          </p:cNvSpPr>
          <p:nvPr>
            <p:ph type="pic" sz="quarter" idx="10"/>
          </p:nvPr>
        </p:nvSpPr>
        <p:spPr>
          <a:xfrm>
            <a:off x="9126538" y="1609725"/>
            <a:ext cx="3065462" cy="3141663"/>
          </a:xfrm>
        </p:spPr>
        <p:txBody>
          <a:bodyPr/>
          <a:lstStyle/>
          <a:p>
            <a:r>
              <a:rPr lang="sv-SE"/>
              <a:t>Klicka på ikonen för att lägga till en bild</a:t>
            </a:r>
            <a:endParaRPr lang="sv-SE" dirty="0"/>
          </a:p>
        </p:txBody>
      </p:sp>
    </p:spTree>
    <p:extLst>
      <p:ext uri="{BB962C8B-B14F-4D97-AF65-F5344CB8AC3E}">
        <p14:creationId xmlns:p14="http://schemas.microsoft.com/office/powerpoint/2010/main" val="3246799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092982" y="457201"/>
            <a:ext cx="5622201" cy="59254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extLst>
      <p:ext uri="{BB962C8B-B14F-4D97-AF65-F5344CB8AC3E}">
        <p14:creationId xmlns:p14="http://schemas.microsoft.com/office/powerpoint/2010/main" val="35122566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Utfallande bil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0" y="0"/>
            <a:ext cx="121920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Tree>
    <p:extLst>
      <p:ext uri="{BB962C8B-B14F-4D97-AF65-F5344CB8AC3E}">
        <p14:creationId xmlns:p14="http://schemas.microsoft.com/office/powerpoint/2010/main" val="34746292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54F6FA-2C7A-0F40-A68F-8B6D535642C5}"/>
              </a:ext>
            </a:extLst>
          </p:cNvPr>
          <p:cNvSpPr>
            <a:spLocks noGrp="1"/>
          </p:cNvSpPr>
          <p:nvPr>
            <p:ph type="title"/>
          </p:nvPr>
        </p:nvSpPr>
        <p:spPr>
          <a:xfrm>
            <a:off x="968720" y="516048"/>
            <a:ext cx="10385079" cy="5269116"/>
          </a:xfrm>
        </p:spPr>
        <p:txBody>
          <a:bodyPr/>
          <a:lstStyle>
            <a:lvl1pPr algn="ctr">
              <a:defRPr/>
            </a:lvl1pPr>
          </a:lstStyle>
          <a:p>
            <a:r>
              <a:rPr lang="sv-SE"/>
              <a:t>Klicka här för att ändra mall för rubrikformat</a:t>
            </a:r>
          </a:p>
        </p:txBody>
      </p:sp>
    </p:spTree>
    <p:extLst>
      <p:ext uri="{BB962C8B-B14F-4D97-AF65-F5344CB8AC3E}">
        <p14:creationId xmlns:p14="http://schemas.microsoft.com/office/powerpoint/2010/main" val="640517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tartsida 2">
    <p:bg>
      <p:bgPr>
        <a:solidFill>
          <a:srgbClr val="F8F7F7"/>
        </a:solidFill>
        <a:effectLst/>
      </p:bgPr>
    </p:bg>
    <p:spTree>
      <p:nvGrpSpPr>
        <p:cNvPr id="1" name=""/>
        <p:cNvGrpSpPr/>
        <p:nvPr/>
      </p:nvGrpSpPr>
      <p:grpSpPr>
        <a:xfrm>
          <a:off x="0" y="0"/>
          <a:ext cx="0" cy="0"/>
          <a:chOff x="0" y="0"/>
          <a:chExt cx="0" cy="0"/>
        </a:xfrm>
      </p:grpSpPr>
      <p:sp>
        <p:nvSpPr>
          <p:cNvPr id="14" name="Rektangel 13">
            <a:extLst>
              <a:ext uri="{FF2B5EF4-FFF2-40B4-BE49-F238E27FC236}">
                <a16:creationId xmlns:a16="http://schemas.microsoft.com/office/drawing/2014/main" id="{34E60E6F-E48C-8649-8FBF-B9F4EC38AEBD}"/>
              </a:ext>
              <a:ext uri="{C183D7F6-B498-43B3-948B-1728B52AA6E4}">
                <adec:decorative xmlns:adec="http://schemas.microsoft.com/office/drawing/2017/decorative" val="1"/>
              </a:ext>
            </a:extLst>
          </p:cNvPr>
          <p:cNvSpPr/>
          <p:nvPr userDrawn="1"/>
        </p:nvSpPr>
        <p:spPr>
          <a:xfrm>
            <a:off x="7157360" y="2576471"/>
            <a:ext cx="941011" cy="941011"/>
          </a:xfrm>
          <a:prstGeom prst="rect">
            <a:avLst/>
          </a:prstGeom>
          <a:solidFill>
            <a:srgbClr val="00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5" name="Rektangel 14">
            <a:extLst>
              <a:ext uri="{FF2B5EF4-FFF2-40B4-BE49-F238E27FC236}">
                <a16:creationId xmlns:a16="http://schemas.microsoft.com/office/drawing/2014/main" id="{2465B3A2-FA99-B048-8364-C9B6EE7AF2CA}"/>
              </a:ext>
              <a:ext uri="{C183D7F6-B498-43B3-948B-1728B52AA6E4}">
                <adec:decorative xmlns:adec="http://schemas.microsoft.com/office/drawing/2017/decorative" val="1"/>
              </a:ext>
            </a:extLst>
          </p:cNvPr>
          <p:cNvSpPr/>
          <p:nvPr userDrawn="1"/>
        </p:nvSpPr>
        <p:spPr>
          <a:xfrm>
            <a:off x="-25637" y="731217"/>
            <a:ext cx="6251293" cy="3717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6" name="Rektangel 15">
            <a:extLst>
              <a:ext uri="{FF2B5EF4-FFF2-40B4-BE49-F238E27FC236}">
                <a16:creationId xmlns:a16="http://schemas.microsoft.com/office/drawing/2014/main" id="{7BAFA08D-D8ED-9E43-9149-F165AFF23E2D}"/>
              </a:ext>
              <a:ext uri="{C183D7F6-B498-43B3-948B-1728B52AA6E4}">
                <adec:decorative xmlns:adec="http://schemas.microsoft.com/office/drawing/2017/decorative" val="1"/>
              </a:ext>
            </a:extLst>
          </p:cNvPr>
          <p:cNvSpPr/>
          <p:nvPr userDrawn="1"/>
        </p:nvSpPr>
        <p:spPr>
          <a:xfrm>
            <a:off x="5293952" y="3517482"/>
            <a:ext cx="1863408" cy="1863408"/>
          </a:xfrm>
          <a:prstGeom prst="rect">
            <a:avLst/>
          </a:prstGeom>
          <a:solidFill>
            <a:srgbClr val="8B47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432151" y="1036705"/>
            <a:ext cx="5271531" cy="1257144"/>
          </a:xfrm>
        </p:spPr>
        <p:txBody>
          <a:bodyPr anchor="b">
            <a:normAutofit/>
          </a:bodyPr>
          <a:lstStyle>
            <a:lvl1pPr algn="l">
              <a:defRPr sz="4000"/>
            </a:lvl1pPr>
          </a:lstStyle>
          <a:p>
            <a:r>
              <a:rPr lang="sv-SE" dirty="0"/>
              <a:t>Välkomna till Svenska ESF-rådet</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432152" y="2457360"/>
            <a:ext cx="5271530" cy="589215"/>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r>
              <a:rPr lang="sv-SE" dirty="0"/>
              <a:t> </a:t>
            </a:r>
            <a:r>
              <a:rPr lang="sv-SE" dirty="0" err="1"/>
              <a:t>sit</a:t>
            </a:r>
            <a:endParaRPr lang="sv-SE" dirty="0"/>
          </a:p>
        </p:txBody>
      </p:sp>
      <p:sp>
        <p:nvSpPr>
          <p:cNvPr id="12" name="Platshållare för text 10">
            <a:extLst>
              <a:ext uri="{FF2B5EF4-FFF2-40B4-BE49-F238E27FC236}">
                <a16:creationId xmlns:a16="http://schemas.microsoft.com/office/drawing/2014/main" id="{21301CA2-F276-B14A-B0EA-CD7F6DD8D436}"/>
              </a:ext>
            </a:extLst>
          </p:cNvPr>
          <p:cNvSpPr>
            <a:spLocks noGrp="1"/>
          </p:cNvSpPr>
          <p:nvPr>
            <p:ph type="body" sz="quarter" idx="10" hasCustomPrompt="1"/>
          </p:nvPr>
        </p:nvSpPr>
        <p:spPr>
          <a:xfrm>
            <a:off x="432151" y="3811425"/>
            <a:ext cx="5271737" cy="344031"/>
          </a:xfrm>
        </p:spPr>
        <p:txBody>
          <a:bodyPr/>
          <a:lstStyle>
            <a:lvl1pPr marL="0" indent="0">
              <a:buNone/>
              <a:defRPr sz="1400"/>
            </a:lvl1pPr>
          </a:lstStyle>
          <a:p>
            <a:r>
              <a:rPr lang="sv-SE" dirty="0"/>
              <a:t>Skapare och </a:t>
            </a:r>
            <a:r>
              <a:rPr lang="sv-SE" dirty="0" err="1"/>
              <a:t>dqatum</a:t>
            </a:r>
            <a:endParaRPr lang="sv-SE" dirty="0"/>
          </a:p>
        </p:txBody>
      </p:sp>
      <p:pic>
        <p:nvPicPr>
          <p:cNvPr id="11" name="Bildobjekt 10" descr="Svenska ESF-rådets logotyp">
            <a:extLst>
              <a:ext uri="{FF2B5EF4-FFF2-40B4-BE49-F238E27FC236}">
                <a16:creationId xmlns:a16="http://schemas.microsoft.com/office/drawing/2014/main" id="{9BF7A750-D0B7-89CB-9892-35C1D2F50279}"/>
              </a:ext>
            </a:extLst>
          </p:cNvPr>
          <p:cNvPicPr>
            <a:picLocks noChangeAspect="1"/>
          </p:cNvPicPr>
          <p:nvPr userDrawn="1"/>
        </p:nvPicPr>
        <p:blipFill>
          <a:blip r:embed="rId2"/>
          <a:stretch>
            <a:fillRect/>
          </a:stretch>
        </p:blipFill>
        <p:spPr>
          <a:xfrm>
            <a:off x="9314916" y="5776393"/>
            <a:ext cx="2375731" cy="648319"/>
          </a:xfrm>
          <a:prstGeom prst="rect">
            <a:avLst/>
          </a:prstGeom>
        </p:spPr>
      </p:pic>
      <p:pic>
        <p:nvPicPr>
          <p:cNvPr id="4" name="Bildobjekt 3" descr="Medfinansieras av Europeiska unionen logotyp">
            <a:extLst>
              <a:ext uri="{FF2B5EF4-FFF2-40B4-BE49-F238E27FC236}">
                <a16:creationId xmlns:a16="http://schemas.microsoft.com/office/drawing/2014/main" id="{FE7117B6-8B02-22B9-0558-169D9DBF9CEF}"/>
              </a:ext>
            </a:extLst>
          </p:cNvPr>
          <p:cNvPicPr>
            <a:picLocks noChangeAspect="1"/>
          </p:cNvPicPr>
          <p:nvPr userDrawn="1"/>
        </p:nvPicPr>
        <p:blipFill>
          <a:blip r:embed="rId3"/>
          <a:stretch>
            <a:fillRect/>
          </a:stretch>
        </p:blipFill>
        <p:spPr>
          <a:xfrm>
            <a:off x="9314916" y="368477"/>
            <a:ext cx="2519832" cy="535653"/>
          </a:xfrm>
          <a:prstGeom prst="rect">
            <a:avLst/>
          </a:prstGeom>
        </p:spPr>
      </p:pic>
    </p:spTree>
    <p:extLst>
      <p:ext uri="{BB962C8B-B14F-4D97-AF65-F5344CB8AC3E}">
        <p14:creationId xmlns:p14="http://schemas.microsoft.com/office/powerpoint/2010/main" val="3378445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Tom sida">
    <p:bg>
      <p:bgPr>
        <a:solidFill>
          <a:srgbClr val="F8F7F7"/>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8077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 Blå">
    <p:bg>
      <p:bgPr>
        <a:solidFill>
          <a:srgbClr val="A9D1DA"/>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648"/>
            <a:ext cx="6516998"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2400" y="2961907"/>
            <a:ext cx="6516998"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9" name="Bildobjekt 8">
            <a:extLst>
              <a:ext uri="{FF2B5EF4-FFF2-40B4-BE49-F238E27FC236}">
                <a16:creationId xmlns:a16="http://schemas.microsoft.com/office/drawing/2014/main" id="{EF16A05F-22AB-9E4F-B3C8-1B6E31C36D0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4" y="2245259"/>
            <a:ext cx="4295196" cy="4612740"/>
          </a:xfrm>
          <a:prstGeom prst="rect">
            <a:avLst/>
          </a:prstGeom>
        </p:spPr>
      </p:pic>
    </p:spTree>
    <p:extLst>
      <p:ext uri="{BB962C8B-B14F-4D97-AF65-F5344CB8AC3E}">
        <p14:creationId xmlns:p14="http://schemas.microsoft.com/office/powerpoint/2010/main" val="3420513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Kapitelsida – Grön">
    <p:bg>
      <p:bgPr>
        <a:solidFill>
          <a:srgbClr val="B7CF83"/>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6" name="Bildobjekt 5">
            <a:extLst>
              <a:ext uri="{FF2B5EF4-FFF2-40B4-BE49-F238E27FC236}">
                <a16:creationId xmlns:a16="http://schemas.microsoft.com/office/drawing/2014/main" id="{A5308B08-3FA6-5A43-A747-111A29F6F4B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4" y="2245258"/>
            <a:ext cx="4295197" cy="4612741"/>
          </a:xfrm>
          <a:prstGeom prst="rect">
            <a:avLst/>
          </a:prstGeom>
        </p:spPr>
      </p:pic>
    </p:spTree>
    <p:extLst>
      <p:ext uri="{BB962C8B-B14F-4D97-AF65-F5344CB8AC3E}">
        <p14:creationId xmlns:p14="http://schemas.microsoft.com/office/powerpoint/2010/main" val="8747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Kapitelsida – Gul">
    <p:bg>
      <p:bgPr>
        <a:solidFill>
          <a:srgbClr val="F9E06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4" name="Bildobjekt 3">
            <a:extLst>
              <a:ext uri="{FF2B5EF4-FFF2-40B4-BE49-F238E27FC236}">
                <a16:creationId xmlns:a16="http://schemas.microsoft.com/office/drawing/2014/main" id="{07E0A9CF-BE89-104B-B30C-E144FDD3611F}"/>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2" y="2245258"/>
            <a:ext cx="4295198" cy="4612742"/>
          </a:xfrm>
          <a:prstGeom prst="rect">
            <a:avLst/>
          </a:prstGeom>
        </p:spPr>
      </p:pic>
    </p:spTree>
    <p:extLst>
      <p:ext uri="{BB962C8B-B14F-4D97-AF65-F5344CB8AC3E}">
        <p14:creationId xmlns:p14="http://schemas.microsoft.com/office/powerpoint/2010/main" val="421416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Kapitelsida – Rosa">
    <p:bg>
      <p:bgPr>
        <a:solidFill>
          <a:srgbClr val="EABEA5"/>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8" name="Bildobjekt 7">
            <a:extLst>
              <a:ext uri="{FF2B5EF4-FFF2-40B4-BE49-F238E27FC236}">
                <a16:creationId xmlns:a16="http://schemas.microsoft.com/office/drawing/2014/main" id="{3BE1E315-C437-6448-8579-A95E71D7800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1" y="2245257"/>
            <a:ext cx="4295199" cy="4612743"/>
          </a:xfrm>
          <a:prstGeom prst="rect">
            <a:avLst/>
          </a:prstGeom>
        </p:spPr>
      </p:pic>
    </p:spTree>
    <p:extLst>
      <p:ext uri="{BB962C8B-B14F-4D97-AF65-F5344CB8AC3E}">
        <p14:creationId xmlns:p14="http://schemas.microsoft.com/office/powerpoint/2010/main" val="2332807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311B47-16D8-9647-829B-D0786C5229AE}"/>
              </a:ext>
            </a:extLst>
          </p:cNvPr>
          <p:cNvSpPr>
            <a:spLocks noGrp="1"/>
          </p:cNvSpPr>
          <p:nvPr>
            <p:ph type="title"/>
          </p:nvPr>
        </p:nvSpPr>
        <p:spPr>
          <a:xfrm>
            <a:off x="660904" y="563963"/>
            <a:ext cx="9113718"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BCA91644-805D-2647-A846-5647CFD871D6}"/>
              </a:ext>
            </a:extLst>
          </p:cNvPr>
          <p:cNvSpPr>
            <a:spLocks noGrp="1"/>
          </p:cNvSpPr>
          <p:nvPr>
            <p:ph idx="1"/>
          </p:nvPr>
        </p:nvSpPr>
        <p:spPr>
          <a:xfrm>
            <a:off x="660904" y="1982709"/>
            <a:ext cx="9113718" cy="364854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504685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innehåll – 2-spalt">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FD3FD9A2-49C0-3745-BDC1-0A45AC1DAFDB}"/>
              </a:ext>
            </a:extLst>
          </p:cNvPr>
          <p:cNvSpPr>
            <a:spLocks noGrp="1"/>
          </p:cNvSpPr>
          <p:nvPr>
            <p:ph type="title"/>
          </p:nvPr>
        </p:nvSpPr>
        <p:spPr>
          <a:xfrm>
            <a:off x="660903" y="563963"/>
            <a:ext cx="10337925"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BCA91644-805D-2647-A846-5647CFD871D6}"/>
              </a:ext>
            </a:extLst>
          </p:cNvPr>
          <p:cNvSpPr>
            <a:spLocks noGrp="1"/>
          </p:cNvSpPr>
          <p:nvPr>
            <p:ph idx="1"/>
          </p:nvPr>
        </p:nvSpPr>
        <p:spPr>
          <a:xfrm>
            <a:off x="660903" y="2006694"/>
            <a:ext cx="4991477" cy="384184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innehåll 2">
            <a:extLst>
              <a:ext uri="{FF2B5EF4-FFF2-40B4-BE49-F238E27FC236}">
                <a16:creationId xmlns:a16="http://schemas.microsoft.com/office/drawing/2014/main" id="{3AB8240A-3D11-9144-B799-360BB7BBCAC9}"/>
              </a:ext>
            </a:extLst>
          </p:cNvPr>
          <p:cNvSpPr>
            <a:spLocks noGrp="1"/>
          </p:cNvSpPr>
          <p:nvPr>
            <p:ph idx="10"/>
          </p:nvPr>
        </p:nvSpPr>
        <p:spPr>
          <a:xfrm>
            <a:off x="6007351" y="2006694"/>
            <a:ext cx="4991477" cy="384184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237336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Text och bild med mönster 1">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636190" y="457200"/>
            <a:ext cx="5555810" cy="54547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622202" y="4630847"/>
            <a:ext cx="2227153" cy="222715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2559739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sv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7F7"/>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F9EF735-2EBE-7F49-82AA-336045B308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CCDD7512-FD86-934F-A2F4-DE5978D53E17}"/>
              </a:ext>
            </a:extLst>
          </p:cNvPr>
          <p:cNvSpPr>
            <a:spLocks noGrp="1"/>
          </p:cNvSpPr>
          <p:nvPr>
            <p:ph type="body" idx="1"/>
          </p:nvPr>
        </p:nvSpPr>
        <p:spPr>
          <a:xfrm>
            <a:off x="838200" y="1825625"/>
            <a:ext cx="10515600" cy="3991281"/>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7" name="Bild 6" descr="Svenska ESF-rådets logotyp">
            <a:extLst>
              <a:ext uri="{FF2B5EF4-FFF2-40B4-BE49-F238E27FC236}">
                <a16:creationId xmlns:a16="http://schemas.microsoft.com/office/drawing/2014/main" id="{2966011D-4AEF-84FD-4C3F-3C537C67B783}"/>
              </a:ext>
            </a:extLst>
          </p:cNvPr>
          <p:cNvPicPr>
            <a:picLocks noChangeAspect="1"/>
          </p:cNvPicPr>
          <p:nvPr userDrawn="1"/>
        </p:nvPicPr>
        <p:blipFill>
          <a:blip r:embed="rId22">
            <a:extLst>
              <a:ext uri="{96DAC541-7B7A-43D3-8B79-37D633B846F1}">
                <asvg:svgBlip xmlns:asvg="http://schemas.microsoft.com/office/drawing/2016/SVG/main" r:embed="rId23"/>
              </a:ext>
            </a:extLst>
          </a:blip>
          <a:stretch>
            <a:fillRect/>
          </a:stretch>
        </p:blipFill>
        <p:spPr>
          <a:xfrm>
            <a:off x="312109" y="6089636"/>
            <a:ext cx="1545142" cy="422413"/>
          </a:xfrm>
          <a:prstGeom prst="rect">
            <a:avLst/>
          </a:prstGeom>
        </p:spPr>
      </p:pic>
      <p:pic>
        <p:nvPicPr>
          <p:cNvPr id="5" name="Bildobjekt 4" descr="Medfinansieras av Europeiska unionen logotyp">
            <a:extLst>
              <a:ext uri="{FF2B5EF4-FFF2-40B4-BE49-F238E27FC236}">
                <a16:creationId xmlns:a16="http://schemas.microsoft.com/office/drawing/2014/main" id="{CC4DCFF5-3772-5F15-D6C4-B2BD67E303EA}"/>
              </a:ext>
            </a:extLst>
          </p:cNvPr>
          <p:cNvPicPr>
            <a:picLocks noChangeAspect="1"/>
          </p:cNvPicPr>
          <p:nvPr userDrawn="1"/>
        </p:nvPicPr>
        <p:blipFill>
          <a:blip r:embed="rId24"/>
          <a:stretch>
            <a:fillRect/>
          </a:stretch>
        </p:blipFill>
        <p:spPr>
          <a:xfrm>
            <a:off x="2068196" y="6063027"/>
            <a:ext cx="2237677" cy="475674"/>
          </a:xfrm>
          <a:prstGeom prst="rect">
            <a:avLst/>
          </a:prstGeom>
        </p:spPr>
      </p:pic>
    </p:spTree>
    <p:extLst>
      <p:ext uri="{BB962C8B-B14F-4D97-AF65-F5344CB8AC3E}">
        <p14:creationId xmlns:p14="http://schemas.microsoft.com/office/powerpoint/2010/main" val="3659997774"/>
      </p:ext>
    </p:extLst>
  </p:cSld>
  <p:clrMap bg1="lt1" tx1="dk1" bg2="lt2" tx2="dk2" accent1="accent1" accent2="accent2" accent3="accent3" accent4="accent4" accent5="accent5" accent6="accent6" hlink="hlink" folHlink="folHlink"/>
  <p:sldLayoutIdLst>
    <p:sldLayoutId id="2147483659" r:id="rId1"/>
    <p:sldLayoutId id="2147483675" r:id="rId2"/>
    <p:sldLayoutId id="2147483649" r:id="rId3"/>
    <p:sldLayoutId id="2147483661" r:id="rId4"/>
    <p:sldLayoutId id="2147483662" r:id="rId5"/>
    <p:sldLayoutId id="2147483658" r:id="rId6"/>
    <p:sldLayoutId id="2147483650" r:id="rId7"/>
    <p:sldLayoutId id="2147483660" r:id="rId8"/>
    <p:sldLayoutId id="2147483664" r:id="rId9"/>
    <p:sldLayoutId id="2147483666" r:id="rId10"/>
    <p:sldLayoutId id="2147483668" r:id="rId11"/>
    <p:sldLayoutId id="2147483667" r:id="rId12"/>
    <p:sldLayoutId id="2147483665" r:id="rId13"/>
    <p:sldLayoutId id="2147483669" r:id="rId14"/>
    <p:sldLayoutId id="2147483671" r:id="rId15"/>
    <p:sldLayoutId id="2147483672" r:id="rId16"/>
    <p:sldLayoutId id="2147483657" r:id="rId17"/>
    <p:sldLayoutId id="2147483663" r:id="rId18"/>
    <p:sldLayoutId id="2147483654" r:id="rId19"/>
    <p:sldLayoutId id="2147483655" r:id="rId20"/>
  </p:sldLayoutIdLst>
  <p:txStyles>
    <p:titleStyle>
      <a:lvl1pPr algn="l" defTabSz="914400" rtl="0" eaLnBrk="1" latinLnBrk="0" hangingPunct="1">
        <a:lnSpc>
          <a:spcPct val="100000"/>
        </a:lnSpc>
        <a:spcBef>
          <a:spcPct val="0"/>
        </a:spcBef>
        <a:buNone/>
        <a:defRPr sz="4400" b="1" i="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1pPr>
      <a:lvl2pPr marL="627063" indent="-169863" algn="l" defTabSz="914400" rtl="0" eaLnBrk="1" latinLnBrk="0" hangingPunct="1">
        <a:lnSpc>
          <a:spcPct val="100000"/>
        </a:lnSpc>
        <a:spcBef>
          <a:spcPts val="500"/>
        </a:spcBef>
        <a:buFont typeface="Arial" panose="020B0604020202020204" pitchFamily="34" charset="0"/>
        <a:buChar char="•"/>
        <a:tabLst/>
        <a:defRPr sz="24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2pPr>
      <a:lvl3pPr marL="1112838" indent="-198438" algn="l" defTabSz="914400" rtl="0" eaLnBrk="1" latinLnBrk="0" hangingPunct="1">
        <a:lnSpc>
          <a:spcPct val="100000"/>
        </a:lnSpc>
        <a:spcBef>
          <a:spcPts val="500"/>
        </a:spcBef>
        <a:buFont typeface="Arial" panose="020B0604020202020204" pitchFamily="34" charset="0"/>
        <a:buChar char="•"/>
        <a:tabLst/>
        <a:defRPr sz="20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3pPr>
      <a:lvl4pPr marL="1558925" indent="-187325" algn="l" defTabSz="914400" rtl="0" eaLnBrk="1" latinLnBrk="0" hangingPunct="1">
        <a:lnSpc>
          <a:spcPct val="100000"/>
        </a:lnSpc>
        <a:spcBef>
          <a:spcPts val="500"/>
        </a:spcBef>
        <a:buFont typeface="Arial" panose="020B0604020202020204" pitchFamily="34" charset="0"/>
        <a:buChar char="•"/>
        <a:tabLst/>
        <a:defRPr sz="1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4pPr>
      <a:lvl5pPr marL="2006600" indent="-177800" algn="l" defTabSz="914400" rtl="0" eaLnBrk="1" latinLnBrk="0" hangingPunct="1">
        <a:lnSpc>
          <a:spcPct val="100000"/>
        </a:lnSpc>
        <a:spcBef>
          <a:spcPts val="500"/>
        </a:spcBef>
        <a:buFont typeface="Arial" panose="020B0604020202020204" pitchFamily="34" charset="0"/>
        <a:buChar char="•"/>
        <a:tabLst/>
        <a:defRPr sz="1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8A4AE6B2-D74D-0C4C-9352-F4014B059614}"/>
              </a:ext>
            </a:extLst>
          </p:cNvPr>
          <p:cNvSpPr>
            <a:spLocks noGrp="1"/>
          </p:cNvSpPr>
          <p:nvPr>
            <p:ph type="ctrTitle"/>
          </p:nvPr>
        </p:nvSpPr>
        <p:spPr>
          <a:xfrm>
            <a:off x="432151" y="1036705"/>
            <a:ext cx="5376466" cy="1257144"/>
          </a:xfrm>
        </p:spPr>
        <p:txBody>
          <a:bodyPr>
            <a:normAutofit fontScale="90000"/>
          </a:bodyPr>
          <a:lstStyle/>
          <a:p>
            <a:r>
              <a:rPr lang="sv-SE" dirty="0"/>
              <a:t>Övervakningskommittén</a:t>
            </a:r>
          </a:p>
        </p:txBody>
      </p:sp>
      <p:sp>
        <p:nvSpPr>
          <p:cNvPr id="7" name="Underrubrik 6">
            <a:extLst>
              <a:ext uri="{FF2B5EF4-FFF2-40B4-BE49-F238E27FC236}">
                <a16:creationId xmlns:a16="http://schemas.microsoft.com/office/drawing/2014/main" id="{8E29FE30-760A-314E-9211-A9F23E4EE892}"/>
              </a:ext>
            </a:extLst>
          </p:cNvPr>
          <p:cNvSpPr>
            <a:spLocks noGrp="1"/>
          </p:cNvSpPr>
          <p:nvPr>
            <p:ph type="subTitle" idx="1"/>
          </p:nvPr>
        </p:nvSpPr>
        <p:spPr>
          <a:xfrm>
            <a:off x="432152" y="2457360"/>
            <a:ext cx="5271530" cy="1163664"/>
          </a:xfrm>
        </p:spPr>
        <p:txBody>
          <a:bodyPr>
            <a:normAutofit/>
          </a:bodyPr>
          <a:lstStyle/>
          <a:p>
            <a:r>
              <a:rPr lang="sv-SE" sz="2500" dirty="0"/>
              <a:t>Socialfondsrapport 2022:3</a:t>
            </a:r>
          </a:p>
        </p:txBody>
      </p:sp>
      <p:sp>
        <p:nvSpPr>
          <p:cNvPr id="8" name="Platshållare för text 7">
            <a:extLst>
              <a:ext uri="{FF2B5EF4-FFF2-40B4-BE49-F238E27FC236}">
                <a16:creationId xmlns:a16="http://schemas.microsoft.com/office/drawing/2014/main" id="{36EC34E4-4A53-664E-9B19-2D58BE4EE609}"/>
              </a:ext>
            </a:extLst>
          </p:cNvPr>
          <p:cNvSpPr>
            <a:spLocks noGrp="1"/>
          </p:cNvSpPr>
          <p:nvPr>
            <p:ph type="body" sz="quarter" idx="10"/>
          </p:nvPr>
        </p:nvSpPr>
        <p:spPr/>
        <p:txBody>
          <a:bodyPr>
            <a:normAutofit/>
          </a:bodyPr>
          <a:lstStyle/>
          <a:p>
            <a:r>
              <a:rPr lang="sv-SE" dirty="0"/>
              <a:t>Joacim Rova Grevstig 7 december 2022</a:t>
            </a:r>
          </a:p>
        </p:txBody>
      </p:sp>
    </p:spTree>
    <p:extLst>
      <p:ext uri="{BB962C8B-B14F-4D97-AF65-F5344CB8AC3E}">
        <p14:creationId xmlns:p14="http://schemas.microsoft.com/office/powerpoint/2010/main" val="485192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54C64C-2671-D021-8F1F-2066C38DCF66}"/>
              </a:ext>
            </a:extLst>
          </p:cNvPr>
          <p:cNvSpPr>
            <a:spLocks noGrp="1"/>
          </p:cNvSpPr>
          <p:nvPr>
            <p:ph type="title"/>
          </p:nvPr>
        </p:nvSpPr>
        <p:spPr/>
        <p:txBody>
          <a:bodyPr/>
          <a:lstStyle/>
          <a:p>
            <a:r>
              <a:rPr lang="sv-SE" dirty="0"/>
              <a:t>Särskilt mål 2.1</a:t>
            </a:r>
          </a:p>
        </p:txBody>
      </p:sp>
      <p:graphicFrame>
        <p:nvGraphicFramePr>
          <p:cNvPr id="10" name="Platshållare för innehåll 6">
            <a:extLst>
              <a:ext uri="{FF2B5EF4-FFF2-40B4-BE49-F238E27FC236}">
                <a16:creationId xmlns:a16="http://schemas.microsoft.com/office/drawing/2014/main" id="{1CFB8E7B-B35B-1F4A-69A5-157229A57950}"/>
              </a:ext>
            </a:extLst>
          </p:cNvPr>
          <p:cNvGraphicFramePr>
            <a:graphicFrameLocks noGrp="1"/>
          </p:cNvGraphicFramePr>
          <p:nvPr>
            <p:ph idx="1"/>
            <p:extLst>
              <p:ext uri="{D42A27DB-BD31-4B8C-83A1-F6EECF244321}">
                <p14:modId xmlns:p14="http://schemas.microsoft.com/office/powerpoint/2010/main" val="3073900908"/>
              </p:ext>
            </p:extLst>
          </p:nvPr>
        </p:nvGraphicFramePr>
        <p:xfrm>
          <a:off x="660400" y="1982788"/>
          <a:ext cx="9113838" cy="36480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15393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12FF278-522D-71C2-8D7C-B91C1EF2A9A5}"/>
              </a:ext>
            </a:extLst>
          </p:cNvPr>
          <p:cNvSpPr>
            <a:spLocks noGrp="1"/>
          </p:cNvSpPr>
          <p:nvPr>
            <p:ph type="title"/>
          </p:nvPr>
        </p:nvSpPr>
        <p:spPr/>
        <p:txBody>
          <a:bodyPr/>
          <a:lstStyle/>
          <a:p>
            <a:r>
              <a:rPr lang="sv-SE" dirty="0"/>
              <a:t>Särskilt mål 2.2</a:t>
            </a:r>
          </a:p>
        </p:txBody>
      </p:sp>
      <p:graphicFrame>
        <p:nvGraphicFramePr>
          <p:cNvPr id="4" name="Platshållare för innehåll 6">
            <a:extLst>
              <a:ext uri="{FF2B5EF4-FFF2-40B4-BE49-F238E27FC236}">
                <a16:creationId xmlns:a16="http://schemas.microsoft.com/office/drawing/2014/main" id="{526B1022-771B-1F7D-4270-E7E5A6548ED2}"/>
              </a:ext>
            </a:extLst>
          </p:cNvPr>
          <p:cNvGraphicFramePr>
            <a:graphicFrameLocks noGrp="1"/>
          </p:cNvGraphicFramePr>
          <p:nvPr>
            <p:ph idx="1"/>
            <p:extLst>
              <p:ext uri="{D42A27DB-BD31-4B8C-83A1-F6EECF244321}">
                <p14:modId xmlns:p14="http://schemas.microsoft.com/office/powerpoint/2010/main" val="1531615978"/>
              </p:ext>
            </p:extLst>
          </p:nvPr>
        </p:nvGraphicFramePr>
        <p:xfrm>
          <a:off x="660400" y="1982788"/>
          <a:ext cx="9113838" cy="36480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17372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A887A1-55AD-1E83-4D2A-0E19661BC68C}"/>
              </a:ext>
            </a:extLst>
          </p:cNvPr>
          <p:cNvSpPr>
            <a:spLocks noGrp="1"/>
          </p:cNvSpPr>
          <p:nvPr>
            <p:ph type="title"/>
          </p:nvPr>
        </p:nvSpPr>
        <p:spPr/>
        <p:txBody>
          <a:bodyPr/>
          <a:lstStyle/>
          <a:p>
            <a:r>
              <a:rPr lang="sv-SE" dirty="0"/>
              <a:t>Särskilt mål 2.3</a:t>
            </a:r>
          </a:p>
        </p:txBody>
      </p:sp>
      <p:graphicFrame>
        <p:nvGraphicFramePr>
          <p:cNvPr id="4" name="Platshållare för innehåll 6">
            <a:extLst>
              <a:ext uri="{FF2B5EF4-FFF2-40B4-BE49-F238E27FC236}">
                <a16:creationId xmlns:a16="http://schemas.microsoft.com/office/drawing/2014/main" id="{96559EC9-8C88-111F-68BF-C28EBA91A8A3}"/>
              </a:ext>
            </a:extLst>
          </p:cNvPr>
          <p:cNvGraphicFramePr>
            <a:graphicFrameLocks noGrp="1"/>
          </p:cNvGraphicFramePr>
          <p:nvPr>
            <p:ph idx="1"/>
            <p:extLst>
              <p:ext uri="{D42A27DB-BD31-4B8C-83A1-F6EECF244321}">
                <p14:modId xmlns:p14="http://schemas.microsoft.com/office/powerpoint/2010/main" val="3825384409"/>
              </p:ext>
            </p:extLst>
          </p:nvPr>
        </p:nvGraphicFramePr>
        <p:xfrm>
          <a:off x="660400" y="1982788"/>
          <a:ext cx="9113838" cy="36480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71149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20F6A4D-B561-49A6-F978-A17BA8A24D44}"/>
              </a:ext>
            </a:extLst>
          </p:cNvPr>
          <p:cNvSpPr>
            <a:spLocks noGrp="1"/>
          </p:cNvSpPr>
          <p:nvPr>
            <p:ph type="title"/>
          </p:nvPr>
        </p:nvSpPr>
        <p:spPr/>
        <p:txBody>
          <a:bodyPr/>
          <a:lstStyle/>
          <a:p>
            <a:r>
              <a:rPr lang="sv-SE" dirty="0"/>
              <a:t>Särskilt mål 3.1</a:t>
            </a:r>
          </a:p>
        </p:txBody>
      </p:sp>
      <p:graphicFrame>
        <p:nvGraphicFramePr>
          <p:cNvPr id="4" name="Platshållare för innehåll 6">
            <a:extLst>
              <a:ext uri="{FF2B5EF4-FFF2-40B4-BE49-F238E27FC236}">
                <a16:creationId xmlns:a16="http://schemas.microsoft.com/office/drawing/2014/main" id="{5AF8AD1E-063E-66B9-E3DE-5CE5DD81D43A}"/>
              </a:ext>
            </a:extLst>
          </p:cNvPr>
          <p:cNvGraphicFramePr>
            <a:graphicFrameLocks noGrp="1"/>
          </p:cNvGraphicFramePr>
          <p:nvPr>
            <p:ph idx="1"/>
            <p:extLst>
              <p:ext uri="{D42A27DB-BD31-4B8C-83A1-F6EECF244321}">
                <p14:modId xmlns:p14="http://schemas.microsoft.com/office/powerpoint/2010/main" val="2954436343"/>
              </p:ext>
            </p:extLst>
          </p:nvPr>
        </p:nvGraphicFramePr>
        <p:xfrm>
          <a:off x="660400" y="1982788"/>
          <a:ext cx="9113838" cy="36480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07047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2FDE7D-8EFB-A5CA-B129-0630A5F27B60}"/>
              </a:ext>
            </a:extLst>
          </p:cNvPr>
          <p:cNvSpPr>
            <a:spLocks noGrp="1"/>
          </p:cNvSpPr>
          <p:nvPr>
            <p:ph type="title"/>
          </p:nvPr>
        </p:nvSpPr>
        <p:spPr/>
        <p:txBody>
          <a:bodyPr/>
          <a:lstStyle/>
          <a:p>
            <a:r>
              <a:rPr lang="sv-SE" dirty="0"/>
              <a:t>Könsuppdelningsindex</a:t>
            </a:r>
          </a:p>
        </p:txBody>
      </p:sp>
      <p:graphicFrame>
        <p:nvGraphicFramePr>
          <p:cNvPr id="4" name="Tabell 4">
            <a:extLst>
              <a:ext uri="{FF2B5EF4-FFF2-40B4-BE49-F238E27FC236}">
                <a16:creationId xmlns:a16="http://schemas.microsoft.com/office/drawing/2014/main" id="{8482D1BE-5EDD-1316-BB4B-BCF17B8091DD}"/>
              </a:ext>
            </a:extLst>
          </p:cNvPr>
          <p:cNvGraphicFramePr>
            <a:graphicFrameLocks noGrp="1"/>
          </p:cNvGraphicFramePr>
          <p:nvPr>
            <p:ph idx="1"/>
            <p:extLst>
              <p:ext uri="{D42A27DB-BD31-4B8C-83A1-F6EECF244321}">
                <p14:modId xmlns:p14="http://schemas.microsoft.com/office/powerpoint/2010/main" val="228336618"/>
              </p:ext>
            </p:extLst>
          </p:nvPr>
        </p:nvGraphicFramePr>
        <p:xfrm>
          <a:off x="660400" y="1982788"/>
          <a:ext cx="9113836" cy="2595880"/>
        </p:xfrm>
        <a:graphic>
          <a:graphicData uri="http://schemas.openxmlformats.org/drawingml/2006/table">
            <a:tbl>
              <a:tblPr firstRow="1" bandRow="1">
                <a:tableStyleId>{5C22544A-7EE6-4342-B048-85BDC9FD1C3A}</a:tableStyleId>
              </a:tblPr>
              <a:tblGrid>
                <a:gridCol w="2278459">
                  <a:extLst>
                    <a:ext uri="{9D8B030D-6E8A-4147-A177-3AD203B41FA5}">
                      <a16:colId xmlns:a16="http://schemas.microsoft.com/office/drawing/2014/main" val="3892844601"/>
                    </a:ext>
                  </a:extLst>
                </a:gridCol>
                <a:gridCol w="2278459">
                  <a:extLst>
                    <a:ext uri="{9D8B030D-6E8A-4147-A177-3AD203B41FA5}">
                      <a16:colId xmlns:a16="http://schemas.microsoft.com/office/drawing/2014/main" val="3090185254"/>
                    </a:ext>
                  </a:extLst>
                </a:gridCol>
                <a:gridCol w="2278459">
                  <a:extLst>
                    <a:ext uri="{9D8B030D-6E8A-4147-A177-3AD203B41FA5}">
                      <a16:colId xmlns:a16="http://schemas.microsoft.com/office/drawing/2014/main" val="2231270759"/>
                    </a:ext>
                  </a:extLst>
                </a:gridCol>
                <a:gridCol w="2278459">
                  <a:extLst>
                    <a:ext uri="{9D8B030D-6E8A-4147-A177-3AD203B41FA5}">
                      <a16:colId xmlns:a16="http://schemas.microsoft.com/office/drawing/2014/main" val="2586252282"/>
                    </a:ext>
                  </a:extLst>
                </a:gridCol>
              </a:tblGrid>
              <a:tr h="370840">
                <a:tc>
                  <a:txBody>
                    <a:bodyPr/>
                    <a:lstStyle/>
                    <a:p>
                      <a:pPr>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Ålder</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Index</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Förvärvsarbetande</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sv-SE"/>
                    </a:p>
                  </a:txBody>
                  <a:tcPr/>
                </a:tc>
                <a:extLst>
                  <a:ext uri="{0D108BD9-81ED-4DB2-BD59-A6C34878D82A}">
                    <a16:rowId xmlns:a16="http://schemas.microsoft.com/office/drawing/2014/main" val="2853323823"/>
                  </a:ext>
                </a:extLst>
              </a:tr>
              <a:tr h="370840">
                <a:tc>
                  <a:txBody>
                    <a:bodyPr/>
                    <a:lstStyle/>
                    <a:p>
                      <a:pP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ts val="1300"/>
                        </a:lnSpc>
                        <a:spcAft>
                          <a:spcPts val="200"/>
                        </a:spcAft>
                      </a:pPr>
                      <a:r>
                        <a:rPr lang="sv-SE" sz="1600" b="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Kvinnor</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ts val="1300"/>
                        </a:lnSpc>
                        <a:spcAft>
                          <a:spcPts val="200"/>
                        </a:spcAft>
                      </a:pPr>
                      <a:r>
                        <a:rPr lang="sv-SE" sz="1600" b="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Män</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880749706"/>
                  </a:ext>
                </a:extLst>
              </a:tr>
              <a:tr h="370840">
                <a:tc>
                  <a:txBody>
                    <a:bodyPr/>
                    <a:lstStyle/>
                    <a:p>
                      <a:pP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20–34</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41,4</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4 845</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8 076</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198017641"/>
                  </a:ext>
                </a:extLst>
              </a:tr>
              <a:tr h="370840">
                <a:tc>
                  <a:txBody>
                    <a:bodyPr/>
                    <a:lstStyle/>
                    <a:p>
                      <a:pP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35–49</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44,4</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939</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1 004</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729526240"/>
                  </a:ext>
                </a:extLst>
              </a:tr>
              <a:tr h="370840">
                <a:tc>
                  <a:txBody>
                    <a:bodyPr/>
                    <a:lstStyle/>
                    <a:p>
                      <a:pPr>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50–64</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46,6</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506</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559</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812331318"/>
                  </a:ext>
                </a:extLst>
              </a:tr>
              <a:tr h="370840">
                <a:tc>
                  <a:txBody>
                    <a:bodyPr/>
                    <a:lstStyle/>
                    <a:p>
                      <a:pPr>
                        <a:lnSpc>
                          <a:spcPts val="1300"/>
                        </a:lnSpc>
                        <a:spcAft>
                          <a:spcPts val="200"/>
                        </a:spcAft>
                      </a:pPr>
                      <a:r>
                        <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Totalt</a:t>
                      </a:r>
                    </a:p>
                  </a:txBody>
                  <a:tcPr marL="68580" marR="68580" marT="0" marB="0" anchor="b"/>
                </a:tc>
                <a:tc>
                  <a:txBody>
                    <a:bodyPr/>
                    <a:lstStyle/>
                    <a:p>
                      <a:pPr algn="r">
                        <a:lnSpc>
                          <a:spcPts val="1300"/>
                        </a:lnSpc>
                        <a:spcAft>
                          <a:spcPts val="200"/>
                        </a:spcAft>
                      </a:pPr>
                      <a:r>
                        <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40,6</a:t>
                      </a:r>
                    </a:p>
                  </a:txBody>
                  <a:tcPr marL="68580" marR="68580" marT="0" marB="0" anchor="b"/>
                </a:tc>
                <a:tc>
                  <a:txBody>
                    <a:bodyPr/>
                    <a:lstStyle/>
                    <a:p>
                      <a:pPr algn="r">
                        <a:lnSpc>
                          <a:spcPts val="1300"/>
                        </a:lnSpc>
                        <a:spcAft>
                          <a:spcPts val="200"/>
                        </a:spcAft>
                      </a:pPr>
                      <a:r>
                        <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6 290</a:t>
                      </a:r>
                    </a:p>
                  </a:txBody>
                  <a:tcPr marL="68580" marR="68580" marT="0" marB="0" anchor="b"/>
                </a:tc>
                <a:tc>
                  <a:txBody>
                    <a:bodyPr/>
                    <a:lstStyle/>
                    <a:p>
                      <a:pPr algn="r">
                        <a:lnSpc>
                          <a:spcPts val="1300"/>
                        </a:lnSpc>
                        <a:spcAft>
                          <a:spcPts val="200"/>
                        </a:spcAft>
                      </a:pPr>
                      <a:r>
                        <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9 639</a:t>
                      </a:r>
                    </a:p>
                  </a:txBody>
                  <a:tcPr marL="68580" marR="68580" marT="0" marB="0" anchor="b"/>
                </a:tc>
                <a:extLst>
                  <a:ext uri="{0D108BD9-81ED-4DB2-BD59-A6C34878D82A}">
                    <a16:rowId xmlns:a16="http://schemas.microsoft.com/office/drawing/2014/main" val="1855137791"/>
                  </a:ext>
                </a:extLst>
              </a:tr>
              <a:tr h="370840">
                <a:tc gridSpan="2">
                  <a:txBody>
                    <a:bodyPr/>
                    <a:lstStyle/>
                    <a:p>
                      <a:pP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Okänt yrke</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sv-SE"/>
                    </a:p>
                  </a:txBody>
                  <a:tcPr/>
                </a:tc>
                <a:tc>
                  <a:txBody>
                    <a:bodyPr/>
                    <a:lstStyle/>
                    <a:p>
                      <a:pPr algn="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807</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1 824</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60304522"/>
                  </a:ext>
                </a:extLst>
              </a:tr>
            </a:tbl>
          </a:graphicData>
        </a:graphic>
      </p:graphicFrame>
    </p:spTree>
    <p:extLst>
      <p:ext uri="{BB962C8B-B14F-4D97-AF65-F5344CB8AC3E}">
        <p14:creationId xmlns:p14="http://schemas.microsoft.com/office/powerpoint/2010/main" val="2371763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9B010E-241D-5EDB-6C66-945AA25F0382}"/>
              </a:ext>
            </a:extLst>
          </p:cNvPr>
          <p:cNvSpPr>
            <a:spLocks noGrp="1"/>
          </p:cNvSpPr>
          <p:nvPr>
            <p:ph type="title"/>
          </p:nvPr>
        </p:nvSpPr>
        <p:spPr/>
        <p:txBody>
          <a:bodyPr>
            <a:normAutofit fontScale="90000"/>
          </a:bodyPr>
          <a:lstStyle/>
          <a:p>
            <a:r>
              <a:rPr lang="sv-SE" dirty="0"/>
              <a:t>Varselprojekt (särskilt mål 1.1) </a:t>
            </a:r>
            <a:br>
              <a:rPr lang="sv-SE" dirty="0"/>
            </a:br>
            <a:r>
              <a:rPr lang="sv-SE" dirty="0"/>
              <a:t>Omedelbara resultat</a:t>
            </a:r>
          </a:p>
        </p:txBody>
      </p:sp>
      <p:graphicFrame>
        <p:nvGraphicFramePr>
          <p:cNvPr id="4" name="Tabell 4">
            <a:extLst>
              <a:ext uri="{FF2B5EF4-FFF2-40B4-BE49-F238E27FC236}">
                <a16:creationId xmlns:a16="http://schemas.microsoft.com/office/drawing/2014/main" id="{B023CC25-F3EF-9217-1B57-A5766523B0BE}"/>
              </a:ext>
            </a:extLst>
          </p:cNvPr>
          <p:cNvGraphicFramePr>
            <a:graphicFrameLocks noGrp="1"/>
          </p:cNvGraphicFramePr>
          <p:nvPr>
            <p:ph idx="1"/>
            <p:extLst>
              <p:ext uri="{D42A27DB-BD31-4B8C-83A1-F6EECF244321}">
                <p14:modId xmlns:p14="http://schemas.microsoft.com/office/powerpoint/2010/main" val="1812569377"/>
              </p:ext>
            </p:extLst>
          </p:nvPr>
        </p:nvGraphicFramePr>
        <p:xfrm>
          <a:off x="666622" y="4226795"/>
          <a:ext cx="9108000" cy="1483360"/>
        </p:xfrm>
        <a:graphic>
          <a:graphicData uri="http://schemas.openxmlformats.org/drawingml/2006/table">
            <a:tbl>
              <a:tblPr firstRow="1" bandRow="1">
                <a:tableStyleId>{5C22544A-7EE6-4342-B048-85BDC9FD1C3A}</a:tableStyleId>
              </a:tblPr>
              <a:tblGrid>
                <a:gridCol w="4788000">
                  <a:extLst>
                    <a:ext uri="{9D8B030D-6E8A-4147-A177-3AD203B41FA5}">
                      <a16:colId xmlns:a16="http://schemas.microsoft.com/office/drawing/2014/main" val="2127909299"/>
                    </a:ext>
                  </a:extLst>
                </a:gridCol>
                <a:gridCol w="1440000">
                  <a:extLst>
                    <a:ext uri="{9D8B030D-6E8A-4147-A177-3AD203B41FA5}">
                      <a16:colId xmlns:a16="http://schemas.microsoft.com/office/drawing/2014/main" val="1574436795"/>
                    </a:ext>
                  </a:extLst>
                </a:gridCol>
                <a:gridCol w="1440000">
                  <a:extLst>
                    <a:ext uri="{9D8B030D-6E8A-4147-A177-3AD203B41FA5}">
                      <a16:colId xmlns:a16="http://schemas.microsoft.com/office/drawing/2014/main" val="1900606205"/>
                    </a:ext>
                  </a:extLst>
                </a:gridCol>
                <a:gridCol w="1440000">
                  <a:extLst>
                    <a:ext uri="{9D8B030D-6E8A-4147-A177-3AD203B41FA5}">
                      <a16:colId xmlns:a16="http://schemas.microsoft.com/office/drawing/2014/main" val="4185913283"/>
                    </a:ext>
                  </a:extLst>
                </a:gridCol>
              </a:tblGrid>
              <a:tr h="370840">
                <a:tc>
                  <a:txBody>
                    <a:bodyPr/>
                    <a:lstStyle/>
                    <a:p>
                      <a:pPr algn="l" fontAlgn="t"/>
                      <a:r>
                        <a:rPr lang="sv-SE" sz="1600" b="0" i="0" u="none" strike="noStrike" dirty="0">
                          <a:solidFill>
                            <a:srgbClr val="FFFFFF"/>
                          </a:solidFill>
                          <a:effectLst/>
                          <a:latin typeface="Trebuchet MS" panose="020B0603020202020204" pitchFamily="34" charset="0"/>
                        </a:rPr>
                        <a:t>Indikator</a:t>
                      </a:r>
                    </a:p>
                  </a:txBody>
                  <a:tcPr marL="6350" marR="6350" marT="6350" marB="0" anchor="ctr"/>
                </a:tc>
                <a:tc>
                  <a:txBody>
                    <a:bodyPr/>
                    <a:lstStyle/>
                    <a:p>
                      <a:pPr algn="l" fontAlgn="t"/>
                      <a:r>
                        <a:rPr lang="sv-SE" sz="1600" b="0" i="0" u="none" strike="noStrike" dirty="0">
                          <a:solidFill>
                            <a:srgbClr val="FFFFFF"/>
                          </a:solidFill>
                          <a:effectLst/>
                          <a:latin typeface="Trebuchet MS" panose="020B0603020202020204" pitchFamily="34" charset="0"/>
                        </a:rPr>
                        <a:t>Kvinnor</a:t>
                      </a:r>
                    </a:p>
                  </a:txBody>
                  <a:tcPr marL="6350" marR="6350" marT="6350" marB="0" anchor="ctr"/>
                </a:tc>
                <a:tc>
                  <a:txBody>
                    <a:bodyPr/>
                    <a:lstStyle/>
                    <a:p>
                      <a:pPr algn="l" fontAlgn="t"/>
                      <a:r>
                        <a:rPr lang="sv-SE" sz="1600" b="0" i="0" u="none" strike="noStrike" dirty="0">
                          <a:solidFill>
                            <a:srgbClr val="FFFFFF"/>
                          </a:solidFill>
                          <a:effectLst/>
                          <a:latin typeface="Trebuchet MS" panose="020B0603020202020204" pitchFamily="34" charset="0"/>
                        </a:rPr>
                        <a:t>Män</a:t>
                      </a:r>
                    </a:p>
                  </a:txBody>
                  <a:tcPr marL="6350" marR="6350" marT="6350" marB="0" anchor="ctr"/>
                </a:tc>
                <a:tc>
                  <a:txBody>
                    <a:bodyPr/>
                    <a:lstStyle/>
                    <a:p>
                      <a:pPr algn="l" fontAlgn="t"/>
                      <a:r>
                        <a:rPr lang="sv-SE" sz="1600" b="0" i="0" u="none" strike="noStrike" dirty="0">
                          <a:solidFill>
                            <a:srgbClr val="FFFFFF"/>
                          </a:solidFill>
                          <a:effectLst/>
                          <a:latin typeface="Trebuchet MS" panose="020B0603020202020204" pitchFamily="34" charset="0"/>
                        </a:rPr>
                        <a:t>Totalt</a:t>
                      </a:r>
                    </a:p>
                  </a:txBody>
                  <a:tcPr marL="6350" marR="6350" marT="6350" marB="0" anchor="ctr"/>
                </a:tc>
                <a:extLst>
                  <a:ext uri="{0D108BD9-81ED-4DB2-BD59-A6C34878D82A}">
                    <a16:rowId xmlns:a16="http://schemas.microsoft.com/office/drawing/2014/main" val="121449269"/>
                  </a:ext>
                </a:extLst>
              </a:tr>
              <a:tr h="370840">
                <a:tc>
                  <a:txBody>
                    <a:bodyPr/>
                    <a:lstStyle/>
                    <a:p>
                      <a:pPr algn="l" fontAlgn="b"/>
                      <a:r>
                        <a:rPr lang="sv-SE" sz="1600" b="0" i="0" u="none" strike="noStrike" dirty="0">
                          <a:solidFill>
                            <a:srgbClr val="000000"/>
                          </a:solidFill>
                          <a:effectLst/>
                          <a:latin typeface="Trebuchet MS" panose="020B0603020202020204" pitchFamily="34" charset="0"/>
                        </a:rPr>
                        <a:t>Totalt antal deltagare som har slutat</a:t>
                      </a:r>
                    </a:p>
                  </a:txBody>
                  <a:tcPr marL="6350" marR="6350" marT="6350" marB="0" anchor="b"/>
                </a:tc>
                <a:tc>
                  <a:txBody>
                    <a:bodyPr/>
                    <a:lstStyle/>
                    <a:p>
                      <a:pPr algn="r" fontAlgn="b"/>
                      <a:r>
                        <a:rPr lang="sv-SE" sz="1600" b="0" i="0" u="none" strike="noStrike" dirty="0">
                          <a:solidFill>
                            <a:srgbClr val="000000"/>
                          </a:solidFill>
                          <a:effectLst/>
                          <a:latin typeface="Trebuchet MS" panose="020B0603020202020204" pitchFamily="34" charset="0"/>
                        </a:rPr>
                        <a:t>134 245</a:t>
                      </a:r>
                    </a:p>
                  </a:txBody>
                  <a:tcPr marL="6350" marR="6350" marT="6350" marB="0" anchor="b"/>
                </a:tc>
                <a:tc>
                  <a:txBody>
                    <a:bodyPr/>
                    <a:lstStyle/>
                    <a:p>
                      <a:pPr algn="r" fontAlgn="b"/>
                      <a:r>
                        <a:rPr lang="sv-SE" sz="1600" b="0" i="0" u="none" strike="noStrike" dirty="0">
                          <a:solidFill>
                            <a:srgbClr val="000000"/>
                          </a:solidFill>
                          <a:effectLst/>
                          <a:latin typeface="Trebuchet MS" panose="020B0603020202020204" pitchFamily="34" charset="0"/>
                        </a:rPr>
                        <a:t>65 965</a:t>
                      </a:r>
                    </a:p>
                  </a:txBody>
                  <a:tcPr marL="6350" marR="6350" marT="6350" marB="0" anchor="b"/>
                </a:tc>
                <a:tc>
                  <a:txBody>
                    <a:bodyPr/>
                    <a:lstStyle/>
                    <a:p>
                      <a:pPr algn="r" fontAlgn="b"/>
                      <a:r>
                        <a:rPr lang="sv-SE" sz="1600" b="1" i="0" u="none" strike="noStrike">
                          <a:solidFill>
                            <a:srgbClr val="000000"/>
                          </a:solidFill>
                          <a:effectLst/>
                          <a:latin typeface="Trebuchet MS" panose="020B0603020202020204" pitchFamily="34" charset="0"/>
                        </a:rPr>
                        <a:t>200 210</a:t>
                      </a:r>
                    </a:p>
                  </a:txBody>
                  <a:tcPr marL="6350" marR="6350" marT="6350" marB="0" anchor="b"/>
                </a:tc>
                <a:extLst>
                  <a:ext uri="{0D108BD9-81ED-4DB2-BD59-A6C34878D82A}">
                    <a16:rowId xmlns:a16="http://schemas.microsoft.com/office/drawing/2014/main" val="1896961704"/>
                  </a:ext>
                </a:extLst>
              </a:tr>
              <a:tr h="370840">
                <a:tc>
                  <a:txBody>
                    <a:bodyPr/>
                    <a:lstStyle/>
                    <a:p>
                      <a:pPr algn="l" fontAlgn="b"/>
                      <a:r>
                        <a:rPr lang="sv-SE" sz="1600" b="0" i="0" u="none" strike="noStrike" dirty="0">
                          <a:solidFill>
                            <a:srgbClr val="000000"/>
                          </a:solidFill>
                          <a:effectLst/>
                          <a:latin typeface="Trebuchet MS" panose="020B0603020202020204" pitchFamily="34" charset="0"/>
                        </a:rPr>
                        <a:t>varav deltagare som erhållit en kvalifikation</a:t>
                      </a:r>
                    </a:p>
                  </a:txBody>
                  <a:tcPr marL="6350" marR="6350" marT="6350" marB="0" anchor="b"/>
                </a:tc>
                <a:tc>
                  <a:txBody>
                    <a:bodyPr/>
                    <a:lstStyle/>
                    <a:p>
                      <a:pPr algn="r" fontAlgn="b"/>
                      <a:r>
                        <a:rPr lang="sv-SE" sz="1600" b="0" i="0" u="none" strike="noStrike" dirty="0">
                          <a:solidFill>
                            <a:srgbClr val="000000"/>
                          </a:solidFill>
                          <a:effectLst/>
                          <a:latin typeface="Trebuchet MS" panose="020B0603020202020204" pitchFamily="34" charset="0"/>
                        </a:rPr>
                        <a:t>14 716</a:t>
                      </a:r>
                    </a:p>
                  </a:txBody>
                  <a:tcPr marL="6350" marR="6350" marT="6350" marB="0" anchor="b"/>
                </a:tc>
                <a:tc>
                  <a:txBody>
                    <a:bodyPr/>
                    <a:lstStyle/>
                    <a:p>
                      <a:pPr algn="r" fontAlgn="b"/>
                      <a:r>
                        <a:rPr lang="sv-SE" sz="1600" b="0" i="0" u="none" strike="noStrike" dirty="0">
                          <a:solidFill>
                            <a:srgbClr val="000000"/>
                          </a:solidFill>
                          <a:effectLst/>
                          <a:latin typeface="Trebuchet MS" panose="020B0603020202020204" pitchFamily="34" charset="0"/>
                        </a:rPr>
                        <a:t>17 055</a:t>
                      </a:r>
                    </a:p>
                  </a:txBody>
                  <a:tcPr marL="6350" marR="6350" marT="6350" marB="0" anchor="b"/>
                </a:tc>
                <a:tc>
                  <a:txBody>
                    <a:bodyPr/>
                    <a:lstStyle/>
                    <a:p>
                      <a:pPr algn="r" fontAlgn="b"/>
                      <a:r>
                        <a:rPr lang="sv-SE" sz="1600" b="1" i="0" u="none" strike="noStrike" dirty="0">
                          <a:solidFill>
                            <a:srgbClr val="000000"/>
                          </a:solidFill>
                          <a:effectLst/>
                          <a:latin typeface="Trebuchet MS" panose="020B0603020202020204" pitchFamily="34" charset="0"/>
                        </a:rPr>
                        <a:t>31 771</a:t>
                      </a:r>
                    </a:p>
                  </a:txBody>
                  <a:tcPr marL="6350" marR="6350" marT="6350" marB="0" anchor="b"/>
                </a:tc>
                <a:extLst>
                  <a:ext uri="{0D108BD9-81ED-4DB2-BD59-A6C34878D82A}">
                    <a16:rowId xmlns:a16="http://schemas.microsoft.com/office/drawing/2014/main" val="2703202956"/>
                  </a:ext>
                </a:extLst>
              </a:tr>
              <a:tr h="370840">
                <a:tc>
                  <a:txBody>
                    <a:bodyPr/>
                    <a:lstStyle/>
                    <a:p>
                      <a:pPr algn="l" fontAlgn="b"/>
                      <a:r>
                        <a:rPr lang="sv-SE" sz="1600" b="0" i="0" u="none" strike="noStrike" dirty="0">
                          <a:solidFill>
                            <a:srgbClr val="000000"/>
                          </a:solidFill>
                          <a:effectLst/>
                          <a:latin typeface="Trebuchet MS" panose="020B0603020202020204" pitchFamily="34" charset="0"/>
                        </a:rPr>
                        <a:t>Andel med förbättrad arbetsmarknadssituation</a:t>
                      </a:r>
                    </a:p>
                  </a:txBody>
                  <a:tcPr marL="6350" marR="6350" marT="6350" marB="0" anchor="b"/>
                </a:tc>
                <a:tc>
                  <a:txBody>
                    <a:bodyPr/>
                    <a:lstStyle/>
                    <a:p>
                      <a:pPr algn="r" fontAlgn="b"/>
                      <a:r>
                        <a:rPr lang="sv-SE" sz="1600" b="0" i="0" u="none" strike="noStrike" dirty="0">
                          <a:solidFill>
                            <a:srgbClr val="000000"/>
                          </a:solidFill>
                          <a:effectLst/>
                          <a:latin typeface="Trebuchet MS" panose="020B0603020202020204" pitchFamily="34" charset="0"/>
                        </a:rPr>
                        <a:t>10%</a:t>
                      </a:r>
                    </a:p>
                  </a:txBody>
                  <a:tcPr marL="6350" marR="6350" marT="6350" marB="0" anchor="b"/>
                </a:tc>
                <a:tc>
                  <a:txBody>
                    <a:bodyPr/>
                    <a:lstStyle/>
                    <a:p>
                      <a:pPr algn="r" fontAlgn="b"/>
                      <a:r>
                        <a:rPr lang="sv-SE" sz="1600" b="0" i="0" u="none" strike="noStrike" dirty="0">
                          <a:solidFill>
                            <a:srgbClr val="000000"/>
                          </a:solidFill>
                          <a:effectLst/>
                          <a:latin typeface="Trebuchet MS" panose="020B0603020202020204" pitchFamily="34" charset="0"/>
                        </a:rPr>
                        <a:t>25%</a:t>
                      </a:r>
                    </a:p>
                  </a:txBody>
                  <a:tcPr marL="6350" marR="6350" marT="6350" marB="0" anchor="b"/>
                </a:tc>
                <a:tc>
                  <a:txBody>
                    <a:bodyPr/>
                    <a:lstStyle/>
                    <a:p>
                      <a:pPr algn="r" fontAlgn="b"/>
                      <a:r>
                        <a:rPr lang="sv-SE" sz="1600" b="1" i="0" u="none" strike="noStrike" dirty="0">
                          <a:solidFill>
                            <a:srgbClr val="000000"/>
                          </a:solidFill>
                          <a:effectLst/>
                          <a:latin typeface="Trebuchet MS" panose="020B0603020202020204" pitchFamily="34" charset="0"/>
                        </a:rPr>
                        <a:t>16%</a:t>
                      </a:r>
                    </a:p>
                  </a:txBody>
                  <a:tcPr marL="6350" marR="6350" marT="6350" marB="0" anchor="b"/>
                </a:tc>
                <a:extLst>
                  <a:ext uri="{0D108BD9-81ED-4DB2-BD59-A6C34878D82A}">
                    <a16:rowId xmlns:a16="http://schemas.microsoft.com/office/drawing/2014/main" val="4152215845"/>
                  </a:ext>
                </a:extLst>
              </a:tr>
            </a:tbl>
          </a:graphicData>
        </a:graphic>
      </p:graphicFrame>
      <p:graphicFrame>
        <p:nvGraphicFramePr>
          <p:cNvPr id="5" name="Tabell 4">
            <a:extLst>
              <a:ext uri="{FF2B5EF4-FFF2-40B4-BE49-F238E27FC236}">
                <a16:creationId xmlns:a16="http://schemas.microsoft.com/office/drawing/2014/main" id="{9F5503B2-B09E-628C-F785-A0444951F44F}"/>
              </a:ext>
            </a:extLst>
          </p:cNvPr>
          <p:cNvGraphicFramePr>
            <a:graphicFrameLocks/>
          </p:cNvGraphicFramePr>
          <p:nvPr>
            <p:extLst>
              <p:ext uri="{D42A27DB-BD31-4B8C-83A1-F6EECF244321}">
                <p14:modId xmlns:p14="http://schemas.microsoft.com/office/powerpoint/2010/main" val="3862511738"/>
              </p:ext>
            </p:extLst>
          </p:nvPr>
        </p:nvGraphicFramePr>
        <p:xfrm>
          <a:off x="666622" y="2161082"/>
          <a:ext cx="9108000" cy="1483360"/>
        </p:xfrm>
        <a:graphic>
          <a:graphicData uri="http://schemas.openxmlformats.org/drawingml/2006/table">
            <a:tbl>
              <a:tblPr firstRow="1" bandRow="1">
                <a:tableStyleId>{5C22544A-7EE6-4342-B048-85BDC9FD1C3A}</a:tableStyleId>
              </a:tblPr>
              <a:tblGrid>
                <a:gridCol w="4788000">
                  <a:extLst>
                    <a:ext uri="{9D8B030D-6E8A-4147-A177-3AD203B41FA5}">
                      <a16:colId xmlns:a16="http://schemas.microsoft.com/office/drawing/2014/main" val="2127909299"/>
                    </a:ext>
                  </a:extLst>
                </a:gridCol>
                <a:gridCol w="1440000">
                  <a:extLst>
                    <a:ext uri="{9D8B030D-6E8A-4147-A177-3AD203B41FA5}">
                      <a16:colId xmlns:a16="http://schemas.microsoft.com/office/drawing/2014/main" val="1574436795"/>
                    </a:ext>
                  </a:extLst>
                </a:gridCol>
                <a:gridCol w="1440000">
                  <a:extLst>
                    <a:ext uri="{9D8B030D-6E8A-4147-A177-3AD203B41FA5}">
                      <a16:colId xmlns:a16="http://schemas.microsoft.com/office/drawing/2014/main" val="1900606205"/>
                    </a:ext>
                  </a:extLst>
                </a:gridCol>
                <a:gridCol w="1440000">
                  <a:extLst>
                    <a:ext uri="{9D8B030D-6E8A-4147-A177-3AD203B41FA5}">
                      <a16:colId xmlns:a16="http://schemas.microsoft.com/office/drawing/2014/main" val="4185913283"/>
                    </a:ext>
                  </a:extLst>
                </a:gridCol>
              </a:tblGrid>
              <a:tr h="370840">
                <a:tc>
                  <a:txBody>
                    <a:bodyPr/>
                    <a:lstStyle/>
                    <a:p>
                      <a:pPr algn="l" fontAlgn="t"/>
                      <a:r>
                        <a:rPr lang="sv-SE" sz="1600" b="0" i="0" u="none" strike="noStrike" dirty="0">
                          <a:solidFill>
                            <a:srgbClr val="FFFFFF"/>
                          </a:solidFill>
                          <a:effectLst/>
                          <a:latin typeface="Trebuchet MS" panose="020B0603020202020204" pitchFamily="34" charset="0"/>
                        </a:rPr>
                        <a:t>Indikator</a:t>
                      </a:r>
                    </a:p>
                  </a:txBody>
                  <a:tcPr marL="6350" marR="6350" marT="6350" marB="0" anchor="ctr"/>
                </a:tc>
                <a:tc>
                  <a:txBody>
                    <a:bodyPr/>
                    <a:lstStyle/>
                    <a:p>
                      <a:pPr algn="l" fontAlgn="t"/>
                      <a:r>
                        <a:rPr lang="sv-SE" sz="1600" b="0" i="0" u="none" strike="noStrike" dirty="0">
                          <a:solidFill>
                            <a:srgbClr val="FFFFFF"/>
                          </a:solidFill>
                          <a:effectLst/>
                          <a:latin typeface="Trebuchet MS" panose="020B0603020202020204" pitchFamily="34" charset="0"/>
                        </a:rPr>
                        <a:t>Kvinnor</a:t>
                      </a:r>
                    </a:p>
                  </a:txBody>
                  <a:tcPr marL="6350" marR="6350" marT="6350" marB="0" anchor="ctr"/>
                </a:tc>
                <a:tc>
                  <a:txBody>
                    <a:bodyPr/>
                    <a:lstStyle/>
                    <a:p>
                      <a:pPr algn="l" fontAlgn="t"/>
                      <a:r>
                        <a:rPr lang="sv-SE" sz="1600" b="0" i="0" u="none" strike="noStrike" dirty="0">
                          <a:solidFill>
                            <a:srgbClr val="FFFFFF"/>
                          </a:solidFill>
                          <a:effectLst/>
                          <a:latin typeface="Trebuchet MS" panose="020B0603020202020204" pitchFamily="34" charset="0"/>
                        </a:rPr>
                        <a:t>Män</a:t>
                      </a:r>
                    </a:p>
                  </a:txBody>
                  <a:tcPr marL="6350" marR="6350" marT="6350" marB="0" anchor="ctr"/>
                </a:tc>
                <a:tc>
                  <a:txBody>
                    <a:bodyPr/>
                    <a:lstStyle/>
                    <a:p>
                      <a:pPr algn="l" fontAlgn="t"/>
                      <a:r>
                        <a:rPr lang="sv-SE" sz="1600" b="0" i="0" u="none" strike="noStrike" dirty="0">
                          <a:solidFill>
                            <a:srgbClr val="FFFFFF"/>
                          </a:solidFill>
                          <a:effectLst/>
                          <a:latin typeface="Trebuchet MS" panose="020B0603020202020204" pitchFamily="34" charset="0"/>
                        </a:rPr>
                        <a:t>Totalt</a:t>
                      </a:r>
                    </a:p>
                  </a:txBody>
                  <a:tcPr marL="6350" marR="6350" marT="6350" marB="0" anchor="ctr"/>
                </a:tc>
                <a:extLst>
                  <a:ext uri="{0D108BD9-81ED-4DB2-BD59-A6C34878D82A}">
                    <a16:rowId xmlns:a16="http://schemas.microsoft.com/office/drawing/2014/main" val="121449269"/>
                  </a:ext>
                </a:extLst>
              </a:tr>
              <a:tr h="370840">
                <a:tc>
                  <a:txBody>
                    <a:bodyPr/>
                    <a:lstStyle/>
                    <a:p>
                      <a:pPr algn="l" fontAlgn="b"/>
                      <a:r>
                        <a:rPr lang="sv-SE" sz="1600" b="0" i="0" u="none" strike="noStrike" dirty="0">
                          <a:solidFill>
                            <a:srgbClr val="000000"/>
                          </a:solidFill>
                          <a:effectLst/>
                          <a:latin typeface="Trebuchet MS" panose="020B0603020202020204" pitchFamily="34" charset="0"/>
                        </a:rPr>
                        <a:t>Totalt antal deltagare som har slutat</a:t>
                      </a:r>
                    </a:p>
                  </a:txBody>
                  <a:tcPr marL="6350" marR="6350" marT="6350" marB="0" anchor="b"/>
                </a:tc>
                <a:tc>
                  <a:txBody>
                    <a:bodyPr/>
                    <a:lstStyle/>
                    <a:p>
                      <a:pPr algn="r" fontAlgn="b"/>
                      <a:r>
                        <a:rPr lang="sv-SE" sz="1600" b="0" i="0" u="none" strike="noStrike" dirty="0">
                          <a:solidFill>
                            <a:srgbClr val="000000"/>
                          </a:solidFill>
                          <a:effectLst/>
                          <a:latin typeface="Trebuchet MS" panose="020B0603020202020204" pitchFamily="34" charset="0"/>
                        </a:rPr>
                        <a:t>1 512</a:t>
                      </a:r>
                    </a:p>
                  </a:txBody>
                  <a:tcPr marL="6350" marR="6350" marT="6350" marB="0" anchor="b"/>
                </a:tc>
                <a:tc>
                  <a:txBody>
                    <a:bodyPr/>
                    <a:lstStyle/>
                    <a:p>
                      <a:pPr algn="r" fontAlgn="b"/>
                      <a:r>
                        <a:rPr lang="sv-SE" sz="1600" b="0" i="0" u="none" strike="noStrike" dirty="0">
                          <a:solidFill>
                            <a:srgbClr val="000000"/>
                          </a:solidFill>
                          <a:effectLst/>
                          <a:latin typeface="Trebuchet MS" panose="020B0603020202020204" pitchFamily="34" charset="0"/>
                        </a:rPr>
                        <a:t>2 048</a:t>
                      </a:r>
                    </a:p>
                  </a:txBody>
                  <a:tcPr marL="6350" marR="6350" marT="6350" marB="0" anchor="b"/>
                </a:tc>
                <a:tc>
                  <a:txBody>
                    <a:bodyPr/>
                    <a:lstStyle/>
                    <a:p>
                      <a:pPr algn="r" fontAlgn="b"/>
                      <a:r>
                        <a:rPr lang="sv-SE" sz="1600" b="1" i="0" u="none" strike="noStrike">
                          <a:solidFill>
                            <a:srgbClr val="000000"/>
                          </a:solidFill>
                          <a:effectLst/>
                          <a:latin typeface="Trebuchet MS" panose="020B0603020202020204" pitchFamily="34" charset="0"/>
                        </a:rPr>
                        <a:t>3 560</a:t>
                      </a:r>
                    </a:p>
                  </a:txBody>
                  <a:tcPr marL="6350" marR="6350" marT="6350" marB="0" anchor="b"/>
                </a:tc>
                <a:extLst>
                  <a:ext uri="{0D108BD9-81ED-4DB2-BD59-A6C34878D82A}">
                    <a16:rowId xmlns:a16="http://schemas.microsoft.com/office/drawing/2014/main" val="1896961704"/>
                  </a:ext>
                </a:extLst>
              </a:tr>
              <a:tr h="370840">
                <a:tc>
                  <a:txBody>
                    <a:bodyPr/>
                    <a:lstStyle/>
                    <a:p>
                      <a:pPr algn="l" fontAlgn="b"/>
                      <a:r>
                        <a:rPr lang="sv-SE" sz="1600" b="0" i="0" u="none" strike="noStrike" dirty="0">
                          <a:solidFill>
                            <a:srgbClr val="000000"/>
                          </a:solidFill>
                          <a:effectLst/>
                          <a:latin typeface="Trebuchet MS" panose="020B0603020202020204" pitchFamily="34" charset="0"/>
                        </a:rPr>
                        <a:t>varav deltagare som erhållit en kvalifikation</a:t>
                      </a:r>
                    </a:p>
                  </a:txBody>
                  <a:tcPr marL="6350" marR="6350" marT="6350" marB="0" anchor="b"/>
                </a:tc>
                <a:tc>
                  <a:txBody>
                    <a:bodyPr/>
                    <a:lstStyle/>
                    <a:p>
                      <a:pPr algn="r" fontAlgn="b"/>
                      <a:r>
                        <a:rPr lang="sv-SE" sz="1600" b="0" i="0" u="none" strike="noStrike" dirty="0">
                          <a:solidFill>
                            <a:srgbClr val="000000"/>
                          </a:solidFill>
                          <a:effectLst/>
                          <a:latin typeface="Trebuchet MS" panose="020B0603020202020204" pitchFamily="34" charset="0"/>
                        </a:rPr>
                        <a:t>951</a:t>
                      </a:r>
                    </a:p>
                  </a:txBody>
                  <a:tcPr marL="6350" marR="6350" marT="6350" marB="0" anchor="b"/>
                </a:tc>
                <a:tc>
                  <a:txBody>
                    <a:bodyPr/>
                    <a:lstStyle/>
                    <a:p>
                      <a:pPr algn="r" fontAlgn="b"/>
                      <a:r>
                        <a:rPr lang="sv-SE" sz="1600" b="0" i="0" u="none" strike="noStrike" dirty="0">
                          <a:solidFill>
                            <a:srgbClr val="000000"/>
                          </a:solidFill>
                          <a:effectLst/>
                          <a:latin typeface="Trebuchet MS" panose="020B0603020202020204" pitchFamily="34" charset="0"/>
                        </a:rPr>
                        <a:t>993</a:t>
                      </a:r>
                    </a:p>
                  </a:txBody>
                  <a:tcPr marL="6350" marR="6350" marT="6350" marB="0" anchor="b"/>
                </a:tc>
                <a:tc>
                  <a:txBody>
                    <a:bodyPr/>
                    <a:lstStyle/>
                    <a:p>
                      <a:pPr algn="r" fontAlgn="b"/>
                      <a:r>
                        <a:rPr lang="sv-SE" sz="1600" b="1" i="0" u="none" strike="noStrike" dirty="0">
                          <a:solidFill>
                            <a:srgbClr val="000000"/>
                          </a:solidFill>
                          <a:effectLst/>
                          <a:latin typeface="Trebuchet MS" panose="020B0603020202020204" pitchFamily="34" charset="0"/>
                        </a:rPr>
                        <a:t>1 944</a:t>
                      </a:r>
                    </a:p>
                  </a:txBody>
                  <a:tcPr marL="6350" marR="6350" marT="6350" marB="0" anchor="b"/>
                </a:tc>
                <a:extLst>
                  <a:ext uri="{0D108BD9-81ED-4DB2-BD59-A6C34878D82A}">
                    <a16:rowId xmlns:a16="http://schemas.microsoft.com/office/drawing/2014/main" val="2703202956"/>
                  </a:ext>
                </a:extLst>
              </a:tr>
              <a:tr h="370840">
                <a:tc>
                  <a:txBody>
                    <a:bodyPr/>
                    <a:lstStyle/>
                    <a:p>
                      <a:pPr algn="l" fontAlgn="b"/>
                      <a:r>
                        <a:rPr lang="sv-SE" sz="1600" b="0" i="0" u="none" strike="noStrike" dirty="0">
                          <a:solidFill>
                            <a:srgbClr val="000000"/>
                          </a:solidFill>
                          <a:effectLst/>
                          <a:latin typeface="Trebuchet MS" panose="020B0603020202020204" pitchFamily="34" charset="0"/>
                        </a:rPr>
                        <a:t>Andel med förbättrad arbetsmarknadssituation</a:t>
                      </a:r>
                    </a:p>
                  </a:txBody>
                  <a:tcPr marL="6350" marR="6350" marT="6350" marB="0" anchor="b"/>
                </a:tc>
                <a:tc>
                  <a:txBody>
                    <a:bodyPr/>
                    <a:lstStyle/>
                    <a:p>
                      <a:pPr algn="r" fontAlgn="b"/>
                      <a:r>
                        <a:rPr lang="sv-SE" sz="1600" b="0" i="0" u="none" strike="noStrike">
                          <a:solidFill>
                            <a:srgbClr val="000000"/>
                          </a:solidFill>
                          <a:effectLst/>
                          <a:latin typeface="Trebuchet MS" panose="020B0603020202020204" pitchFamily="34" charset="0"/>
                        </a:rPr>
                        <a:t>63%</a:t>
                      </a:r>
                    </a:p>
                  </a:txBody>
                  <a:tcPr marL="6350" marR="6350" marT="6350" marB="0" anchor="b"/>
                </a:tc>
                <a:tc>
                  <a:txBody>
                    <a:bodyPr/>
                    <a:lstStyle/>
                    <a:p>
                      <a:pPr algn="r" fontAlgn="b"/>
                      <a:r>
                        <a:rPr lang="sv-SE" sz="1600" b="0" i="0" u="none" strike="noStrike" dirty="0">
                          <a:solidFill>
                            <a:srgbClr val="000000"/>
                          </a:solidFill>
                          <a:effectLst/>
                          <a:latin typeface="Trebuchet MS" panose="020B0603020202020204" pitchFamily="34" charset="0"/>
                        </a:rPr>
                        <a:t>48%</a:t>
                      </a:r>
                    </a:p>
                  </a:txBody>
                  <a:tcPr marL="6350" marR="6350" marT="6350" marB="0" anchor="b"/>
                </a:tc>
                <a:tc>
                  <a:txBody>
                    <a:bodyPr/>
                    <a:lstStyle/>
                    <a:p>
                      <a:pPr algn="r" fontAlgn="b"/>
                      <a:r>
                        <a:rPr lang="sv-SE" sz="1600" b="1" i="0" u="none" strike="noStrike" dirty="0">
                          <a:solidFill>
                            <a:srgbClr val="000000"/>
                          </a:solidFill>
                          <a:effectLst/>
                          <a:latin typeface="Trebuchet MS" panose="020B0603020202020204" pitchFamily="34" charset="0"/>
                        </a:rPr>
                        <a:t>55%</a:t>
                      </a:r>
                    </a:p>
                  </a:txBody>
                  <a:tcPr marL="6350" marR="6350" marT="6350" marB="0" anchor="b"/>
                </a:tc>
                <a:extLst>
                  <a:ext uri="{0D108BD9-81ED-4DB2-BD59-A6C34878D82A}">
                    <a16:rowId xmlns:a16="http://schemas.microsoft.com/office/drawing/2014/main" val="4152215845"/>
                  </a:ext>
                </a:extLst>
              </a:tr>
            </a:tbl>
          </a:graphicData>
        </a:graphic>
      </p:graphicFrame>
      <p:sp>
        <p:nvSpPr>
          <p:cNvPr id="6" name="Rubrik 1">
            <a:extLst>
              <a:ext uri="{FF2B5EF4-FFF2-40B4-BE49-F238E27FC236}">
                <a16:creationId xmlns:a16="http://schemas.microsoft.com/office/drawing/2014/main" id="{A62B909F-B94B-377B-6BEA-A3CBA95D9B24}"/>
              </a:ext>
            </a:extLst>
          </p:cNvPr>
          <p:cNvSpPr txBox="1">
            <a:spLocks/>
          </p:cNvSpPr>
          <p:nvPr/>
        </p:nvSpPr>
        <p:spPr>
          <a:xfrm>
            <a:off x="691387" y="3936281"/>
            <a:ext cx="2818171" cy="351477"/>
          </a:xfrm>
          <a:prstGeom prst="rect">
            <a:avLst/>
          </a:prstGeom>
        </p:spPr>
        <p:txBody>
          <a:bodyPr vert="horz" lIns="91440" tIns="45720" rIns="91440" bIns="45720" rtlCol="0" anchor="ctr">
            <a:normAutofit fontScale="97500"/>
          </a:bodyPr>
          <a:lstStyle>
            <a:lvl1pPr algn="l" defTabSz="914400" rtl="0" eaLnBrk="1" latinLnBrk="0" hangingPunct="1">
              <a:lnSpc>
                <a:spcPct val="100000"/>
              </a:lnSpc>
              <a:spcBef>
                <a:spcPct val="0"/>
              </a:spcBef>
              <a:buNone/>
              <a:defRPr sz="4400" b="1" i="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1pPr>
          </a:lstStyle>
          <a:p>
            <a:r>
              <a:rPr lang="sv-SE" sz="1600" dirty="0"/>
              <a:t>Totalt för särskilt mål 1.1</a:t>
            </a:r>
          </a:p>
        </p:txBody>
      </p:sp>
    </p:spTree>
    <p:extLst>
      <p:ext uri="{BB962C8B-B14F-4D97-AF65-F5344CB8AC3E}">
        <p14:creationId xmlns:p14="http://schemas.microsoft.com/office/powerpoint/2010/main" val="517445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49930A-916C-1CC0-B7E4-E7114059C7CA}"/>
              </a:ext>
            </a:extLst>
          </p:cNvPr>
          <p:cNvSpPr>
            <a:spLocks noGrp="1"/>
          </p:cNvSpPr>
          <p:nvPr>
            <p:ph type="title"/>
          </p:nvPr>
        </p:nvSpPr>
        <p:spPr/>
        <p:txBody>
          <a:bodyPr>
            <a:normAutofit fontScale="90000"/>
          </a:bodyPr>
          <a:lstStyle/>
          <a:p>
            <a:r>
              <a:rPr lang="sv-SE" dirty="0"/>
              <a:t>Särskilt mål 1.1</a:t>
            </a:r>
            <a:br>
              <a:rPr lang="sv-SE" dirty="0"/>
            </a:br>
            <a:r>
              <a:rPr lang="sv-SE" dirty="0"/>
              <a:t>Långsiktiga resultat (sex månader)</a:t>
            </a:r>
          </a:p>
        </p:txBody>
      </p:sp>
      <p:graphicFrame>
        <p:nvGraphicFramePr>
          <p:cNvPr id="4" name="Tabell 4">
            <a:extLst>
              <a:ext uri="{FF2B5EF4-FFF2-40B4-BE49-F238E27FC236}">
                <a16:creationId xmlns:a16="http://schemas.microsoft.com/office/drawing/2014/main" id="{8496A693-111B-AC19-5D45-E1415EF261E3}"/>
              </a:ext>
            </a:extLst>
          </p:cNvPr>
          <p:cNvGraphicFramePr>
            <a:graphicFrameLocks noGrp="1"/>
          </p:cNvGraphicFramePr>
          <p:nvPr>
            <p:ph idx="1"/>
            <p:extLst>
              <p:ext uri="{D42A27DB-BD31-4B8C-83A1-F6EECF244321}">
                <p14:modId xmlns:p14="http://schemas.microsoft.com/office/powerpoint/2010/main" val="1458402597"/>
              </p:ext>
            </p:extLst>
          </p:nvPr>
        </p:nvGraphicFramePr>
        <p:xfrm>
          <a:off x="660400" y="2165672"/>
          <a:ext cx="9108000" cy="1606550"/>
        </p:xfrm>
        <a:graphic>
          <a:graphicData uri="http://schemas.openxmlformats.org/drawingml/2006/table">
            <a:tbl>
              <a:tblPr firstRow="1" bandRow="1">
                <a:tableStyleId>{5C22544A-7EE6-4342-B048-85BDC9FD1C3A}</a:tableStyleId>
              </a:tblPr>
              <a:tblGrid>
                <a:gridCol w="4788000">
                  <a:extLst>
                    <a:ext uri="{9D8B030D-6E8A-4147-A177-3AD203B41FA5}">
                      <a16:colId xmlns:a16="http://schemas.microsoft.com/office/drawing/2014/main" val="2307418043"/>
                    </a:ext>
                  </a:extLst>
                </a:gridCol>
                <a:gridCol w="1440000">
                  <a:extLst>
                    <a:ext uri="{9D8B030D-6E8A-4147-A177-3AD203B41FA5}">
                      <a16:colId xmlns:a16="http://schemas.microsoft.com/office/drawing/2014/main" val="206272599"/>
                    </a:ext>
                  </a:extLst>
                </a:gridCol>
                <a:gridCol w="1440000">
                  <a:extLst>
                    <a:ext uri="{9D8B030D-6E8A-4147-A177-3AD203B41FA5}">
                      <a16:colId xmlns:a16="http://schemas.microsoft.com/office/drawing/2014/main" val="4106046200"/>
                    </a:ext>
                  </a:extLst>
                </a:gridCol>
                <a:gridCol w="1440000">
                  <a:extLst>
                    <a:ext uri="{9D8B030D-6E8A-4147-A177-3AD203B41FA5}">
                      <a16:colId xmlns:a16="http://schemas.microsoft.com/office/drawing/2014/main" val="1390027194"/>
                    </a:ext>
                  </a:extLst>
                </a:gridCol>
              </a:tblGrid>
              <a:tr h="370840">
                <a:tc>
                  <a:txBody>
                    <a:bodyPr/>
                    <a:lstStyle/>
                    <a:p>
                      <a:pPr algn="l" fontAlgn="t"/>
                      <a:r>
                        <a:rPr lang="sv-SE" sz="1600" b="0" i="0" u="none" strike="noStrike" dirty="0">
                          <a:solidFill>
                            <a:srgbClr val="FFFFFF"/>
                          </a:solidFill>
                          <a:effectLst/>
                          <a:latin typeface="Trebuchet MS" panose="020B0603020202020204" pitchFamily="34" charset="0"/>
                        </a:rPr>
                        <a:t>Indikator</a:t>
                      </a:r>
                    </a:p>
                  </a:txBody>
                  <a:tcPr marL="6350" marR="6350" marT="6350" marB="0" anchor="ctr"/>
                </a:tc>
                <a:tc>
                  <a:txBody>
                    <a:bodyPr/>
                    <a:lstStyle/>
                    <a:p>
                      <a:pPr algn="l" fontAlgn="t"/>
                      <a:r>
                        <a:rPr lang="sv-SE" sz="1600" b="0" i="0" u="none" strike="noStrike" dirty="0">
                          <a:solidFill>
                            <a:srgbClr val="FFFFFF"/>
                          </a:solidFill>
                          <a:effectLst/>
                          <a:latin typeface="Trebuchet MS" panose="020B0603020202020204" pitchFamily="34" charset="0"/>
                        </a:rPr>
                        <a:t>Kvinnor</a:t>
                      </a:r>
                    </a:p>
                  </a:txBody>
                  <a:tcPr marL="6350" marR="6350" marT="6350" marB="0" anchor="ctr"/>
                </a:tc>
                <a:tc>
                  <a:txBody>
                    <a:bodyPr/>
                    <a:lstStyle/>
                    <a:p>
                      <a:pPr algn="l" fontAlgn="t"/>
                      <a:r>
                        <a:rPr lang="sv-SE" sz="1600" b="0" i="0" u="none" strike="noStrike" dirty="0">
                          <a:solidFill>
                            <a:srgbClr val="FFFFFF"/>
                          </a:solidFill>
                          <a:effectLst/>
                          <a:latin typeface="Trebuchet MS" panose="020B0603020202020204" pitchFamily="34" charset="0"/>
                        </a:rPr>
                        <a:t>Män</a:t>
                      </a:r>
                    </a:p>
                  </a:txBody>
                  <a:tcPr marL="6350" marR="6350" marT="6350" marB="0" anchor="ctr"/>
                </a:tc>
                <a:tc>
                  <a:txBody>
                    <a:bodyPr/>
                    <a:lstStyle/>
                    <a:p>
                      <a:pPr algn="l" fontAlgn="t"/>
                      <a:r>
                        <a:rPr lang="sv-SE" sz="1600" b="0" i="0" u="none" strike="noStrike" dirty="0">
                          <a:solidFill>
                            <a:srgbClr val="FFFFFF"/>
                          </a:solidFill>
                          <a:effectLst/>
                          <a:latin typeface="Trebuchet MS" panose="020B0603020202020204" pitchFamily="34" charset="0"/>
                        </a:rPr>
                        <a:t>Totalt</a:t>
                      </a:r>
                    </a:p>
                  </a:txBody>
                  <a:tcPr marL="6350" marR="6350" marT="6350" marB="0" anchor="ctr"/>
                </a:tc>
                <a:extLst>
                  <a:ext uri="{0D108BD9-81ED-4DB2-BD59-A6C34878D82A}">
                    <a16:rowId xmlns:a16="http://schemas.microsoft.com/office/drawing/2014/main" val="3684906179"/>
                  </a:ext>
                </a:extLst>
              </a:tr>
              <a:tr h="370840">
                <a:tc>
                  <a:txBody>
                    <a:bodyPr/>
                    <a:lstStyle/>
                    <a:p>
                      <a:pPr algn="l" fontAlgn="b"/>
                      <a:r>
                        <a:rPr lang="sv-SE" sz="1600" b="0" i="0" u="none" strike="noStrike" dirty="0">
                          <a:solidFill>
                            <a:srgbClr val="2B2B2B"/>
                          </a:solidFill>
                          <a:effectLst/>
                          <a:latin typeface="Trebuchet MS" panose="020B0603020202020204" pitchFamily="34" charset="0"/>
                        </a:rPr>
                        <a:t>Totalt antal deltagare 6 mån efter avslutad åtgärd</a:t>
                      </a:r>
                    </a:p>
                  </a:txBody>
                  <a:tcPr marL="6350" marR="6350" marT="6350" marB="0" anchor="b"/>
                </a:tc>
                <a:tc>
                  <a:txBody>
                    <a:bodyPr/>
                    <a:lstStyle/>
                    <a:p>
                      <a:pPr algn="r" fontAlgn="b"/>
                      <a:r>
                        <a:rPr lang="sv-SE" sz="1600" b="0" i="0" u="none" strike="noStrike" dirty="0">
                          <a:solidFill>
                            <a:srgbClr val="2B2B2B"/>
                          </a:solidFill>
                          <a:effectLst/>
                          <a:latin typeface="Trebuchet MS" panose="020B0603020202020204" pitchFamily="34" charset="0"/>
                        </a:rPr>
                        <a:t>130 993</a:t>
                      </a:r>
                    </a:p>
                  </a:txBody>
                  <a:tcPr marL="6350" marR="6350" marT="6350" marB="0" anchor="b"/>
                </a:tc>
                <a:tc>
                  <a:txBody>
                    <a:bodyPr/>
                    <a:lstStyle/>
                    <a:p>
                      <a:pPr algn="r" fontAlgn="b"/>
                      <a:r>
                        <a:rPr lang="sv-SE" sz="1600" b="0" i="0" u="none" strike="noStrike">
                          <a:solidFill>
                            <a:srgbClr val="2B2B2B"/>
                          </a:solidFill>
                          <a:effectLst/>
                          <a:latin typeface="Trebuchet MS" panose="020B0603020202020204" pitchFamily="34" charset="0"/>
                        </a:rPr>
                        <a:t>63 334</a:t>
                      </a:r>
                    </a:p>
                  </a:txBody>
                  <a:tcPr marL="6350" marR="6350" marT="6350" marB="0" anchor="b"/>
                </a:tc>
                <a:tc>
                  <a:txBody>
                    <a:bodyPr/>
                    <a:lstStyle/>
                    <a:p>
                      <a:pPr algn="r" fontAlgn="b"/>
                      <a:r>
                        <a:rPr lang="sv-SE" sz="1600" b="1" i="0" u="none" strike="noStrike">
                          <a:solidFill>
                            <a:srgbClr val="2B2B2B"/>
                          </a:solidFill>
                          <a:effectLst/>
                          <a:latin typeface="Trebuchet MS" panose="020B0603020202020204" pitchFamily="34" charset="0"/>
                        </a:rPr>
                        <a:t>194 327</a:t>
                      </a:r>
                    </a:p>
                  </a:txBody>
                  <a:tcPr marL="6350" marR="6350" marT="6350" marB="0" anchor="b"/>
                </a:tc>
                <a:extLst>
                  <a:ext uri="{0D108BD9-81ED-4DB2-BD59-A6C34878D82A}">
                    <a16:rowId xmlns:a16="http://schemas.microsoft.com/office/drawing/2014/main" val="1243380349"/>
                  </a:ext>
                </a:extLst>
              </a:tr>
              <a:tr h="370840">
                <a:tc>
                  <a:txBody>
                    <a:bodyPr/>
                    <a:lstStyle/>
                    <a:p>
                      <a:pPr algn="l" fontAlgn="b"/>
                      <a:r>
                        <a:rPr lang="sv-SE" sz="1600" b="0" i="0" u="none" strike="noStrike" dirty="0">
                          <a:solidFill>
                            <a:srgbClr val="2B2B2B"/>
                          </a:solidFill>
                          <a:effectLst/>
                          <a:latin typeface="Trebuchet MS" panose="020B0603020202020204" pitchFamily="34" charset="0"/>
                        </a:rPr>
                        <a:t>varav deltagare med förbättrad arbetsmarknadssituation</a:t>
                      </a:r>
                    </a:p>
                  </a:txBody>
                  <a:tcPr marL="6350" marR="6350" marT="6350" marB="0" anchor="b"/>
                </a:tc>
                <a:tc>
                  <a:txBody>
                    <a:bodyPr/>
                    <a:lstStyle/>
                    <a:p>
                      <a:pPr algn="r" fontAlgn="b"/>
                      <a:r>
                        <a:rPr lang="sv-SE" sz="1600" b="0" i="0" u="none" strike="noStrike" dirty="0">
                          <a:solidFill>
                            <a:srgbClr val="2B2B2B"/>
                          </a:solidFill>
                          <a:effectLst/>
                          <a:latin typeface="Trebuchet MS" panose="020B0603020202020204" pitchFamily="34" charset="0"/>
                        </a:rPr>
                        <a:t>47 496</a:t>
                      </a:r>
                    </a:p>
                  </a:txBody>
                  <a:tcPr marL="6350" marR="6350" marT="6350" marB="0" anchor="b"/>
                </a:tc>
                <a:tc>
                  <a:txBody>
                    <a:bodyPr/>
                    <a:lstStyle/>
                    <a:p>
                      <a:pPr algn="r" fontAlgn="b"/>
                      <a:r>
                        <a:rPr lang="sv-SE" sz="1600" b="0" i="0" u="none" strike="noStrike" dirty="0">
                          <a:solidFill>
                            <a:srgbClr val="2B2B2B"/>
                          </a:solidFill>
                          <a:effectLst/>
                          <a:latin typeface="Trebuchet MS" panose="020B0603020202020204" pitchFamily="34" charset="0"/>
                        </a:rPr>
                        <a:t>31 313</a:t>
                      </a:r>
                    </a:p>
                  </a:txBody>
                  <a:tcPr marL="6350" marR="6350" marT="6350" marB="0" anchor="b"/>
                </a:tc>
                <a:tc>
                  <a:txBody>
                    <a:bodyPr/>
                    <a:lstStyle/>
                    <a:p>
                      <a:pPr algn="r" fontAlgn="b"/>
                      <a:r>
                        <a:rPr lang="sv-SE" sz="1600" b="1" i="0" u="none" strike="noStrike" dirty="0">
                          <a:solidFill>
                            <a:srgbClr val="2B2B2B"/>
                          </a:solidFill>
                          <a:effectLst/>
                          <a:latin typeface="Trebuchet MS" panose="020B0603020202020204" pitchFamily="34" charset="0"/>
                        </a:rPr>
                        <a:t>78 809</a:t>
                      </a:r>
                    </a:p>
                  </a:txBody>
                  <a:tcPr marL="6350" marR="6350" marT="6350" marB="0" anchor="b"/>
                </a:tc>
                <a:extLst>
                  <a:ext uri="{0D108BD9-81ED-4DB2-BD59-A6C34878D82A}">
                    <a16:rowId xmlns:a16="http://schemas.microsoft.com/office/drawing/2014/main" val="3190056035"/>
                  </a:ext>
                </a:extLst>
              </a:tr>
              <a:tr h="370840">
                <a:tc>
                  <a:txBody>
                    <a:bodyPr/>
                    <a:lstStyle/>
                    <a:p>
                      <a:pPr algn="l" fontAlgn="b"/>
                      <a:r>
                        <a:rPr lang="sv-SE" sz="1600" b="0" i="0" u="none" strike="noStrike" dirty="0">
                          <a:solidFill>
                            <a:srgbClr val="2B2B2B"/>
                          </a:solidFill>
                          <a:effectLst/>
                          <a:latin typeface="Trebuchet MS" panose="020B0603020202020204" pitchFamily="34" charset="0"/>
                        </a:rPr>
                        <a:t>Andel med förbättrad arbetsmarknadssituation</a:t>
                      </a:r>
                    </a:p>
                  </a:txBody>
                  <a:tcPr marL="6350" marR="6350" marT="6350" marB="0" anchor="b"/>
                </a:tc>
                <a:tc>
                  <a:txBody>
                    <a:bodyPr/>
                    <a:lstStyle/>
                    <a:p>
                      <a:pPr algn="r" fontAlgn="b"/>
                      <a:r>
                        <a:rPr lang="sv-SE" sz="1600" b="0" i="0" u="none" strike="noStrike">
                          <a:solidFill>
                            <a:srgbClr val="2B2B2B"/>
                          </a:solidFill>
                          <a:effectLst/>
                          <a:latin typeface="Trebuchet MS" panose="020B0603020202020204" pitchFamily="34" charset="0"/>
                        </a:rPr>
                        <a:t>36%</a:t>
                      </a:r>
                    </a:p>
                  </a:txBody>
                  <a:tcPr marL="6350" marR="6350" marT="6350" marB="0" anchor="b"/>
                </a:tc>
                <a:tc>
                  <a:txBody>
                    <a:bodyPr/>
                    <a:lstStyle/>
                    <a:p>
                      <a:pPr algn="r" fontAlgn="b"/>
                      <a:r>
                        <a:rPr lang="sv-SE" sz="1600" b="0" i="0" u="none" strike="noStrike" dirty="0">
                          <a:solidFill>
                            <a:srgbClr val="2B2B2B"/>
                          </a:solidFill>
                          <a:effectLst/>
                          <a:latin typeface="Trebuchet MS" panose="020B0603020202020204" pitchFamily="34" charset="0"/>
                        </a:rPr>
                        <a:t>49%</a:t>
                      </a:r>
                    </a:p>
                  </a:txBody>
                  <a:tcPr marL="6350" marR="6350" marT="6350" marB="0" anchor="b"/>
                </a:tc>
                <a:tc>
                  <a:txBody>
                    <a:bodyPr/>
                    <a:lstStyle/>
                    <a:p>
                      <a:pPr algn="r" fontAlgn="b"/>
                      <a:r>
                        <a:rPr lang="sv-SE" sz="1600" b="1" i="0" u="none" strike="noStrike" dirty="0">
                          <a:solidFill>
                            <a:srgbClr val="2B2B2B"/>
                          </a:solidFill>
                          <a:effectLst/>
                          <a:latin typeface="Trebuchet MS" panose="020B0603020202020204" pitchFamily="34" charset="0"/>
                        </a:rPr>
                        <a:t>41%</a:t>
                      </a:r>
                    </a:p>
                  </a:txBody>
                  <a:tcPr marL="6350" marR="6350" marT="6350" marB="0" anchor="b"/>
                </a:tc>
                <a:extLst>
                  <a:ext uri="{0D108BD9-81ED-4DB2-BD59-A6C34878D82A}">
                    <a16:rowId xmlns:a16="http://schemas.microsoft.com/office/drawing/2014/main" val="3205153286"/>
                  </a:ext>
                </a:extLst>
              </a:tr>
            </a:tbl>
          </a:graphicData>
        </a:graphic>
      </p:graphicFrame>
    </p:spTree>
    <p:extLst>
      <p:ext uri="{BB962C8B-B14F-4D97-AF65-F5344CB8AC3E}">
        <p14:creationId xmlns:p14="http://schemas.microsoft.com/office/powerpoint/2010/main" val="2921296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369C05FD-98CF-DE47-8AE1-3DC7D559D518}"/>
              </a:ext>
            </a:extLst>
          </p:cNvPr>
          <p:cNvSpPr>
            <a:spLocks noGrp="1"/>
          </p:cNvSpPr>
          <p:nvPr>
            <p:ph type="title"/>
          </p:nvPr>
        </p:nvSpPr>
        <p:spPr/>
        <p:txBody>
          <a:bodyPr/>
          <a:lstStyle/>
          <a:p>
            <a:r>
              <a:rPr lang="sv-SE" dirty="0"/>
              <a:t>Presentationens innehåll</a:t>
            </a:r>
          </a:p>
        </p:txBody>
      </p:sp>
      <p:sp>
        <p:nvSpPr>
          <p:cNvPr id="5" name="Platshållare för innehåll 4">
            <a:extLst>
              <a:ext uri="{FF2B5EF4-FFF2-40B4-BE49-F238E27FC236}">
                <a16:creationId xmlns:a16="http://schemas.microsoft.com/office/drawing/2014/main" id="{3A0D100B-1731-F849-879A-BE308F23E217}"/>
              </a:ext>
            </a:extLst>
          </p:cNvPr>
          <p:cNvSpPr>
            <a:spLocks noGrp="1"/>
          </p:cNvSpPr>
          <p:nvPr>
            <p:ph idx="1"/>
          </p:nvPr>
        </p:nvSpPr>
        <p:spPr/>
        <p:txBody>
          <a:bodyPr/>
          <a:lstStyle/>
          <a:p>
            <a:r>
              <a:rPr lang="sv-SE" dirty="0"/>
              <a:t>14 tabeller/diagram</a:t>
            </a:r>
          </a:p>
          <a:p>
            <a:r>
              <a:rPr lang="sv-SE" dirty="0"/>
              <a:t>Finansiell data</a:t>
            </a:r>
          </a:p>
          <a:p>
            <a:r>
              <a:rPr lang="sv-SE" dirty="0"/>
              <a:t>Deltagarstatistik och resultat</a:t>
            </a:r>
          </a:p>
        </p:txBody>
      </p:sp>
    </p:spTree>
    <p:extLst>
      <p:ext uri="{BB962C8B-B14F-4D97-AF65-F5344CB8AC3E}">
        <p14:creationId xmlns:p14="http://schemas.microsoft.com/office/powerpoint/2010/main" val="2600920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258542-29C5-9641-B3C2-4B53DF1FDF2B}"/>
              </a:ext>
            </a:extLst>
          </p:cNvPr>
          <p:cNvSpPr>
            <a:spLocks noGrp="1"/>
          </p:cNvSpPr>
          <p:nvPr>
            <p:ph type="title"/>
          </p:nvPr>
        </p:nvSpPr>
        <p:spPr/>
        <p:txBody>
          <a:bodyPr/>
          <a:lstStyle/>
          <a:p>
            <a:r>
              <a:rPr lang="sv-SE" dirty="0"/>
              <a:t>Intecknade medel</a:t>
            </a:r>
          </a:p>
        </p:txBody>
      </p:sp>
      <p:graphicFrame>
        <p:nvGraphicFramePr>
          <p:cNvPr id="6" name="Tabell 6">
            <a:extLst>
              <a:ext uri="{FF2B5EF4-FFF2-40B4-BE49-F238E27FC236}">
                <a16:creationId xmlns:a16="http://schemas.microsoft.com/office/drawing/2014/main" id="{23F1A126-6B58-1E3E-A837-3BF7ECB053B8}"/>
              </a:ext>
            </a:extLst>
          </p:cNvPr>
          <p:cNvGraphicFramePr>
            <a:graphicFrameLocks noGrp="1"/>
          </p:cNvGraphicFramePr>
          <p:nvPr>
            <p:ph idx="1"/>
            <p:extLst>
              <p:ext uri="{D42A27DB-BD31-4B8C-83A1-F6EECF244321}">
                <p14:modId xmlns:p14="http://schemas.microsoft.com/office/powerpoint/2010/main" val="2661317755"/>
              </p:ext>
            </p:extLst>
          </p:nvPr>
        </p:nvGraphicFramePr>
        <p:xfrm>
          <a:off x="660400" y="1495108"/>
          <a:ext cx="9113835" cy="4547240"/>
        </p:xfrm>
        <a:graphic>
          <a:graphicData uri="http://schemas.openxmlformats.org/drawingml/2006/table">
            <a:tbl>
              <a:tblPr firstRow="1" bandRow="1">
                <a:tableStyleId>{5C22544A-7EE6-4342-B048-85BDC9FD1C3A}</a:tableStyleId>
              </a:tblPr>
              <a:tblGrid>
                <a:gridCol w="1425339">
                  <a:extLst>
                    <a:ext uri="{9D8B030D-6E8A-4147-A177-3AD203B41FA5}">
                      <a16:colId xmlns:a16="http://schemas.microsoft.com/office/drawing/2014/main" val="3685507269"/>
                    </a:ext>
                  </a:extLst>
                </a:gridCol>
                <a:gridCol w="1281416">
                  <a:extLst>
                    <a:ext uri="{9D8B030D-6E8A-4147-A177-3AD203B41FA5}">
                      <a16:colId xmlns:a16="http://schemas.microsoft.com/office/drawing/2014/main" val="453084827"/>
                    </a:ext>
                  </a:extLst>
                </a:gridCol>
                <a:gridCol w="1281416">
                  <a:extLst>
                    <a:ext uri="{9D8B030D-6E8A-4147-A177-3AD203B41FA5}">
                      <a16:colId xmlns:a16="http://schemas.microsoft.com/office/drawing/2014/main" val="2241419061"/>
                    </a:ext>
                  </a:extLst>
                </a:gridCol>
                <a:gridCol w="1281416">
                  <a:extLst>
                    <a:ext uri="{9D8B030D-6E8A-4147-A177-3AD203B41FA5}">
                      <a16:colId xmlns:a16="http://schemas.microsoft.com/office/drawing/2014/main" val="1894819921"/>
                    </a:ext>
                  </a:extLst>
                </a:gridCol>
                <a:gridCol w="1281416">
                  <a:extLst>
                    <a:ext uri="{9D8B030D-6E8A-4147-A177-3AD203B41FA5}">
                      <a16:colId xmlns:a16="http://schemas.microsoft.com/office/drawing/2014/main" val="2157091512"/>
                    </a:ext>
                  </a:extLst>
                </a:gridCol>
                <a:gridCol w="1281416">
                  <a:extLst>
                    <a:ext uri="{9D8B030D-6E8A-4147-A177-3AD203B41FA5}">
                      <a16:colId xmlns:a16="http://schemas.microsoft.com/office/drawing/2014/main" val="3965963146"/>
                    </a:ext>
                  </a:extLst>
                </a:gridCol>
                <a:gridCol w="1281416">
                  <a:extLst>
                    <a:ext uri="{9D8B030D-6E8A-4147-A177-3AD203B41FA5}">
                      <a16:colId xmlns:a16="http://schemas.microsoft.com/office/drawing/2014/main" val="381238803"/>
                    </a:ext>
                  </a:extLst>
                </a:gridCol>
              </a:tblGrid>
              <a:tr h="468000">
                <a:tc>
                  <a:txBody>
                    <a:bodyPr/>
                    <a:lstStyle/>
                    <a:p>
                      <a:pPr algn="l">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Särskilt mål</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l">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Pågående projekt</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pPr algn="l">
                        <a:lnSpc>
                          <a:spcPts val="1300"/>
                        </a:lnSpc>
                        <a:spcAft>
                          <a:spcPts val="200"/>
                        </a:spcAft>
                      </a:pP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l">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Avslutade, avbrutna och hävda projekt</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pPr algn="l">
                        <a:lnSpc>
                          <a:spcPts val="1300"/>
                        </a:lnSpc>
                        <a:spcAft>
                          <a:spcPts val="200"/>
                        </a:spcAft>
                      </a:pP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l">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Samtliga projekt</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pPr algn="l">
                        <a:lnSpc>
                          <a:spcPts val="1300"/>
                        </a:lnSpc>
                        <a:spcAft>
                          <a:spcPts val="200"/>
                        </a:spcAft>
                      </a:pP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77064795"/>
                  </a:ext>
                </a:extLst>
              </a:tr>
              <a:tr h="370840">
                <a:tc>
                  <a:txBody>
                    <a:bodyPr/>
                    <a:lstStyle/>
                    <a:p>
                      <a:endParaRPr lang="sv-SE" dirty="0">
                        <a:solidFill>
                          <a:srgbClr val="2B2B2B"/>
                        </a:solidFill>
                        <a:latin typeface="Trebuchet MS" panose="020B0603020202020204" pitchFamily="34" charset="0"/>
                      </a:endParaRPr>
                    </a:p>
                  </a:txBody>
                  <a:tcPr/>
                </a:tc>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Mnkr</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Antal</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l">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Mnkr</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l">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Antal</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l">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Mnkr</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Antal</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125925070"/>
                  </a:ext>
                </a:extLst>
              </a:tr>
              <a:tr h="370840">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1.1</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1 363</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104</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1 912</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202</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3 275</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306</a:t>
                      </a:r>
                    </a:p>
                  </a:txBody>
                  <a:tcPr marL="0" marR="0" marT="0" marB="0" anchor="b"/>
                </a:tc>
                <a:extLst>
                  <a:ext uri="{0D108BD9-81ED-4DB2-BD59-A6C34878D82A}">
                    <a16:rowId xmlns:a16="http://schemas.microsoft.com/office/drawing/2014/main" val="2679197987"/>
                  </a:ext>
                </a:extLst>
              </a:tr>
              <a:tr h="370840">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1.2</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131</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25</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187</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47</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318</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72</a:t>
                      </a:r>
                    </a:p>
                  </a:txBody>
                  <a:tcPr marL="0" marR="0" marT="0" marB="0" anchor="b"/>
                </a:tc>
                <a:extLst>
                  <a:ext uri="{0D108BD9-81ED-4DB2-BD59-A6C34878D82A}">
                    <a16:rowId xmlns:a16="http://schemas.microsoft.com/office/drawing/2014/main" val="4084486980"/>
                  </a:ext>
                </a:extLst>
              </a:tr>
              <a:tr h="370840">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2.1</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1 425</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82</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2 107</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168</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3 532</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250</a:t>
                      </a:r>
                    </a:p>
                  </a:txBody>
                  <a:tcPr marL="0" marR="0" marT="0" marB="0" anchor="b"/>
                </a:tc>
                <a:extLst>
                  <a:ext uri="{0D108BD9-81ED-4DB2-BD59-A6C34878D82A}">
                    <a16:rowId xmlns:a16="http://schemas.microsoft.com/office/drawing/2014/main" val="2841716733"/>
                  </a:ext>
                </a:extLst>
              </a:tr>
              <a:tr h="370840">
                <a:tc>
                  <a:txBody>
                    <a:bodyPr/>
                    <a:lstStyle/>
                    <a:p>
                      <a:pPr algn="l">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2.2</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434</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16</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1 131</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42</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1 565</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58</a:t>
                      </a:r>
                    </a:p>
                  </a:txBody>
                  <a:tcPr marL="0" marR="0" marT="0" marB="0" anchor="b"/>
                </a:tc>
                <a:extLst>
                  <a:ext uri="{0D108BD9-81ED-4DB2-BD59-A6C34878D82A}">
                    <a16:rowId xmlns:a16="http://schemas.microsoft.com/office/drawing/2014/main" val="1030076895"/>
                  </a:ext>
                </a:extLst>
              </a:tr>
              <a:tr h="370840">
                <a:tc>
                  <a:txBody>
                    <a:bodyPr/>
                    <a:lstStyle/>
                    <a:p>
                      <a:pPr algn="l">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2.3</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924</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52</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1 963</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103</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2 886</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155</a:t>
                      </a:r>
                    </a:p>
                  </a:txBody>
                  <a:tcPr marL="0" marR="0" marT="0" marB="0" anchor="b"/>
                </a:tc>
                <a:extLst>
                  <a:ext uri="{0D108BD9-81ED-4DB2-BD59-A6C34878D82A}">
                    <a16:rowId xmlns:a16="http://schemas.microsoft.com/office/drawing/2014/main" val="179528522"/>
                  </a:ext>
                </a:extLst>
              </a:tr>
              <a:tr h="370840">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2.4 Care</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96</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14</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0</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0</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96</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14</a:t>
                      </a:r>
                    </a:p>
                  </a:txBody>
                  <a:tcPr marL="0" marR="0" marT="0" marB="0" anchor="b"/>
                </a:tc>
                <a:extLst>
                  <a:ext uri="{0D108BD9-81ED-4DB2-BD59-A6C34878D82A}">
                    <a16:rowId xmlns:a16="http://schemas.microsoft.com/office/drawing/2014/main" val="524292001"/>
                  </a:ext>
                </a:extLst>
              </a:tr>
              <a:tr h="370840">
                <a:tc>
                  <a:txBody>
                    <a:bodyPr/>
                    <a:lstStyle/>
                    <a:p>
                      <a:pPr algn="l">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3.1</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226</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1</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1 011</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25</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1 237</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26</a:t>
                      </a:r>
                    </a:p>
                  </a:txBody>
                  <a:tcPr marL="0" marR="0" marT="0" marB="0" anchor="b"/>
                </a:tc>
                <a:extLst>
                  <a:ext uri="{0D108BD9-81ED-4DB2-BD59-A6C34878D82A}">
                    <a16:rowId xmlns:a16="http://schemas.microsoft.com/office/drawing/2014/main" val="1134611694"/>
                  </a:ext>
                </a:extLst>
              </a:tr>
              <a:tr h="370840">
                <a:tc>
                  <a:txBody>
                    <a:bodyPr/>
                    <a:lstStyle/>
                    <a:p>
                      <a:pPr algn="l">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5.1 Anställda</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104</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18</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0</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0</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104</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18</a:t>
                      </a:r>
                    </a:p>
                  </a:txBody>
                  <a:tcPr marL="0" marR="0" marT="0" marB="0" anchor="b"/>
                </a:tc>
                <a:extLst>
                  <a:ext uri="{0D108BD9-81ED-4DB2-BD59-A6C34878D82A}">
                    <a16:rowId xmlns:a16="http://schemas.microsoft.com/office/drawing/2014/main" val="2850088285"/>
                  </a:ext>
                </a:extLst>
              </a:tr>
              <a:tr h="370840">
                <a:tc>
                  <a:txBody>
                    <a:bodyPr/>
                    <a:lstStyle/>
                    <a:p>
                      <a:pPr algn="l">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5.1 Arbetslösa</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1 778</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22</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0</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0</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1 778</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22</a:t>
                      </a:r>
                    </a:p>
                  </a:txBody>
                  <a:tcPr marL="0" marR="0" marT="0" marB="0" anchor="b"/>
                </a:tc>
                <a:extLst>
                  <a:ext uri="{0D108BD9-81ED-4DB2-BD59-A6C34878D82A}">
                    <a16:rowId xmlns:a16="http://schemas.microsoft.com/office/drawing/2014/main" val="1958493794"/>
                  </a:ext>
                </a:extLst>
              </a:tr>
              <a:tr h="370840">
                <a:tc>
                  <a:txBody>
                    <a:bodyPr/>
                    <a:lstStyle/>
                    <a:p>
                      <a:pPr algn="l">
                        <a:lnSpc>
                          <a:spcPts val="1300"/>
                        </a:lnSpc>
                        <a:spcAft>
                          <a:spcPts val="200"/>
                        </a:spcAft>
                      </a:pPr>
                      <a:r>
                        <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Totalt</a:t>
                      </a:r>
                    </a:p>
                  </a:txBody>
                  <a:tcPr marL="68580" marR="68580" marT="0" marB="0" anchor="b"/>
                </a:tc>
                <a:tc>
                  <a:txBody>
                    <a:bodyPr/>
                    <a:lstStyle/>
                    <a:p>
                      <a:pPr algn="r" fontAlgn="ctr"/>
                      <a:r>
                        <a:rPr lang="sv-SE" sz="1600" b="1" i="0" u="none" strike="noStrike" dirty="0">
                          <a:solidFill>
                            <a:srgbClr val="2B2B2B"/>
                          </a:solidFill>
                          <a:effectLst/>
                          <a:latin typeface="Trebuchet MS" panose="020B0603020202020204" pitchFamily="34" charset="0"/>
                        </a:rPr>
                        <a:t>6 479</a:t>
                      </a:r>
                    </a:p>
                  </a:txBody>
                  <a:tcPr marL="0" marR="0" marT="0" marB="0" anchor="b"/>
                </a:tc>
                <a:tc>
                  <a:txBody>
                    <a:bodyPr/>
                    <a:lstStyle/>
                    <a:p>
                      <a:pPr algn="r" fontAlgn="ctr"/>
                      <a:r>
                        <a:rPr lang="sv-SE" sz="1600" b="1" i="0" u="none" strike="noStrike" dirty="0">
                          <a:solidFill>
                            <a:srgbClr val="2B2B2B"/>
                          </a:solidFill>
                          <a:effectLst/>
                          <a:latin typeface="Trebuchet MS" panose="020B0603020202020204" pitchFamily="34" charset="0"/>
                        </a:rPr>
                        <a:t>334</a:t>
                      </a:r>
                    </a:p>
                  </a:txBody>
                  <a:tcPr marL="0" marR="0" marT="0" marB="0" anchor="b"/>
                </a:tc>
                <a:tc>
                  <a:txBody>
                    <a:bodyPr/>
                    <a:lstStyle/>
                    <a:p>
                      <a:pPr algn="r" fontAlgn="ctr"/>
                      <a:r>
                        <a:rPr lang="sv-SE" sz="1600" b="1" i="0" u="none" strike="noStrike" dirty="0">
                          <a:solidFill>
                            <a:srgbClr val="2B2B2B"/>
                          </a:solidFill>
                          <a:effectLst/>
                          <a:latin typeface="Trebuchet MS" panose="020B0603020202020204" pitchFamily="34" charset="0"/>
                        </a:rPr>
                        <a:t>8 311</a:t>
                      </a:r>
                    </a:p>
                  </a:txBody>
                  <a:tcPr marL="0" marR="0" marT="0" marB="0" anchor="b"/>
                </a:tc>
                <a:tc>
                  <a:txBody>
                    <a:bodyPr/>
                    <a:lstStyle/>
                    <a:p>
                      <a:pPr algn="r" fontAlgn="ctr"/>
                      <a:r>
                        <a:rPr lang="sv-SE" sz="1600" b="1" i="0" u="none" strike="noStrike" dirty="0">
                          <a:solidFill>
                            <a:srgbClr val="2B2B2B"/>
                          </a:solidFill>
                          <a:effectLst/>
                          <a:latin typeface="Trebuchet MS" panose="020B0603020202020204" pitchFamily="34" charset="0"/>
                        </a:rPr>
                        <a:t>587</a:t>
                      </a:r>
                    </a:p>
                  </a:txBody>
                  <a:tcPr marL="0" marR="0" marT="0" marB="0" anchor="b"/>
                </a:tc>
                <a:tc>
                  <a:txBody>
                    <a:bodyPr/>
                    <a:lstStyle/>
                    <a:p>
                      <a:pPr algn="r" fontAlgn="ctr"/>
                      <a:r>
                        <a:rPr lang="sv-SE" sz="1600" b="1" i="0" u="none" strike="noStrike" dirty="0">
                          <a:solidFill>
                            <a:srgbClr val="2B2B2B"/>
                          </a:solidFill>
                          <a:effectLst/>
                          <a:latin typeface="Trebuchet MS" panose="020B0603020202020204" pitchFamily="34" charset="0"/>
                        </a:rPr>
                        <a:t>14 790</a:t>
                      </a:r>
                    </a:p>
                  </a:txBody>
                  <a:tcPr marL="0" marR="0" marT="0" marB="0" anchor="b"/>
                </a:tc>
                <a:tc>
                  <a:txBody>
                    <a:bodyPr/>
                    <a:lstStyle/>
                    <a:p>
                      <a:pPr algn="r" fontAlgn="ctr"/>
                      <a:r>
                        <a:rPr lang="sv-SE" sz="1600" b="1" i="0" u="none" strike="noStrike" dirty="0">
                          <a:solidFill>
                            <a:srgbClr val="2B2B2B"/>
                          </a:solidFill>
                          <a:effectLst/>
                          <a:latin typeface="Trebuchet MS" panose="020B0603020202020204" pitchFamily="34" charset="0"/>
                        </a:rPr>
                        <a:t>921</a:t>
                      </a:r>
                    </a:p>
                  </a:txBody>
                  <a:tcPr marL="0" marR="0" marT="0" marB="0" anchor="b"/>
                </a:tc>
                <a:extLst>
                  <a:ext uri="{0D108BD9-81ED-4DB2-BD59-A6C34878D82A}">
                    <a16:rowId xmlns:a16="http://schemas.microsoft.com/office/drawing/2014/main" val="1156987632"/>
                  </a:ext>
                </a:extLst>
              </a:tr>
            </a:tbl>
          </a:graphicData>
        </a:graphic>
      </p:graphicFrame>
    </p:spTree>
    <p:extLst>
      <p:ext uri="{BB962C8B-B14F-4D97-AF65-F5344CB8AC3E}">
        <p14:creationId xmlns:p14="http://schemas.microsoft.com/office/powerpoint/2010/main" val="853038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258542-29C5-9641-B3C2-4B53DF1FDF2B}"/>
              </a:ext>
            </a:extLst>
          </p:cNvPr>
          <p:cNvSpPr>
            <a:spLocks noGrp="1"/>
          </p:cNvSpPr>
          <p:nvPr>
            <p:ph type="title"/>
          </p:nvPr>
        </p:nvSpPr>
        <p:spPr>
          <a:xfrm>
            <a:off x="660904" y="563963"/>
            <a:ext cx="9789382" cy="1325563"/>
          </a:xfrm>
        </p:spPr>
        <p:txBody>
          <a:bodyPr>
            <a:normAutofit fontScale="90000"/>
          </a:bodyPr>
          <a:lstStyle/>
          <a:p>
            <a:r>
              <a:rPr lang="sv-SE" dirty="0"/>
              <a:t>Intecknade medel med Care uppdaterad</a:t>
            </a:r>
          </a:p>
        </p:txBody>
      </p:sp>
      <p:graphicFrame>
        <p:nvGraphicFramePr>
          <p:cNvPr id="6" name="Tabell 6">
            <a:extLst>
              <a:ext uri="{FF2B5EF4-FFF2-40B4-BE49-F238E27FC236}">
                <a16:creationId xmlns:a16="http://schemas.microsoft.com/office/drawing/2014/main" id="{23F1A126-6B58-1E3E-A837-3BF7ECB053B8}"/>
              </a:ext>
            </a:extLst>
          </p:cNvPr>
          <p:cNvGraphicFramePr>
            <a:graphicFrameLocks noGrp="1"/>
          </p:cNvGraphicFramePr>
          <p:nvPr>
            <p:ph idx="1"/>
            <p:extLst>
              <p:ext uri="{D42A27DB-BD31-4B8C-83A1-F6EECF244321}">
                <p14:modId xmlns:p14="http://schemas.microsoft.com/office/powerpoint/2010/main" val="4135832464"/>
              </p:ext>
            </p:extLst>
          </p:nvPr>
        </p:nvGraphicFramePr>
        <p:xfrm>
          <a:off x="660400" y="1495108"/>
          <a:ext cx="9113835" cy="4547240"/>
        </p:xfrm>
        <a:graphic>
          <a:graphicData uri="http://schemas.openxmlformats.org/drawingml/2006/table">
            <a:tbl>
              <a:tblPr firstRow="1" bandRow="1">
                <a:tableStyleId>{5C22544A-7EE6-4342-B048-85BDC9FD1C3A}</a:tableStyleId>
              </a:tblPr>
              <a:tblGrid>
                <a:gridCol w="1425339">
                  <a:extLst>
                    <a:ext uri="{9D8B030D-6E8A-4147-A177-3AD203B41FA5}">
                      <a16:colId xmlns:a16="http://schemas.microsoft.com/office/drawing/2014/main" val="3685507269"/>
                    </a:ext>
                  </a:extLst>
                </a:gridCol>
                <a:gridCol w="1281416">
                  <a:extLst>
                    <a:ext uri="{9D8B030D-6E8A-4147-A177-3AD203B41FA5}">
                      <a16:colId xmlns:a16="http://schemas.microsoft.com/office/drawing/2014/main" val="453084827"/>
                    </a:ext>
                  </a:extLst>
                </a:gridCol>
                <a:gridCol w="1281416">
                  <a:extLst>
                    <a:ext uri="{9D8B030D-6E8A-4147-A177-3AD203B41FA5}">
                      <a16:colId xmlns:a16="http://schemas.microsoft.com/office/drawing/2014/main" val="2241419061"/>
                    </a:ext>
                  </a:extLst>
                </a:gridCol>
                <a:gridCol w="1281416">
                  <a:extLst>
                    <a:ext uri="{9D8B030D-6E8A-4147-A177-3AD203B41FA5}">
                      <a16:colId xmlns:a16="http://schemas.microsoft.com/office/drawing/2014/main" val="1894819921"/>
                    </a:ext>
                  </a:extLst>
                </a:gridCol>
                <a:gridCol w="1281416">
                  <a:extLst>
                    <a:ext uri="{9D8B030D-6E8A-4147-A177-3AD203B41FA5}">
                      <a16:colId xmlns:a16="http://schemas.microsoft.com/office/drawing/2014/main" val="2157091512"/>
                    </a:ext>
                  </a:extLst>
                </a:gridCol>
                <a:gridCol w="1281416">
                  <a:extLst>
                    <a:ext uri="{9D8B030D-6E8A-4147-A177-3AD203B41FA5}">
                      <a16:colId xmlns:a16="http://schemas.microsoft.com/office/drawing/2014/main" val="3965963146"/>
                    </a:ext>
                  </a:extLst>
                </a:gridCol>
                <a:gridCol w="1281416">
                  <a:extLst>
                    <a:ext uri="{9D8B030D-6E8A-4147-A177-3AD203B41FA5}">
                      <a16:colId xmlns:a16="http://schemas.microsoft.com/office/drawing/2014/main" val="381238803"/>
                    </a:ext>
                  </a:extLst>
                </a:gridCol>
              </a:tblGrid>
              <a:tr h="468000">
                <a:tc>
                  <a:txBody>
                    <a:bodyPr/>
                    <a:lstStyle/>
                    <a:p>
                      <a:pPr algn="l">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Särskilt mål</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l">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Pågående projekt</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pPr algn="l">
                        <a:lnSpc>
                          <a:spcPts val="1300"/>
                        </a:lnSpc>
                        <a:spcAft>
                          <a:spcPts val="200"/>
                        </a:spcAft>
                      </a:pP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l">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Avslutade, avbrutna och hävda projekt</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pPr algn="l">
                        <a:lnSpc>
                          <a:spcPts val="1300"/>
                        </a:lnSpc>
                        <a:spcAft>
                          <a:spcPts val="200"/>
                        </a:spcAft>
                      </a:pP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l">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Samtliga projekt</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pPr algn="l">
                        <a:lnSpc>
                          <a:spcPts val="1300"/>
                        </a:lnSpc>
                        <a:spcAft>
                          <a:spcPts val="200"/>
                        </a:spcAft>
                      </a:pP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77064795"/>
                  </a:ext>
                </a:extLst>
              </a:tr>
              <a:tr h="370840">
                <a:tc>
                  <a:txBody>
                    <a:bodyPr/>
                    <a:lstStyle/>
                    <a:p>
                      <a:endParaRPr lang="sv-SE" dirty="0">
                        <a:solidFill>
                          <a:srgbClr val="2B2B2B"/>
                        </a:solidFill>
                        <a:latin typeface="Trebuchet MS" panose="020B0603020202020204" pitchFamily="34" charset="0"/>
                      </a:endParaRPr>
                    </a:p>
                  </a:txBody>
                  <a:tcPr/>
                </a:tc>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Mnkr</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Antal</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l">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Mnkr</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l">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Antal</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l">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Mnkr</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Antal</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125925070"/>
                  </a:ext>
                </a:extLst>
              </a:tr>
              <a:tr h="370840">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1.1</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1 363</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104</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1 912</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202</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3 275</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306</a:t>
                      </a:r>
                    </a:p>
                  </a:txBody>
                  <a:tcPr marL="0" marR="0" marT="0" marB="0" anchor="b"/>
                </a:tc>
                <a:extLst>
                  <a:ext uri="{0D108BD9-81ED-4DB2-BD59-A6C34878D82A}">
                    <a16:rowId xmlns:a16="http://schemas.microsoft.com/office/drawing/2014/main" val="2679197987"/>
                  </a:ext>
                </a:extLst>
              </a:tr>
              <a:tr h="370840">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1.2</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131</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25</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187</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47</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318</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72</a:t>
                      </a:r>
                    </a:p>
                  </a:txBody>
                  <a:tcPr marL="0" marR="0" marT="0" marB="0" anchor="b"/>
                </a:tc>
                <a:extLst>
                  <a:ext uri="{0D108BD9-81ED-4DB2-BD59-A6C34878D82A}">
                    <a16:rowId xmlns:a16="http://schemas.microsoft.com/office/drawing/2014/main" val="4084486980"/>
                  </a:ext>
                </a:extLst>
              </a:tr>
              <a:tr h="370840">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2.1</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1 425</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82</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2 107</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168</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3 532</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250</a:t>
                      </a:r>
                    </a:p>
                  </a:txBody>
                  <a:tcPr marL="0" marR="0" marT="0" marB="0" anchor="b"/>
                </a:tc>
                <a:extLst>
                  <a:ext uri="{0D108BD9-81ED-4DB2-BD59-A6C34878D82A}">
                    <a16:rowId xmlns:a16="http://schemas.microsoft.com/office/drawing/2014/main" val="2841716733"/>
                  </a:ext>
                </a:extLst>
              </a:tr>
              <a:tr h="370840">
                <a:tc>
                  <a:txBody>
                    <a:bodyPr/>
                    <a:lstStyle/>
                    <a:p>
                      <a:pPr algn="l">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2.2</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434</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16</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1 131</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42</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1 565</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58</a:t>
                      </a:r>
                    </a:p>
                  </a:txBody>
                  <a:tcPr marL="0" marR="0" marT="0" marB="0" anchor="b"/>
                </a:tc>
                <a:extLst>
                  <a:ext uri="{0D108BD9-81ED-4DB2-BD59-A6C34878D82A}">
                    <a16:rowId xmlns:a16="http://schemas.microsoft.com/office/drawing/2014/main" val="1030076895"/>
                  </a:ext>
                </a:extLst>
              </a:tr>
              <a:tr h="370840">
                <a:tc>
                  <a:txBody>
                    <a:bodyPr/>
                    <a:lstStyle/>
                    <a:p>
                      <a:pPr algn="l">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2.3</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924</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52</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1 963</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103</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2 886</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155</a:t>
                      </a:r>
                    </a:p>
                  </a:txBody>
                  <a:tcPr marL="0" marR="0" marT="0" marB="0" anchor="b"/>
                </a:tc>
                <a:extLst>
                  <a:ext uri="{0D108BD9-81ED-4DB2-BD59-A6C34878D82A}">
                    <a16:rowId xmlns:a16="http://schemas.microsoft.com/office/drawing/2014/main" val="179528522"/>
                  </a:ext>
                </a:extLst>
              </a:tr>
              <a:tr h="370840">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2.4 Care</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1" i="1" u="none" strike="noStrike" dirty="0">
                          <a:solidFill>
                            <a:srgbClr val="2B2B2B"/>
                          </a:solidFill>
                          <a:effectLst/>
                          <a:latin typeface="Trebuchet MS" panose="020B0603020202020204" pitchFamily="34" charset="0"/>
                        </a:rPr>
                        <a:t>434</a:t>
                      </a:r>
                    </a:p>
                  </a:txBody>
                  <a:tcPr marL="0" marR="0" marT="0" marB="0" anchor="b"/>
                </a:tc>
                <a:tc>
                  <a:txBody>
                    <a:bodyPr/>
                    <a:lstStyle/>
                    <a:p>
                      <a:pPr algn="r" fontAlgn="ctr"/>
                      <a:r>
                        <a:rPr lang="sv-SE" sz="1600" b="1" i="1" u="none" strike="noStrike" dirty="0">
                          <a:solidFill>
                            <a:srgbClr val="2B2B2B"/>
                          </a:solidFill>
                          <a:effectLst/>
                          <a:latin typeface="Trebuchet MS" panose="020B0603020202020204" pitchFamily="34" charset="0"/>
                        </a:rPr>
                        <a:t>38</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0</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0</a:t>
                      </a:r>
                    </a:p>
                  </a:txBody>
                  <a:tcPr marL="0" marR="0" marT="0" marB="0" anchor="b"/>
                </a:tc>
                <a:tc>
                  <a:txBody>
                    <a:bodyPr/>
                    <a:lstStyle/>
                    <a:p>
                      <a:pPr algn="r" fontAlgn="ctr"/>
                      <a:r>
                        <a:rPr lang="sv-SE" sz="1600" b="1" i="1" u="none" strike="noStrike" dirty="0">
                          <a:solidFill>
                            <a:srgbClr val="2B2B2B"/>
                          </a:solidFill>
                          <a:effectLst/>
                          <a:latin typeface="Trebuchet MS" panose="020B0603020202020204" pitchFamily="34" charset="0"/>
                        </a:rPr>
                        <a:t>434</a:t>
                      </a:r>
                    </a:p>
                  </a:txBody>
                  <a:tcPr marL="0" marR="0" marT="0" marB="0" anchor="b"/>
                </a:tc>
                <a:tc>
                  <a:txBody>
                    <a:bodyPr/>
                    <a:lstStyle/>
                    <a:p>
                      <a:pPr algn="r" fontAlgn="ctr"/>
                      <a:r>
                        <a:rPr lang="sv-SE" sz="1600" b="1" i="1" u="none" strike="noStrike" dirty="0">
                          <a:solidFill>
                            <a:srgbClr val="2B2B2B"/>
                          </a:solidFill>
                          <a:effectLst/>
                          <a:latin typeface="Trebuchet MS" panose="020B0603020202020204" pitchFamily="34" charset="0"/>
                        </a:rPr>
                        <a:t>38</a:t>
                      </a:r>
                    </a:p>
                  </a:txBody>
                  <a:tcPr marL="0" marR="0" marT="0" marB="0" anchor="b"/>
                </a:tc>
                <a:extLst>
                  <a:ext uri="{0D108BD9-81ED-4DB2-BD59-A6C34878D82A}">
                    <a16:rowId xmlns:a16="http://schemas.microsoft.com/office/drawing/2014/main" val="524292001"/>
                  </a:ext>
                </a:extLst>
              </a:tr>
              <a:tr h="370840">
                <a:tc>
                  <a:txBody>
                    <a:bodyPr/>
                    <a:lstStyle/>
                    <a:p>
                      <a:pPr algn="l">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3.1</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226</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1</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1 011</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25</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1 237</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26</a:t>
                      </a:r>
                    </a:p>
                  </a:txBody>
                  <a:tcPr marL="0" marR="0" marT="0" marB="0" anchor="b"/>
                </a:tc>
                <a:extLst>
                  <a:ext uri="{0D108BD9-81ED-4DB2-BD59-A6C34878D82A}">
                    <a16:rowId xmlns:a16="http://schemas.microsoft.com/office/drawing/2014/main" val="1134611694"/>
                  </a:ext>
                </a:extLst>
              </a:tr>
              <a:tr h="370840">
                <a:tc>
                  <a:txBody>
                    <a:bodyPr/>
                    <a:lstStyle/>
                    <a:p>
                      <a:pPr algn="l">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5.1 Anställda</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104</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18</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0</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0</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104</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18</a:t>
                      </a:r>
                    </a:p>
                  </a:txBody>
                  <a:tcPr marL="0" marR="0" marT="0" marB="0" anchor="b"/>
                </a:tc>
                <a:extLst>
                  <a:ext uri="{0D108BD9-81ED-4DB2-BD59-A6C34878D82A}">
                    <a16:rowId xmlns:a16="http://schemas.microsoft.com/office/drawing/2014/main" val="2850088285"/>
                  </a:ext>
                </a:extLst>
              </a:tr>
              <a:tr h="370840">
                <a:tc>
                  <a:txBody>
                    <a:bodyPr/>
                    <a:lstStyle/>
                    <a:p>
                      <a:pPr algn="l">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5.1 Arbetslösa</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ctr"/>
                      <a:r>
                        <a:rPr lang="sv-SE" sz="1600" b="0" i="0" u="none" strike="noStrike" dirty="0">
                          <a:solidFill>
                            <a:srgbClr val="2B2B2B"/>
                          </a:solidFill>
                          <a:effectLst/>
                          <a:latin typeface="Trebuchet MS" panose="020B0603020202020204" pitchFamily="34" charset="0"/>
                        </a:rPr>
                        <a:t>1 778</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22</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0</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0</a:t>
                      </a:r>
                    </a:p>
                  </a:txBody>
                  <a:tcPr marL="0" marR="0" marT="0" marB="0" anchor="b"/>
                </a:tc>
                <a:tc>
                  <a:txBody>
                    <a:bodyPr/>
                    <a:lstStyle/>
                    <a:p>
                      <a:pPr algn="r" fontAlgn="ctr"/>
                      <a:r>
                        <a:rPr lang="sv-SE" sz="1600" b="0" i="0" u="none" strike="noStrike">
                          <a:solidFill>
                            <a:srgbClr val="2B2B2B"/>
                          </a:solidFill>
                          <a:effectLst/>
                          <a:latin typeface="Trebuchet MS" panose="020B0603020202020204" pitchFamily="34" charset="0"/>
                        </a:rPr>
                        <a:t>1 778</a:t>
                      </a:r>
                    </a:p>
                  </a:txBody>
                  <a:tcPr marL="0" marR="0" marT="0" marB="0" anchor="b"/>
                </a:tc>
                <a:tc>
                  <a:txBody>
                    <a:bodyPr/>
                    <a:lstStyle/>
                    <a:p>
                      <a:pPr algn="r" fontAlgn="ctr"/>
                      <a:r>
                        <a:rPr lang="sv-SE" sz="1600" b="0" i="0" u="none" strike="noStrike" dirty="0">
                          <a:solidFill>
                            <a:srgbClr val="2B2B2B"/>
                          </a:solidFill>
                          <a:effectLst/>
                          <a:latin typeface="Trebuchet MS" panose="020B0603020202020204" pitchFamily="34" charset="0"/>
                        </a:rPr>
                        <a:t>22</a:t>
                      </a:r>
                    </a:p>
                  </a:txBody>
                  <a:tcPr marL="0" marR="0" marT="0" marB="0" anchor="b"/>
                </a:tc>
                <a:extLst>
                  <a:ext uri="{0D108BD9-81ED-4DB2-BD59-A6C34878D82A}">
                    <a16:rowId xmlns:a16="http://schemas.microsoft.com/office/drawing/2014/main" val="1958493794"/>
                  </a:ext>
                </a:extLst>
              </a:tr>
              <a:tr h="370840">
                <a:tc>
                  <a:txBody>
                    <a:bodyPr/>
                    <a:lstStyle/>
                    <a:p>
                      <a:pPr algn="l">
                        <a:lnSpc>
                          <a:spcPts val="1300"/>
                        </a:lnSpc>
                        <a:spcAft>
                          <a:spcPts val="200"/>
                        </a:spcAft>
                      </a:pPr>
                      <a:r>
                        <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Totalt</a:t>
                      </a:r>
                    </a:p>
                  </a:txBody>
                  <a:tcPr marL="68580" marR="68580" marT="0" marB="0" anchor="b"/>
                </a:tc>
                <a:tc>
                  <a:txBody>
                    <a:bodyPr/>
                    <a:lstStyle/>
                    <a:p>
                      <a:pPr algn="r" fontAlgn="ctr"/>
                      <a:r>
                        <a:rPr lang="sv-SE" sz="1600" b="1" i="1" u="none" strike="noStrike" dirty="0">
                          <a:solidFill>
                            <a:srgbClr val="2B2B2B"/>
                          </a:solidFill>
                          <a:effectLst/>
                          <a:latin typeface="Trebuchet MS" panose="020B0603020202020204" pitchFamily="34" charset="0"/>
                        </a:rPr>
                        <a:t>6 819</a:t>
                      </a:r>
                    </a:p>
                  </a:txBody>
                  <a:tcPr marL="0" marR="0" marT="0" marB="0" anchor="b"/>
                </a:tc>
                <a:tc>
                  <a:txBody>
                    <a:bodyPr/>
                    <a:lstStyle/>
                    <a:p>
                      <a:pPr algn="r" fontAlgn="ctr"/>
                      <a:r>
                        <a:rPr lang="sv-SE" sz="1600" b="1" i="1" u="none" strike="noStrike" dirty="0">
                          <a:solidFill>
                            <a:srgbClr val="2B2B2B"/>
                          </a:solidFill>
                          <a:effectLst/>
                          <a:latin typeface="Trebuchet MS" panose="020B0603020202020204" pitchFamily="34" charset="0"/>
                        </a:rPr>
                        <a:t>358</a:t>
                      </a:r>
                    </a:p>
                  </a:txBody>
                  <a:tcPr marL="0" marR="0" marT="0" marB="0" anchor="b"/>
                </a:tc>
                <a:tc>
                  <a:txBody>
                    <a:bodyPr/>
                    <a:lstStyle/>
                    <a:p>
                      <a:pPr algn="r" fontAlgn="ctr"/>
                      <a:r>
                        <a:rPr lang="sv-SE" sz="1600" b="1" i="0" u="none" strike="noStrike" dirty="0">
                          <a:solidFill>
                            <a:srgbClr val="2B2B2B"/>
                          </a:solidFill>
                          <a:effectLst/>
                          <a:latin typeface="Trebuchet MS" panose="020B0603020202020204" pitchFamily="34" charset="0"/>
                        </a:rPr>
                        <a:t>8 311</a:t>
                      </a:r>
                    </a:p>
                  </a:txBody>
                  <a:tcPr marL="0" marR="0" marT="0" marB="0" anchor="b"/>
                </a:tc>
                <a:tc>
                  <a:txBody>
                    <a:bodyPr/>
                    <a:lstStyle/>
                    <a:p>
                      <a:pPr algn="r" fontAlgn="ctr"/>
                      <a:r>
                        <a:rPr lang="sv-SE" sz="1600" b="1" i="0" u="none" strike="noStrike" dirty="0">
                          <a:solidFill>
                            <a:srgbClr val="2B2B2B"/>
                          </a:solidFill>
                          <a:effectLst/>
                          <a:latin typeface="Trebuchet MS" panose="020B0603020202020204" pitchFamily="34" charset="0"/>
                        </a:rPr>
                        <a:t>587</a:t>
                      </a:r>
                    </a:p>
                  </a:txBody>
                  <a:tcPr marL="0" marR="0" marT="0" marB="0" anchor="b"/>
                </a:tc>
                <a:tc>
                  <a:txBody>
                    <a:bodyPr/>
                    <a:lstStyle/>
                    <a:p>
                      <a:pPr algn="r" fontAlgn="ctr"/>
                      <a:r>
                        <a:rPr lang="sv-SE" sz="1600" b="1" i="1" u="none" strike="noStrike" dirty="0">
                          <a:solidFill>
                            <a:srgbClr val="2B2B2B"/>
                          </a:solidFill>
                          <a:effectLst/>
                          <a:latin typeface="Trebuchet MS" panose="020B0603020202020204" pitchFamily="34" charset="0"/>
                        </a:rPr>
                        <a:t>15 129</a:t>
                      </a:r>
                    </a:p>
                  </a:txBody>
                  <a:tcPr marL="0" marR="0" marT="0" marB="0" anchor="b"/>
                </a:tc>
                <a:tc>
                  <a:txBody>
                    <a:bodyPr/>
                    <a:lstStyle/>
                    <a:p>
                      <a:pPr algn="r" fontAlgn="ctr"/>
                      <a:r>
                        <a:rPr lang="sv-SE" sz="1600" b="1" i="1" u="none" strike="noStrike" dirty="0">
                          <a:solidFill>
                            <a:srgbClr val="2B2B2B"/>
                          </a:solidFill>
                          <a:effectLst/>
                          <a:latin typeface="Trebuchet MS" panose="020B0603020202020204" pitchFamily="34" charset="0"/>
                        </a:rPr>
                        <a:t>945</a:t>
                      </a:r>
                    </a:p>
                  </a:txBody>
                  <a:tcPr marL="0" marR="0" marT="0" marB="0" anchor="b"/>
                </a:tc>
                <a:extLst>
                  <a:ext uri="{0D108BD9-81ED-4DB2-BD59-A6C34878D82A}">
                    <a16:rowId xmlns:a16="http://schemas.microsoft.com/office/drawing/2014/main" val="1156987632"/>
                  </a:ext>
                </a:extLst>
              </a:tr>
            </a:tbl>
          </a:graphicData>
        </a:graphic>
      </p:graphicFrame>
      <p:sp>
        <p:nvSpPr>
          <p:cNvPr id="3" name="Rektangel: rundade hörn 2">
            <a:extLst>
              <a:ext uri="{FF2B5EF4-FFF2-40B4-BE49-F238E27FC236}">
                <a16:creationId xmlns:a16="http://schemas.microsoft.com/office/drawing/2014/main" id="{9028A6FA-F326-4356-4079-B73E1B12A19B}"/>
              </a:ext>
            </a:extLst>
          </p:cNvPr>
          <p:cNvSpPr>
            <a:spLocks noChangeAspect="1"/>
          </p:cNvSpPr>
          <p:nvPr/>
        </p:nvSpPr>
        <p:spPr>
          <a:xfrm rot="290828">
            <a:off x="6274744" y="4174605"/>
            <a:ext cx="4914730" cy="1766129"/>
          </a:xfrm>
          <a:prstGeom prst="roundRect">
            <a:avLst/>
          </a:prstGeom>
          <a:solidFill>
            <a:schemeClr val="accent2">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2400" u="sng" dirty="0">
                <a:solidFill>
                  <a:srgbClr val="2B2B2B"/>
                </a:solidFill>
                <a:latin typeface="Trebuchet MS" panose="020B0603020202020204" pitchFamily="34" charset="0"/>
              </a:rPr>
              <a:t>Särskilt mål 5.2 Care</a:t>
            </a:r>
          </a:p>
          <a:p>
            <a:r>
              <a:rPr lang="sv-SE" sz="2400" dirty="0">
                <a:solidFill>
                  <a:srgbClr val="2B2B2B"/>
                </a:solidFill>
                <a:latin typeface="Trebuchet MS" panose="020B0603020202020204" pitchFamily="34" charset="0"/>
              </a:rPr>
              <a:t>Utlysning på 450 miljoner kronor.</a:t>
            </a:r>
          </a:p>
          <a:p>
            <a:r>
              <a:rPr lang="sv-SE" sz="2400" dirty="0">
                <a:solidFill>
                  <a:srgbClr val="2B2B2B"/>
                </a:solidFill>
                <a:latin typeface="Trebuchet MS" panose="020B0603020202020204" pitchFamily="34" charset="0"/>
              </a:rPr>
              <a:t>Inkommit 7 ansökningar på 20 miljoner kronor.</a:t>
            </a:r>
          </a:p>
        </p:txBody>
      </p:sp>
    </p:spTree>
    <p:extLst>
      <p:ext uri="{BB962C8B-B14F-4D97-AF65-F5344CB8AC3E}">
        <p14:creationId xmlns:p14="http://schemas.microsoft.com/office/powerpoint/2010/main" val="2192561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17CED-E68B-F5D1-F9B8-71A4F701BAB5}"/>
              </a:ext>
            </a:extLst>
          </p:cNvPr>
          <p:cNvSpPr>
            <a:spLocks noGrp="1"/>
          </p:cNvSpPr>
          <p:nvPr>
            <p:ph type="title"/>
          </p:nvPr>
        </p:nvSpPr>
        <p:spPr/>
        <p:txBody>
          <a:bodyPr/>
          <a:lstStyle/>
          <a:p>
            <a:r>
              <a:rPr lang="sv-SE" dirty="0"/>
              <a:t>Ramar och intecknat</a:t>
            </a:r>
          </a:p>
        </p:txBody>
      </p:sp>
      <p:graphicFrame>
        <p:nvGraphicFramePr>
          <p:cNvPr id="4" name="Tabell 4">
            <a:extLst>
              <a:ext uri="{FF2B5EF4-FFF2-40B4-BE49-F238E27FC236}">
                <a16:creationId xmlns:a16="http://schemas.microsoft.com/office/drawing/2014/main" id="{16246AB3-D48B-A877-2112-999CF21566AA}"/>
              </a:ext>
            </a:extLst>
          </p:cNvPr>
          <p:cNvGraphicFramePr>
            <a:graphicFrameLocks noGrp="1"/>
          </p:cNvGraphicFramePr>
          <p:nvPr>
            <p:ph idx="1"/>
            <p:extLst>
              <p:ext uri="{D42A27DB-BD31-4B8C-83A1-F6EECF244321}">
                <p14:modId xmlns:p14="http://schemas.microsoft.com/office/powerpoint/2010/main" val="343568708"/>
              </p:ext>
            </p:extLst>
          </p:nvPr>
        </p:nvGraphicFramePr>
        <p:xfrm>
          <a:off x="660400" y="1982788"/>
          <a:ext cx="9113832" cy="2873040"/>
        </p:xfrm>
        <a:graphic>
          <a:graphicData uri="http://schemas.openxmlformats.org/drawingml/2006/table">
            <a:tbl>
              <a:tblPr firstRow="1" bandRow="1">
                <a:tableStyleId>{5C22544A-7EE6-4342-B048-85BDC9FD1C3A}</a:tableStyleId>
              </a:tblPr>
              <a:tblGrid>
                <a:gridCol w="1301976">
                  <a:extLst>
                    <a:ext uri="{9D8B030D-6E8A-4147-A177-3AD203B41FA5}">
                      <a16:colId xmlns:a16="http://schemas.microsoft.com/office/drawing/2014/main" val="3012556689"/>
                    </a:ext>
                  </a:extLst>
                </a:gridCol>
                <a:gridCol w="1301976">
                  <a:extLst>
                    <a:ext uri="{9D8B030D-6E8A-4147-A177-3AD203B41FA5}">
                      <a16:colId xmlns:a16="http://schemas.microsoft.com/office/drawing/2014/main" val="3984192405"/>
                    </a:ext>
                  </a:extLst>
                </a:gridCol>
                <a:gridCol w="1301976">
                  <a:extLst>
                    <a:ext uri="{9D8B030D-6E8A-4147-A177-3AD203B41FA5}">
                      <a16:colId xmlns:a16="http://schemas.microsoft.com/office/drawing/2014/main" val="1976884830"/>
                    </a:ext>
                  </a:extLst>
                </a:gridCol>
                <a:gridCol w="1301976">
                  <a:extLst>
                    <a:ext uri="{9D8B030D-6E8A-4147-A177-3AD203B41FA5}">
                      <a16:colId xmlns:a16="http://schemas.microsoft.com/office/drawing/2014/main" val="1597255000"/>
                    </a:ext>
                  </a:extLst>
                </a:gridCol>
                <a:gridCol w="1301976">
                  <a:extLst>
                    <a:ext uri="{9D8B030D-6E8A-4147-A177-3AD203B41FA5}">
                      <a16:colId xmlns:a16="http://schemas.microsoft.com/office/drawing/2014/main" val="1467372255"/>
                    </a:ext>
                  </a:extLst>
                </a:gridCol>
                <a:gridCol w="1301976">
                  <a:extLst>
                    <a:ext uri="{9D8B030D-6E8A-4147-A177-3AD203B41FA5}">
                      <a16:colId xmlns:a16="http://schemas.microsoft.com/office/drawing/2014/main" val="4146696935"/>
                    </a:ext>
                  </a:extLst>
                </a:gridCol>
                <a:gridCol w="1301976">
                  <a:extLst>
                    <a:ext uri="{9D8B030D-6E8A-4147-A177-3AD203B41FA5}">
                      <a16:colId xmlns:a16="http://schemas.microsoft.com/office/drawing/2014/main" val="1770848769"/>
                    </a:ext>
                  </a:extLst>
                </a:gridCol>
              </a:tblGrid>
              <a:tr h="648000">
                <a:tc>
                  <a:txBody>
                    <a:bodyPr/>
                    <a:lstStyle/>
                    <a:p>
                      <a:pPr algn="l">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Program-område</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Tematiska mål</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Total ram</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Intecknat av ram</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Andel intecknat av ram</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Godkänd kostnad av ram</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1300"/>
                        </a:lnSpc>
                        <a:spcAft>
                          <a:spcPts val="200"/>
                        </a:spcAft>
                      </a:pPr>
                      <a:r>
                        <a:rPr lang="sv-SE" sz="1600" b="0" dirty="0">
                          <a:solidFill>
                            <a:srgbClr val="FFFFFF"/>
                          </a:solidFill>
                          <a:effectLst/>
                          <a:latin typeface="Trebuchet MS" panose="020B0603020202020204" pitchFamily="34" charset="0"/>
                          <a:ea typeface="Times New Roman" panose="02020603050405020304" pitchFamily="18" charset="0"/>
                          <a:cs typeface="Times New Roman" panose="02020603050405020304" pitchFamily="18" charset="0"/>
                        </a:rPr>
                        <a:t>Andel godkänt av ram</a:t>
                      </a:r>
                      <a:endPar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65655832"/>
                  </a:ext>
                </a:extLst>
              </a:tr>
              <a:tr h="370840">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1</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10</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b"/>
                      <a:r>
                        <a:rPr lang="sv-SE" sz="1600" b="0" i="0" u="none" strike="noStrike">
                          <a:solidFill>
                            <a:srgbClr val="2B2B2B"/>
                          </a:solidFill>
                          <a:effectLst/>
                          <a:latin typeface="Trebuchet MS" panose="020B0603020202020204" pitchFamily="34" charset="0"/>
                        </a:rPr>
                        <a:t>4 461</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3 593</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81%</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2 864</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64%</a:t>
                      </a:r>
                    </a:p>
                  </a:txBody>
                  <a:tcPr marL="0" marR="0" marT="0" marB="0" anchor="b"/>
                </a:tc>
                <a:extLst>
                  <a:ext uri="{0D108BD9-81ED-4DB2-BD59-A6C34878D82A}">
                    <a16:rowId xmlns:a16="http://schemas.microsoft.com/office/drawing/2014/main" val="1135504531"/>
                  </a:ext>
                </a:extLst>
              </a:tr>
              <a:tr h="370840">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2</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8</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b"/>
                      <a:r>
                        <a:rPr lang="sv-SE" sz="1600" b="0" i="0" u="none" strike="noStrike" dirty="0">
                          <a:solidFill>
                            <a:srgbClr val="2B2B2B"/>
                          </a:solidFill>
                          <a:effectLst/>
                          <a:latin typeface="Trebuchet MS" panose="020B0603020202020204" pitchFamily="34" charset="0"/>
                        </a:rPr>
                        <a:t>5 494</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5 192</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95%</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4 748</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86%</a:t>
                      </a:r>
                    </a:p>
                  </a:txBody>
                  <a:tcPr marL="0" marR="0" marT="0" marB="0" anchor="b"/>
                </a:tc>
                <a:extLst>
                  <a:ext uri="{0D108BD9-81ED-4DB2-BD59-A6C34878D82A}">
                    <a16:rowId xmlns:a16="http://schemas.microsoft.com/office/drawing/2014/main" val="521000629"/>
                  </a:ext>
                </a:extLst>
              </a:tr>
              <a:tr h="370840">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2</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9</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b"/>
                      <a:r>
                        <a:rPr lang="sv-SE" sz="1600" b="0" i="0" u="none" strike="noStrike" dirty="0">
                          <a:solidFill>
                            <a:srgbClr val="2B2B2B"/>
                          </a:solidFill>
                          <a:effectLst/>
                          <a:latin typeface="Trebuchet MS" panose="020B0603020202020204" pitchFamily="34" charset="0"/>
                        </a:rPr>
                        <a:t>3 636</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2 886</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79%</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2 682</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74%</a:t>
                      </a:r>
                    </a:p>
                  </a:txBody>
                  <a:tcPr marL="0" marR="0" marT="0" marB="0" anchor="b"/>
                </a:tc>
                <a:extLst>
                  <a:ext uri="{0D108BD9-81ED-4DB2-BD59-A6C34878D82A}">
                    <a16:rowId xmlns:a16="http://schemas.microsoft.com/office/drawing/2014/main" val="2493061450"/>
                  </a:ext>
                </a:extLst>
              </a:tr>
              <a:tr h="370840">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3</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8</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b"/>
                      <a:r>
                        <a:rPr lang="sv-SE" sz="1600" b="0" i="0" u="none" strike="noStrike">
                          <a:solidFill>
                            <a:srgbClr val="2B2B2B"/>
                          </a:solidFill>
                          <a:effectLst/>
                          <a:latin typeface="Trebuchet MS" panose="020B0603020202020204" pitchFamily="34" charset="0"/>
                        </a:rPr>
                        <a:t>1 325</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1 237</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93%</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1 217</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92%</a:t>
                      </a:r>
                    </a:p>
                  </a:txBody>
                  <a:tcPr marL="0" marR="0" marT="0" marB="0" anchor="b"/>
                </a:tc>
                <a:extLst>
                  <a:ext uri="{0D108BD9-81ED-4DB2-BD59-A6C34878D82A}">
                    <a16:rowId xmlns:a16="http://schemas.microsoft.com/office/drawing/2014/main" val="4236351659"/>
                  </a:ext>
                </a:extLst>
              </a:tr>
              <a:tr h="370840">
                <a:tc>
                  <a:txBody>
                    <a:bodyPr/>
                    <a:lstStyle/>
                    <a:p>
                      <a:pPr algn="l">
                        <a:lnSpc>
                          <a:spcPts val="1300"/>
                        </a:lnSpc>
                        <a:spcAft>
                          <a:spcPts val="200"/>
                        </a:spcAft>
                      </a:pPr>
                      <a:r>
                        <a:rPr lang="sv-SE" sz="1600" b="0"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5</a:t>
                      </a:r>
                      <a:endPar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ts val="1300"/>
                        </a:lnSpc>
                        <a:spcAft>
                          <a:spcPts val="200"/>
                        </a:spcAft>
                      </a:pPr>
                      <a:r>
                        <a:rPr lang="sv-SE" sz="1600" b="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13</a:t>
                      </a:r>
                      <a:endParaRPr lang="sv-SE" sz="1600" b="1">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fontAlgn="b"/>
                      <a:r>
                        <a:rPr lang="sv-SE" sz="1600" b="0" i="0" u="none" strike="noStrike">
                          <a:solidFill>
                            <a:srgbClr val="2B2B2B"/>
                          </a:solidFill>
                          <a:effectLst/>
                          <a:latin typeface="Trebuchet MS" panose="020B0603020202020204" pitchFamily="34" charset="0"/>
                        </a:rPr>
                        <a:t>2 931</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1 882</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64%</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561</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19%</a:t>
                      </a:r>
                    </a:p>
                  </a:txBody>
                  <a:tcPr marL="0" marR="0" marT="0" marB="0" anchor="b"/>
                </a:tc>
                <a:extLst>
                  <a:ext uri="{0D108BD9-81ED-4DB2-BD59-A6C34878D82A}">
                    <a16:rowId xmlns:a16="http://schemas.microsoft.com/office/drawing/2014/main" val="948850854"/>
                  </a:ext>
                </a:extLst>
              </a:tr>
              <a:tr h="370840">
                <a:tc>
                  <a:txBody>
                    <a:bodyPr/>
                    <a:lstStyle/>
                    <a:p>
                      <a:pPr algn="l">
                        <a:lnSpc>
                          <a:spcPts val="1300"/>
                        </a:lnSpc>
                        <a:spcAft>
                          <a:spcPts val="200"/>
                        </a:spcAft>
                      </a:pPr>
                      <a:r>
                        <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Totalt</a:t>
                      </a:r>
                    </a:p>
                  </a:txBody>
                  <a:tcPr marL="68580" marR="68580" marT="0" marB="0" anchor="b"/>
                </a:tc>
                <a:tc>
                  <a:txBody>
                    <a:bodyPr/>
                    <a:lstStyle/>
                    <a:p>
                      <a:pPr algn="r">
                        <a:lnSpc>
                          <a:spcPts val="1300"/>
                        </a:lnSpc>
                        <a:spcAft>
                          <a:spcPts val="200"/>
                        </a:spcAft>
                      </a:pPr>
                      <a:r>
                        <a:rPr lang="sv-SE" sz="1600" b="1" dirty="0">
                          <a:solidFill>
                            <a:srgbClr val="2B2B2B"/>
                          </a:solidFill>
                          <a:effectLst/>
                          <a:latin typeface="Trebuchet MS" panose="020B0603020202020204" pitchFamily="34" charset="0"/>
                          <a:ea typeface="Times New Roman" panose="02020603050405020304" pitchFamily="18" charset="0"/>
                          <a:cs typeface="Times New Roman" panose="02020603050405020304" pitchFamily="18" charset="0"/>
                        </a:rPr>
                        <a:t> </a:t>
                      </a:r>
                    </a:p>
                  </a:txBody>
                  <a:tcPr marL="68580" marR="68580" marT="0" marB="0" anchor="b"/>
                </a:tc>
                <a:tc>
                  <a:txBody>
                    <a:bodyPr/>
                    <a:lstStyle/>
                    <a:p>
                      <a:pPr algn="r" fontAlgn="ctr"/>
                      <a:r>
                        <a:rPr lang="sv-SE" sz="1600" b="1" i="0" u="none" strike="noStrike" dirty="0">
                          <a:solidFill>
                            <a:srgbClr val="2B2B2B"/>
                          </a:solidFill>
                          <a:effectLst/>
                          <a:latin typeface="Trebuchet MS" panose="020B0603020202020204" pitchFamily="34" charset="0"/>
                        </a:rPr>
                        <a:t>17 848</a:t>
                      </a:r>
                    </a:p>
                  </a:txBody>
                  <a:tcPr marL="0" marR="0" marT="0" marB="0" anchor="ctr"/>
                </a:tc>
                <a:tc>
                  <a:txBody>
                    <a:bodyPr/>
                    <a:lstStyle/>
                    <a:p>
                      <a:pPr algn="r" fontAlgn="ctr"/>
                      <a:r>
                        <a:rPr lang="sv-SE" sz="1600" b="1" i="0" u="none" strike="noStrike" dirty="0">
                          <a:solidFill>
                            <a:srgbClr val="2B2B2B"/>
                          </a:solidFill>
                          <a:effectLst/>
                          <a:latin typeface="Trebuchet MS" panose="020B0603020202020204" pitchFamily="34" charset="0"/>
                        </a:rPr>
                        <a:t>14 790</a:t>
                      </a:r>
                    </a:p>
                  </a:txBody>
                  <a:tcPr marL="0" marR="0" marT="0" marB="0" anchor="ctr"/>
                </a:tc>
                <a:tc>
                  <a:txBody>
                    <a:bodyPr/>
                    <a:lstStyle/>
                    <a:p>
                      <a:pPr algn="r" fontAlgn="ctr"/>
                      <a:r>
                        <a:rPr lang="sv-SE" sz="1600" b="1" i="0" u="none" strike="noStrike" dirty="0">
                          <a:solidFill>
                            <a:srgbClr val="2B2B2B"/>
                          </a:solidFill>
                          <a:effectLst/>
                          <a:latin typeface="Trebuchet MS" panose="020B0603020202020204" pitchFamily="34" charset="0"/>
                        </a:rPr>
                        <a:t>83%</a:t>
                      </a:r>
                    </a:p>
                  </a:txBody>
                  <a:tcPr marL="0" marR="0" marT="0" marB="0" anchor="ctr"/>
                </a:tc>
                <a:tc>
                  <a:txBody>
                    <a:bodyPr/>
                    <a:lstStyle/>
                    <a:p>
                      <a:pPr algn="r" fontAlgn="ctr"/>
                      <a:r>
                        <a:rPr lang="sv-SE" sz="1600" b="1" i="0" u="none" strike="noStrike" dirty="0">
                          <a:solidFill>
                            <a:srgbClr val="2B2B2B"/>
                          </a:solidFill>
                          <a:effectLst/>
                          <a:latin typeface="Trebuchet MS" panose="020B0603020202020204" pitchFamily="34" charset="0"/>
                        </a:rPr>
                        <a:t>12 072</a:t>
                      </a:r>
                    </a:p>
                  </a:txBody>
                  <a:tcPr marL="0" marR="0" marT="0" marB="0" anchor="ctr"/>
                </a:tc>
                <a:tc>
                  <a:txBody>
                    <a:bodyPr/>
                    <a:lstStyle/>
                    <a:p>
                      <a:pPr algn="r" fontAlgn="ctr"/>
                      <a:r>
                        <a:rPr lang="sv-SE" sz="1600" b="1" i="0" u="none" strike="noStrike" dirty="0">
                          <a:solidFill>
                            <a:srgbClr val="2B2B2B"/>
                          </a:solidFill>
                          <a:effectLst/>
                          <a:latin typeface="Trebuchet MS" panose="020B0603020202020204" pitchFamily="34" charset="0"/>
                        </a:rPr>
                        <a:t>68%</a:t>
                      </a:r>
                    </a:p>
                  </a:txBody>
                  <a:tcPr marL="0" marR="0" marT="0" marB="0" anchor="ctr"/>
                </a:tc>
                <a:extLst>
                  <a:ext uri="{0D108BD9-81ED-4DB2-BD59-A6C34878D82A}">
                    <a16:rowId xmlns:a16="http://schemas.microsoft.com/office/drawing/2014/main" val="3043990447"/>
                  </a:ext>
                </a:extLst>
              </a:tr>
            </a:tbl>
          </a:graphicData>
        </a:graphic>
      </p:graphicFrame>
    </p:spTree>
    <p:extLst>
      <p:ext uri="{BB962C8B-B14F-4D97-AF65-F5344CB8AC3E}">
        <p14:creationId xmlns:p14="http://schemas.microsoft.com/office/powerpoint/2010/main" val="2400781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77004D9-A1E9-6E21-F9A6-B05705D3723D}"/>
              </a:ext>
            </a:extLst>
          </p:cNvPr>
          <p:cNvSpPr>
            <a:spLocks noGrp="1"/>
          </p:cNvSpPr>
          <p:nvPr>
            <p:ph type="title"/>
          </p:nvPr>
        </p:nvSpPr>
        <p:spPr/>
        <p:txBody>
          <a:bodyPr>
            <a:normAutofit fontScale="90000"/>
          </a:bodyPr>
          <a:lstStyle/>
          <a:p>
            <a:r>
              <a:rPr lang="sv-SE" dirty="0"/>
              <a:t>Intecknade deltagare</a:t>
            </a:r>
            <a:br>
              <a:rPr lang="sv-SE" dirty="0"/>
            </a:br>
            <a:endParaRPr lang="sv-SE" dirty="0"/>
          </a:p>
        </p:txBody>
      </p:sp>
      <p:graphicFrame>
        <p:nvGraphicFramePr>
          <p:cNvPr id="6" name="Tabell 6">
            <a:extLst>
              <a:ext uri="{FF2B5EF4-FFF2-40B4-BE49-F238E27FC236}">
                <a16:creationId xmlns:a16="http://schemas.microsoft.com/office/drawing/2014/main" id="{816C39B3-8882-ACDD-183E-45C1DC6731F1}"/>
              </a:ext>
            </a:extLst>
          </p:cNvPr>
          <p:cNvGraphicFramePr>
            <a:graphicFrameLocks noGrp="1"/>
          </p:cNvGraphicFramePr>
          <p:nvPr>
            <p:ph idx="1"/>
            <p:extLst>
              <p:ext uri="{D42A27DB-BD31-4B8C-83A1-F6EECF244321}">
                <p14:modId xmlns:p14="http://schemas.microsoft.com/office/powerpoint/2010/main" val="2351040456"/>
              </p:ext>
            </p:extLst>
          </p:nvPr>
        </p:nvGraphicFramePr>
        <p:xfrm>
          <a:off x="660400" y="1310215"/>
          <a:ext cx="10224000" cy="4673600"/>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3037086745"/>
                    </a:ext>
                  </a:extLst>
                </a:gridCol>
                <a:gridCol w="3924000">
                  <a:extLst>
                    <a:ext uri="{9D8B030D-6E8A-4147-A177-3AD203B41FA5}">
                      <a16:colId xmlns:a16="http://schemas.microsoft.com/office/drawing/2014/main" val="2490305275"/>
                    </a:ext>
                  </a:extLst>
                </a:gridCol>
                <a:gridCol w="1080000">
                  <a:extLst>
                    <a:ext uri="{9D8B030D-6E8A-4147-A177-3AD203B41FA5}">
                      <a16:colId xmlns:a16="http://schemas.microsoft.com/office/drawing/2014/main" val="3255889280"/>
                    </a:ext>
                  </a:extLst>
                </a:gridCol>
                <a:gridCol w="1080000">
                  <a:extLst>
                    <a:ext uri="{9D8B030D-6E8A-4147-A177-3AD203B41FA5}">
                      <a16:colId xmlns:a16="http://schemas.microsoft.com/office/drawing/2014/main" val="2989552637"/>
                    </a:ext>
                  </a:extLst>
                </a:gridCol>
                <a:gridCol w="1080000">
                  <a:extLst>
                    <a:ext uri="{9D8B030D-6E8A-4147-A177-3AD203B41FA5}">
                      <a16:colId xmlns:a16="http://schemas.microsoft.com/office/drawing/2014/main" val="1687311582"/>
                    </a:ext>
                  </a:extLst>
                </a:gridCol>
                <a:gridCol w="1080000">
                  <a:extLst>
                    <a:ext uri="{9D8B030D-6E8A-4147-A177-3AD203B41FA5}">
                      <a16:colId xmlns:a16="http://schemas.microsoft.com/office/drawing/2014/main" val="880372947"/>
                    </a:ext>
                  </a:extLst>
                </a:gridCol>
                <a:gridCol w="1080000">
                  <a:extLst>
                    <a:ext uri="{9D8B030D-6E8A-4147-A177-3AD203B41FA5}">
                      <a16:colId xmlns:a16="http://schemas.microsoft.com/office/drawing/2014/main" val="2568056670"/>
                    </a:ext>
                  </a:extLst>
                </a:gridCol>
              </a:tblGrid>
              <a:tr h="370840">
                <a:tc>
                  <a:txBody>
                    <a:bodyPr/>
                    <a:lstStyle/>
                    <a:p>
                      <a:pPr algn="l" fontAlgn="ctr"/>
                      <a:r>
                        <a:rPr lang="sv-SE" sz="1600" b="0" i="0" u="none" strike="noStrike" dirty="0">
                          <a:solidFill>
                            <a:srgbClr val="FFFFFF"/>
                          </a:solidFill>
                          <a:effectLst/>
                          <a:latin typeface="Trebuchet MS" panose="020B0603020202020204" pitchFamily="34" charset="0"/>
                        </a:rPr>
                        <a:t>Särskilt mål</a:t>
                      </a:r>
                    </a:p>
                  </a:txBody>
                  <a:tcPr marL="0" marR="0" marT="0" marB="0" anchor="ctr"/>
                </a:tc>
                <a:tc>
                  <a:txBody>
                    <a:bodyPr/>
                    <a:lstStyle/>
                    <a:p>
                      <a:pPr algn="l" fontAlgn="ctr"/>
                      <a:r>
                        <a:rPr lang="sv-SE" sz="1600" b="0" i="0" u="none" strike="noStrike" dirty="0">
                          <a:solidFill>
                            <a:srgbClr val="FFFFFF"/>
                          </a:solidFill>
                          <a:effectLst/>
                          <a:latin typeface="Trebuchet MS" panose="020B0603020202020204" pitchFamily="34" charset="0"/>
                        </a:rPr>
                        <a:t>Indikator</a:t>
                      </a:r>
                    </a:p>
                  </a:txBody>
                  <a:tcPr marL="0" marR="0" marT="0" marB="0" anchor="ctr"/>
                </a:tc>
                <a:tc>
                  <a:txBody>
                    <a:bodyPr/>
                    <a:lstStyle/>
                    <a:p>
                      <a:pPr algn="l" fontAlgn="ctr"/>
                      <a:r>
                        <a:rPr lang="sv-SE" sz="1600" b="0" i="0" u="none" strike="noStrike" dirty="0">
                          <a:solidFill>
                            <a:srgbClr val="FFFFFF"/>
                          </a:solidFill>
                          <a:effectLst/>
                          <a:latin typeface="Trebuchet MS" panose="020B0603020202020204" pitchFamily="34" charset="0"/>
                        </a:rPr>
                        <a:t>Planerat antal deltagare</a:t>
                      </a:r>
                    </a:p>
                  </a:txBody>
                  <a:tcPr marL="0" marR="0" marT="0" marB="0" anchor="ctr"/>
                </a:tc>
                <a:tc>
                  <a:txBody>
                    <a:bodyPr/>
                    <a:lstStyle/>
                    <a:p>
                      <a:pPr algn="l" fontAlgn="ctr"/>
                      <a:r>
                        <a:rPr lang="sv-SE" sz="1600" b="0" i="0" u="none" strike="noStrike" dirty="0">
                          <a:solidFill>
                            <a:srgbClr val="FFFFFF"/>
                          </a:solidFill>
                          <a:effectLst/>
                          <a:latin typeface="Trebuchet MS" panose="020B0603020202020204" pitchFamily="34" charset="0"/>
                        </a:rPr>
                        <a:t>Antal deltagare i avslutade</a:t>
                      </a:r>
                    </a:p>
                  </a:txBody>
                  <a:tcPr marL="0" marR="0" marT="0" marB="0" anchor="ctr"/>
                </a:tc>
                <a:tc>
                  <a:txBody>
                    <a:bodyPr/>
                    <a:lstStyle/>
                    <a:p>
                      <a:pPr algn="l" fontAlgn="ctr"/>
                      <a:r>
                        <a:rPr lang="sv-SE" sz="1600" b="0" i="0" u="none" strike="noStrike" dirty="0">
                          <a:solidFill>
                            <a:srgbClr val="FFFFFF"/>
                          </a:solidFill>
                          <a:effectLst/>
                          <a:latin typeface="Trebuchet MS" panose="020B0603020202020204" pitchFamily="34" charset="0"/>
                        </a:rPr>
                        <a:t>Intecknat</a:t>
                      </a:r>
                    </a:p>
                  </a:txBody>
                  <a:tcPr marL="0" marR="0" marT="0" marB="0" anchor="ctr"/>
                </a:tc>
                <a:tc>
                  <a:txBody>
                    <a:bodyPr/>
                    <a:lstStyle/>
                    <a:p>
                      <a:pPr algn="l" fontAlgn="ctr"/>
                      <a:r>
                        <a:rPr lang="sv-SE" sz="1600" b="0" i="0" u="none" strike="noStrike" dirty="0">
                          <a:solidFill>
                            <a:srgbClr val="FFFFFF"/>
                          </a:solidFill>
                          <a:effectLst/>
                          <a:latin typeface="Trebuchet MS" panose="020B0603020202020204" pitchFamily="34" charset="0"/>
                        </a:rPr>
                        <a:t>Andel intecknat av slutmål</a:t>
                      </a:r>
                    </a:p>
                  </a:txBody>
                  <a:tcPr marL="0" marR="0" marT="0" marB="0" anchor="ctr"/>
                </a:tc>
                <a:tc>
                  <a:txBody>
                    <a:bodyPr/>
                    <a:lstStyle/>
                    <a:p>
                      <a:pPr algn="l" fontAlgn="ctr"/>
                      <a:r>
                        <a:rPr lang="sv-SE" sz="1600" b="0" i="0" u="none" strike="noStrike" dirty="0">
                          <a:solidFill>
                            <a:srgbClr val="FFFFFF"/>
                          </a:solidFill>
                          <a:effectLst/>
                          <a:latin typeface="Trebuchet MS" panose="020B0603020202020204" pitchFamily="34" charset="0"/>
                        </a:rPr>
                        <a:t>Slutmål</a:t>
                      </a:r>
                    </a:p>
                  </a:txBody>
                  <a:tcPr marL="0" marR="0" marT="0" marB="0" anchor="ctr"/>
                </a:tc>
                <a:extLst>
                  <a:ext uri="{0D108BD9-81ED-4DB2-BD59-A6C34878D82A}">
                    <a16:rowId xmlns:a16="http://schemas.microsoft.com/office/drawing/2014/main" val="4049643855"/>
                  </a:ext>
                </a:extLst>
              </a:tr>
              <a:tr h="370840">
                <a:tc>
                  <a:txBody>
                    <a:bodyPr/>
                    <a:lstStyle/>
                    <a:p>
                      <a:pPr algn="l" fontAlgn="ctr"/>
                      <a:r>
                        <a:rPr lang="sv-SE" sz="1600" b="0" i="0" u="none" strike="noStrike" dirty="0">
                          <a:solidFill>
                            <a:srgbClr val="2B2B2B"/>
                          </a:solidFill>
                          <a:effectLst/>
                          <a:latin typeface="Trebuchet MS" panose="020B0603020202020204" pitchFamily="34" charset="0"/>
                        </a:rPr>
                        <a:t>1.1</a:t>
                      </a:r>
                    </a:p>
                  </a:txBody>
                  <a:tcPr marL="0" marR="0" marT="0" marB="0" anchor="ctr"/>
                </a:tc>
                <a:tc>
                  <a:txBody>
                    <a:bodyPr/>
                    <a:lstStyle/>
                    <a:p>
                      <a:pPr algn="l" fontAlgn="ctr"/>
                      <a:r>
                        <a:rPr lang="sv-SE" sz="1600" b="0" i="0" u="none" strike="noStrike" dirty="0">
                          <a:solidFill>
                            <a:srgbClr val="2B2B2B"/>
                          </a:solidFill>
                          <a:effectLst/>
                          <a:latin typeface="Trebuchet MS" panose="020B0603020202020204" pitchFamily="34" charset="0"/>
                        </a:rPr>
                        <a:t>Anställda deltagare inklusive egenföretagare</a:t>
                      </a:r>
                    </a:p>
                  </a:txBody>
                  <a:tcPr marL="0" marR="0" marT="0" marB="0" anchor="ctr"/>
                </a:tc>
                <a:tc>
                  <a:txBody>
                    <a:bodyPr/>
                    <a:lstStyle/>
                    <a:p>
                      <a:pPr algn="r" fontAlgn="b"/>
                      <a:r>
                        <a:rPr lang="sv-SE" sz="1600" b="0" i="0" u="none" strike="noStrike" dirty="0">
                          <a:solidFill>
                            <a:srgbClr val="2B2B2B"/>
                          </a:solidFill>
                          <a:effectLst/>
                          <a:latin typeface="Trebuchet MS" panose="020B0603020202020204" pitchFamily="34" charset="0"/>
                        </a:rPr>
                        <a:t>121 265</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198 308</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319 573</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150%</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212 800</a:t>
                      </a:r>
                    </a:p>
                  </a:txBody>
                  <a:tcPr marL="0" marR="0" marT="0" marB="0" anchor="b"/>
                </a:tc>
                <a:extLst>
                  <a:ext uri="{0D108BD9-81ED-4DB2-BD59-A6C34878D82A}">
                    <a16:rowId xmlns:a16="http://schemas.microsoft.com/office/drawing/2014/main" val="3585117503"/>
                  </a:ext>
                </a:extLst>
              </a:tr>
              <a:tr h="370840">
                <a:tc>
                  <a:txBody>
                    <a:bodyPr/>
                    <a:lstStyle/>
                    <a:p>
                      <a:pPr algn="l" fontAlgn="ctr"/>
                      <a:r>
                        <a:rPr lang="sv-SE" sz="1600" b="0" i="0" u="none" strike="noStrike" dirty="0">
                          <a:solidFill>
                            <a:srgbClr val="2B2B2B"/>
                          </a:solidFill>
                          <a:effectLst/>
                          <a:latin typeface="Trebuchet MS" panose="020B0603020202020204" pitchFamily="34" charset="0"/>
                        </a:rPr>
                        <a:t>2.1</a:t>
                      </a:r>
                    </a:p>
                  </a:txBody>
                  <a:tcPr marL="0" marR="0" marT="0" marB="0" anchor="ctr"/>
                </a:tc>
                <a:tc>
                  <a:txBody>
                    <a:bodyPr/>
                    <a:lstStyle/>
                    <a:p>
                      <a:pPr algn="l" fontAlgn="ctr"/>
                      <a:r>
                        <a:rPr lang="sv-SE" sz="1600" b="0" i="0" u="none" strike="noStrike" dirty="0">
                          <a:solidFill>
                            <a:srgbClr val="2B2B2B"/>
                          </a:solidFill>
                          <a:effectLst/>
                          <a:latin typeface="Trebuchet MS" panose="020B0603020202020204" pitchFamily="34" charset="0"/>
                        </a:rPr>
                        <a:t>Deltagare i projekt</a:t>
                      </a:r>
                    </a:p>
                  </a:txBody>
                  <a:tcPr marL="0" marR="0" marT="0" marB="0" anchor="ctr"/>
                </a:tc>
                <a:tc>
                  <a:txBody>
                    <a:bodyPr/>
                    <a:lstStyle/>
                    <a:p>
                      <a:pPr algn="r" fontAlgn="b"/>
                      <a:r>
                        <a:rPr lang="sv-SE" sz="1600" b="0" i="0" u="none" strike="noStrike">
                          <a:solidFill>
                            <a:srgbClr val="2B2B2B"/>
                          </a:solidFill>
                          <a:effectLst/>
                          <a:latin typeface="Trebuchet MS" panose="020B0603020202020204" pitchFamily="34" charset="0"/>
                        </a:rPr>
                        <a:t>28 911</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30 873</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59 784</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217%</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27 500</a:t>
                      </a:r>
                    </a:p>
                  </a:txBody>
                  <a:tcPr marL="0" marR="0" marT="0" marB="0" anchor="b"/>
                </a:tc>
                <a:extLst>
                  <a:ext uri="{0D108BD9-81ED-4DB2-BD59-A6C34878D82A}">
                    <a16:rowId xmlns:a16="http://schemas.microsoft.com/office/drawing/2014/main" val="3278547496"/>
                  </a:ext>
                </a:extLst>
              </a:tr>
              <a:tr h="370840">
                <a:tc>
                  <a:txBody>
                    <a:bodyPr/>
                    <a:lstStyle/>
                    <a:p>
                      <a:pPr algn="l" fontAlgn="ctr"/>
                      <a:r>
                        <a:rPr lang="sv-SE" sz="1600" b="0" i="0" u="none" strike="noStrike" dirty="0">
                          <a:solidFill>
                            <a:srgbClr val="2B2B2B"/>
                          </a:solidFill>
                          <a:effectLst/>
                          <a:latin typeface="Trebuchet MS" panose="020B0603020202020204" pitchFamily="34" charset="0"/>
                        </a:rPr>
                        <a:t>2.2</a:t>
                      </a:r>
                    </a:p>
                  </a:txBody>
                  <a:tcPr marL="0" marR="0" marT="0" marB="0" anchor="ctr"/>
                </a:tc>
                <a:tc>
                  <a:txBody>
                    <a:bodyPr/>
                    <a:lstStyle/>
                    <a:p>
                      <a:pPr algn="l" fontAlgn="ctr"/>
                      <a:r>
                        <a:rPr lang="sv-SE" sz="1600" b="0" i="0" u="none" strike="noStrike" dirty="0">
                          <a:solidFill>
                            <a:srgbClr val="2B2B2B"/>
                          </a:solidFill>
                          <a:effectLst/>
                          <a:latin typeface="Trebuchet MS" panose="020B0603020202020204" pitchFamily="34" charset="0"/>
                        </a:rPr>
                        <a:t>Deltagare under 25 år</a:t>
                      </a:r>
                    </a:p>
                  </a:txBody>
                  <a:tcPr marL="0" marR="0" marT="0" marB="0" anchor="ctr"/>
                </a:tc>
                <a:tc>
                  <a:txBody>
                    <a:bodyPr/>
                    <a:lstStyle/>
                    <a:p>
                      <a:pPr algn="r" fontAlgn="b"/>
                      <a:r>
                        <a:rPr lang="sv-SE" sz="1600" b="0" i="0" u="none" strike="noStrike" dirty="0">
                          <a:solidFill>
                            <a:srgbClr val="2B2B2B"/>
                          </a:solidFill>
                          <a:effectLst/>
                          <a:latin typeface="Trebuchet MS" panose="020B0603020202020204" pitchFamily="34" charset="0"/>
                        </a:rPr>
                        <a:t>4 320</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26 482</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30 802</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84%</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36 700</a:t>
                      </a:r>
                    </a:p>
                  </a:txBody>
                  <a:tcPr marL="0" marR="0" marT="0" marB="0" anchor="b"/>
                </a:tc>
                <a:extLst>
                  <a:ext uri="{0D108BD9-81ED-4DB2-BD59-A6C34878D82A}">
                    <a16:rowId xmlns:a16="http://schemas.microsoft.com/office/drawing/2014/main" val="1330849536"/>
                  </a:ext>
                </a:extLst>
              </a:tr>
              <a:tr h="370840">
                <a:tc>
                  <a:txBody>
                    <a:bodyPr/>
                    <a:lstStyle/>
                    <a:p>
                      <a:pPr algn="l" fontAlgn="ctr"/>
                      <a:r>
                        <a:rPr lang="sv-SE" sz="1600" b="0" i="0" u="none" strike="noStrike" dirty="0">
                          <a:solidFill>
                            <a:srgbClr val="2B2B2B"/>
                          </a:solidFill>
                          <a:effectLst/>
                          <a:latin typeface="Trebuchet MS" panose="020B0603020202020204" pitchFamily="34" charset="0"/>
                        </a:rPr>
                        <a:t>2.3</a:t>
                      </a:r>
                    </a:p>
                  </a:txBody>
                  <a:tcPr marL="0" marR="0" marT="0" marB="0" anchor="ctr"/>
                </a:tc>
                <a:tc>
                  <a:txBody>
                    <a:bodyPr/>
                    <a:lstStyle/>
                    <a:p>
                      <a:pPr algn="l" fontAlgn="ctr"/>
                      <a:r>
                        <a:rPr lang="sv-SE" sz="1600" b="0" i="0" u="none" strike="noStrike" dirty="0">
                          <a:solidFill>
                            <a:srgbClr val="2B2B2B"/>
                          </a:solidFill>
                          <a:effectLst/>
                          <a:latin typeface="Trebuchet MS" panose="020B0603020202020204" pitchFamily="34" charset="0"/>
                        </a:rPr>
                        <a:t>Deltagare i projekt</a:t>
                      </a:r>
                    </a:p>
                  </a:txBody>
                  <a:tcPr marL="0" marR="0" marT="0" marB="0" anchor="ctr"/>
                </a:tc>
                <a:tc>
                  <a:txBody>
                    <a:bodyPr/>
                    <a:lstStyle/>
                    <a:p>
                      <a:pPr algn="r" fontAlgn="b"/>
                      <a:r>
                        <a:rPr lang="sv-SE" sz="1600" b="0" i="0" u="none" strike="noStrike">
                          <a:solidFill>
                            <a:srgbClr val="2B2B2B"/>
                          </a:solidFill>
                          <a:effectLst/>
                          <a:latin typeface="Trebuchet MS" panose="020B0603020202020204" pitchFamily="34" charset="0"/>
                        </a:rPr>
                        <a:t>9 691</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24 179</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33 870</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168%</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20 200</a:t>
                      </a:r>
                    </a:p>
                  </a:txBody>
                  <a:tcPr marL="0" marR="0" marT="0" marB="0" anchor="b"/>
                </a:tc>
                <a:extLst>
                  <a:ext uri="{0D108BD9-81ED-4DB2-BD59-A6C34878D82A}">
                    <a16:rowId xmlns:a16="http://schemas.microsoft.com/office/drawing/2014/main" val="2117298890"/>
                  </a:ext>
                </a:extLst>
              </a:tr>
              <a:tr h="370840">
                <a:tc>
                  <a:txBody>
                    <a:bodyPr/>
                    <a:lstStyle/>
                    <a:p>
                      <a:pPr algn="l" fontAlgn="b"/>
                      <a:r>
                        <a:rPr lang="sv-SE" sz="1600" b="0" i="0" u="none" strike="noStrike" dirty="0">
                          <a:solidFill>
                            <a:srgbClr val="2B2B2B"/>
                          </a:solidFill>
                          <a:effectLst/>
                          <a:latin typeface="Trebuchet MS" panose="020B0603020202020204" pitchFamily="34" charset="0"/>
                        </a:rPr>
                        <a:t>2.4</a:t>
                      </a:r>
                    </a:p>
                  </a:txBody>
                  <a:tcPr marL="0" marR="0" marT="0" marB="0" anchor="b"/>
                </a:tc>
                <a:tc>
                  <a:txBody>
                    <a:bodyPr/>
                    <a:lstStyle/>
                    <a:p>
                      <a:pPr algn="l" fontAlgn="b"/>
                      <a:r>
                        <a:rPr lang="sv-SE" sz="1600" b="0" i="0" u="none" strike="noStrike" dirty="0">
                          <a:solidFill>
                            <a:srgbClr val="2B2B2B"/>
                          </a:solidFill>
                          <a:effectLst/>
                          <a:latin typeface="Trebuchet MS" panose="020B0603020202020204" pitchFamily="34" charset="0"/>
                        </a:rPr>
                        <a:t>Deltagare i Care</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4 159</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0</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4 159</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53%</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7 900</a:t>
                      </a:r>
                    </a:p>
                  </a:txBody>
                  <a:tcPr marL="0" marR="0" marT="0" marB="0" anchor="b"/>
                </a:tc>
                <a:extLst>
                  <a:ext uri="{0D108BD9-81ED-4DB2-BD59-A6C34878D82A}">
                    <a16:rowId xmlns:a16="http://schemas.microsoft.com/office/drawing/2014/main" val="2173950761"/>
                  </a:ext>
                </a:extLst>
              </a:tr>
              <a:tr h="370840">
                <a:tc>
                  <a:txBody>
                    <a:bodyPr/>
                    <a:lstStyle/>
                    <a:p>
                      <a:pPr algn="l" fontAlgn="ctr"/>
                      <a:r>
                        <a:rPr lang="sv-SE" sz="1600" b="0" i="0" u="none" strike="noStrike" dirty="0">
                          <a:solidFill>
                            <a:srgbClr val="2B2B2B"/>
                          </a:solidFill>
                          <a:effectLst/>
                          <a:latin typeface="Trebuchet MS" panose="020B0603020202020204" pitchFamily="34" charset="0"/>
                        </a:rPr>
                        <a:t>2.1 - 2.4</a:t>
                      </a:r>
                    </a:p>
                  </a:txBody>
                  <a:tcPr marL="0" marR="0" marT="0" marB="0" anchor="ctr"/>
                </a:tc>
                <a:tc>
                  <a:txBody>
                    <a:bodyPr/>
                    <a:lstStyle/>
                    <a:p>
                      <a:pPr algn="l" fontAlgn="ctr"/>
                      <a:r>
                        <a:rPr lang="sv-SE" sz="1600" b="0" i="0" u="none" strike="noStrike" dirty="0">
                          <a:solidFill>
                            <a:srgbClr val="2B2B2B"/>
                          </a:solidFill>
                          <a:effectLst/>
                          <a:latin typeface="Trebuchet MS" panose="020B0603020202020204" pitchFamily="34" charset="0"/>
                        </a:rPr>
                        <a:t>Deltagare i projekt</a:t>
                      </a:r>
                    </a:p>
                  </a:txBody>
                  <a:tcPr marL="0" marR="0" marT="0" marB="0" anchor="ctr"/>
                </a:tc>
                <a:tc>
                  <a:txBody>
                    <a:bodyPr/>
                    <a:lstStyle/>
                    <a:p>
                      <a:pPr algn="r" fontAlgn="b"/>
                      <a:r>
                        <a:rPr lang="sv-SE" sz="1600" b="0" i="0" u="none" strike="noStrike">
                          <a:solidFill>
                            <a:srgbClr val="2B2B2B"/>
                          </a:solidFill>
                          <a:effectLst/>
                          <a:latin typeface="Trebuchet MS" panose="020B0603020202020204" pitchFamily="34" charset="0"/>
                        </a:rPr>
                        <a:t>47 081</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81 403</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128 484</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139%</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92 300</a:t>
                      </a:r>
                    </a:p>
                  </a:txBody>
                  <a:tcPr marL="0" marR="0" marT="0" marB="0" anchor="b"/>
                </a:tc>
                <a:extLst>
                  <a:ext uri="{0D108BD9-81ED-4DB2-BD59-A6C34878D82A}">
                    <a16:rowId xmlns:a16="http://schemas.microsoft.com/office/drawing/2014/main" val="1883055927"/>
                  </a:ext>
                </a:extLst>
              </a:tr>
              <a:tr h="370840">
                <a:tc>
                  <a:txBody>
                    <a:bodyPr/>
                    <a:lstStyle/>
                    <a:p>
                      <a:pPr algn="l" fontAlgn="ctr"/>
                      <a:r>
                        <a:rPr lang="sv-SE" sz="1600" b="0" i="0" u="none" strike="noStrike" dirty="0">
                          <a:solidFill>
                            <a:srgbClr val="2B2B2B"/>
                          </a:solidFill>
                          <a:effectLst/>
                          <a:latin typeface="Trebuchet MS" panose="020B0603020202020204" pitchFamily="34" charset="0"/>
                        </a:rPr>
                        <a:t>3.1</a:t>
                      </a:r>
                    </a:p>
                  </a:txBody>
                  <a:tcPr marL="0" marR="0" marT="0" marB="0" anchor="ctr"/>
                </a:tc>
                <a:tc>
                  <a:txBody>
                    <a:bodyPr/>
                    <a:lstStyle/>
                    <a:p>
                      <a:pPr algn="l" fontAlgn="ctr"/>
                      <a:r>
                        <a:rPr lang="sv-SE" sz="1600" b="0" i="0" u="none" strike="noStrike" dirty="0">
                          <a:solidFill>
                            <a:srgbClr val="2B2B2B"/>
                          </a:solidFill>
                          <a:effectLst/>
                          <a:latin typeface="Trebuchet MS" panose="020B0603020202020204" pitchFamily="34" charset="0"/>
                        </a:rPr>
                        <a:t>Deltagare upp t.o.m. 29 år</a:t>
                      </a:r>
                    </a:p>
                  </a:txBody>
                  <a:tcPr marL="0" marR="0" marT="0" marB="0" anchor="ctr"/>
                </a:tc>
                <a:tc>
                  <a:txBody>
                    <a:bodyPr/>
                    <a:lstStyle/>
                    <a:p>
                      <a:pPr algn="r" fontAlgn="b"/>
                      <a:r>
                        <a:rPr lang="sv-SE" sz="1600" b="0" i="0" u="none" strike="noStrike">
                          <a:solidFill>
                            <a:srgbClr val="2B2B2B"/>
                          </a:solidFill>
                          <a:effectLst/>
                          <a:latin typeface="Trebuchet MS" panose="020B0603020202020204" pitchFamily="34" charset="0"/>
                        </a:rPr>
                        <a:t>8 000</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30 234</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38 234</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191%</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20 000</a:t>
                      </a:r>
                    </a:p>
                  </a:txBody>
                  <a:tcPr marL="0" marR="0" marT="0" marB="0" anchor="b"/>
                </a:tc>
                <a:extLst>
                  <a:ext uri="{0D108BD9-81ED-4DB2-BD59-A6C34878D82A}">
                    <a16:rowId xmlns:a16="http://schemas.microsoft.com/office/drawing/2014/main" val="2352176983"/>
                  </a:ext>
                </a:extLst>
              </a:tr>
              <a:tr h="370840">
                <a:tc>
                  <a:txBody>
                    <a:bodyPr/>
                    <a:lstStyle/>
                    <a:p>
                      <a:pPr algn="l" fontAlgn="ctr"/>
                      <a:r>
                        <a:rPr lang="sv-SE" sz="1600" b="0" i="0" u="none" strike="noStrike" dirty="0">
                          <a:solidFill>
                            <a:srgbClr val="2B2B2B"/>
                          </a:solidFill>
                          <a:effectLst/>
                          <a:latin typeface="Trebuchet MS" panose="020B0603020202020204" pitchFamily="34" charset="0"/>
                        </a:rPr>
                        <a:t>5.1</a:t>
                      </a:r>
                    </a:p>
                  </a:txBody>
                  <a:tcPr marL="0" marR="0" marT="0" marB="0" anchor="ctr"/>
                </a:tc>
                <a:tc>
                  <a:txBody>
                    <a:bodyPr/>
                    <a:lstStyle/>
                    <a:p>
                      <a:pPr algn="l" fontAlgn="ctr"/>
                      <a:r>
                        <a:rPr lang="sv-SE" sz="1600" b="0" i="0" u="none" strike="noStrike" dirty="0">
                          <a:solidFill>
                            <a:srgbClr val="2B2B2B"/>
                          </a:solidFill>
                          <a:effectLst/>
                          <a:latin typeface="Trebuchet MS" panose="020B0603020202020204" pitchFamily="34" charset="0"/>
                        </a:rPr>
                        <a:t>Anställda deltagare, inkl. egenföretagare i </a:t>
                      </a:r>
                      <a:r>
                        <a:rPr lang="sv-SE" sz="1600" b="0" i="0" u="none" strike="noStrike" dirty="0" err="1">
                          <a:solidFill>
                            <a:srgbClr val="2B2B2B"/>
                          </a:solidFill>
                          <a:effectLst/>
                          <a:latin typeface="Trebuchet MS" panose="020B0603020202020204" pitchFamily="34" charset="0"/>
                        </a:rPr>
                        <a:t>React</a:t>
                      </a:r>
                      <a:r>
                        <a:rPr lang="sv-SE" sz="1600" b="0" i="0" u="none" strike="noStrike" dirty="0">
                          <a:solidFill>
                            <a:srgbClr val="2B2B2B"/>
                          </a:solidFill>
                          <a:effectLst/>
                          <a:latin typeface="Trebuchet MS" panose="020B0603020202020204" pitchFamily="34" charset="0"/>
                        </a:rPr>
                        <a:t>-EU-projekt</a:t>
                      </a:r>
                    </a:p>
                  </a:txBody>
                  <a:tcPr marL="0" marR="0" marT="0" marB="0" anchor="ctr"/>
                </a:tc>
                <a:tc>
                  <a:txBody>
                    <a:bodyPr/>
                    <a:lstStyle/>
                    <a:p>
                      <a:pPr algn="r" fontAlgn="b"/>
                      <a:r>
                        <a:rPr lang="sv-SE" sz="1600" b="0" i="0" u="none" strike="noStrike">
                          <a:solidFill>
                            <a:srgbClr val="2B2B2B"/>
                          </a:solidFill>
                          <a:effectLst/>
                          <a:latin typeface="Trebuchet MS" panose="020B0603020202020204" pitchFamily="34" charset="0"/>
                        </a:rPr>
                        <a:t>9 853</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0</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9 853</a:t>
                      </a:r>
                    </a:p>
                  </a:txBody>
                  <a:tcPr marL="0" marR="0" marT="0" marB="0" anchor="b"/>
                </a:tc>
                <a:tc>
                  <a:txBody>
                    <a:bodyPr/>
                    <a:lstStyle/>
                    <a:p>
                      <a:pPr algn="l" fontAlgn="b"/>
                      <a:r>
                        <a:rPr lang="sv-SE" sz="1600" b="0" i="0" u="none" strike="noStrike" dirty="0">
                          <a:solidFill>
                            <a:srgbClr val="2B2B2B"/>
                          </a:solidFill>
                          <a:effectLst/>
                          <a:latin typeface="Trebuchet MS" panose="020B0603020202020204" pitchFamily="34" charset="0"/>
                        </a:rPr>
                        <a:t>-</a:t>
                      </a:r>
                    </a:p>
                  </a:txBody>
                  <a:tcPr marL="0" marR="0" marT="0" marB="0" anchor="b"/>
                </a:tc>
                <a:tc>
                  <a:txBody>
                    <a:bodyPr/>
                    <a:lstStyle/>
                    <a:p>
                      <a:pPr algn="l" fontAlgn="b"/>
                      <a:r>
                        <a:rPr lang="sv-SE" sz="1600" b="0" i="0" u="none" strike="noStrike" dirty="0">
                          <a:solidFill>
                            <a:srgbClr val="2B2B2B"/>
                          </a:solidFill>
                          <a:effectLst/>
                          <a:latin typeface="Trebuchet MS" panose="020B0603020202020204" pitchFamily="34" charset="0"/>
                        </a:rPr>
                        <a:t>-</a:t>
                      </a:r>
                    </a:p>
                  </a:txBody>
                  <a:tcPr marL="0" marR="0" marT="0" marB="0" anchor="b"/>
                </a:tc>
                <a:extLst>
                  <a:ext uri="{0D108BD9-81ED-4DB2-BD59-A6C34878D82A}">
                    <a16:rowId xmlns:a16="http://schemas.microsoft.com/office/drawing/2014/main" val="2500928609"/>
                  </a:ext>
                </a:extLst>
              </a:tr>
              <a:tr h="370840">
                <a:tc>
                  <a:txBody>
                    <a:bodyPr/>
                    <a:lstStyle/>
                    <a:p>
                      <a:pPr algn="l" fontAlgn="b"/>
                      <a:r>
                        <a:rPr lang="sv-SE" sz="1600" b="0" i="0" u="none" strike="noStrike" dirty="0">
                          <a:solidFill>
                            <a:srgbClr val="2B2B2B"/>
                          </a:solidFill>
                          <a:effectLst/>
                          <a:latin typeface="Trebuchet MS" panose="020B0603020202020204" pitchFamily="34" charset="0"/>
                        </a:rPr>
                        <a:t>5.1</a:t>
                      </a:r>
                    </a:p>
                  </a:txBody>
                  <a:tcPr marL="0" marR="0" marT="0" marB="0" anchor="b"/>
                </a:tc>
                <a:tc>
                  <a:txBody>
                    <a:bodyPr/>
                    <a:lstStyle/>
                    <a:p>
                      <a:pPr algn="l" fontAlgn="b"/>
                      <a:r>
                        <a:rPr lang="sv-SE" sz="1600" b="0" i="0" u="none" strike="noStrike" dirty="0">
                          <a:solidFill>
                            <a:srgbClr val="2B2B2B"/>
                          </a:solidFill>
                          <a:effectLst/>
                          <a:latin typeface="Trebuchet MS" panose="020B0603020202020204" pitchFamily="34" charset="0"/>
                        </a:rPr>
                        <a:t>Arbetslösa deltagare i </a:t>
                      </a:r>
                      <a:r>
                        <a:rPr lang="sv-SE" sz="1600" b="0" i="0" u="none" strike="noStrike" dirty="0" err="1">
                          <a:solidFill>
                            <a:srgbClr val="2B2B2B"/>
                          </a:solidFill>
                          <a:effectLst/>
                          <a:latin typeface="Trebuchet MS" panose="020B0603020202020204" pitchFamily="34" charset="0"/>
                        </a:rPr>
                        <a:t>React</a:t>
                      </a:r>
                      <a:r>
                        <a:rPr lang="sv-SE" sz="1600" b="0" i="0" u="none" strike="noStrike" dirty="0">
                          <a:solidFill>
                            <a:srgbClr val="2B2B2B"/>
                          </a:solidFill>
                          <a:effectLst/>
                          <a:latin typeface="Trebuchet MS" panose="020B0603020202020204" pitchFamily="34" charset="0"/>
                        </a:rPr>
                        <a:t>-EU-projekt</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62 087</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0</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62 087</a:t>
                      </a:r>
                    </a:p>
                  </a:txBody>
                  <a:tcPr marL="0" marR="0" marT="0" marB="0" anchor="b"/>
                </a:tc>
                <a:tc>
                  <a:txBody>
                    <a:bodyPr/>
                    <a:lstStyle/>
                    <a:p>
                      <a:pPr algn="l" fontAlgn="b"/>
                      <a:r>
                        <a:rPr lang="sv-SE" sz="1600" b="0" i="0" u="none" strike="noStrike" dirty="0">
                          <a:solidFill>
                            <a:srgbClr val="2B2B2B"/>
                          </a:solidFill>
                          <a:effectLst/>
                          <a:latin typeface="Trebuchet MS" panose="020B0603020202020204" pitchFamily="34" charset="0"/>
                        </a:rPr>
                        <a:t>-</a:t>
                      </a:r>
                    </a:p>
                  </a:txBody>
                  <a:tcPr marL="0" marR="0" marT="0" marB="0" anchor="b"/>
                </a:tc>
                <a:tc>
                  <a:txBody>
                    <a:bodyPr/>
                    <a:lstStyle/>
                    <a:p>
                      <a:pPr algn="l" fontAlgn="b"/>
                      <a:r>
                        <a:rPr lang="sv-SE" sz="1600" b="0" i="0" u="none" strike="noStrike" dirty="0">
                          <a:solidFill>
                            <a:srgbClr val="2B2B2B"/>
                          </a:solidFill>
                          <a:effectLst/>
                          <a:latin typeface="Trebuchet MS" panose="020B0603020202020204" pitchFamily="34" charset="0"/>
                        </a:rPr>
                        <a:t>-</a:t>
                      </a:r>
                    </a:p>
                  </a:txBody>
                  <a:tcPr marL="0" marR="0" marT="0" marB="0" anchor="b"/>
                </a:tc>
                <a:extLst>
                  <a:ext uri="{0D108BD9-81ED-4DB2-BD59-A6C34878D82A}">
                    <a16:rowId xmlns:a16="http://schemas.microsoft.com/office/drawing/2014/main" val="3420269393"/>
                  </a:ext>
                </a:extLst>
              </a:tr>
              <a:tr h="370840">
                <a:tc>
                  <a:txBody>
                    <a:bodyPr/>
                    <a:lstStyle/>
                    <a:p>
                      <a:pPr algn="l" fontAlgn="b"/>
                      <a:r>
                        <a:rPr lang="sv-SE" sz="1600" b="0" i="0" u="none" strike="noStrike" dirty="0">
                          <a:solidFill>
                            <a:srgbClr val="2B2B2B"/>
                          </a:solidFill>
                          <a:effectLst/>
                          <a:latin typeface="Trebuchet MS" panose="020B0603020202020204" pitchFamily="34" charset="0"/>
                        </a:rPr>
                        <a:t>5.1</a:t>
                      </a:r>
                    </a:p>
                  </a:txBody>
                  <a:tcPr marL="0" marR="0" marT="0" marB="0" anchor="b"/>
                </a:tc>
                <a:tc>
                  <a:txBody>
                    <a:bodyPr/>
                    <a:lstStyle/>
                    <a:p>
                      <a:pPr algn="l" fontAlgn="b"/>
                      <a:r>
                        <a:rPr lang="sv-SE" sz="1600" b="0" i="0" u="none" strike="noStrike" dirty="0">
                          <a:solidFill>
                            <a:srgbClr val="2B2B2B"/>
                          </a:solidFill>
                          <a:effectLst/>
                          <a:latin typeface="Trebuchet MS" panose="020B0603020202020204" pitchFamily="34" charset="0"/>
                        </a:rPr>
                        <a:t>Totalt antal deltagare i </a:t>
                      </a:r>
                      <a:r>
                        <a:rPr lang="sv-SE" sz="1600" b="0" i="0" u="none" strike="noStrike" dirty="0" err="1">
                          <a:solidFill>
                            <a:srgbClr val="2B2B2B"/>
                          </a:solidFill>
                          <a:effectLst/>
                          <a:latin typeface="Trebuchet MS" panose="020B0603020202020204" pitchFamily="34" charset="0"/>
                        </a:rPr>
                        <a:t>React</a:t>
                      </a:r>
                      <a:r>
                        <a:rPr lang="sv-SE" sz="1600" b="0" i="0" u="none" strike="noStrike" dirty="0">
                          <a:solidFill>
                            <a:srgbClr val="2B2B2B"/>
                          </a:solidFill>
                          <a:effectLst/>
                          <a:latin typeface="Trebuchet MS" panose="020B0603020202020204" pitchFamily="34" charset="0"/>
                        </a:rPr>
                        <a:t>-EU-projekt</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71 940</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0</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71 940</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92%</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78 500</a:t>
                      </a:r>
                    </a:p>
                  </a:txBody>
                  <a:tcPr marL="0" marR="0" marT="0" marB="0" anchor="b"/>
                </a:tc>
                <a:extLst>
                  <a:ext uri="{0D108BD9-81ED-4DB2-BD59-A6C34878D82A}">
                    <a16:rowId xmlns:a16="http://schemas.microsoft.com/office/drawing/2014/main" val="826916136"/>
                  </a:ext>
                </a:extLst>
              </a:tr>
            </a:tbl>
          </a:graphicData>
        </a:graphic>
      </p:graphicFrame>
    </p:spTree>
    <p:extLst>
      <p:ext uri="{BB962C8B-B14F-4D97-AF65-F5344CB8AC3E}">
        <p14:creationId xmlns:p14="http://schemas.microsoft.com/office/powerpoint/2010/main" val="131460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10411D-02F9-82B7-DDB6-B970AFB84984}"/>
              </a:ext>
            </a:extLst>
          </p:cNvPr>
          <p:cNvSpPr>
            <a:spLocks noGrp="1"/>
          </p:cNvSpPr>
          <p:nvPr>
            <p:ph type="title"/>
          </p:nvPr>
        </p:nvSpPr>
        <p:spPr/>
        <p:txBody>
          <a:bodyPr/>
          <a:lstStyle/>
          <a:p>
            <a:r>
              <a:rPr lang="sv-SE" dirty="0"/>
              <a:t>Antal deltagare</a:t>
            </a:r>
          </a:p>
        </p:txBody>
      </p:sp>
      <p:sp>
        <p:nvSpPr>
          <p:cNvPr id="3" name="Platshållare för innehåll 2">
            <a:extLst>
              <a:ext uri="{FF2B5EF4-FFF2-40B4-BE49-F238E27FC236}">
                <a16:creationId xmlns:a16="http://schemas.microsoft.com/office/drawing/2014/main" id="{A39F59AD-0CCF-411E-2A50-24A32A916A33}"/>
              </a:ext>
            </a:extLst>
          </p:cNvPr>
          <p:cNvSpPr>
            <a:spLocks noGrp="1"/>
          </p:cNvSpPr>
          <p:nvPr>
            <p:ph idx="1"/>
          </p:nvPr>
        </p:nvSpPr>
        <p:spPr/>
        <p:txBody>
          <a:bodyPr/>
          <a:lstStyle/>
          <a:p>
            <a:r>
              <a:rPr lang="sv-SE" dirty="0"/>
              <a:t>Totalt har 409 692 deltagare startat</a:t>
            </a:r>
          </a:p>
          <a:p>
            <a:pPr lvl="1"/>
            <a:r>
              <a:rPr lang="sv-SE" dirty="0"/>
              <a:t>58 procent kvinnor och 42 procent män</a:t>
            </a:r>
          </a:p>
          <a:p>
            <a:r>
              <a:rPr lang="sv-SE" dirty="0"/>
              <a:t>Av dessa har 333 043 deltagare slutat</a:t>
            </a:r>
          </a:p>
          <a:p>
            <a:pPr lvl="1"/>
            <a:r>
              <a:rPr lang="sv-SE" dirty="0"/>
              <a:t>59 procent kvinnor och 41 procent män</a:t>
            </a:r>
          </a:p>
        </p:txBody>
      </p:sp>
    </p:spTree>
    <p:extLst>
      <p:ext uri="{BB962C8B-B14F-4D97-AF65-F5344CB8AC3E}">
        <p14:creationId xmlns:p14="http://schemas.microsoft.com/office/powerpoint/2010/main" val="3282925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7D60B-8EE5-137F-A346-ED0CC2D63585}"/>
              </a:ext>
            </a:extLst>
          </p:cNvPr>
          <p:cNvSpPr>
            <a:spLocks noGrp="1"/>
          </p:cNvSpPr>
          <p:nvPr>
            <p:ph type="title"/>
          </p:nvPr>
        </p:nvSpPr>
        <p:spPr/>
        <p:txBody>
          <a:bodyPr/>
          <a:lstStyle/>
          <a:p>
            <a:r>
              <a:rPr lang="sv-SE" dirty="0" err="1"/>
              <a:t>React</a:t>
            </a:r>
            <a:r>
              <a:rPr lang="sv-SE" dirty="0"/>
              <a:t>-EU (Programområde 5)</a:t>
            </a:r>
          </a:p>
        </p:txBody>
      </p:sp>
      <p:graphicFrame>
        <p:nvGraphicFramePr>
          <p:cNvPr id="4" name="Tabell 4">
            <a:extLst>
              <a:ext uri="{FF2B5EF4-FFF2-40B4-BE49-F238E27FC236}">
                <a16:creationId xmlns:a16="http://schemas.microsoft.com/office/drawing/2014/main" id="{8DB4F241-CFCB-AD0D-946C-8C2DDB6FC7F1}"/>
              </a:ext>
            </a:extLst>
          </p:cNvPr>
          <p:cNvGraphicFramePr>
            <a:graphicFrameLocks noGrp="1"/>
          </p:cNvGraphicFramePr>
          <p:nvPr>
            <p:ph idx="1"/>
            <p:extLst>
              <p:ext uri="{D42A27DB-BD31-4B8C-83A1-F6EECF244321}">
                <p14:modId xmlns:p14="http://schemas.microsoft.com/office/powerpoint/2010/main" val="3279625066"/>
              </p:ext>
            </p:extLst>
          </p:nvPr>
        </p:nvGraphicFramePr>
        <p:xfrm>
          <a:off x="660400" y="1982788"/>
          <a:ext cx="9108000" cy="219456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304438275"/>
                    </a:ext>
                  </a:extLst>
                </a:gridCol>
                <a:gridCol w="3060000">
                  <a:extLst>
                    <a:ext uri="{9D8B030D-6E8A-4147-A177-3AD203B41FA5}">
                      <a16:colId xmlns:a16="http://schemas.microsoft.com/office/drawing/2014/main" val="1114748645"/>
                    </a:ext>
                  </a:extLst>
                </a:gridCol>
                <a:gridCol w="1008000">
                  <a:extLst>
                    <a:ext uri="{9D8B030D-6E8A-4147-A177-3AD203B41FA5}">
                      <a16:colId xmlns:a16="http://schemas.microsoft.com/office/drawing/2014/main" val="3827691902"/>
                    </a:ext>
                  </a:extLst>
                </a:gridCol>
                <a:gridCol w="1008000">
                  <a:extLst>
                    <a:ext uri="{9D8B030D-6E8A-4147-A177-3AD203B41FA5}">
                      <a16:colId xmlns:a16="http://schemas.microsoft.com/office/drawing/2014/main" val="1157154931"/>
                    </a:ext>
                  </a:extLst>
                </a:gridCol>
                <a:gridCol w="1008000">
                  <a:extLst>
                    <a:ext uri="{9D8B030D-6E8A-4147-A177-3AD203B41FA5}">
                      <a16:colId xmlns:a16="http://schemas.microsoft.com/office/drawing/2014/main" val="3594847981"/>
                    </a:ext>
                  </a:extLst>
                </a:gridCol>
                <a:gridCol w="1008000">
                  <a:extLst>
                    <a:ext uri="{9D8B030D-6E8A-4147-A177-3AD203B41FA5}">
                      <a16:colId xmlns:a16="http://schemas.microsoft.com/office/drawing/2014/main" val="1622550637"/>
                    </a:ext>
                  </a:extLst>
                </a:gridCol>
                <a:gridCol w="1008000">
                  <a:extLst>
                    <a:ext uri="{9D8B030D-6E8A-4147-A177-3AD203B41FA5}">
                      <a16:colId xmlns:a16="http://schemas.microsoft.com/office/drawing/2014/main" val="1412103616"/>
                    </a:ext>
                  </a:extLst>
                </a:gridCol>
              </a:tblGrid>
              <a:tr h="370840">
                <a:tc>
                  <a:txBody>
                    <a:bodyPr/>
                    <a:lstStyle/>
                    <a:p>
                      <a:pPr algn="l" fontAlgn="t"/>
                      <a:r>
                        <a:rPr lang="sv-SE" sz="1600" b="0" i="0" u="none" strike="noStrike" dirty="0">
                          <a:solidFill>
                            <a:srgbClr val="FFFFFF"/>
                          </a:solidFill>
                          <a:effectLst/>
                          <a:latin typeface="Trebuchet MS" panose="020B0603020202020204" pitchFamily="34" charset="0"/>
                        </a:rPr>
                        <a:t>Mål</a:t>
                      </a:r>
                    </a:p>
                  </a:txBody>
                  <a:tcPr marL="0" marR="0" marT="0" marB="0" anchor="ctr"/>
                </a:tc>
                <a:tc>
                  <a:txBody>
                    <a:bodyPr/>
                    <a:lstStyle/>
                    <a:p>
                      <a:pPr algn="l" fontAlgn="t"/>
                      <a:r>
                        <a:rPr lang="sv-SE" sz="1600" b="0" i="0" u="none" strike="noStrike" dirty="0">
                          <a:solidFill>
                            <a:srgbClr val="FFFFFF"/>
                          </a:solidFill>
                          <a:effectLst/>
                          <a:latin typeface="Trebuchet MS" panose="020B0603020202020204" pitchFamily="34" charset="0"/>
                        </a:rPr>
                        <a:t>Indikator</a:t>
                      </a:r>
                    </a:p>
                  </a:txBody>
                  <a:tcPr marL="0" marR="0" marT="0" marB="0" anchor="ctr"/>
                </a:tc>
                <a:tc>
                  <a:txBody>
                    <a:bodyPr/>
                    <a:lstStyle/>
                    <a:p>
                      <a:pPr algn="l" fontAlgn="t"/>
                      <a:r>
                        <a:rPr lang="sv-SE" sz="1600" b="0" i="0" u="none" strike="noStrike" dirty="0">
                          <a:solidFill>
                            <a:srgbClr val="FFFFFF"/>
                          </a:solidFill>
                          <a:effectLst/>
                          <a:latin typeface="Trebuchet MS" panose="020B0603020202020204" pitchFamily="34" charset="0"/>
                        </a:rPr>
                        <a:t>Redovisat antal kvinnor</a:t>
                      </a:r>
                    </a:p>
                  </a:txBody>
                  <a:tcPr marL="0" marR="0" marT="0" marB="0" anchor="ctr"/>
                </a:tc>
                <a:tc>
                  <a:txBody>
                    <a:bodyPr/>
                    <a:lstStyle/>
                    <a:p>
                      <a:pPr algn="l" fontAlgn="t"/>
                      <a:r>
                        <a:rPr lang="sv-SE" sz="1600" b="0" i="0" u="none" strike="noStrike" dirty="0">
                          <a:solidFill>
                            <a:srgbClr val="FFFFFF"/>
                          </a:solidFill>
                          <a:effectLst/>
                          <a:latin typeface="Trebuchet MS" panose="020B0603020202020204" pitchFamily="34" charset="0"/>
                        </a:rPr>
                        <a:t>Redovisat antal män</a:t>
                      </a:r>
                    </a:p>
                  </a:txBody>
                  <a:tcPr marL="0" marR="0" marT="0" marB="0" anchor="ctr"/>
                </a:tc>
                <a:tc>
                  <a:txBody>
                    <a:bodyPr/>
                    <a:lstStyle/>
                    <a:p>
                      <a:pPr algn="l" fontAlgn="t"/>
                      <a:r>
                        <a:rPr lang="sv-SE" sz="1600" b="0" i="0" u="none" strike="noStrike" dirty="0">
                          <a:solidFill>
                            <a:srgbClr val="FFFFFF"/>
                          </a:solidFill>
                          <a:effectLst/>
                          <a:latin typeface="Trebuchet MS" panose="020B0603020202020204" pitchFamily="34" charset="0"/>
                        </a:rPr>
                        <a:t>Totalt redovisade deltagare</a:t>
                      </a:r>
                    </a:p>
                  </a:txBody>
                  <a:tcPr marL="0" marR="0" marT="0" marB="0" anchor="ctr"/>
                </a:tc>
                <a:tc>
                  <a:txBody>
                    <a:bodyPr/>
                    <a:lstStyle/>
                    <a:p>
                      <a:pPr algn="l" fontAlgn="t"/>
                      <a:r>
                        <a:rPr lang="sv-SE" sz="1600" b="0" i="0" u="none" strike="noStrike" dirty="0">
                          <a:solidFill>
                            <a:srgbClr val="FFFFFF"/>
                          </a:solidFill>
                          <a:effectLst/>
                          <a:latin typeface="Trebuchet MS" panose="020B0603020202020204" pitchFamily="34" charset="0"/>
                        </a:rPr>
                        <a:t>Andel av slutmål</a:t>
                      </a:r>
                    </a:p>
                  </a:txBody>
                  <a:tcPr marL="0" marR="0" marT="0" marB="0" anchor="ctr"/>
                </a:tc>
                <a:tc>
                  <a:txBody>
                    <a:bodyPr/>
                    <a:lstStyle/>
                    <a:p>
                      <a:pPr algn="l" fontAlgn="t"/>
                      <a:r>
                        <a:rPr lang="sv-SE" sz="1600" b="0" i="0" u="none" strike="noStrike" dirty="0">
                          <a:solidFill>
                            <a:srgbClr val="FFFFFF"/>
                          </a:solidFill>
                          <a:effectLst/>
                          <a:latin typeface="Trebuchet MS" panose="020B0603020202020204" pitchFamily="34" charset="0"/>
                        </a:rPr>
                        <a:t>Slutmål 2023</a:t>
                      </a:r>
                    </a:p>
                  </a:txBody>
                  <a:tcPr marL="0" marR="0" marT="0" marB="0" anchor="ctr"/>
                </a:tc>
                <a:extLst>
                  <a:ext uri="{0D108BD9-81ED-4DB2-BD59-A6C34878D82A}">
                    <a16:rowId xmlns:a16="http://schemas.microsoft.com/office/drawing/2014/main" val="933788172"/>
                  </a:ext>
                </a:extLst>
              </a:tr>
              <a:tr h="370840">
                <a:tc>
                  <a:txBody>
                    <a:bodyPr/>
                    <a:lstStyle/>
                    <a:p>
                      <a:pPr algn="l" fontAlgn="b"/>
                      <a:r>
                        <a:rPr lang="sv-SE" sz="1600" b="0" i="0" u="none" strike="noStrike" dirty="0">
                          <a:solidFill>
                            <a:srgbClr val="2B2B2B"/>
                          </a:solidFill>
                          <a:effectLst/>
                          <a:latin typeface="Trebuchet MS" panose="020B0603020202020204" pitchFamily="34" charset="0"/>
                        </a:rPr>
                        <a:t>5.1</a:t>
                      </a:r>
                    </a:p>
                  </a:txBody>
                  <a:tcPr marL="0" marR="0" marT="0" marB="0" anchor="b"/>
                </a:tc>
                <a:tc>
                  <a:txBody>
                    <a:bodyPr/>
                    <a:lstStyle/>
                    <a:p>
                      <a:pPr algn="l" fontAlgn="b"/>
                      <a:r>
                        <a:rPr lang="sv-SE" sz="1600" b="0" i="0" u="none" strike="noStrike" dirty="0">
                          <a:solidFill>
                            <a:srgbClr val="2B2B2B"/>
                          </a:solidFill>
                          <a:effectLst/>
                          <a:latin typeface="Trebuchet MS" panose="020B0603020202020204" pitchFamily="34" charset="0"/>
                        </a:rPr>
                        <a:t>Arbetslösa deltagare i </a:t>
                      </a:r>
                      <a:r>
                        <a:rPr lang="sv-SE" sz="1600" b="0" i="0" u="none" strike="noStrike" dirty="0" err="1">
                          <a:solidFill>
                            <a:srgbClr val="2B2B2B"/>
                          </a:solidFill>
                          <a:effectLst/>
                          <a:latin typeface="Trebuchet MS" panose="020B0603020202020204" pitchFamily="34" charset="0"/>
                        </a:rPr>
                        <a:t>React</a:t>
                      </a:r>
                      <a:r>
                        <a:rPr lang="sv-SE" sz="1600" b="0" i="0" u="none" strike="noStrike" dirty="0">
                          <a:solidFill>
                            <a:srgbClr val="2B2B2B"/>
                          </a:solidFill>
                          <a:effectLst/>
                          <a:latin typeface="Trebuchet MS" panose="020B0603020202020204" pitchFamily="34" charset="0"/>
                        </a:rPr>
                        <a:t>-EU-projekt (Ej AF)</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298</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418</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716</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a:t>
                      </a:r>
                    </a:p>
                  </a:txBody>
                  <a:tcPr marL="0" marR="0" marT="0" marB="0" anchor="b"/>
                </a:tc>
                <a:extLst>
                  <a:ext uri="{0D108BD9-81ED-4DB2-BD59-A6C34878D82A}">
                    <a16:rowId xmlns:a16="http://schemas.microsoft.com/office/drawing/2014/main" val="3963816961"/>
                  </a:ext>
                </a:extLst>
              </a:tr>
              <a:tr h="370840">
                <a:tc>
                  <a:txBody>
                    <a:bodyPr/>
                    <a:lstStyle/>
                    <a:p>
                      <a:pPr algn="l" fontAlgn="b"/>
                      <a:r>
                        <a:rPr lang="sv-SE" sz="1600" b="0" i="0" u="none" strike="noStrike" dirty="0">
                          <a:solidFill>
                            <a:srgbClr val="2B2B2B"/>
                          </a:solidFill>
                          <a:effectLst/>
                          <a:latin typeface="Trebuchet MS" panose="020B0603020202020204" pitchFamily="34" charset="0"/>
                        </a:rPr>
                        <a:t>5,1</a:t>
                      </a:r>
                    </a:p>
                  </a:txBody>
                  <a:tcPr marL="0" marR="0" marT="0" marB="0" anchor="b"/>
                </a:tc>
                <a:tc>
                  <a:txBody>
                    <a:bodyPr/>
                    <a:lstStyle/>
                    <a:p>
                      <a:pPr algn="l" fontAlgn="b"/>
                      <a:r>
                        <a:rPr lang="sv-SE" sz="1600" b="0" i="0" u="none" strike="noStrike" dirty="0">
                          <a:solidFill>
                            <a:srgbClr val="2B2B2B"/>
                          </a:solidFill>
                          <a:effectLst/>
                          <a:latin typeface="Trebuchet MS" panose="020B0603020202020204" pitchFamily="34" charset="0"/>
                        </a:rPr>
                        <a:t>Arbetslösa deltagare i </a:t>
                      </a:r>
                      <a:r>
                        <a:rPr lang="sv-SE" sz="1600" b="0" i="0" u="none" strike="noStrike" dirty="0" err="1">
                          <a:solidFill>
                            <a:srgbClr val="2B2B2B"/>
                          </a:solidFill>
                          <a:effectLst/>
                          <a:latin typeface="Trebuchet MS" panose="020B0603020202020204" pitchFamily="34" charset="0"/>
                        </a:rPr>
                        <a:t>React</a:t>
                      </a:r>
                      <a:r>
                        <a:rPr lang="sv-SE" sz="1600" b="0" i="0" u="none" strike="noStrike" dirty="0">
                          <a:solidFill>
                            <a:srgbClr val="2B2B2B"/>
                          </a:solidFill>
                          <a:effectLst/>
                          <a:latin typeface="Trebuchet MS" panose="020B0603020202020204" pitchFamily="34" charset="0"/>
                        </a:rPr>
                        <a:t>-EU-projekt (Enbart AF)</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4 458</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7 400</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11 858</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a:t>
                      </a:r>
                    </a:p>
                  </a:txBody>
                  <a:tcPr marL="0" marR="0" marT="0" marB="0" anchor="b"/>
                </a:tc>
                <a:tc>
                  <a:txBody>
                    <a:bodyPr/>
                    <a:lstStyle/>
                    <a:p>
                      <a:pPr algn="r" fontAlgn="b"/>
                      <a:r>
                        <a:rPr lang="sv-SE" sz="1600" b="0" i="0" u="none" strike="noStrike">
                          <a:solidFill>
                            <a:srgbClr val="2B2B2B"/>
                          </a:solidFill>
                          <a:effectLst/>
                          <a:latin typeface="Trebuchet MS" panose="020B0603020202020204" pitchFamily="34" charset="0"/>
                        </a:rPr>
                        <a:t>-</a:t>
                      </a:r>
                    </a:p>
                  </a:txBody>
                  <a:tcPr marL="0" marR="0" marT="0" marB="0" anchor="b"/>
                </a:tc>
                <a:extLst>
                  <a:ext uri="{0D108BD9-81ED-4DB2-BD59-A6C34878D82A}">
                    <a16:rowId xmlns:a16="http://schemas.microsoft.com/office/drawing/2014/main" val="4283633352"/>
                  </a:ext>
                </a:extLst>
              </a:tr>
              <a:tr h="370840">
                <a:tc>
                  <a:txBody>
                    <a:bodyPr/>
                    <a:lstStyle/>
                    <a:p>
                      <a:pPr algn="l" fontAlgn="b"/>
                      <a:r>
                        <a:rPr lang="sv-SE" sz="1600" b="0" i="0" u="none" strike="noStrike" dirty="0">
                          <a:solidFill>
                            <a:srgbClr val="2B2B2B"/>
                          </a:solidFill>
                          <a:effectLst/>
                          <a:latin typeface="Trebuchet MS" panose="020B0603020202020204" pitchFamily="34" charset="0"/>
                        </a:rPr>
                        <a:t>5.1</a:t>
                      </a:r>
                    </a:p>
                  </a:txBody>
                  <a:tcPr marL="0" marR="0" marT="0" marB="0" anchor="b"/>
                </a:tc>
                <a:tc>
                  <a:txBody>
                    <a:bodyPr/>
                    <a:lstStyle/>
                    <a:p>
                      <a:pPr algn="l" fontAlgn="b"/>
                      <a:r>
                        <a:rPr lang="sv-SE" sz="1600" b="0" i="0" u="none" strike="noStrike" dirty="0">
                          <a:solidFill>
                            <a:srgbClr val="2B2B2B"/>
                          </a:solidFill>
                          <a:effectLst/>
                          <a:latin typeface="Trebuchet MS" panose="020B0603020202020204" pitchFamily="34" charset="0"/>
                        </a:rPr>
                        <a:t>Arbetslösa deltagare i </a:t>
                      </a:r>
                      <a:r>
                        <a:rPr lang="sv-SE" sz="1600" b="0" i="0" u="none" strike="noStrike" dirty="0" err="1">
                          <a:solidFill>
                            <a:srgbClr val="2B2B2B"/>
                          </a:solidFill>
                          <a:effectLst/>
                          <a:latin typeface="Trebuchet MS" panose="020B0603020202020204" pitchFamily="34" charset="0"/>
                        </a:rPr>
                        <a:t>React</a:t>
                      </a:r>
                      <a:r>
                        <a:rPr lang="sv-SE" sz="1600" b="0" i="0" u="none" strike="noStrike" dirty="0">
                          <a:solidFill>
                            <a:srgbClr val="2B2B2B"/>
                          </a:solidFill>
                          <a:effectLst/>
                          <a:latin typeface="Trebuchet MS" panose="020B0603020202020204" pitchFamily="34" charset="0"/>
                        </a:rPr>
                        <a:t>-EU-projekt (Totalt)</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4 756</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7 818</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12 574</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16%</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78 500</a:t>
                      </a:r>
                    </a:p>
                  </a:txBody>
                  <a:tcPr marL="0" marR="0" marT="0" marB="0" anchor="b"/>
                </a:tc>
                <a:extLst>
                  <a:ext uri="{0D108BD9-81ED-4DB2-BD59-A6C34878D82A}">
                    <a16:rowId xmlns:a16="http://schemas.microsoft.com/office/drawing/2014/main" val="3327785597"/>
                  </a:ext>
                </a:extLst>
              </a:tr>
            </a:tbl>
          </a:graphicData>
        </a:graphic>
      </p:graphicFrame>
    </p:spTree>
    <p:extLst>
      <p:ext uri="{BB962C8B-B14F-4D97-AF65-F5344CB8AC3E}">
        <p14:creationId xmlns:p14="http://schemas.microsoft.com/office/powerpoint/2010/main" val="460160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9DC633-EF48-B41A-8410-E575955C172F}"/>
              </a:ext>
            </a:extLst>
          </p:cNvPr>
          <p:cNvSpPr>
            <a:spLocks noGrp="1"/>
          </p:cNvSpPr>
          <p:nvPr>
            <p:ph type="title"/>
          </p:nvPr>
        </p:nvSpPr>
        <p:spPr/>
        <p:txBody>
          <a:bodyPr/>
          <a:lstStyle/>
          <a:p>
            <a:r>
              <a:rPr lang="sv-SE" dirty="0"/>
              <a:t>Varselprojekt (Programområde 1)</a:t>
            </a:r>
          </a:p>
        </p:txBody>
      </p:sp>
      <p:graphicFrame>
        <p:nvGraphicFramePr>
          <p:cNvPr id="5" name="Tabell 5">
            <a:extLst>
              <a:ext uri="{FF2B5EF4-FFF2-40B4-BE49-F238E27FC236}">
                <a16:creationId xmlns:a16="http://schemas.microsoft.com/office/drawing/2014/main" id="{D39B8A5F-945F-2A82-6BF8-5B841825EA17}"/>
              </a:ext>
            </a:extLst>
          </p:cNvPr>
          <p:cNvGraphicFramePr>
            <a:graphicFrameLocks noGrp="1"/>
          </p:cNvGraphicFramePr>
          <p:nvPr>
            <p:ph idx="1"/>
            <p:extLst>
              <p:ext uri="{D42A27DB-BD31-4B8C-83A1-F6EECF244321}">
                <p14:modId xmlns:p14="http://schemas.microsoft.com/office/powerpoint/2010/main" val="118930779"/>
              </p:ext>
            </p:extLst>
          </p:nvPr>
        </p:nvGraphicFramePr>
        <p:xfrm>
          <a:off x="660400" y="1982788"/>
          <a:ext cx="9108000" cy="12192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1199737621"/>
                    </a:ext>
                  </a:extLst>
                </a:gridCol>
                <a:gridCol w="3060000">
                  <a:extLst>
                    <a:ext uri="{9D8B030D-6E8A-4147-A177-3AD203B41FA5}">
                      <a16:colId xmlns:a16="http://schemas.microsoft.com/office/drawing/2014/main" val="1459147470"/>
                    </a:ext>
                  </a:extLst>
                </a:gridCol>
                <a:gridCol w="1008000">
                  <a:extLst>
                    <a:ext uri="{9D8B030D-6E8A-4147-A177-3AD203B41FA5}">
                      <a16:colId xmlns:a16="http://schemas.microsoft.com/office/drawing/2014/main" val="3625291026"/>
                    </a:ext>
                  </a:extLst>
                </a:gridCol>
                <a:gridCol w="1008000">
                  <a:extLst>
                    <a:ext uri="{9D8B030D-6E8A-4147-A177-3AD203B41FA5}">
                      <a16:colId xmlns:a16="http://schemas.microsoft.com/office/drawing/2014/main" val="2260815531"/>
                    </a:ext>
                  </a:extLst>
                </a:gridCol>
                <a:gridCol w="1008000">
                  <a:extLst>
                    <a:ext uri="{9D8B030D-6E8A-4147-A177-3AD203B41FA5}">
                      <a16:colId xmlns:a16="http://schemas.microsoft.com/office/drawing/2014/main" val="6888965"/>
                    </a:ext>
                  </a:extLst>
                </a:gridCol>
                <a:gridCol w="1008000">
                  <a:extLst>
                    <a:ext uri="{9D8B030D-6E8A-4147-A177-3AD203B41FA5}">
                      <a16:colId xmlns:a16="http://schemas.microsoft.com/office/drawing/2014/main" val="26078996"/>
                    </a:ext>
                  </a:extLst>
                </a:gridCol>
                <a:gridCol w="1008000">
                  <a:extLst>
                    <a:ext uri="{9D8B030D-6E8A-4147-A177-3AD203B41FA5}">
                      <a16:colId xmlns:a16="http://schemas.microsoft.com/office/drawing/2014/main" val="2468153409"/>
                    </a:ext>
                  </a:extLst>
                </a:gridCol>
              </a:tblGrid>
              <a:tr h="370840">
                <a:tc>
                  <a:txBody>
                    <a:bodyPr/>
                    <a:lstStyle/>
                    <a:p>
                      <a:pPr algn="l" fontAlgn="t"/>
                      <a:r>
                        <a:rPr lang="sv-SE" sz="1600" b="0" i="0" u="none" strike="noStrike" dirty="0">
                          <a:solidFill>
                            <a:srgbClr val="FFFFFF"/>
                          </a:solidFill>
                          <a:effectLst/>
                          <a:latin typeface="Trebuchet MS" panose="020B0603020202020204" pitchFamily="34" charset="0"/>
                        </a:rPr>
                        <a:t>Mål</a:t>
                      </a:r>
                    </a:p>
                  </a:txBody>
                  <a:tcPr marL="0" marR="0" marT="0" marB="0" anchor="ctr"/>
                </a:tc>
                <a:tc>
                  <a:txBody>
                    <a:bodyPr/>
                    <a:lstStyle/>
                    <a:p>
                      <a:pPr algn="l" fontAlgn="t"/>
                      <a:r>
                        <a:rPr lang="sv-SE" sz="1600" b="0" i="0" u="none" strike="noStrike" dirty="0">
                          <a:solidFill>
                            <a:srgbClr val="FFFFFF"/>
                          </a:solidFill>
                          <a:effectLst/>
                          <a:latin typeface="Trebuchet MS" panose="020B0603020202020204" pitchFamily="34" charset="0"/>
                        </a:rPr>
                        <a:t>Indikator</a:t>
                      </a:r>
                    </a:p>
                  </a:txBody>
                  <a:tcPr marL="0" marR="0" marT="0" marB="0" anchor="ctr"/>
                </a:tc>
                <a:tc>
                  <a:txBody>
                    <a:bodyPr/>
                    <a:lstStyle/>
                    <a:p>
                      <a:pPr algn="l" fontAlgn="t"/>
                      <a:r>
                        <a:rPr lang="sv-SE" sz="1600" b="0" i="0" u="none" strike="noStrike" dirty="0">
                          <a:solidFill>
                            <a:srgbClr val="FFFFFF"/>
                          </a:solidFill>
                          <a:effectLst/>
                          <a:latin typeface="Trebuchet MS" panose="020B0603020202020204" pitchFamily="34" charset="0"/>
                        </a:rPr>
                        <a:t>Redovisat antal kvinnor</a:t>
                      </a:r>
                    </a:p>
                  </a:txBody>
                  <a:tcPr marL="0" marR="0" marT="0" marB="0" anchor="ctr"/>
                </a:tc>
                <a:tc>
                  <a:txBody>
                    <a:bodyPr/>
                    <a:lstStyle/>
                    <a:p>
                      <a:pPr algn="l" fontAlgn="t"/>
                      <a:r>
                        <a:rPr lang="sv-SE" sz="1600" b="0" i="0" u="none" strike="noStrike" dirty="0">
                          <a:solidFill>
                            <a:srgbClr val="FFFFFF"/>
                          </a:solidFill>
                          <a:effectLst/>
                          <a:latin typeface="Trebuchet MS" panose="020B0603020202020204" pitchFamily="34" charset="0"/>
                        </a:rPr>
                        <a:t>Redovisat antal män</a:t>
                      </a:r>
                    </a:p>
                  </a:txBody>
                  <a:tcPr marL="0" marR="0" marT="0" marB="0" anchor="ctr"/>
                </a:tc>
                <a:tc>
                  <a:txBody>
                    <a:bodyPr/>
                    <a:lstStyle/>
                    <a:p>
                      <a:pPr algn="l" fontAlgn="t"/>
                      <a:r>
                        <a:rPr lang="sv-SE" sz="1600" b="0" i="0" u="none" strike="noStrike" dirty="0">
                          <a:solidFill>
                            <a:srgbClr val="FFFFFF"/>
                          </a:solidFill>
                          <a:effectLst/>
                          <a:latin typeface="Trebuchet MS" panose="020B0603020202020204" pitchFamily="34" charset="0"/>
                        </a:rPr>
                        <a:t>Totalt redovisade deltagare</a:t>
                      </a:r>
                    </a:p>
                  </a:txBody>
                  <a:tcPr marL="0" marR="0" marT="0" marB="0" anchor="ctr"/>
                </a:tc>
                <a:tc>
                  <a:txBody>
                    <a:bodyPr/>
                    <a:lstStyle/>
                    <a:p>
                      <a:pPr algn="l" fontAlgn="t"/>
                      <a:r>
                        <a:rPr lang="sv-SE" sz="1600" b="0" i="0" u="none" strike="noStrike" dirty="0">
                          <a:solidFill>
                            <a:srgbClr val="FFFFFF"/>
                          </a:solidFill>
                          <a:effectLst/>
                          <a:latin typeface="Trebuchet MS" panose="020B0603020202020204" pitchFamily="34" charset="0"/>
                        </a:rPr>
                        <a:t>Andel av slutmål</a:t>
                      </a:r>
                    </a:p>
                  </a:txBody>
                  <a:tcPr marL="0" marR="0" marT="0" marB="0" anchor="ctr"/>
                </a:tc>
                <a:tc>
                  <a:txBody>
                    <a:bodyPr/>
                    <a:lstStyle/>
                    <a:p>
                      <a:pPr algn="l" fontAlgn="t"/>
                      <a:r>
                        <a:rPr lang="sv-SE" sz="1600" b="0" i="0" u="none" strike="noStrike" dirty="0">
                          <a:solidFill>
                            <a:srgbClr val="FFFFFF"/>
                          </a:solidFill>
                          <a:effectLst/>
                          <a:latin typeface="Trebuchet MS" panose="020B0603020202020204" pitchFamily="34" charset="0"/>
                        </a:rPr>
                        <a:t>Slutmål 2023*</a:t>
                      </a:r>
                    </a:p>
                  </a:txBody>
                  <a:tcPr marL="0" marR="0" marT="0" marB="0" anchor="ctr"/>
                </a:tc>
                <a:extLst>
                  <a:ext uri="{0D108BD9-81ED-4DB2-BD59-A6C34878D82A}">
                    <a16:rowId xmlns:a16="http://schemas.microsoft.com/office/drawing/2014/main" val="4118662716"/>
                  </a:ext>
                </a:extLst>
              </a:tr>
              <a:tr h="370840">
                <a:tc>
                  <a:txBody>
                    <a:bodyPr/>
                    <a:lstStyle/>
                    <a:p>
                      <a:pPr algn="l" fontAlgn="b"/>
                      <a:r>
                        <a:rPr lang="sv-SE" sz="1600" b="0" i="0" u="none" strike="noStrike" dirty="0">
                          <a:solidFill>
                            <a:srgbClr val="2B2B2B"/>
                          </a:solidFill>
                          <a:effectLst/>
                          <a:latin typeface="Trebuchet MS" panose="020B0603020202020204" pitchFamily="34" charset="0"/>
                        </a:rPr>
                        <a:t>1.1</a:t>
                      </a:r>
                    </a:p>
                  </a:txBody>
                  <a:tcPr marL="0" marR="0" marT="0" marB="0" anchor="b"/>
                </a:tc>
                <a:tc>
                  <a:txBody>
                    <a:bodyPr/>
                    <a:lstStyle/>
                    <a:p>
                      <a:pPr algn="l" fontAlgn="b"/>
                      <a:r>
                        <a:rPr lang="sv-SE" sz="1600" b="0" i="0" u="none" strike="noStrike" dirty="0">
                          <a:solidFill>
                            <a:srgbClr val="2B2B2B"/>
                          </a:solidFill>
                          <a:effectLst/>
                          <a:latin typeface="Trebuchet MS" panose="020B0603020202020204" pitchFamily="34" charset="0"/>
                        </a:rPr>
                        <a:t>Anställda deltagare inklusive egenföretagare</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3 641</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4 678</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8 319</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37%</a:t>
                      </a:r>
                    </a:p>
                  </a:txBody>
                  <a:tcPr marL="0" marR="0" marT="0" marB="0" anchor="b"/>
                </a:tc>
                <a:tc>
                  <a:txBody>
                    <a:bodyPr/>
                    <a:lstStyle/>
                    <a:p>
                      <a:pPr algn="r" fontAlgn="b"/>
                      <a:r>
                        <a:rPr lang="sv-SE" sz="1600" b="0" i="0" u="none" strike="noStrike" dirty="0">
                          <a:solidFill>
                            <a:srgbClr val="2B2B2B"/>
                          </a:solidFill>
                          <a:effectLst/>
                          <a:latin typeface="Trebuchet MS" panose="020B0603020202020204" pitchFamily="34" charset="0"/>
                        </a:rPr>
                        <a:t>22 612</a:t>
                      </a:r>
                    </a:p>
                  </a:txBody>
                  <a:tcPr marL="0" marR="0" marT="0" marB="0" anchor="b"/>
                </a:tc>
                <a:extLst>
                  <a:ext uri="{0D108BD9-81ED-4DB2-BD59-A6C34878D82A}">
                    <a16:rowId xmlns:a16="http://schemas.microsoft.com/office/drawing/2014/main" val="3951726961"/>
                  </a:ext>
                </a:extLst>
              </a:tr>
            </a:tbl>
          </a:graphicData>
        </a:graphic>
      </p:graphicFrame>
      <p:sp>
        <p:nvSpPr>
          <p:cNvPr id="6" name="Rubrik 1">
            <a:extLst>
              <a:ext uri="{FF2B5EF4-FFF2-40B4-BE49-F238E27FC236}">
                <a16:creationId xmlns:a16="http://schemas.microsoft.com/office/drawing/2014/main" id="{9806D95F-C93E-B09A-C45E-FC6D2A08FA46}"/>
              </a:ext>
            </a:extLst>
          </p:cNvPr>
          <p:cNvSpPr txBox="1">
            <a:spLocks/>
          </p:cNvSpPr>
          <p:nvPr/>
        </p:nvSpPr>
        <p:spPr>
          <a:xfrm>
            <a:off x="660904" y="3201976"/>
            <a:ext cx="2317428" cy="454027"/>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i="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1pPr>
          </a:lstStyle>
          <a:p>
            <a:r>
              <a:rPr lang="sv-SE" sz="1400" b="0" dirty="0">
                <a:solidFill>
                  <a:srgbClr val="2B2B2B"/>
                </a:solidFill>
              </a:rPr>
              <a:t>*Planerat antal deltagare</a:t>
            </a:r>
            <a:r>
              <a:rPr lang="sv-SE" sz="1400" dirty="0"/>
              <a:t> </a:t>
            </a:r>
          </a:p>
        </p:txBody>
      </p:sp>
    </p:spTree>
    <p:extLst>
      <p:ext uri="{BB962C8B-B14F-4D97-AF65-F5344CB8AC3E}">
        <p14:creationId xmlns:p14="http://schemas.microsoft.com/office/powerpoint/2010/main" val="4265205542"/>
      </p:ext>
    </p:extLst>
  </p:cSld>
  <p:clrMapOvr>
    <a:masterClrMapping/>
  </p:clrMapOvr>
</p:sld>
</file>

<file path=ppt/theme/theme1.xml><?xml version="1.0" encoding="utf-8"?>
<a:theme xmlns:a="http://schemas.openxmlformats.org/drawingml/2006/main" name="Office-tema">
  <a:themeElements>
    <a:clrScheme name="Egen 1">
      <a:dk1>
        <a:srgbClr val="104161"/>
      </a:dk1>
      <a:lt1>
        <a:srgbClr val="F8F7F7"/>
      </a:lt1>
      <a:dk2>
        <a:srgbClr val="104161"/>
      </a:dk2>
      <a:lt2>
        <a:srgbClr val="F8F7F7"/>
      </a:lt2>
      <a:accent1>
        <a:srgbClr val="649AB3"/>
      </a:accent1>
      <a:accent2>
        <a:srgbClr val="A9D1DA"/>
      </a:accent2>
      <a:accent3>
        <a:srgbClr val="7C9259"/>
      </a:accent3>
      <a:accent4>
        <a:srgbClr val="B7CF83"/>
      </a:accent4>
      <a:accent5>
        <a:srgbClr val="7B485B"/>
      </a:accent5>
      <a:accent6>
        <a:srgbClr val="EABEA5"/>
      </a:accent6>
      <a:hlink>
        <a:srgbClr val="649AB3"/>
      </a:hlink>
      <a:folHlink>
        <a:srgbClr val="649AB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ormAutofit/>
      </a:bodyPr>
      <a:lstStyle>
        <a:defPPr algn="l">
          <a:defRPr dirty="0" err="1" smtClean="0"/>
        </a:defPPr>
      </a:lstStyle>
    </a:txDef>
  </a:objectDefaults>
  <a:extraClrSchemeLst/>
  <a:extLst>
    <a:ext uri="{05A4C25C-085E-4340-85A3-A5531E510DB2}">
      <thm15:themeFamily xmlns:thm15="http://schemas.microsoft.com/office/thememl/2012/main" name="ESF_PPT med instruktioner SVENSKA" id="{297E63B9-0D4A-440A-8320-CA187E90E325}" vid="{CD610495-ECC1-4A72-8ECB-5F4661CFEA5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Grundmall med instruktioner SVENSKA</Template>
  <TotalTime>706</TotalTime>
  <Words>1725</Words>
  <Application>Microsoft Office PowerPoint</Application>
  <PresentationFormat>Bredbild</PresentationFormat>
  <Paragraphs>489</Paragraphs>
  <Slides>16</Slides>
  <Notes>14</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16</vt:i4>
      </vt:variant>
    </vt:vector>
  </HeadingPairs>
  <TitlesOfParts>
    <vt:vector size="20" baseType="lpstr">
      <vt:lpstr>Arial</vt:lpstr>
      <vt:lpstr>Calibri</vt:lpstr>
      <vt:lpstr>Trebuchet MS</vt:lpstr>
      <vt:lpstr>Office-tema</vt:lpstr>
      <vt:lpstr>Övervakningskommittén</vt:lpstr>
      <vt:lpstr>Presentationens innehåll</vt:lpstr>
      <vt:lpstr>Intecknade medel</vt:lpstr>
      <vt:lpstr>Intecknade medel med Care uppdaterad</vt:lpstr>
      <vt:lpstr>Ramar och intecknat</vt:lpstr>
      <vt:lpstr>Intecknade deltagare </vt:lpstr>
      <vt:lpstr>Antal deltagare</vt:lpstr>
      <vt:lpstr>React-EU (Programområde 5)</vt:lpstr>
      <vt:lpstr>Varselprojekt (Programområde 1)</vt:lpstr>
      <vt:lpstr>Särskilt mål 2.1</vt:lpstr>
      <vt:lpstr>Särskilt mål 2.2</vt:lpstr>
      <vt:lpstr>Särskilt mål 2.3</vt:lpstr>
      <vt:lpstr>Särskilt mål 3.1</vt:lpstr>
      <vt:lpstr>Könsuppdelningsindex</vt:lpstr>
      <vt:lpstr>Varselprojekt (särskilt mål 1.1)  Omedelbara resultat</vt:lpstr>
      <vt:lpstr>Särskilt mål 1.1 Långsiktiga resultat (sex månader)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Övervakningskommittén</dc:title>
  <dc:creator>Rova Grevstig Joacim</dc:creator>
  <cp:lastModifiedBy>Rova Grevstig Joacim</cp:lastModifiedBy>
  <cp:revision>13</cp:revision>
  <dcterms:created xsi:type="dcterms:W3CDTF">2022-11-22T07:37:13Z</dcterms:created>
  <dcterms:modified xsi:type="dcterms:W3CDTF">2022-12-05T16:33:34Z</dcterms:modified>
</cp:coreProperties>
</file>