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8" r:id="rId3"/>
    <p:sldId id="260" r:id="rId4"/>
    <p:sldId id="273" r:id="rId5"/>
    <p:sldId id="261" r:id="rId6"/>
    <p:sldId id="262" r:id="rId7"/>
    <p:sldId id="270" r:id="rId8"/>
    <p:sldId id="271" r:id="rId9"/>
    <p:sldId id="272" r:id="rId10"/>
    <p:sldId id="263" r:id="rId11"/>
    <p:sldId id="264" r:id="rId12"/>
    <p:sldId id="265" r:id="rId13"/>
    <p:sldId id="266" r:id="rId14"/>
    <p:sldId id="267" r:id="rId15"/>
    <p:sldId id="268" r:id="rId16"/>
    <p:sldId id="269"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B2B"/>
    <a:srgbClr val="F39886"/>
    <a:srgbClr val="124261"/>
    <a:srgbClr val="004062"/>
    <a:srgbClr val="8B475B"/>
    <a:srgbClr val="F6E3D2"/>
    <a:srgbClr val="723F4E"/>
    <a:srgbClr val="EABEA5"/>
    <a:srgbClr val="6299AE"/>
    <a:srgbClr val="F9E0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8571"/>
  </p:normalViewPr>
  <p:slideViewPr>
    <p:cSldViewPr snapToGrid="0" snapToObjects="1">
      <p:cViewPr varScale="1">
        <p:scale>
          <a:sx n="52" d="100"/>
          <a:sy n="52" d="100"/>
        </p:scale>
        <p:origin x="1228" y="56"/>
      </p:cViewPr>
      <p:guideLst/>
    </p:cSldViewPr>
  </p:slideViewPr>
  <p:outlineViewPr>
    <p:cViewPr>
      <p:scale>
        <a:sx n="33" d="100"/>
        <a:sy n="33" d="100"/>
      </p:scale>
      <p:origin x="0" y="0"/>
    </p:cViewPr>
  </p:outlineViewPr>
  <p:notesTextViewPr>
    <p:cViewPr>
      <p:scale>
        <a:sx n="1" d="1"/>
        <a:sy n="1" d="1"/>
      </p:scale>
      <p:origin x="0" y="-1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r>
              <a:rPr lang="sv-SE" dirty="0">
                <a:latin typeface="Trebuchet MS" panose="020B0603020202020204" pitchFamily="34" charset="0"/>
              </a:rPr>
              <a:t>Resultat 6 månader efter avslut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endParaRPr lang="sv-SE"/>
        </a:p>
      </c:txPr>
    </c:title>
    <c:autoTitleDeleted val="0"/>
    <c:plotArea>
      <c:layout>
        <c:manualLayout>
          <c:layoutTarget val="inner"/>
          <c:xMode val="edge"/>
          <c:yMode val="edge"/>
          <c:x val="5.3354470421791568E-2"/>
          <c:y val="0.14285479328138814"/>
          <c:w val="0.93131719040869498"/>
          <c:h val="0.65463621224892576"/>
        </c:manualLayout>
      </c:layout>
      <c:barChart>
        <c:barDir val="col"/>
        <c:grouping val="clustered"/>
        <c:varyColors val="0"/>
        <c:ser>
          <c:idx val="0"/>
          <c:order val="0"/>
          <c:tx>
            <c:strRef>
              <c:f>Blad1!$B$1</c:f>
              <c:strCache>
                <c:ptCount val="1"/>
                <c:pt idx="0">
                  <c:v>Kvinnor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Blad1!$B$2:$B$4</c:f>
              <c:numCache>
                <c:formatCode>0%</c:formatCode>
                <c:ptCount val="3"/>
                <c:pt idx="0">
                  <c:v>0.21</c:v>
                </c:pt>
                <c:pt idx="1">
                  <c:v>0.1</c:v>
                </c:pt>
                <c:pt idx="2">
                  <c:v>0.31</c:v>
                </c:pt>
              </c:numCache>
            </c:numRef>
          </c:val>
          <c:extLst>
            <c:ext xmlns:c16="http://schemas.microsoft.com/office/drawing/2014/chart" uri="{C3380CC4-5D6E-409C-BE32-E72D297353CC}">
              <c16:uniqueId val="{00000000-740A-4A76-AEC7-CD90910750B4}"/>
            </c:ext>
          </c:extLst>
        </c:ser>
        <c:ser>
          <c:idx val="1"/>
          <c:order val="1"/>
          <c:tx>
            <c:strRef>
              <c:f>Blad1!$C$1</c:f>
              <c:strCache>
                <c:ptCount val="1"/>
                <c:pt idx="0">
                  <c:v>Män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Blad1!$C$2:$C$4</c:f>
              <c:numCache>
                <c:formatCode>0%</c:formatCode>
                <c:ptCount val="3"/>
                <c:pt idx="0">
                  <c:v>0.27</c:v>
                </c:pt>
                <c:pt idx="1">
                  <c:v>0.09</c:v>
                </c:pt>
                <c:pt idx="2">
                  <c:v>0.33</c:v>
                </c:pt>
              </c:numCache>
            </c:numRef>
          </c:val>
          <c:extLst>
            <c:ext xmlns:c16="http://schemas.microsoft.com/office/drawing/2014/chart" uri="{C3380CC4-5D6E-409C-BE32-E72D297353CC}">
              <c16:uniqueId val="{00000001-740A-4A76-AEC7-CD90910750B4}"/>
            </c:ext>
          </c:extLst>
        </c:ser>
        <c:ser>
          <c:idx val="2"/>
          <c:order val="2"/>
          <c:tx>
            <c:strRef>
              <c:f>Blad1!$D$1</c:f>
              <c:strCache>
                <c:ptCount val="1"/>
                <c:pt idx="0">
                  <c:v>Totalt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Blad1!$D$2:$D$4</c:f>
              <c:numCache>
                <c:formatCode>0%</c:formatCode>
                <c:ptCount val="3"/>
                <c:pt idx="0">
                  <c:v>0.24</c:v>
                </c:pt>
                <c:pt idx="1">
                  <c:v>0.09</c:v>
                </c:pt>
                <c:pt idx="2">
                  <c:v>0.32</c:v>
                </c:pt>
              </c:numCache>
            </c:numRef>
          </c:val>
          <c:extLst>
            <c:ext xmlns:c16="http://schemas.microsoft.com/office/drawing/2014/chart" uri="{C3380CC4-5D6E-409C-BE32-E72D297353CC}">
              <c16:uniqueId val="{00000002-740A-4A76-AEC7-CD90910750B4}"/>
            </c:ext>
          </c:extLst>
        </c:ser>
        <c:ser>
          <c:idx val="3"/>
          <c:order val="3"/>
          <c:tx>
            <c:strRef>
              <c:f>Blad1!$E$1</c:f>
              <c:strCache>
                <c:ptCount val="1"/>
                <c:pt idx="0">
                  <c:v>Mål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Blad1!$E$2:$E$4</c:f>
              <c:numCache>
                <c:formatCode>0.0%</c:formatCode>
                <c:ptCount val="3"/>
                <c:pt idx="0" formatCode="0%">
                  <c:v>0.28000000000000003</c:v>
                </c:pt>
                <c:pt idx="1">
                  <c:v>1.0999999999999999E-2</c:v>
                </c:pt>
                <c:pt idx="2" formatCode="0%">
                  <c:v>0</c:v>
                </c:pt>
              </c:numCache>
            </c:numRef>
          </c:val>
          <c:extLst>
            <c:ext xmlns:c16="http://schemas.microsoft.com/office/drawing/2014/chart" uri="{C3380CC4-5D6E-409C-BE32-E72D297353CC}">
              <c16:uniqueId val="{00000003-740A-4A76-AEC7-CD90910750B4}"/>
            </c:ext>
          </c:extLst>
        </c:ser>
        <c:dLbls>
          <c:showLegendKey val="0"/>
          <c:showVal val="0"/>
          <c:showCatName val="0"/>
          <c:showSerName val="0"/>
          <c:showPercent val="0"/>
          <c:showBubbleSize val="0"/>
        </c:dLbls>
        <c:gapWidth val="219"/>
        <c:overlap val="-27"/>
        <c:axId val="659745048"/>
        <c:axId val="659739144"/>
      </c:barChart>
      <c:catAx>
        <c:axId val="65974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39144"/>
        <c:crosses val="autoZero"/>
        <c:auto val="1"/>
        <c:lblAlgn val="ctr"/>
        <c:lblOffset val="100"/>
        <c:noMultiLvlLbl val="0"/>
      </c:catAx>
      <c:valAx>
        <c:axId val="659739144"/>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45048"/>
        <c:crosses val="autoZero"/>
        <c:crossBetween val="between"/>
        <c:majorUnit val="0.1"/>
        <c:minorUnit val="2.0000000000000004E-2"/>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r>
              <a:rPr lang="sv-SE" dirty="0">
                <a:latin typeface="Trebuchet MS" panose="020B0603020202020204" pitchFamily="34" charset="0"/>
              </a:rPr>
              <a:t>Resultat 6 månader efter avslut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endParaRPr lang="sv-SE"/>
        </a:p>
      </c:txPr>
    </c:title>
    <c:autoTitleDeleted val="0"/>
    <c:plotArea>
      <c:layout>
        <c:manualLayout>
          <c:layoutTarget val="inner"/>
          <c:xMode val="edge"/>
          <c:yMode val="edge"/>
          <c:x val="5.3354470421791568E-2"/>
          <c:y val="0.14633608135797646"/>
          <c:w val="0.93131719040869498"/>
          <c:h val="0.65463621224892576"/>
        </c:manualLayout>
      </c:layout>
      <c:barChart>
        <c:barDir val="col"/>
        <c:grouping val="clustered"/>
        <c:varyColors val="0"/>
        <c:ser>
          <c:idx val="0"/>
          <c:order val="0"/>
          <c:tx>
            <c:strRef>
              <c:f>Blad1!$B$1</c:f>
              <c:strCache>
                <c:ptCount val="1"/>
                <c:pt idx="0">
                  <c:v>Kvinnor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Blad1!$B$2:$B$4</c:f>
              <c:numCache>
                <c:formatCode>0%</c:formatCode>
                <c:ptCount val="3"/>
                <c:pt idx="0">
                  <c:v>0.14000000000000001</c:v>
                </c:pt>
                <c:pt idx="1">
                  <c:v>0.38</c:v>
                </c:pt>
                <c:pt idx="2">
                  <c:v>0.13</c:v>
                </c:pt>
              </c:numCache>
            </c:numRef>
          </c:val>
          <c:extLst>
            <c:ext xmlns:c16="http://schemas.microsoft.com/office/drawing/2014/chart" uri="{C3380CC4-5D6E-409C-BE32-E72D297353CC}">
              <c16:uniqueId val="{00000000-C3C5-4782-BBEF-F945C3261E6E}"/>
            </c:ext>
          </c:extLst>
        </c:ser>
        <c:ser>
          <c:idx val="1"/>
          <c:order val="1"/>
          <c:tx>
            <c:strRef>
              <c:f>Blad1!$C$1</c:f>
              <c:strCache>
                <c:ptCount val="1"/>
                <c:pt idx="0">
                  <c:v>Män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Blad1!$C$2:$C$4</c:f>
              <c:numCache>
                <c:formatCode>0%</c:formatCode>
                <c:ptCount val="3"/>
                <c:pt idx="0">
                  <c:v>0.17</c:v>
                </c:pt>
                <c:pt idx="1">
                  <c:v>0.35</c:v>
                </c:pt>
                <c:pt idx="2">
                  <c:v>0.14000000000000001</c:v>
                </c:pt>
              </c:numCache>
            </c:numRef>
          </c:val>
          <c:extLst>
            <c:ext xmlns:c16="http://schemas.microsoft.com/office/drawing/2014/chart" uri="{C3380CC4-5D6E-409C-BE32-E72D297353CC}">
              <c16:uniqueId val="{00000001-C3C5-4782-BBEF-F945C3261E6E}"/>
            </c:ext>
          </c:extLst>
        </c:ser>
        <c:ser>
          <c:idx val="2"/>
          <c:order val="2"/>
          <c:tx>
            <c:strRef>
              <c:f>Blad1!$D$1</c:f>
              <c:strCache>
                <c:ptCount val="1"/>
                <c:pt idx="0">
                  <c:v>Totalt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Blad1!$D$2:$D$4</c:f>
              <c:numCache>
                <c:formatCode>0%</c:formatCode>
                <c:ptCount val="3"/>
                <c:pt idx="0">
                  <c:v>0.16</c:v>
                </c:pt>
                <c:pt idx="1">
                  <c:v>0.36</c:v>
                </c:pt>
                <c:pt idx="2">
                  <c:v>0.14000000000000001</c:v>
                </c:pt>
              </c:numCache>
            </c:numRef>
          </c:val>
          <c:extLst>
            <c:ext xmlns:c16="http://schemas.microsoft.com/office/drawing/2014/chart" uri="{C3380CC4-5D6E-409C-BE32-E72D297353CC}">
              <c16:uniqueId val="{00000002-C3C5-4782-BBEF-F945C3261E6E}"/>
            </c:ext>
          </c:extLst>
        </c:ser>
        <c:ser>
          <c:idx val="3"/>
          <c:order val="3"/>
          <c:tx>
            <c:strRef>
              <c:f>Blad1!$E$1</c:f>
              <c:strCache>
                <c:ptCount val="1"/>
                <c:pt idx="0">
                  <c:v>Mål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Blad1!$E$2:$E$4</c:f>
              <c:numCache>
                <c:formatCode>0.0%</c:formatCode>
                <c:ptCount val="3"/>
                <c:pt idx="0" formatCode="0%">
                  <c:v>0.34</c:v>
                </c:pt>
                <c:pt idx="1">
                  <c:v>0.155</c:v>
                </c:pt>
                <c:pt idx="2" formatCode="0%">
                  <c:v>0.11</c:v>
                </c:pt>
              </c:numCache>
            </c:numRef>
          </c:val>
          <c:extLst>
            <c:ext xmlns:c16="http://schemas.microsoft.com/office/drawing/2014/chart" uri="{C3380CC4-5D6E-409C-BE32-E72D297353CC}">
              <c16:uniqueId val="{00000003-C3C5-4782-BBEF-F945C3261E6E}"/>
            </c:ext>
          </c:extLst>
        </c:ser>
        <c:dLbls>
          <c:showLegendKey val="0"/>
          <c:showVal val="0"/>
          <c:showCatName val="0"/>
          <c:showSerName val="0"/>
          <c:showPercent val="0"/>
          <c:showBubbleSize val="0"/>
        </c:dLbls>
        <c:gapWidth val="219"/>
        <c:overlap val="-27"/>
        <c:axId val="659745048"/>
        <c:axId val="659739144"/>
      </c:barChart>
      <c:catAx>
        <c:axId val="65974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39144"/>
        <c:crosses val="autoZero"/>
        <c:auto val="1"/>
        <c:lblAlgn val="ctr"/>
        <c:lblOffset val="100"/>
        <c:noMultiLvlLbl val="0"/>
      </c:catAx>
      <c:valAx>
        <c:axId val="659739144"/>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solidFill>
            <a:srgbClr val="F8F7F7"/>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4504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r>
              <a:rPr lang="sv-SE" dirty="0">
                <a:latin typeface="Trebuchet MS" panose="020B0603020202020204" pitchFamily="34" charset="0"/>
              </a:rPr>
              <a:t>Resultat 6 månader efter avslut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endParaRPr lang="sv-SE"/>
        </a:p>
      </c:txPr>
    </c:title>
    <c:autoTitleDeleted val="0"/>
    <c:plotArea>
      <c:layout/>
      <c:barChart>
        <c:barDir val="col"/>
        <c:grouping val="clustered"/>
        <c:varyColors val="0"/>
        <c:ser>
          <c:idx val="0"/>
          <c:order val="0"/>
          <c:tx>
            <c:strRef>
              <c:f>Blad1!$B$1</c:f>
              <c:strCache>
                <c:ptCount val="1"/>
                <c:pt idx="0">
                  <c:v>Kvinnor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Blad1!$B$2:$B$4</c:f>
              <c:numCache>
                <c:formatCode>0%</c:formatCode>
                <c:ptCount val="3"/>
                <c:pt idx="0">
                  <c:v>0.19</c:v>
                </c:pt>
                <c:pt idx="1">
                  <c:v>7.0000000000000007E-2</c:v>
                </c:pt>
                <c:pt idx="2">
                  <c:v>0.34</c:v>
                </c:pt>
              </c:numCache>
            </c:numRef>
          </c:val>
          <c:extLst>
            <c:ext xmlns:c16="http://schemas.microsoft.com/office/drawing/2014/chart" uri="{C3380CC4-5D6E-409C-BE32-E72D297353CC}">
              <c16:uniqueId val="{00000000-8C9B-4694-BE03-0C883E816BB1}"/>
            </c:ext>
          </c:extLst>
        </c:ser>
        <c:ser>
          <c:idx val="1"/>
          <c:order val="1"/>
          <c:tx>
            <c:strRef>
              <c:f>Blad1!$C$1</c:f>
              <c:strCache>
                <c:ptCount val="1"/>
                <c:pt idx="0">
                  <c:v>Män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Blad1!$C$2:$C$4</c:f>
              <c:numCache>
                <c:formatCode>0%</c:formatCode>
                <c:ptCount val="3"/>
                <c:pt idx="0">
                  <c:v>0.28000000000000003</c:v>
                </c:pt>
                <c:pt idx="1">
                  <c:v>0.06</c:v>
                </c:pt>
                <c:pt idx="2">
                  <c:v>0.32</c:v>
                </c:pt>
              </c:numCache>
            </c:numRef>
          </c:val>
          <c:extLst>
            <c:ext xmlns:c16="http://schemas.microsoft.com/office/drawing/2014/chart" uri="{C3380CC4-5D6E-409C-BE32-E72D297353CC}">
              <c16:uniqueId val="{00000001-8C9B-4694-BE03-0C883E816BB1}"/>
            </c:ext>
          </c:extLst>
        </c:ser>
        <c:ser>
          <c:idx val="2"/>
          <c:order val="2"/>
          <c:tx>
            <c:strRef>
              <c:f>Blad1!$D$1</c:f>
              <c:strCache>
                <c:ptCount val="1"/>
                <c:pt idx="0">
                  <c:v>Totalt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Blad1!$D$2:$D$4</c:f>
              <c:numCache>
                <c:formatCode>0%</c:formatCode>
                <c:ptCount val="3"/>
                <c:pt idx="0">
                  <c:v>0.23</c:v>
                </c:pt>
                <c:pt idx="1">
                  <c:v>7.0000000000000007E-2</c:v>
                </c:pt>
                <c:pt idx="2">
                  <c:v>0.33</c:v>
                </c:pt>
              </c:numCache>
            </c:numRef>
          </c:val>
          <c:extLst>
            <c:ext xmlns:c16="http://schemas.microsoft.com/office/drawing/2014/chart" uri="{C3380CC4-5D6E-409C-BE32-E72D297353CC}">
              <c16:uniqueId val="{00000002-8C9B-4694-BE03-0C883E816BB1}"/>
            </c:ext>
          </c:extLst>
        </c:ser>
        <c:ser>
          <c:idx val="3"/>
          <c:order val="3"/>
          <c:tx>
            <c:strRef>
              <c:f>Blad1!$E$1</c:f>
              <c:strCache>
                <c:ptCount val="1"/>
                <c:pt idx="0">
                  <c:v>Mål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Blad1!$A$2:$A$4</c:f>
              <c:strCache>
                <c:ptCount val="3"/>
                <c:pt idx="0">
                  <c:v>Deltagare i sysselsättning</c:v>
                </c:pt>
                <c:pt idx="1">
                  <c:v>Deltagare i utbildning</c:v>
                </c:pt>
                <c:pt idx="2">
                  <c:v>Deltagare i arbetsmarknadspolitiskt program</c:v>
                </c:pt>
              </c:strCache>
            </c:strRef>
          </c:cat>
          <c:val>
            <c:numRef>
              <c:f>Blad1!$E$2:$E$4</c:f>
              <c:numCache>
                <c:formatCode>0.0%</c:formatCode>
                <c:ptCount val="3"/>
                <c:pt idx="0" formatCode="0%">
                  <c:v>0.24</c:v>
                </c:pt>
                <c:pt idx="1">
                  <c:v>1.0999999999999999E-2</c:v>
                </c:pt>
                <c:pt idx="2" formatCode="0%">
                  <c:v>0.52</c:v>
                </c:pt>
              </c:numCache>
            </c:numRef>
          </c:val>
          <c:extLst>
            <c:ext xmlns:c16="http://schemas.microsoft.com/office/drawing/2014/chart" uri="{C3380CC4-5D6E-409C-BE32-E72D297353CC}">
              <c16:uniqueId val="{00000003-8C9B-4694-BE03-0C883E816BB1}"/>
            </c:ext>
          </c:extLst>
        </c:ser>
        <c:dLbls>
          <c:showLegendKey val="0"/>
          <c:showVal val="0"/>
          <c:showCatName val="0"/>
          <c:showSerName val="0"/>
          <c:showPercent val="0"/>
          <c:showBubbleSize val="0"/>
        </c:dLbls>
        <c:gapWidth val="219"/>
        <c:overlap val="-27"/>
        <c:axId val="659745048"/>
        <c:axId val="659739144"/>
      </c:barChart>
      <c:catAx>
        <c:axId val="65974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39144"/>
        <c:crosses val="autoZero"/>
        <c:auto val="1"/>
        <c:lblAlgn val="ctr"/>
        <c:lblOffset val="100"/>
        <c:noMultiLvlLbl val="0"/>
      </c:catAx>
      <c:valAx>
        <c:axId val="659739144"/>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solidFill>
            <a:srgbClr val="F8F7F7"/>
          </a:solid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45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r>
              <a:rPr lang="sv-SE" dirty="0">
                <a:latin typeface="Trebuchet MS" panose="020B0603020202020204" pitchFamily="34" charset="0"/>
              </a:rPr>
              <a:t>Resultat 6 månader efter avslut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Trebuchet MS" panose="020B0603020202020204" pitchFamily="34" charset="0"/>
              <a:ea typeface="+mn-ea"/>
              <a:cs typeface="+mn-cs"/>
            </a:defRPr>
          </a:pPr>
          <a:endParaRPr lang="sv-SE"/>
        </a:p>
      </c:txPr>
    </c:title>
    <c:autoTitleDeleted val="0"/>
    <c:plotArea>
      <c:layout>
        <c:manualLayout>
          <c:layoutTarget val="inner"/>
          <c:xMode val="edge"/>
          <c:yMode val="edge"/>
          <c:x val="5.3354470421791568E-2"/>
          <c:y val="0.1393735052047998"/>
          <c:w val="0.93131719040869498"/>
          <c:h val="0.65463621224892576"/>
        </c:manualLayout>
      </c:layout>
      <c:barChart>
        <c:barDir val="col"/>
        <c:grouping val="clustered"/>
        <c:varyColors val="0"/>
        <c:ser>
          <c:idx val="0"/>
          <c:order val="0"/>
          <c:tx>
            <c:strRef>
              <c:f>Blad1!$B$1</c:f>
              <c:strCache>
                <c:ptCount val="1"/>
                <c:pt idx="0">
                  <c:v>Kvinnor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Deltagare i anställning</c:v>
                </c:pt>
                <c:pt idx="1">
                  <c:v>Deltagare som egenföretagare</c:v>
                </c:pt>
                <c:pt idx="2">
                  <c:v>Deltagare i utbildning inkl praktik mm</c:v>
                </c:pt>
                <c:pt idx="3">
                  <c:v>Deltagare i arbetsmarknadspolitiskt program</c:v>
                </c:pt>
              </c:strCache>
            </c:strRef>
          </c:cat>
          <c:val>
            <c:numRef>
              <c:f>Blad1!$B$2:$B$5</c:f>
              <c:numCache>
                <c:formatCode>0%</c:formatCode>
                <c:ptCount val="4"/>
                <c:pt idx="0">
                  <c:v>0.32</c:v>
                </c:pt>
                <c:pt idx="1">
                  <c:v>0</c:v>
                </c:pt>
                <c:pt idx="2">
                  <c:v>0.22</c:v>
                </c:pt>
                <c:pt idx="3">
                  <c:v>0.21</c:v>
                </c:pt>
              </c:numCache>
            </c:numRef>
          </c:val>
          <c:extLst>
            <c:ext xmlns:c16="http://schemas.microsoft.com/office/drawing/2014/chart" uri="{C3380CC4-5D6E-409C-BE32-E72D297353CC}">
              <c16:uniqueId val="{00000000-03E9-41E6-8950-3AE6F86A85B2}"/>
            </c:ext>
          </c:extLst>
        </c:ser>
        <c:ser>
          <c:idx val="1"/>
          <c:order val="1"/>
          <c:tx>
            <c:strRef>
              <c:f>Blad1!$C$1</c:f>
              <c:strCache>
                <c:ptCount val="1"/>
                <c:pt idx="0">
                  <c:v>Män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Deltagare i anställning</c:v>
                </c:pt>
                <c:pt idx="1">
                  <c:v>Deltagare som egenföretagare</c:v>
                </c:pt>
                <c:pt idx="2">
                  <c:v>Deltagare i utbildning inkl praktik mm</c:v>
                </c:pt>
                <c:pt idx="3">
                  <c:v>Deltagare i arbetsmarknadspolitiskt program</c:v>
                </c:pt>
              </c:strCache>
            </c:strRef>
          </c:cat>
          <c:val>
            <c:numRef>
              <c:f>Blad1!$C$2:$C$5</c:f>
              <c:numCache>
                <c:formatCode>0%</c:formatCode>
                <c:ptCount val="4"/>
                <c:pt idx="0">
                  <c:v>0.39</c:v>
                </c:pt>
                <c:pt idx="1">
                  <c:v>0</c:v>
                </c:pt>
                <c:pt idx="2">
                  <c:v>0.17</c:v>
                </c:pt>
                <c:pt idx="3">
                  <c:v>0.24</c:v>
                </c:pt>
              </c:numCache>
            </c:numRef>
          </c:val>
          <c:extLst>
            <c:ext xmlns:c16="http://schemas.microsoft.com/office/drawing/2014/chart" uri="{C3380CC4-5D6E-409C-BE32-E72D297353CC}">
              <c16:uniqueId val="{00000001-03E9-41E6-8950-3AE6F86A85B2}"/>
            </c:ext>
          </c:extLst>
        </c:ser>
        <c:ser>
          <c:idx val="2"/>
          <c:order val="2"/>
          <c:tx>
            <c:strRef>
              <c:f>Blad1!$D$1</c:f>
              <c:strCache>
                <c:ptCount val="1"/>
                <c:pt idx="0">
                  <c:v>Totalt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Deltagare i anställning</c:v>
                </c:pt>
                <c:pt idx="1">
                  <c:v>Deltagare som egenföretagare</c:v>
                </c:pt>
                <c:pt idx="2">
                  <c:v>Deltagare i utbildning inkl praktik mm</c:v>
                </c:pt>
                <c:pt idx="3">
                  <c:v>Deltagare i arbetsmarknadspolitiskt program</c:v>
                </c:pt>
              </c:strCache>
            </c:strRef>
          </c:cat>
          <c:val>
            <c:numRef>
              <c:f>Blad1!$D$2:$D$5</c:f>
              <c:numCache>
                <c:formatCode>0%</c:formatCode>
                <c:ptCount val="4"/>
                <c:pt idx="0">
                  <c:v>0.36</c:v>
                </c:pt>
                <c:pt idx="1">
                  <c:v>0</c:v>
                </c:pt>
                <c:pt idx="2">
                  <c:v>0.19</c:v>
                </c:pt>
                <c:pt idx="3">
                  <c:v>0.23</c:v>
                </c:pt>
              </c:numCache>
            </c:numRef>
          </c:val>
          <c:extLst>
            <c:ext xmlns:c16="http://schemas.microsoft.com/office/drawing/2014/chart" uri="{C3380CC4-5D6E-409C-BE32-E72D297353CC}">
              <c16:uniqueId val="{00000002-03E9-41E6-8950-3AE6F86A85B2}"/>
            </c:ext>
          </c:extLst>
        </c:ser>
        <c:ser>
          <c:idx val="3"/>
          <c:order val="3"/>
          <c:tx>
            <c:strRef>
              <c:f>Blad1!$E$1</c:f>
              <c:strCache>
                <c:ptCount val="1"/>
                <c:pt idx="0">
                  <c:v>Mål</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Trebuchet MS" panose="020B0603020202020204" pitchFamily="34" charset="0"/>
                    <a:ea typeface="+mn-ea"/>
                    <a:cs typeface="+mn-cs"/>
                  </a:defRPr>
                </a:pPr>
                <a:endParaRPr lang="sv-S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Blad1!$A$2:$A$5</c:f>
              <c:strCache>
                <c:ptCount val="4"/>
                <c:pt idx="0">
                  <c:v>Deltagare i anställning</c:v>
                </c:pt>
                <c:pt idx="1">
                  <c:v>Deltagare som egenföretagare</c:v>
                </c:pt>
                <c:pt idx="2">
                  <c:v>Deltagare i utbildning inkl praktik mm</c:v>
                </c:pt>
                <c:pt idx="3">
                  <c:v>Deltagare i arbetsmarknadspolitiskt program</c:v>
                </c:pt>
              </c:strCache>
            </c:strRef>
          </c:cat>
          <c:val>
            <c:numRef>
              <c:f>Blad1!$E$2:$E$5</c:f>
              <c:numCache>
                <c:formatCode>0.0%</c:formatCode>
                <c:ptCount val="4"/>
                <c:pt idx="0" formatCode="0%">
                  <c:v>0.33</c:v>
                </c:pt>
                <c:pt idx="1">
                  <c:v>1.0999999999999999E-2</c:v>
                </c:pt>
                <c:pt idx="2" formatCode="0%">
                  <c:v>0.15</c:v>
                </c:pt>
                <c:pt idx="3" formatCode="0%">
                  <c:v>0.11</c:v>
                </c:pt>
              </c:numCache>
            </c:numRef>
          </c:val>
          <c:extLst>
            <c:ext xmlns:c16="http://schemas.microsoft.com/office/drawing/2014/chart" uri="{C3380CC4-5D6E-409C-BE32-E72D297353CC}">
              <c16:uniqueId val="{00000003-03E9-41E6-8950-3AE6F86A85B2}"/>
            </c:ext>
          </c:extLst>
        </c:ser>
        <c:dLbls>
          <c:showLegendKey val="0"/>
          <c:showVal val="0"/>
          <c:showCatName val="0"/>
          <c:showSerName val="0"/>
          <c:showPercent val="0"/>
          <c:showBubbleSize val="0"/>
        </c:dLbls>
        <c:gapWidth val="219"/>
        <c:overlap val="-27"/>
        <c:axId val="659745048"/>
        <c:axId val="659739144"/>
      </c:barChart>
      <c:catAx>
        <c:axId val="659745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39144"/>
        <c:crosses val="autoZero"/>
        <c:auto val="1"/>
        <c:lblAlgn val="ctr"/>
        <c:lblOffset val="100"/>
        <c:noMultiLvlLbl val="0"/>
      </c:catAx>
      <c:valAx>
        <c:axId val="659739144"/>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crossAx val="659745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rebuchet MS"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D9394-B095-D14F-9C64-9054C5F416E2}" type="datetimeFigureOut">
              <a:rPr lang="sv-SE" smtClean="0"/>
              <a:t>2022-12-05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36579-4CA0-484E-809B-B32E5DC99479}" type="slidenum">
              <a:rPr lang="sv-SE" smtClean="0"/>
              <a:t>‹#›</a:t>
            </a:fld>
            <a:endParaRPr lang="sv-SE"/>
          </a:p>
        </p:txBody>
      </p:sp>
    </p:spTree>
    <p:extLst>
      <p:ext uri="{BB962C8B-B14F-4D97-AF65-F5344CB8AC3E}">
        <p14:creationId xmlns:p14="http://schemas.microsoft.com/office/powerpoint/2010/main" val="15254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a:t>
            </a:fld>
            <a:endParaRPr lang="sv-SE"/>
          </a:p>
        </p:txBody>
      </p:sp>
    </p:spTree>
    <p:extLst>
      <p:ext uri="{BB962C8B-B14F-4D97-AF65-F5344CB8AC3E}">
        <p14:creationId xmlns:p14="http://schemas.microsoft.com/office/powerpoint/2010/main" val="4061181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För särskilt mål 2.3 ser vi också oförändrade resultat, Någon procentenhet ner finns, men beror på avrundningseffekt.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Andelen deltagare som återfinns i ett arbetsmarknadspolitiskt program är i nivå med deltagare i särskilt mål 2.1. Målet på 52 procent kommer sannolikt inte uppnås.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Fördelningen och nivån på andelen deltagare i sysselsättning påminner även den om särskilt mål 2.1, samt även andel deltagare i utbildning. </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12</a:t>
            </a:fld>
            <a:endParaRPr lang="sv-SE"/>
          </a:p>
        </p:txBody>
      </p:sp>
    </p:spTree>
    <p:extLst>
      <p:ext uri="{BB962C8B-B14F-4D97-AF65-F5344CB8AC3E}">
        <p14:creationId xmlns:p14="http://schemas.microsoft.com/office/powerpoint/2010/main" val="3291313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 programområde 3 har inga förändringar skett jämfört med föregående socialfondsrapport. Även här finns avrundningseffekt på någon procentenhet. </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Programmet har kommit så långt att de deltagare som ännu är kvar i projekt i programområde 3 sannolikt inte kommer påverka resultatet nämnvärt.</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Andelen deltagare som driver eget företag är oförändrad från föregående socialfondsrapport och fortsatt låg. Antalet deltagare är 44, 17 kvinnor och 27 män.</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13</a:t>
            </a:fld>
            <a:endParaRPr lang="sv-SE"/>
          </a:p>
        </p:txBody>
      </p:sp>
    </p:spTree>
    <p:extLst>
      <p:ext uri="{BB962C8B-B14F-4D97-AF65-F5344CB8AC3E}">
        <p14:creationId xmlns:p14="http://schemas.microsoft.com/office/powerpoint/2010/main" val="104784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 föregående socialfondsrapport kunde vi se att jämfört med ett år tidigare såg vi för första gången sedan vi började redovisa denna indikator en uppgång i index. Jämförelsetalet för hela befolkningen fortsatte att sjunka. Men fortsatt ligger index för målgruppen i ESF-projekten lägre. </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14</a:t>
            </a:fld>
            <a:endParaRPr lang="sv-SE"/>
          </a:p>
        </p:txBody>
      </p:sp>
    </p:spTree>
    <p:extLst>
      <p:ext uri="{BB962C8B-B14F-4D97-AF65-F5344CB8AC3E}">
        <p14:creationId xmlns:p14="http://schemas.microsoft.com/office/powerpoint/2010/main" val="46489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Andelen kvinnor och män är 42 respektive 58 procent. Av dessa anges att 63 procent av kvinnorna har erhållit en kvalifikation, medan andelen för män uppgår till 43 procent.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Jämfört med föregående socialfondsrapport går resultatet upp med tre procentenheter på totalen. Även i denna uppföljning sker en tydlig uppgång för kvinnor med 7 procentenheter och andelen män fortsätter att minska, nu med två procentenheter</a:t>
            </a:r>
            <a:r>
              <a:rPr lang="sv-SE" sz="1800" spc="3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 Totalt </a:t>
            </a: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vid de två senaste uppföljningarna har andelen kvinnor med för bättrad arbetsmarknadssituation gått upp 19 procentenheter medan männen backat med 8 procentenheter.</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15</a:t>
            </a:fld>
            <a:endParaRPr lang="sv-SE"/>
          </a:p>
        </p:txBody>
      </p:sp>
    </p:spTree>
    <p:extLst>
      <p:ext uri="{BB962C8B-B14F-4D97-AF65-F5344CB8AC3E}">
        <p14:creationId xmlns:p14="http://schemas.microsoft.com/office/powerpoint/2010/main" val="414914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Programmets mål för indikatorn är 28 procent. Sedan rapporteringen juli 2018 har resultatet totalt för kvinnor och män legat mellan 35 och 40 procent. Alltid med något lägre resultat för kvinnor jämfört med män. </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16</a:t>
            </a:fld>
            <a:endParaRPr lang="sv-SE"/>
          </a:p>
        </p:txBody>
      </p:sp>
    </p:spTree>
    <p:extLst>
      <p:ext uri="{BB962C8B-B14F-4D97-AF65-F5344CB8AC3E}">
        <p14:creationId xmlns:p14="http://schemas.microsoft.com/office/powerpoint/2010/main" val="254156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2</a:t>
            </a:fld>
            <a:endParaRPr lang="sv-SE"/>
          </a:p>
        </p:txBody>
      </p:sp>
    </p:spTree>
    <p:extLst>
      <p:ext uri="{BB962C8B-B14F-4D97-AF65-F5344CB8AC3E}">
        <p14:creationId xmlns:p14="http://schemas.microsoft.com/office/powerpoint/2010/main" val="321379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536 projekt har avslutats. (Resten har avbrutits 45 eller hävts 6.)</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Sedan föregående socialfondsrapport har 13 projekt avslutats, varav 5 i programområde 1 och 8 i programområde 2.</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 15 850 miljoner kronor har beviljats i stöd, men med återflöden och revideringar i budget ligger intecknat på 14 790 miljoner kronor. </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Sedan föregående socialfondsrapport har 13 nya projekt startat inom programområde 1 och 2. Förutom förstudier inom programområde 1 har 7 projekt för deltagare i Care startat. Ytterligare 15 projekt ligger för beredning inom 2.4. </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3</a:t>
            </a:fld>
            <a:endParaRPr lang="sv-SE"/>
          </a:p>
        </p:txBody>
      </p:sp>
    </p:spTree>
    <p:extLst>
      <p:ext uri="{BB962C8B-B14F-4D97-AF65-F5344CB8AC3E}">
        <p14:creationId xmlns:p14="http://schemas.microsoft.com/office/powerpoint/2010/main" val="3171078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 låg 31 projekt som beslutade, under beredning och inkomna. Totalt inkomna ansökningar 36.</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Sedan socialfondsrapporten skrevs har det skett en ökning i särskilt mål 2.4 Care. Från 14 beviljade projekt till 38 beviljade. 65 inkomna ansökningar. Totalt ansökt 575 miljoner kronor, mot tidigare 317 miljoner kronor.</a:t>
            </a:r>
          </a:p>
          <a:p>
            <a:pPr marL="0" marR="0" lvl="0" indent="0" algn="l" defTabSz="914400" rtl="0" eaLnBrk="1" fontAlgn="auto" latinLnBrk="0" hangingPunct="1">
              <a:lnSpc>
                <a:spcPts val="1300"/>
              </a:lnSpc>
              <a:spcBef>
                <a:spcPts val="0"/>
              </a:spcBef>
              <a:spcAft>
                <a:spcPts val="1200"/>
              </a:spcAft>
              <a:buClrTx/>
              <a:buSzTx/>
              <a:buFontTx/>
              <a:buNone/>
              <a:tabLst/>
              <a:defRPr/>
            </a:pPr>
            <a:r>
              <a:rPr lang="sv-SE" sz="12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 princip hela utlysta beloppet beviljat.</a:t>
            </a:r>
          </a:p>
          <a:p>
            <a:pPr>
              <a:lnSpc>
                <a:spcPts val="1300"/>
              </a:lnSpc>
              <a:spcAft>
                <a:spcPts val="1200"/>
              </a:spcAft>
            </a:pP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4</a:t>
            </a:fld>
            <a:endParaRPr lang="sv-SE"/>
          </a:p>
        </p:txBody>
      </p:sp>
    </p:spTree>
    <p:extLst>
      <p:ext uri="{BB962C8B-B14F-4D97-AF65-F5344CB8AC3E}">
        <p14:creationId xmlns:p14="http://schemas.microsoft.com/office/powerpoint/2010/main" val="3886587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ts val="1300"/>
              </a:lnSpc>
              <a:spcBef>
                <a:spcPts val="0"/>
              </a:spcBef>
              <a:spcAft>
                <a:spcPts val="120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 intecknat av ram ökar med 4 procentenheter sedan föregående rapport.</a:t>
            </a:r>
            <a:endParaRPr lang="sv-SE" sz="1800" spc="30" baseline="3000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 godkänd kostnad av ram har ökat med 4 procentenheter sedan föregående rapport. </a:t>
            </a:r>
          </a:p>
          <a:p>
            <a:pPr>
              <a:lnSpc>
                <a:spcPts val="1300"/>
              </a:lnSpc>
              <a:spcAft>
                <a:spcPts val="1200"/>
              </a:spcAft>
            </a:pPr>
            <a:endPar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Med förändringen i 2.4 Care är andelen intecknat av ram 85 procent.</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Av den godkända kostnaden stod Care för 120 000 kronor. Hittills är de utbetalningarna upp i närmare 7 miljoner kronor, vilket inte förändrar andelen godkänt av ram. Nästan lika mycket </a:t>
            </a:r>
            <a:r>
              <a:rPr lang="sv-SE" sz="1800" spc="3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ligger för </a:t>
            </a: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klart för beslut/under beredning.</a:t>
            </a:r>
          </a:p>
          <a:p>
            <a:pPr>
              <a:lnSpc>
                <a:spcPts val="1300"/>
              </a:lnSpc>
              <a:spcAft>
                <a:spcPts val="1200"/>
              </a:spcAft>
            </a:pPr>
            <a:endPar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Tematiska mål:</a:t>
            </a:r>
          </a:p>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8. Att främja hållbar kvalitativ sysselsättning och arbetskraftens rörlighet. </a:t>
            </a:r>
          </a:p>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9. Att främja social delaktighet bekämpa fattigdom och diskriminering.</a:t>
            </a:r>
          </a:p>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10. Investera i utbildning och yrkesutbildning för kompetens och livslångt lärande.</a:t>
            </a:r>
          </a:p>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13. Främjande av krisreparation i samband med covid-19-pandemin och förberedande av en grön, digital och resilient återhämtning av ekonomin.</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5</a:t>
            </a:fld>
            <a:endParaRPr lang="sv-SE"/>
          </a:p>
        </p:txBody>
      </p:sp>
    </p:spTree>
    <p:extLst>
      <p:ext uri="{BB962C8B-B14F-4D97-AF65-F5344CB8AC3E}">
        <p14:creationId xmlns:p14="http://schemas.microsoft.com/office/powerpoint/2010/main" val="349732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Intecknat antal deltagare minskar i alla särskilda mål utom i 2.4, 3.1 och 5.1. Det nya särskilda målet 2.4 gör att det totalt sker en ökning inom programområde 2. </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Inget av nedgången påverkar slutmålen då dessa är uppnådd sedan länge, även om andelen sjunker tillfälligt i programområde 2. Vilket beror på utökat slutmål genom särskilt mål 2.4.</a:t>
            </a: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 </a:t>
            </a:r>
            <a:r>
              <a:rPr lang="sv-SE" sz="1800" spc="30" dirty="0" err="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React</a:t>
            </a: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-EU har nära 29 000 nya deltagare planerats in. </a:t>
            </a:r>
          </a:p>
          <a:p>
            <a:pPr>
              <a:lnSpc>
                <a:spcPts val="1300"/>
              </a:lnSpc>
              <a:spcAft>
                <a:spcPts val="1200"/>
              </a:spcAft>
            </a:pPr>
            <a:endPar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nSpc>
                <a:spcPts val="1300"/>
              </a:lnSpc>
              <a:spcAft>
                <a:spcPts val="1200"/>
              </a:spcAft>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Med uppdateringen av Care är det 14 004 deltagare planerade. 61 procent kvinnor och 39 procent män</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6</a:t>
            </a:fld>
            <a:endParaRPr lang="sv-SE"/>
          </a:p>
        </p:txBody>
      </p:sp>
    </p:spTree>
    <p:extLst>
      <p:ext uri="{BB962C8B-B14F-4D97-AF65-F5344CB8AC3E}">
        <p14:creationId xmlns:p14="http://schemas.microsoft.com/office/powerpoint/2010/main" val="3549765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Andel kvinnor och män som påbörjat deltagande är 44 respektive 56 procent.</a:t>
            </a:r>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9</a:t>
            </a:fld>
            <a:endParaRPr lang="sv-SE"/>
          </a:p>
        </p:txBody>
      </p:sp>
    </p:spTree>
    <p:extLst>
      <p:ext uri="{BB962C8B-B14F-4D97-AF65-F5344CB8AC3E}">
        <p14:creationId xmlns:p14="http://schemas.microsoft.com/office/powerpoint/2010/main" val="6406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Resultaten inom särskilt mål 2.1 ligger oförändrat jämfört med föregående socialfondsrapport. Skillnader finns med en procentenhet upp eller ner och beror på avrundningseffekter.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Fortsatt gäller att målet för deltagare i sysselsättning blir svårt att nå, medan målet för deltagare i utbildning kommer kunna uppfyllas.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I särskilt mål 2.1 finns inget mål för deltagare i arbetsmarknadspolitiskt program, men uppgifterna redovisas för jämförbarhetens skull med övriga särskilda mål.</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10</a:t>
            </a:fld>
            <a:endParaRPr lang="sv-SE"/>
          </a:p>
        </p:txBody>
      </p:sp>
    </p:spTree>
    <p:extLst>
      <p:ext uri="{BB962C8B-B14F-4D97-AF65-F5344CB8AC3E}">
        <p14:creationId xmlns:p14="http://schemas.microsoft.com/office/powerpoint/2010/main" val="3378082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Precis som i särskilt mål 2.1 gäller här att resultaten är oförändrade sedan föregående socialfondsrapport. Skillnad på en procentenhet upp eller ner beror på avrundningseffekter.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spc="3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För särskilt mål 2.2 kommer heller inte målet nås för deltagare i sysselsättning, medan målet för deltagare i utbildning är tydligt passerat. </a:t>
            </a:r>
          </a:p>
          <a:p>
            <a:endParaRPr lang="sv-SE" dirty="0"/>
          </a:p>
        </p:txBody>
      </p:sp>
      <p:sp>
        <p:nvSpPr>
          <p:cNvPr id="4" name="Platshållare för bildnummer 3"/>
          <p:cNvSpPr>
            <a:spLocks noGrp="1"/>
          </p:cNvSpPr>
          <p:nvPr>
            <p:ph type="sldNum" sz="quarter" idx="5"/>
          </p:nvPr>
        </p:nvSpPr>
        <p:spPr/>
        <p:txBody>
          <a:bodyPr/>
          <a:lstStyle/>
          <a:p>
            <a:fld id="{C9936579-4CA0-484E-809B-B32E5DC99479}" type="slidenum">
              <a:rPr lang="sv-SE" smtClean="0"/>
              <a:t>11</a:t>
            </a:fld>
            <a:endParaRPr lang="sv-SE"/>
          </a:p>
        </p:txBody>
      </p:sp>
    </p:spTree>
    <p:extLst>
      <p:ext uri="{BB962C8B-B14F-4D97-AF65-F5344CB8AC3E}">
        <p14:creationId xmlns:p14="http://schemas.microsoft.com/office/powerpoint/2010/main" val="38504064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sida 1">
    <p:bg>
      <p:bgPr>
        <a:solidFill>
          <a:srgbClr val="F8F7F7"/>
        </a:solidFill>
        <a:effectLst/>
      </p:bgPr>
    </p:bg>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1F8F117-E482-B548-86A9-089DD068ACEA}"/>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F2BBD79D-617E-0C4E-8C8E-F40ECFB5292F}"/>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rgbClr val="F6E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99A6F7AF-1600-3745-B44C-3759E7BDE7E7}"/>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ubrik 1">
            <a:extLst>
              <a:ext uri="{FF2B5EF4-FFF2-40B4-BE49-F238E27FC236}">
                <a16:creationId xmlns:a16="http://schemas.microsoft.com/office/drawing/2014/main" id="{80A94A70-77CA-7A4A-9A57-2F63C0D87FD5}"/>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10" name="Underrubrik 2">
            <a:extLst>
              <a:ext uri="{FF2B5EF4-FFF2-40B4-BE49-F238E27FC236}">
                <a16:creationId xmlns:a16="http://schemas.microsoft.com/office/drawing/2014/main" id="{517873D5-62BF-154B-8C79-136C0BF69C19}"/>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1" name="Platshållare för text 10">
            <a:extLst>
              <a:ext uri="{FF2B5EF4-FFF2-40B4-BE49-F238E27FC236}">
                <a16:creationId xmlns:a16="http://schemas.microsoft.com/office/drawing/2014/main" id="{DC0ADD5B-E213-FE4F-9F25-F0B2241BB349}"/>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datum</a:t>
            </a:r>
          </a:p>
        </p:txBody>
      </p:sp>
      <p:pic>
        <p:nvPicPr>
          <p:cNvPr id="12" name="Bildobjekt 11" descr="Svenska ESF-rådets logotyp">
            <a:extLst>
              <a:ext uri="{FF2B5EF4-FFF2-40B4-BE49-F238E27FC236}">
                <a16:creationId xmlns:a16="http://schemas.microsoft.com/office/drawing/2014/main" id="{03C84CEB-0DB6-C25B-7C06-AA9B937CF604}"/>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2" name="Bildobjekt 1" descr="Medfinansieras av Europeiska unionen logotyp">
            <a:extLst>
              <a:ext uri="{FF2B5EF4-FFF2-40B4-BE49-F238E27FC236}">
                <a16:creationId xmlns:a16="http://schemas.microsoft.com/office/drawing/2014/main" id="{DA31E4B4-4A48-3B03-2461-334F4293CCB5}"/>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84535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Text och bild med mönster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762939" y="1595672"/>
            <a:ext cx="5429062" cy="526232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58416" y="457200"/>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298195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och två bild med mönster 3">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8834680" y="-7167"/>
            <a:ext cx="2164245" cy="2208413"/>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5782429" y="1330859"/>
            <a:ext cx="3711422" cy="3613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8154469" y="4950958"/>
            <a:ext cx="1339382" cy="1339382"/>
          </a:xfrm>
          <a:prstGeom prst="rect">
            <a:avLst/>
          </a:prstGeom>
          <a:solidFill>
            <a:srgbClr val="A9D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10998925" y="2201246"/>
            <a:ext cx="989656" cy="1009853"/>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493851" y="4186448"/>
            <a:ext cx="2694915" cy="2671552"/>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4047333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och bild med mönster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119782" y="90087"/>
            <a:ext cx="3388945" cy="3426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9510037" y="1731792"/>
            <a:ext cx="836672" cy="836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7846462" y="5160475"/>
            <a:ext cx="1663575" cy="1697525"/>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0F8CDA74-96A5-A641-B00B-1B55A4AE1B37}"/>
              </a:ext>
              <a:ext uri="{C183D7F6-B498-43B3-948B-1728B52AA6E4}">
                <adec:decorative xmlns:adec="http://schemas.microsoft.com/office/drawing/2017/decorative" val="1"/>
              </a:ext>
            </a:extLst>
          </p:cNvPr>
          <p:cNvSpPr/>
          <p:nvPr userDrawn="1"/>
        </p:nvSpPr>
        <p:spPr>
          <a:xfrm>
            <a:off x="6765861" y="4061125"/>
            <a:ext cx="1077363" cy="1099350"/>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bild 11">
            <a:extLst>
              <a:ext uri="{FF2B5EF4-FFF2-40B4-BE49-F238E27FC236}">
                <a16:creationId xmlns:a16="http://schemas.microsoft.com/office/drawing/2014/main" id="{2DAC763D-35B4-D94F-991C-53FB20BFBCD2}"/>
              </a:ext>
            </a:extLst>
          </p:cNvPr>
          <p:cNvSpPr>
            <a:spLocks noGrp="1"/>
          </p:cNvSpPr>
          <p:nvPr>
            <p:ph type="pic" sz="quarter" idx="10"/>
          </p:nvPr>
        </p:nvSpPr>
        <p:spPr>
          <a:xfrm>
            <a:off x="9510037" y="2568464"/>
            <a:ext cx="2694915" cy="2592011"/>
          </a:xfrm>
        </p:spPr>
        <p:txBody>
          <a:bodyPr/>
          <a:lstStyle>
            <a:lvl1pPr marL="0" indent="0">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253656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Text och bild med mönster 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29609" y="1595672"/>
            <a:ext cx="4831398" cy="46830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10261349" y="1"/>
            <a:ext cx="1595672" cy="1595672"/>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9571022" y="4237022"/>
            <a:ext cx="2620979" cy="2620979"/>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055170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bild med mönster 6">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865068" y="543124"/>
            <a:ext cx="5326932" cy="5136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478466" y="5164057"/>
            <a:ext cx="1702652" cy="1693943"/>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8F8ED18B-6F59-9B4B-8D19-236A9DA5CBE9}"/>
              </a:ext>
              <a:ext uri="{C183D7F6-B498-43B3-948B-1728B52AA6E4}">
                <adec:decorative xmlns:adec="http://schemas.microsoft.com/office/drawing/2017/decorative" val="1"/>
              </a:ext>
            </a:extLst>
          </p:cNvPr>
          <p:cNvSpPr/>
          <p:nvPr userDrawn="1"/>
        </p:nvSpPr>
        <p:spPr>
          <a:xfrm>
            <a:off x="6169981" y="-32371"/>
            <a:ext cx="2539844" cy="2551905"/>
          </a:xfrm>
          <a:prstGeom prst="rect">
            <a:avLst/>
          </a:prstGeom>
          <a:solidFill>
            <a:srgbClr val="1242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3533915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 text med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39044" y="5482535"/>
            <a:ext cx="1375874" cy="1375874"/>
          </a:xfrm>
          <a:prstGeom prst="rect">
            <a:avLst/>
          </a:prstGeom>
          <a:solidFill>
            <a:srgbClr val="EABE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9314917" y="2605451"/>
            <a:ext cx="2877084" cy="2877084"/>
          </a:xfrm>
          <a:prstGeom prst="rect">
            <a:avLst/>
          </a:prstGeom>
          <a:solidFill>
            <a:srgbClr val="723F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Platshållare för bild 10">
            <a:extLst>
              <a:ext uri="{FF2B5EF4-FFF2-40B4-BE49-F238E27FC236}">
                <a16:creationId xmlns:a16="http://schemas.microsoft.com/office/drawing/2014/main" id="{7A1B5B9E-0DAE-8247-8A6C-E1AFEB21F98B}"/>
              </a:ext>
            </a:extLst>
          </p:cNvPr>
          <p:cNvSpPr>
            <a:spLocks noGrp="1"/>
          </p:cNvSpPr>
          <p:nvPr>
            <p:ph type="pic" sz="quarter" idx="10"/>
          </p:nvPr>
        </p:nvSpPr>
        <p:spPr>
          <a:xfrm>
            <a:off x="7509135" y="452927"/>
            <a:ext cx="3611562" cy="3611563"/>
          </a:xfrm>
        </p:spPr>
        <p:txBody>
          <a:bodyPr/>
          <a:lstStyle/>
          <a:p>
            <a:r>
              <a:rPr lang="sv-SE"/>
              <a:t>Klicka på ikonen för att lägga till en bild</a:t>
            </a:r>
          </a:p>
        </p:txBody>
      </p:sp>
    </p:spTree>
    <p:extLst>
      <p:ext uri="{BB962C8B-B14F-4D97-AF65-F5344CB8AC3E}">
        <p14:creationId xmlns:p14="http://schemas.microsoft.com/office/powerpoint/2010/main" val="287592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text med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6623406"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6623406"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Rektangel 4">
            <a:extLst>
              <a:ext uri="{FF2B5EF4-FFF2-40B4-BE49-F238E27FC236}">
                <a16:creationId xmlns:a16="http://schemas.microsoft.com/office/drawing/2014/main" id="{7D4D8DBF-8444-804B-958C-8A5752B5EEC7}"/>
              </a:ext>
              <a:ext uri="{C183D7F6-B498-43B3-948B-1728B52AA6E4}">
                <adec:decorative xmlns:adec="http://schemas.microsoft.com/office/drawing/2017/decorative" val="1"/>
              </a:ext>
            </a:extLst>
          </p:cNvPr>
          <p:cNvSpPr/>
          <p:nvPr userDrawn="1"/>
        </p:nvSpPr>
        <p:spPr>
          <a:xfrm>
            <a:off x="7973677" y="457200"/>
            <a:ext cx="1153231" cy="1153231"/>
          </a:xfrm>
          <a:prstGeom prst="rect">
            <a:avLst/>
          </a:prstGeom>
          <a:solidFill>
            <a:srgbClr val="F9E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5">
            <a:extLst>
              <a:ext uri="{FF2B5EF4-FFF2-40B4-BE49-F238E27FC236}">
                <a16:creationId xmlns:a16="http://schemas.microsoft.com/office/drawing/2014/main" id="{CBECD36E-DD4B-E344-8D02-17076226E5A6}"/>
              </a:ext>
              <a:ext uri="{C183D7F6-B498-43B3-948B-1728B52AA6E4}">
                <adec:decorative xmlns:adec="http://schemas.microsoft.com/office/drawing/2017/decorative" val="1"/>
              </a:ext>
            </a:extLst>
          </p:cNvPr>
          <p:cNvSpPr/>
          <p:nvPr userDrawn="1"/>
        </p:nvSpPr>
        <p:spPr>
          <a:xfrm>
            <a:off x="7597663" y="4311353"/>
            <a:ext cx="2546647" cy="2546647"/>
          </a:xfrm>
          <a:prstGeom prst="rect">
            <a:avLst/>
          </a:prstGeom>
          <a:solidFill>
            <a:srgbClr val="6299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Platshållare för bild 7">
            <a:extLst>
              <a:ext uri="{FF2B5EF4-FFF2-40B4-BE49-F238E27FC236}">
                <a16:creationId xmlns:a16="http://schemas.microsoft.com/office/drawing/2014/main" id="{EBEE1651-5104-0C49-B498-D2207B4C16CD}"/>
              </a:ext>
            </a:extLst>
          </p:cNvPr>
          <p:cNvSpPr>
            <a:spLocks noGrp="1"/>
          </p:cNvSpPr>
          <p:nvPr>
            <p:ph type="pic" sz="quarter" idx="10"/>
          </p:nvPr>
        </p:nvSpPr>
        <p:spPr>
          <a:xfrm>
            <a:off x="9126538" y="1609725"/>
            <a:ext cx="3065462" cy="3141663"/>
          </a:xfrm>
        </p:spPr>
        <p:txBody>
          <a:bodyPr/>
          <a:lstStyle/>
          <a:p>
            <a:r>
              <a:rPr lang="sv-SE"/>
              <a:t>Klicka på ikonen för att lägga till en bild</a:t>
            </a:r>
            <a:endParaRPr lang="sv-SE" dirty="0"/>
          </a:p>
        </p:txBody>
      </p:sp>
    </p:spTree>
    <p:extLst>
      <p:ext uri="{BB962C8B-B14F-4D97-AF65-F5344CB8AC3E}">
        <p14:creationId xmlns:p14="http://schemas.microsoft.com/office/powerpoint/2010/main" val="324679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Text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092982" y="457201"/>
            <a:ext cx="5622201" cy="59254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12256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Utfallande 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3474629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54F6FA-2C7A-0F40-A68F-8B6D535642C5}"/>
              </a:ext>
            </a:extLst>
          </p:cNvPr>
          <p:cNvSpPr>
            <a:spLocks noGrp="1"/>
          </p:cNvSpPr>
          <p:nvPr>
            <p:ph type="title"/>
          </p:nvPr>
        </p:nvSpPr>
        <p:spPr>
          <a:xfrm>
            <a:off x="968720" y="516048"/>
            <a:ext cx="10385079" cy="5269116"/>
          </a:xfrm>
        </p:spPr>
        <p:txBody>
          <a:bodyPr/>
          <a:lstStyle>
            <a:lvl1pPr algn="ctr">
              <a:defRPr/>
            </a:lvl1pPr>
          </a:lstStyle>
          <a:p>
            <a:r>
              <a:rPr lang="sv-SE"/>
              <a:t>Klicka här för att ändra mall för rubrikformat</a:t>
            </a:r>
          </a:p>
        </p:txBody>
      </p:sp>
    </p:spTree>
    <p:extLst>
      <p:ext uri="{BB962C8B-B14F-4D97-AF65-F5344CB8AC3E}">
        <p14:creationId xmlns:p14="http://schemas.microsoft.com/office/powerpoint/2010/main" val="64051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tartsida 2">
    <p:bg>
      <p:bgPr>
        <a:solidFill>
          <a:srgbClr val="F8F7F7"/>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34E60E6F-E48C-8649-8FBF-B9F4EC38AEBD}"/>
              </a:ext>
              <a:ext uri="{C183D7F6-B498-43B3-948B-1728B52AA6E4}">
                <adec:decorative xmlns:adec="http://schemas.microsoft.com/office/drawing/2017/decorative" val="1"/>
              </a:ext>
            </a:extLst>
          </p:cNvPr>
          <p:cNvSpPr/>
          <p:nvPr userDrawn="1"/>
        </p:nvSpPr>
        <p:spPr>
          <a:xfrm>
            <a:off x="7157360" y="2576471"/>
            <a:ext cx="941011" cy="941011"/>
          </a:xfrm>
          <a:prstGeom prst="rect">
            <a:avLst/>
          </a:prstGeom>
          <a:solidFill>
            <a:srgbClr val="004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2465B3A2-FA99-B048-8364-C9B6EE7AF2CA}"/>
              </a:ext>
              <a:ext uri="{C183D7F6-B498-43B3-948B-1728B52AA6E4}">
                <adec:decorative xmlns:adec="http://schemas.microsoft.com/office/drawing/2017/decorative" val="1"/>
              </a:ext>
            </a:extLst>
          </p:cNvPr>
          <p:cNvSpPr/>
          <p:nvPr userDrawn="1"/>
        </p:nvSpPr>
        <p:spPr>
          <a:xfrm>
            <a:off x="-25637" y="731217"/>
            <a:ext cx="6251293" cy="3717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7BAFA08D-D8ED-9E43-9149-F165AFF23E2D}"/>
              </a:ext>
              <a:ext uri="{C183D7F6-B498-43B3-948B-1728B52AA6E4}">
                <adec:decorative xmlns:adec="http://schemas.microsoft.com/office/drawing/2017/decorative" val="1"/>
              </a:ext>
            </a:extLst>
          </p:cNvPr>
          <p:cNvSpPr/>
          <p:nvPr userDrawn="1"/>
        </p:nvSpPr>
        <p:spPr>
          <a:xfrm>
            <a:off x="5293952" y="3517482"/>
            <a:ext cx="1863408" cy="1863408"/>
          </a:xfrm>
          <a:prstGeom prst="rect">
            <a:avLst/>
          </a:prstGeom>
          <a:solidFill>
            <a:srgbClr val="8B4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432151" y="1036705"/>
            <a:ext cx="5271531" cy="1257144"/>
          </a:xfrm>
        </p:spPr>
        <p:txBody>
          <a:bodyPr anchor="b">
            <a:normAutofit/>
          </a:bodyPr>
          <a:lstStyle>
            <a:lvl1pPr algn="l">
              <a:defRPr sz="4000"/>
            </a:lvl1pPr>
          </a:lstStyle>
          <a:p>
            <a:r>
              <a:rPr lang="sv-SE" dirty="0"/>
              <a:t>Välkomna till Svenska ESF-rådet</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432152" y="2457360"/>
            <a:ext cx="5271530" cy="589215"/>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r>
              <a:rPr lang="sv-SE" dirty="0"/>
              <a:t> </a:t>
            </a:r>
            <a:r>
              <a:rPr lang="sv-SE" dirty="0" err="1"/>
              <a:t>sit</a:t>
            </a:r>
            <a:endParaRPr lang="sv-SE" dirty="0"/>
          </a:p>
        </p:txBody>
      </p:sp>
      <p:sp>
        <p:nvSpPr>
          <p:cNvPr id="12" name="Platshållare för text 10">
            <a:extLst>
              <a:ext uri="{FF2B5EF4-FFF2-40B4-BE49-F238E27FC236}">
                <a16:creationId xmlns:a16="http://schemas.microsoft.com/office/drawing/2014/main" id="{21301CA2-F276-B14A-B0EA-CD7F6DD8D436}"/>
              </a:ext>
            </a:extLst>
          </p:cNvPr>
          <p:cNvSpPr>
            <a:spLocks noGrp="1"/>
          </p:cNvSpPr>
          <p:nvPr>
            <p:ph type="body" sz="quarter" idx="10" hasCustomPrompt="1"/>
          </p:nvPr>
        </p:nvSpPr>
        <p:spPr>
          <a:xfrm>
            <a:off x="432151" y="3811425"/>
            <a:ext cx="5271737" cy="344031"/>
          </a:xfrm>
        </p:spPr>
        <p:txBody>
          <a:bodyPr/>
          <a:lstStyle>
            <a:lvl1pPr marL="0" indent="0">
              <a:buNone/>
              <a:defRPr sz="1400"/>
            </a:lvl1pPr>
          </a:lstStyle>
          <a:p>
            <a:r>
              <a:rPr lang="sv-SE" dirty="0"/>
              <a:t>Skapare och </a:t>
            </a:r>
            <a:r>
              <a:rPr lang="sv-SE" dirty="0" err="1"/>
              <a:t>dqatum</a:t>
            </a:r>
            <a:endParaRPr lang="sv-SE" dirty="0"/>
          </a:p>
        </p:txBody>
      </p:sp>
      <p:pic>
        <p:nvPicPr>
          <p:cNvPr id="11" name="Bildobjekt 10" descr="Svenska ESF-rådets logotyp">
            <a:extLst>
              <a:ext uri="{FF2B5EF4-FFF2-40B4-BE49-F238E27FC236}">
                <a16:creationId xmlns:a16="http://schemas.microsoft.com/office/drawing/2014/main" id="{9BF7A750-D0B7-89CB-9892-35C1D2F50279}"/>
              </a:ext>
            </a:extLst>
          </p:cNvPr>
          <p:cNvPicPr>
            <a:picLocks noChangeAspect="1"/>
          </p:cNvPicPr>
          <p:nvPr userDrawn="1"/>
        </p:nvPicPr>
        <p:blipFill>
          <a:blip r:embed="rId2"/>
          <a:stretch>
            <a:fillRect/>
          </a:stretch>
        </p:blipFill>
        <p:spPr>
          <a:xfrm>
            <a:off x="9314916" y="5776393"/>
            <a:ext cx="2375731" cy="648319"/>
          </a:xfrm>
          <a:prstGeom prst="rect">
            <a:avLst/>
          </a:prstGeom>
        </p:spPr>
      </p:pic>
      <p:pic>
        <p:nvPicPr>
          <p:cNvPr id="4" name="Bildobjekt 3" descr="Medfinansieras av Europeiska unionen logotyp">
            <a:extLst>
              <a:ext uri="{FF2B5EF4-FFF2-40B4-BE49-F238E27FC236}">
                <a16:creationId xmlns:a16="http://schemas.microsoft.com/office/drawing/2014/main" id="{FE7117B6-8B02-22B9-0558-169D9DBF9CEF}"/>
              </a:ext>
            </a:extLst>
          </p:cNvPr>
          <p:cNvPicPr>
            <a:picLocks noChangeAspect="1"/>
          </p:cNvPicPr>
          <p:nvPr userDrawn="1"/>
        </p:nvPicPr>
        <p:blipFill>
          <a:blip r:embed="rId3"/>
          <a:stretch>
            <a:fillRect/>
          </a:stretch>
        </p:blipFill>
        <p:spPr>
          <a:xfrm>
            <a:off x="9314916" y="368477"/>
            <a:ext cx="2519832" cy="535653"/>
          </a:xfrm>
          <a:prstGeom prst="rect">
            <a:avLst/>
          </a:prstGeom>
        </p:spPr>
      </p:pic>
    </p:spTree>
    <p:extLst>
      <p:ext uri="{BB962C8B-B14F-4D97-AF65-F5344CB8AC3E}">
        <p14:creationId xmlns:p14="http://schemas.microsoft.com/office/powerpoint/2010/main" val="337844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rgbClr val="F8F7F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807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 Blå">
    <p:bg>
      <p:bgPr>
        <a:solidFill>
          <a:srgbClr val="A9D1DA"/>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648"/>
            <a:ext cx="6516998"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2400" y="2961907"/>
            <a:ext cx="6516998"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9" name="Bildobjekt 8">
            <a:extLst>
              <a:ext uri="{FF2B5EF4-FFF2-40B4-BE49-F238E27FC236}">
                <a16:creationId xmlns:a16="http://schemas.microsoft.com/office/drawing/2014/main" id="{EF16A05F-22AB-9E4F-B3C8-1B6E31C36D0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9"/>
            <a:ext cx="4295196" cy="4612740"/>
          </a:xfrm>
          <a:prstGeom prst="rect">
            <a:avLst/>
          </a:prstGeom>
        </p:spPr>
      </p:pic>
    </p:spTree>
    <p:extLst>
      <p:ext uri="{BB962C8B-B14F-4D97-AF65-F5344CB8AC3E}">
        <p14:creationId xmlns:p14="http://schemas.microsoft.com/office/powerpoint/2010/main" val="342051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Kapitelsida – Grön">
    <p:bg>
      <p:bgPr>
        <a:solidFill>
          <a:srgbClr val="B7CF8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6" name="Bildobjekt 5">
            <a:extLst>
              <a:ext uri="{FF2B5EF4-FFF2-40B4-BE49-F238E27FC236}">
                <a16:creationId xmlns:a16="http://schemas.microsoft.com/office/drawing/2014/main" id="{A5308B08-3FA6-5A43-A747-111A29F6F4B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4" y="2245258"/>
            <a:ext cx="4295197" cy="4612741"/>
          </a:xfrm>
          <a:prstGeom prst="rect">
            <a:avLst/>
          </a:prstGeom>
        </p:spPr>
      </p:pic>
    </p:spTree>
    <p:extLst>
      <p:ext uri="{BB962C8B-B14F-4D97-AF65-F5344CB8AC3E}">
        <p14:creationId xmlns:p14="http://schemas.microsoft.com/office/powerpoint/2010/main" val="8747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Kapitelsida – Gul">
    <p:bg>
      <p:bgPr>
        <a:solidFill>
          <a:srgbClr val="F9E06C"/>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4" name="Bildobjekt 3">
            <a:extLst>
              <a:ext uri="{FF2B5EF4-FFF2-40B4-BE49-F238E27FC236}">
                <a16:creationId xmlns:a16="http://schemas.microsoft.com/office/drawing/2014/main" id="{07E0A9CF-BE89-104B-B30C-E144FDD3611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2" y="2245258"/>
            <a:ext cx="4295198" cy="4612742"/>
          </a:xfrm>
          <a:prstGeom prst="rect">
            <a:avLst/>
          </a:prstGeom>
        </p:spPr>
      </p:pic>
    </p:spTree>
    <p:extLst>
      <p:ext uri="{BB962C8B-B14F-4D97-AF65-F5344CB8AC3E}">
        <p14:creationId xmlns:p14="http://schemas.microsoft.com/office/powerpoint/2010/main" val="4214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Rosa">
    <p:bg>
      <p:bgPr>
        <a:solidFill>
          <a:srgbClr val="EABEA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D3E99-AA9F-3845-ABB1-825224196D78}"/>
              </a:ext>
            </a:extLst>
          </p:cNvPr>
          <p:cNvSpPr>
            <a:spLocks noGrp="1"/>
          </p:cNvSpPr>
          <p:nvPr>
            <p:ph type="ctrTitle" hasCustomPrompt="1"/>
          </p:nvPr>
        </p:nvSpPr>
        <p:spPr>
          <a:xfrm>
            <a:off x="662400" y="1289913"/>
            <a:ext cx="5812325" cy="1655762"/>
          </a:xfrm>
        </p:spPr>
        <p:txBody>
          <a:bodyPr anchor="b">
            <a:normAutofit/>
          </a:bodyPr>
          <a:lstStyle>
            <a:lvl1pPr algn="l">
              <a:defRPr sz="4000"/>
            </a:lvl1pPr>
          </a:lstStyle>
          <a:p>
            <a:r>
              <a:rPr lang="sv-SE" dirty="0"/>
              <a:t>Avsnittstitel</a:t>
            </a:r>
          </a:p>
        </p:txBody>
      </p:sp>
      <p:sp>
        <p:nvSpPr>
          <p:cNvPr id="3" name="Underrubrik 2">
            <a:extLst>
              <a:ext uri="{FF2B5EF4-FFF2-40B4-BE49-F238E27FC236}">
                <a16:creationId xmlns:a16="http://schemas.microsoft.com/office/drawing/2014/main" id="{6D6C8608-025E-FD41-AD6A-A35C723880B5}"/>
              </a:ext>
            </a:extLst>
          </p:cNvPr>
          <p:cNvSpPr>
            <a:spLocks noGrp="1"/>
          </p:cNvSpPr>
          <p:nvPr>
            <p:ph type="subTitle" idx="1" hasCustomPrompt="1"/>
          </p:nvPr>
        </p:nvSpPr>
        <p:spPr>
          <a:xfrm>
            <a:off x="660903" y="2964339"/>
            <a:ext cx="5812325" cy="929322"/>
          </a:xfr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err="1"/>
              <a:t>Lorem</a:t>
            </a:r>
            <a:r>
              <a:rPr lang="sv-SE" dirty="0"/>
              <a:t> </a:t>
            </a:r>
            <a:r>
              <a:rPr lang="sv-SE" dirty="0" err="1"/>
              <a:t>ipsum</a:t>
            </a:r>
            <a:r>
              <a:rPr lang="sv-SE" dirty="0"/>
              <a:t> </a:t>
            </a:r>
            <a:r>
              <a:rPr lang="sv-SE" dirty="0" err="1"/>
              <a:t>dolor</a:t>
            </a:r>
            <a:endParaRPr lang="sv-SE" dirty="0"/>
          </a:p>
        </p:txBody>
      </p:sp>
      <p:pic>
        <p:nvPicPr>
          <p:cNvPr id="8" name="Bildobjekt 7">
            <a:extLst>
              <a:ext uri="{FF2B5EF4-FFF2-40B4-BE49-F238E27FC236}">
                <a16:creationId xmlns:a16="http://schemas.microsoft.com/office/drawing/2014/main" id="{3BE1E315-C437-6448-8579-A95E71D7800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896801" y="2245257"/>
            <a:ext cx="4295199" cy="4612743"/>
          </a:xfrm>
          <a:prstGeom prst="rect">
            <a:avLst/>
          </a:prstGeom>
        </p:spPr>
      </p:pic>
    </p:spTree>
    <p:extLst>
      <p:ext uri="{BB962C8B-B14F-4D97-AF65-F5344CB8AC3E}">
        <p14:creationId xmlns:p14="http://schemas.microsoft.com/office/powerpoint/2010/main" val="2332807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311B47-16D8-9647-829B-D0786C5229AE}"/>
              </a:ext>
            </a:extLst>
          </p:cNvPr>
          <p:cNvSpPr>
            <a:spLocks noGrp="1"/>
          </p:cNvSpPr>
          <p:nvPr>
            <p:ph type="title"/>
          </p:nvPr>
        </p:nvSpPr>
        <p:spPr>
          <a:xfrm>
            <a:off x="660904" y="563963"/>
            <a:ext cx="9113718"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4" y="1982709"/>
            <a:ext cx="9113718" cy="364854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0468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 2-spalt">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D3FD9A2-49C0-3745-BDC1-0A45AC1DAFDB}"/>
              </a:ext>
            </a:extLst>
          </p:cNvPr>
          <p:cNvSpPr>
            <a:spLocks noGrp="1"/>
          </p:cNvSpPr>
          <p:nvPr>
            <p:ph type="title"/>
          </p:nvPr>
        </p:nvSpPr>
        <p:spPr>
          <a:xfrm>
            <a:off x="660903" y="563963"/>
            <a:ext cx="10337925"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BCA91644-805D-2647-A846-5647CFD871D6}"/>
              </a:ext>
            </a:extLst>
          </p:cNvPr>
          <p:cNvSpPr>
            <a:spLocks noGrp="1"/>
          </p:cNvSpPr>
          <p:nvPr>
            <p:ph idx="1"/>
          </p:nvPr>
        </p:nvSpPr>
        <p:spPr>
          <a:xfrm>
            <a:off x="660903"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innehåll 2">
            <a:extLst>
              <a:ext uri="{FF2B5EF4-FFF2-40B4-BE49-F238E27FC236}">
                <a16:creationId xmlns:a16="http://schemas.microsoft.com/office/drawing/2014/main" id="{3AB8240A-3D11-9144-B799-360BB7BBCAC9}"/>
              </a:ext>
            </a:extLst>
          </p:cNvPr>
          <p:cNvSpPr>
            <a:spLocks noGrp="1"/>
          </p:cNvSpPr>
          <p:nvPr>
            <p:ph idx="10"/>
          </p:nvPr>
        </p:nvSpPr>
        <p:spPr>
          <a:xfrm>
            <a:off x="6007351" y="2006694"/>
            <a:ext cx="4991477" cy="38418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3733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Text och bild med mönster 1">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76EED47-53C9-2E48-9797-FBBA7D925FE5}"/>
              </a:ext>
            </a:extLst>
          </p:cNvPr>
          <p:cNvSpPr>
            <a:spLocks noGrp="1"/>
          </p:cNvSpPr>
          <p:nvPr>
            <p:ph type="pic" idx="1"/>
          </p:nvPr>
        </p:nvSpPr>
        <p:spPr>
          <a:xfrm>
            <a:off x="6636190" y="457200"/>
            <a:ext cx="5555810" cy="5454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AB223226-EFBF-AA47-B243-F3061F021B5C}"/>
              </a:ext>
            </a:extLst>
          </p:cNvPr>
          <p:cNvSpPr>
            <a:spLocks noGrp="1"/>
          </p:cNvSpPr>
          <p:nvPr>
            <p:ph type="title"/>
          </p:nvPr>
        </p:nvSpPr>
        <p:spPr>
          <a:xfrm>
            <a:off x="664588" y="457200"/>
            <a:ext cx="4599160" cy="873659"/>
          </a:xfrm>
        </p:spPr>
        <p:txBody>
          <a:bodyPr anchor="b"/>
          <a:lstStyle>
            <a:lvl1pPr>
              <a:defRPr sz="320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DA45EEC-7F09-5C43-8F4A-90D5EA136429}"/>
              </a:ext>
            </a:extLst>
          </p:cNvPr>
          <p:cNvSpPr>
            <a:spLocks noGrp="1"/>
          </p:cNvSpPr>
          <p:nvPr>
            <p:ph type="body" sz="half" idx="2"/>
          </p:nvPr>
        </p:nvSpPr>
        <p:spPr>
          <a:xfrm>
            <a:off x="651850" y="1595673"/>
            <a:ext cx="4599160" cy="38726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6" name="Rektangel 5">
            <a:extLst>
              <a:ext uri="{FF2B5EF4-FFF2-40B4-BE49-F238E27FC236}">
                <a16:creationId xmlns:a16="http://schemas.microsoft.com/office/drawing/2014/main" id="{861F52D4-6DBF-6D44-AA0B-E4DE5042FEF1}"/>
              </a:ext>
              <a:ext uri="{C183D7F6-B498-43B3-948B-1728B52AA6E4}">
                <adec:decorative xmlns:adec="http://schemas.microsoft.com/office/drawing/2017/decorative" val="1"/>
              </a:ext>
            </a:extLst>
          </p:cNvPr>
          <p:cNvSpPr/>
          <p:nvPr userDrawn="1"/>
        </p:nvSpPr>
        <p:spPr>
          <a:xfrm>
            <a:off x="5622202" y="4630847"/>
            <a:ext cx="2227153" cy="22271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55973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7F7"/>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F9EF735-2EBE-7F49-82AA-336045B308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CDD7512-FD86-934F-A2F4-DE5978D53E17}"/>
              </a:ext>
            </a:extLst>
          </p:cNvPr>
          <p:cNvSpPr>
            <a:spLocks noGrp="1"/>
          </p:cNvSpPr>
          <p:nvPr>
            <p:ph type="body" idx="1"/>
          </p:nvPr>
        </p:nvSpPr>
        <p:spPr>
          <a:xfrm>
            <a:off x="838200" y="1825625"/>
            <a:ext cx="10515600" cy="3991281"/>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 6" descr="Svenska ESF-rådets logotyp">
            <a:extLst>
              <a:ext uri="{FF2B5EF4-FFF2-40B4-BE49-F238E27FC236}">
                <a16:creationId xmlns:a16="http://schemas.microsoft.com/office/drawing/2014/main" id="{2966011D-4AEF-84FD-4C3F-3C537C67B783}"/>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a:off x="312109" y="6089636"/>
            <a:ext cx="1545142" cy="422413"/>
          </a:xfrm>
          <a:prstGeom prst="rect">
            <a:avLst/>
          </a:prstGeom>
        </p:spPr>
      </p:pic>
      <p:pic>
        <p:nvPicPr>
          <p:cNvPr id="5" name="Bildobjekt 4" descr="Medfinansieras av Europeiska unionen logotyp">
            <a:extLst>
              <a:ext uri="{FF2B5EF4-FFF2-40B4-BE49-F238E27FC236}">
                <a16:creationId xmlns:a16="http://schemas.microsoft.com/office/drawing/2014/main" id="{CC4DCFF5-3772-5F15-D6C4-B2BD67E303EA}"/>
              </a:ext>
            </a:extLst>
          </p:cNvPr>
          <p:cNvPicPr>
            <a:picLocks noChangeAspect="1"/>
          </p:cNvPicPr>
          <p:nvPr userDrawn="1"/>
        </p:nvPicPr>
        <p:blipFill>
          <a:blip r:embed="rId24"/>
          <a:stretch>
            <a:fillRect/>
          </a:stretch>
        </p:blipFill>
        <p:spPr>
          <a:xfrm>
            <a:off x="2068196" y="6063027"/>
            <a:ext cx="2237677" cy="475674"/>
          </a:xfrm>
          <a:prstGeom prst="rect">
            <a:avLst/>
          </a:prstGeom>
        </p:spPr>
      </p:pic>
    </p:spTree>
    <p:extLst>
      <p:ext uri="{BB962C8B-B14F-4D97-AF65-F5344CB8AC3E}">
        <p14:creationId xmlns:p14="http://schemas.microsoft.com/office/powerpoint/2010/main" val="3659997774"/>
      </p:ext>
    </p:extLst>
  </p:cSld>
  <p:clrMap bg1="lt1" tx1="dk1" bg2="lt2" tx2="dk2" accent1="accent1" accent2="accent2" accent3="accent3" accent4="accent4" accent5="accent5" accent6="accent6" hlink="hlink" folHlink="folHlink"/>
  <p:sldLayoutIdLst>
    <p:sldLayoutId id="2147483659" r:id="rId1"/>
    <p:sldLayoutId id="2147483675" r:id="rId2"/>
    <p:sldLayoutId id="2147483649" r:id="rId3"/>
    <p:sldLayoutId id="2147483661" r:id="rId4"/>
    <p:sldLayoutId id="2147483662" r:id="rId5"/>
    <p:sldLayoutId id="2147483658" r:id="rId6"/>
    <p:sldLayoutId id="2147483650" r:id="rId7"/>
    <p:sldLayoutId id="2147483660" r:id="rId8"/>
    <p:sldLayoutId id="2147483664" r:id="rId9"/>
    <p:sldLayoutId id="2147483666" r:id="rId10"/>
    <p:sldLayoutId id="2147483668" r:id="rId11"/>
    <p:sldLayoutId id="2147483667" r:id="rId12"/>
    <p:sldLayoutId id="2147483665" r:id="rId13"/>
    <p:sldLayoutId id="2147483669" r:id="rId14"/>
    <p:sldLayoutId id="2147483671" r:id="rId15"/>
    <p:sldLayoutId id="2147483672" r:id="rId16"/>
    <p:sldLayoutId id="2147483657" r:id="rId17"/>
    <p:sldLayoutId id="2147483663" r:id="rId18"/>
    <p:sldLayoutId id="2147483654" r:id="rId19"/>
    <p:sldLayoutId id="2147483655" r:id="rId20"/>
  </p:sldLayoutIdLst>
  <p:txStyles>
    <p:title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vl2pPr marL="627063" indent="-169863" algn="l" defTabSz="914400" rtl="0" eaLnBrk="1" latinLnBrk="0" hangingPunct="1">
        <a:lnSpc>
          <a:spcPct val="100000"/>
        </a:lnSpc>
        <a:spcBef>
          <a:spcPts val="500"/>
        </a:spcBef>
        <a:buFont typeface="Arial" panose="020B0604020202020204" pitchFamily="34" charset="0"/>
        <a:buChar char="•"/>
        <a:tabLst/>
        <a:defRPr sz="24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2pPr>
      <a:lvl3pPr marL="1112838" indent="-198438" algn="l" defTabSz="914400" rtl="0" eaLnBrk="1" latinLnBrk="0" hangingPunct="1">
        <a:lnSpc>
          <a:spcPct val="100000"/>
        </a:lnSpc>
        <a:spcBef>
          <a:spcPts val="500"/>
        </a:spcBef>
        <a:buFont typeface="Arial" panose="020B0604020202020204" pitchFamily="34" charset="0"/>
        <a:buChar char="•"/>
        <a:tabLst/>
        <a:defRPr sz="20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3pPr>
      <a:lvl4pPr marL="1558925" indent="-187325"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4pPr>
      <a:lvl5pPr marL="2006600" indent="-177800" algn="l" defTabSz="914400" rtl="0" eaLnBrk="1" latinLnBrk="0" hangingPunct="1">
        <a:lnSpc>
          <a:spcPct val="100000"/>
        </a:lnSpc>
        <a:spcBef>
          <a:spcPts val="500"/>
        </a:spcBef>
        <a:buFont typeface="Arial" panose="020B0604020202020204" pitchFamily="34" charset="0"/>
        <a:buChar char="•"/>
        <a:tabLst/>
        <a:defRPr sz="180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4AE6B2-D74D-0C4C-9352-F4014B059614}"/>
              </a:ext>
            </a:extLst>
          </p:cNvPr>
          <p:cNvSpPr>
            <a:spLocks noGrp="1"/>
          </p:cNvSpPr>
          <p:nvPr>
            <p:ph type="ctrTitle"/>
          </p:nvPr>
        </p:nvSpPr>
        <p:spPr>
          <a:xfrm>
            <a:off x="432151" y="1036705"/>
            <a:ext cx="5376466" cy="1257144"/>
          </a:xfrm>
        </p:spPr>
        <p:txBody>
          <a:bodyPr>
            <a:normAutofit fontScale="90000"/>
          </a:bodyPr>
          <a:lstStyle/>
          <a:p>
            <a:r>
              <a:rPr lang="sv-SE" dirty="0"/>
              <a:t>Övervakningskommittén</a:t>
            </a:r>
          </a:p>
        </p:txBody>
      </p:sp>
      <p:sp>
        <p:nvSpPr>
          <p:cNvPr id="7" name="Underrubrik 6">
            <a:extLst>
              <a:ext uri="{FF2B5EF4-FFF2-40B4-BE49-F238E27FC236}">
                <a16:creationId xmlns:a16="http://schemas.microsoft.com/office/drawing/2014/main" id="{8E29FE30-760A-314E-9211-A9F23E4EE892}"/>
              </a:ext>
            </a:extLst>
          </p:cNvPr>
          <p:cNvSpPr>
            <a:spLocks noGrp="1"/>
          </p:cNvSpPr>
          <p:nvPr>
            <p:ph type="subTitle" idx="1"/>
          </p:nvPr>
        </p:nvSpPr>
        <p:spPr>
          <a:xfrm>
            <a:off x="432152" y="2457360"/>
            <a:ext cx="5271530" cy="1163664"/>
          </a:xfrm>
        </p:spPr>
        <p:txBody>
          <a:bodyPr>
            <a:normAutofit/>
          </a:bodyPr>
          <a:lstStyle/>
          <a:p>
            <a:r>
              <a:rPr lang="sv-SE" sz="2500" dirty="0"/>
              <a:t>Socialfondsrapport 2022:3</a:t>
            </a:r>
          </a:p>
        </p:txBody>
      </p:sp>
      <p:sp>
        <p:nvSpPr>
          <p:cNvPr id="8" name="Platshållare för text 7">
            <a:extLst>
              <a:ext uri="{FF2B5EF4-FFF2-40B4-BE49-F238E27FC236}">
                <a16:creationId xmlns:a16="http://schemas.microsoft.com/office/drawing/2014/main" id="{36EC34E4-4A53-664E-9B19-2D58BE4EE609}"/>
              </a:ext>
            </a:extLst>
          </p:cNvPr>
          <p:cNvSpPr>
            <a:spLocks noGrp="1"/>
          </p:cNvSpPr>
          <p:nvPr>
            <p:ph type="body" sz="quarter" idx="10"/>
          </p:nvPr>
        </p:nvSpPr>
        <p:spPr/>
        <p:txBody>
          <a:bodyPr>
            <a:normAutofit/>
          </a:bodyPr>
          <a:lstStyle/>
          <a:p>
            <a:r>
              <a:rPr lang="sv-SE" dirty="0"/>
              <a:t>Joacim Rova Grevstig 7 december 2022</a:t>
            </a:r>
          </a:p>
        </p:txBody>
      </p:sp>
    </p:spTree>
    <p:extLst>
      <p:ext uri="{BB962C8B-B14F-4D97-AF65-F5344CB8AC3E}">
        <p14:creationId xmlns:p14="http://schemas.microsoft.com/office/powerpoint/2010/main" val="48519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4C64C-2671-D021-8F1F-2066C38DCF66}"/>
              </a:ext>
            </a:extLst>
          </p:cNvPr>
          <p:cNvSpPr>
            <a:spLocks noGrp="1"/>
          </p:cNvSpPr>
          <p:nvPr>
            <p:ph type="title"/>
          </p:nvPr>
        </p:nvSpPr>
        <p:spPr/>
        <p:txBody>
          <a:bodyPr/>
          <a:lstStyle/>
          <a:p>
            <a:r>
              <a:rPr lang="sv-SE" dirty="0"/>
              <a:t>Särskilt mål 2.1</a:t>
            </a:r>
          </a:p>
        </p:txBody>
      </p:sp>
      <p:graphicFrame>
        <p:nvGraphicFramePr>
          <p:cNvPr id="10" name="Platshållare för innehåll 6">
            <a:extLst>
              <a:ext uri="{FF2B5EF4-FFF2-40B4-BE49-F238E27FC236}">
                <a16:creationId xmlns:a16="http://schemas.microsoft.com/office/drawing/2014/main" id="{1CFB8E7B-B35B-1F4A-69A5-157229A57950}"/>
              </a:ext>
            </a:extLst>
          </p:cNvPr>
          <p:cNvGraphicFramePr>
            <a:graphicFrameLocks noGrp="1"/>
          </p:cNvGraphicFramePr>
          <p:nvPr>
            <p:ph idx="1"/>
            <p:extLst>
              <p:ext uri="{D42A27DB-BD31-4B8C-83A1-F6EECF244321}">
                <p14:modId xmlns:p14="http://schemas.microsoft.com/office/powerpoint/2010/main" val="3073900908"/>
              </p:ext>
            </p:extLst>
          </p:nvPr>
        </p:nvGraphicFramePr>
        <p:xfrm>
          <a:off x="660400" y="1982788"/>
          <a:ext cx="9113838" cy="3648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39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12FF278-522D-71C2-8D7C-B91C1EF2A9A5}"/>
              </a:ext>
            </a:extLst>
          </p:cNvPr>
          <p:cNvSpPr>
            <a:spLocks noGrp="1"/>
          </p:cNvSpPr>
          <p:nvPr>
            <p:ph type="title"/>
          </p:nvPr>
        </p:nvSpPr>
        <p:spPr/>
        <p:txBody>
          <a:bodyPr/>
          <a:lstStyle/>
          <a:p>
            <a:r>
              <a:rPr lang="sv-SE" dirty="0"/>
              <a:t>Särskilt mål 2.2</a:t>
            </a:r>
          </a:p>
        </p:txBody>
      </p:sp>
      <p:graphicFrame>
        <p:nvGraphicFramePr>
          <p:cNvPr id="4" name="Platshållare för innehåll 6">
            <a:extLst>
              <a:ext uri="{FF2B5EF4-FFF2-40B4-BE49-F238E27FC236}">
                <a16:creationId xmlns:a16="http://schemas.microsoft.com/office/drawing/2014/main" id="{526B1022-771B-1F7D-4270-E7E5A6548ED2}"/>
              </a:ext>
            </a:extLst>
          </p:cNvPr>
          <p:cNvGraphicFramePr>
            <a:graphicFrameLocks noGrp="1"/>
          </p:cNvGraphicFramePr>
          <p:nvPr>
            <p:ph idx="1"/>
            <p:extLst>
              <p:ext uri="{D42A27DB-BD31-4B8C-83A1-F6EECF244321}">
                <p14:modId xmlns:p14="http://schemas.microsoft.com/office/powerpoint/2010/main" val="1531615978"/>
              </p:ext>
            </p:extLst>
          </p:nvPr>
        </p:nvGraphicFramePr>
        <p:xfrm>
          <a:off x="660400" y="1982788"/>
          <a:ext cx="9113838" cy="3648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737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A887A1-55AD-1E83-4D2A-0E19661BC68C}"/>
              </a:ext>
            </a:extLst>
          </p:cNvPr>
          <p:cNvSpPr>
            <a:spLocks noGrp="1"/>
          </p:cNvSpPr>
          <p:nvPr>
            <p:ph type="title"/>
          </p:nvPr>
        </p:nvSpPr>
        <p:spPr/>
        <p:txBody>
          <a:bodyPr/>
          <a:lstStyle/>
          <a:p>
            <a:r>
              <a:rPr lang="sv-SE" dirty="0"/>
              <a:t>Särskilt mål 2.3</a:t>
            </a:r>
          </a:p>
        </p:txBody>
      </p:sp>
      <p:graphicFrame>
        <p:nvGraphicFramePr>
          <p:cNvPr id="4" name="Platshållare för innehåll 6">
            <a:extLst>
              <a:ext uri="{FF2B5EF4-FFF2-40B4-BE49-F238E27FC236}">
                <a16:creationId xmlns:a16="http://schemas.microsoft.com/office/drawing/2014/main" id="{96559EC9-8C88-111F-68BF-C28EBA91A8A3}"/>
              </a:ext>
            </a:extLst>
          </p:cNvPr>
          <p:cNvGraphicFramePr>
            <a:graphicFrameLocks noGrp="1"/>
          </p:cNvGraphicFramePr>
          <p:nvPr>
            <p:ph idx="1"/>
            <p:extLst>
              <p:ext uri="{D42A27DB-BD31-4B8C-83A1-F6EECF244321}">
                <p14:modId xmlns:p14="http://schemas.microsoft.com/office/powerpoint/2010/main" val="3825384409"/>
              </p:ext>
            </p:extLst>
          </p:nvPr>
        </p:nvGraphicFramePr>
        <p:xfrm>
          <a:off x="660400" y="1982788"/>
          <a:ext cx="9113838" cy="3648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114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0F6A4D-B561-49A6-F978-A17BA8A24D44}"/>
              </a:ext>
            </a:extLst>
          </p:cNvPr>
          <p:cNvSpPr>
            <a:spLocks noGrp="1"/>
          </p:cNvSpPr>
          <p:nvPr>
            <p:ph type="title"/>
          </p:nvPr>
        </p:nvSpPr>
        <p:spPr/>
        <p:txBody>
          <a:bodyPr/>
          <a:lstStyle/>
          <a:p>
            <a:r>
              <a:rPr lang="sv-SE" dirty="0"/>
              <a:t>Särskilt mål 3.1</a:t>
            </a:r>
          </a:p>
        </p:txBody>
      </p:sp>
      <p:graphicFrame>
        <p:nvGraphicFramePr>
          <p:cNvPr id="4" name="Platshållare för innehåll 6">
            <a:extLst>
              <a:ext uri="{FF2B5EF4-FFF2-40B4-BE49-F238E27FC236}">
                <a16:creationId xmlns:a16="http://schemas.microsoft.com/office/drawing/2014/main" id="{5AF8AD1E-063E-66B9-E3DE-5CE5DD81D43A}"/>
              </a:ext>
            </a:extLst>
          </p:cNvPr>
          <p:cNvGraphicFramePr>
            <a:graphicFrameLocks noGrp="1"/>
          </p:cNvGraphicFramePr>
          <p:nvPr>
            <p:ph idx="1"/>
            <p:extLst>
              <p:ext uri="{D42A27DB-BD31-4B8C-83A1-F6EECF244321}">
                <p14:modId xmlns:p14="http://schemas.microsoft.com/office/powerpoint/2010/main" val="2954436343"/>
              </p:ext>
            </p:extLst>
          </p:nvPr>
        </p:nvGraphicFramePr>
        <p:xfrm>
          <a:off x="660400" y="1982788"/>
          <a:ext cx="9113838" cy="36480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704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2FDE7D-8EFB-A5CA-B129-0630A5F27B60}"/>
              </a:ext>
            </a:extLst>
          </p:cNvPr>
          <p:cNvSpPr>
            <a:spLocks noGrp="1"/>
          </p:cNvSpPr>
          <p:nvPr>
            <p:ph type="title"/>
          </p:nvPr>
        </p:nvSpPr>
        <p:spPr/>
        <p:txBody>
          <a:bodyPr/>
          <a:lstStyle/>
          <a:p>
            <a:r>
              <a:rPr lang="sv-SE" dirty="0"/>
              <a:t>Könsuppdelningsindex</a:t>
            </a:r>
          </a:p>
        </p:txBody>
      </p:sp>
      <p:graphicFrame>
        <p:nvGraphicFramePr>
          <p:cNvPr id="4" name="Tabell 4">
            <a:extLst>
              <a:ext uri="{FF2B5EF4-FFF2-40B4-BE49-F238E27FC236}">
                <a16:creationId xmlns:a16="http://schemas.microsoft.com/office/drawing/2014/main" id="{8482D1BE-5EDD-1316-BB4B-BCF17B8091DD}"/>
              </a:ext>
            </a:extLst>
          </p:cNvPr>
          <p:cNvGraphicFramePr>
            <a:graphicFrameLocks noGrp="1"/>
          </p:cNvGraphicFramePr>
          <p:nvPr>
            <p:ph idx="1"/>
            <p:extLst>
              <p:ext uri="{D42A27DB-BD31-4B8C-83A1-F6EECF244321}">
                <p14:modId xmlns:p14="http://schemas.microsoft.com/office/powerpoint/2010/main" val="228336618"/>
              </p:ext>
            </p:extLst>
          </p:nvPr>
        </p:nvGraphicFramePr>
        <p:xfrm>
          <a:off x="660400" y="1982788"/>
          <a:ext cx="9113836" cy="2595880"/>
        </p:xfrm>
        <a:graphic>
          <a:graphicData uri="http://schemas.openxmlformats.org/drawingml/2006/table">
            <a:tbl>
              <a:tblPr firstRow="1" bandRow="1">
                <a:tableStyleId>{5C22544A-7EE6-4342-B048-85BDC9FD1C3A}</a:tableStyleId>
              </a:tblPr>
              <a:tblGrid>
                <a:gridCol w="2278459">
                  <a:extLst>
                    <a:ext uri="{9D8B030D-6E8A-4147-A177-3AD203B41FA5}">
                      <a16:colId xmlns:a16="http://schemas.microsoft.com/office/drawing/2014/main" val="3892844601"/>
                    </a:ext>
                  </a:extLst>
                </a:gridCol>
                <a:gridCol w="2278459">
                  <a:extLst>
                    <a:ext uri="{9D8B030D-6E8A-4147-A177-3AD203B41FA5}">
                      <a16:colId xmlns:a16="http://schemas.microsoft.com/office/drawing/2014/main" val="3090185254"/>
                    </a:ext>
                  </a:extLst>
                </a:gridCol>
                <a:gridCol w="2278459">
                  <a:extLst>
                    <a:ext uri="{9D8B030D-6E8A-4147-A177-3AD203B41FA5}">
                      <a16:colId xmlns:a16="http://schemas.microsoft.com/office/drawing/2014/main" val="2231270759"/>
                    </a:ext>
                  </a:extLst>
                </a:gridCol>
                <a:gridCol w="2278459">
                  <a:extLst>
                    <a:ext uri="{9D8B030D-6E8A-4147-A177-3AD203B41FA5}">
                      <a16:colId xmlns:a16="http://schemas.microsoft.com/office/drawing/2014/main" val="2586252282"/>
                    </a:ext>
                  </a:extLst>
                </a:gridCol>
              </a:tblGrid>
              <a:tr h="370840">
                <a:tc>
                  <a:txBody>
                    <a:bodyPr/>
                    <a:lstStyle/>
                    <a:p>
                      <a:pPr>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Ålder</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Index</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Förvärvsarbetande</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sv-SE"/>
                    </a:p>
                  </a:txBody>
                  <a:tcPr/>
                </a:tc>
                <a:extLst>
                  <a:ext uri="{0D108BD9-81ED-4DB2-BD59-A6C34878D82A}">
                    <a16:rowId xmlns:a16="http://schemas.microsoft.com/office/drawing/2014/main" val="2853323823"/>
                  </a:ext>
                </a:extLst>
              </a:tr>
              <a:tr h="370840">
                <a:tc>
                  <a:txBody>
                    <a:bodyPr/>
                    <a:lstStyle/>
                    <a:p>
                      <a:pP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 </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ts val="1300"/>
                        </a:lnSpc>
                        <a:spcAft>
                          <a:spcPts val="200"/>
                        </a:spcAft>
                      </a:pPr>
                      <a:r>
                        <a:rPr lang="sv-SE" sz="1600" b="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Kvinnor</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nSpc>
                          <a:spcPts val="1300"/>
                        </a:lnSpc>
                        <a:spcAft>
                          <a:spcPts val="200"/>
                        </a:spcAft>
                      </a:pPr>
                      <a:r>
                        <a:rPr lang="sv-SE" sz="1600" b="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Män</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80749706"/>
                  </a:ext>
                </a:extLst>
              </a:tr>
              <a:tr h="370840">
                <a:tc>
                  <a:txBody>
                    <a:bodyPr/>
                    <a:lstStyle/>
                    <a:p>
                      <a:pP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20–34</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41,4</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4 845</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8 076</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98017641"/>
                  </a:ext>
                </a:extLst>
              </a:tr>
              <a:tr h="370840">
                <a:tc>
                  <a:txBody>
                    <a:bodyPr/>
                    <a:lstStyle/>
                    <a:p>
                      <a:pP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35–49</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44,4</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939</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1 004</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29526240"/>
                  </a:ext>
                </a:extLst>
              </a:tr>
              <a:tr h="370840">
                <a:tc>
                  <a:txBody>
                    <a:bodyPr/>
                    <a:lstStyle/>
                    <a:p>
                      <a:pPr>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50–64</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46,6</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506</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559</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12331318"/>
                  </a:ext>
                </a:extLst>
              </a:tr>
              <a:tr h="370840">
                <a:tc>
                  <a:txBody>
                    <a:bodyPr/>
                    <a:lstStyle/>
                    <a:p>
                      <a:pPr>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a:t>
                      </a:r>
                    </a:p>
                  </a:txBody>
                  <a:tcPr marL="68580" marR="68580" marT="0" marB="0" anchor="b"/>
                </a:tc>
                <a:tc>
                  <a:txBody>
                    <a:bodyPr/>
                    <a:lstStyle/>
                    <a:p>
                      <a:pPr algn="r">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40,6</a:t>
                      </a:r>
                    </a:p>
                  </a:txBody>
                  <a:tcPr marL="68580" marR="68580" marT="0" marB="0" anchor="b"/>
                </a:tc>
                <a:tc>
                  <a:txBody>
                    <a:bodyPr/>
                    <a:lstStyle/>
                    <a:p>
                      <a:pPr algn="r">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6 290</a:t>
                      </a:r>
                    </a:p>
                  </a:txBody>
                  <a:tcPr marL="68580" marR="68580" marT="0" marB="0" anchor="b"/>
                </a:tc>
                <a:tc>
                  <a:txBody>
                    <a:bodyPr/>
                    <a:lstStyle/>
                    <a:p>
                      <a:pPr algn="r">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9 639</a:t>
                      </a:r>
                    </a:p>
                  </a:txBody>
                  <a:tcPr marL="68580" marR="68580" marT="0" marB="0" anchor="b"/>
                </a:tc>
                <a:extLst>
                  <a:ext uri="{0D108BD9-81ED-4DB2-BD59-A6C34878D82A}">
                    <a16:rowId xmlns:a16="http://schemas.microsoft.com/office/drawing/2014/main" val="1855137791"/>
                  </a:ext>
                </a:extLst>
              </a:tr>
              <a:tr h="370840">
                <a:tc gridSpan="2">
                  <a:txBody>
                    <a:bodyPr/>
                    <a:lstStyle/>
                    <a:p>
                      <a:pP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Okänt yrke</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hMerge="1">
                  <a:txBody>
                    <a:bodyPr/>
                    <a:lstStyle/>
                    <a:p>
                      <a:endParaRPr lang="sv-SE"/>
                    </a:p>
                  </a:txBody>
                  <a:tcPr/>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807</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1 824</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60304522"/>
                  </a:ext>
                </a:extLst>
              </a:tr>
            </a:tbl>
          </a:graphicData>
        </a:graphic>
      </p:graphicFrame>
    </p:spTree>
    <p:extLst>
      <p:ext uri="{BB962C8B-B14F-4D97-AF65-F5344CB8AC3E}">
        <p14:creationId xmlns:p14="http://schemas.microsoft.com/office/powerpoint/2010/main" val="237176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9B010E-241D-5EDB-6C66-945AA25F0382}"/>
              </a:ext>
            </a:extLst>
          </p:cNvPr>
          <p:cNvSpPr>
            <a:spLocks noGrp="1"/>
          </p:cNvSpPr>
          <p:nvPr>
            <p:ph type="title"/>
          </p:nvPr>
        </p:nvSpPr>
        <p:spPr/>
        <p:txBody>
          <a:bodyPr>
            <a:normAutofit fontScale="90000"/>
          </a:bodyPr>
          <a:lstStyle/>
          <a:p>
            <a:r>
              <a:rPr lang="sv-SE" dirty="0"/>
              <a:t>Varselprojekt (särskilt mål 1.1) </a:t>
            </a:r>
            <a:br>
              <a:rPr lang="sv-SE" dirty="0"/>
            </a:br>
            <a:r>
              <a:rPr lang="sv-SE" dirty="0"/>
              <a:t>Omedelbara resultat</a:t>
            </a:r>
          </a:p>
        </p:txBody>
      </p:sp>
      <p:graphicFrame>
        <p:nvGraphicFramePr>
          <p:cNvPr id="4" name="Tabell 4">
            <a:extLst>
              <a:ext uri="{FF2B5EF4-FFF2-40B4-BE49-F238E27FC236}">
                <a16:creationId xmlns:a16="http://schemas.microsoft.com/office/drawing/2014/main" id="{B023CC25-F3EF-9217-1B57-A5766523B0BE}"/>
              </a:ext>
            </a:extLst>
          </p:cNvPr>
          <p:cNvGraphicFramePr>
            <a:graphicFrameLocks noGrp="1"/>
          </p:cNvGraphicFramePr>
          <p:nvPr>
            <p:ph idx="1"/>
            <p:extLst>
              <p:ext uri="{D42A27DB-BD31-4B8C-83A1-F6EECF244321}">
                <p14:modId xmlns:p14="http://schemas.microsoft.com/office/powerpoint/2010/main" val="1812569377"/>
              </p:ext>
            </p:extLst>
          </p:nvPr>
        </p:nvGraphicFramePr>
        <p:xfrm>
          <a:off x="666622" y="4226795"/>
          <a:ext cx="9108000" cy="1483360"/>
        </p:xfrm>
        <a:graphic>
          <a:graphicData uri="http://schemas.openxmlformats.org/drawingml/2006/table">
            <a:tbl>
              <a:tblPr firstRow="1" bandRow="1">
                <a:tableStyleId>{5C22544A-7EE6-4342-B048-85BDC9FD1C3A}</a:tableStyleId>
              </a:tblPr>
              <a:tblGrid>
                <a:gridCol w="4788000">
                  <a:extLst>
                    <a:ext uri="{9D8B030D-6E8A-4147-A177-3AD203B41FA5}">
                      <a16:colId xmlns:a16="http://schemas.microsoft.com/office/drawing/2014/main" val="2127909299"/>
                    </a:ext>
                  </a:extLst>
                </a:gridCol>
                <a:gridCol w="1440000">
                  <a:extLst>
                    <a:ext uri="{9D8B030D-6E8A-4147-A177-3AD203B41FA5}">
                      <a16:colId xmlns:a16="http://schemas.microsoft.com/office/drawing/2014/main" val="1574436795"/>
                    </a:ext>
                  </a:extLst>
                </a:gridCol>
                <a:gridCol w="1440000">
                  <a:extLst>
                    <a:ext uri="{9D8B030D-6E8A-4147-A177-3AD203B41FA5}">
                      <a16:colId xmlns:a16="http://schemas.microsoft.com/office/drawing/2014/main" val="1900606205"/>
                    </a:ext>
                  </a:extLst>
                </a:gridCol>
                <a:gridCol w="1440000">
                  <a:extLst>
                    <a:ext uri="{9D8B030D-6E8A-4147-A177-3AD203B41FA5}">
                      <a16:colId xmlns:a16="http://schemas.microsoft.com/office/drawing/2014/main" val="4185913283"/>
                    </a:ext>
                  </a:extLst>
                </a:gridCol>
              </a:tblGrid>
              <a:tr h="370840">
                <a:tc>
                  <a:txBody>
                    <a:bodyPr/>
                    <a:lstStyle/>
                    <a:p>
                      <a:pPr algn="l" fontAlgn="t"/>
                      <a:r>
                        <a:rPr lang="sv-SE" sz="1600" b="0" i="0" u="none" strike="noStrike" dirty="0">
                          <a:solidFill>
                            <a:srgbClr val="FFFFFF"/>
                          </a:solidFill>
                          <a:effectLst/>
                          <a:latin typeface="Trebuchet MS" panose="020B0603020202020204" pitchFamily="34" charset="0"/>
                        </a:rPr>
                        <a:t>Indikator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Kvinnor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Män</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Totalt</a:t>
                      </a:r>
                    </a:p>
                  </a:txBody>
                  <a:tcPr marL="6350" marR="6350" marT="6350" marB="0" anchor="ctr"/>
                </a:tc>
                <a:extLst>
                  <a:ext uri="{0D108BD9-81ED-4DB2-BD59-A6C34878D82A}">
                    <a16:rowId xmlns:a16="http://schemas.microsoft.com/office/drawing/2014/main" val="121449269"/>
                  </a:ext>
                </a:extLst>
              </a:tr>
              <a:tr h="370840">
                <a:tc>
                  <a:txBody>
                    <a:bodyPr/>
                    <a:lstStyle/>
                    <a:p>
                      <a:pPr algn="l" fontAlgn="b"/>
                      <a:r>
                        <a:rPr lang="sv-SE" sz="1600" b="0" i="0" u="none" strike="noStrike" dirty="0">
                          <a:solidFill>
                            <a:srgbClr val="000000"/>
                          </a:solidFill>
                          <a:effectLst/>
                          <a:latin typeface="Trebuchet MS" panose="020B0603020202020204" pitchFamily="34" charset="0"/>
                        </a:rPr>
                        <a:t>Totalt antal deltagare som har slutat</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134 245</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65 965</a:t>
                      </a:r>
                    </a:p>
                  </a:txBody>
                  <a:tcPr marL="6350" marR="6350" marT="6350" marB="0" anchor="b"/>
                </a:tc>
                <a:tc>
                  <a:txBody>
                    <a:bodyPr/>
                    <a:lstStyle/>
                    <a:p>
                      <a:pPr algn="r" fontAlgn="b"/>
                      <a:r>
                        <a:rPr lang="sv-SE" sz="1600" b="1" i="0" u="none" strike="noStrike">
                          <a:solidFill>
                            <a:srgbClr val="000000"/>
                          </a:solidFill>
                          <a:effectLst/>
                          <a:latin typeface="Trebuchet MS" panose="020B0603020202020204" pitchFamily="34" charset="0"/>
                        </a:rPr>
                        <a:t>200 210</a:t>
                      </a:r>
                    </a:p>
                  </a:txBody>
                  <a:tcPr marL="6350" marR="6350" marT="6350" marB="0" anchor="b"/>
                </a:tc>
                <a:extLst>
                  <a:ext uri="{0D108BD9-81ED-4DB2-BD59-A6C34878D82A}">
                    <a16:rowId xmlns:a16="http://schemas.microsoft.com/office/drawing/2014/main" val="1896961704"/>
                  </a:ext>
                </a:extLst>
              </a:tr>
              <a:tr h="370840">
                <a:tc>
                  <a:txBody>
                    <a:bodyPr/>
                    <a:lstStyle/>
                    <a:p>
                      <a:pPr algn="l" fontAlgn="b"/>
                      <a:r>
                        <a:rPr lang="sv-SE" sz="1600" b="0" i="0" u="none" strike="noStrike" dirty="0">
                          <a:solidFill>
                            <a:srgbClr val="000000"/>
                          </a:solidFill>
                          <a:effectLst/>
                          <a:latin typeface="Trebuchet MS" panose="020B0603020202020204" pitchFamily="34" charset="0"/>
                        </a:rPr>
                        <a:t>varav deltagare som erhållit en kvalifikation</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14 716</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17 055</a:t>
                      </a:r>
                    </a:p>
                  </a:txBody>
                  <a:tcPr marL="6350" marR="6350" marT="6350" marB="0" anchor="b"/>
                </a:tc>
                <a:tc>
                  <a:txBody>
                    <a:bodyPr/>
                    <a:lstStyle/>
                    <a:p>
                      <a:pPr algn="r" fontAlgn="b"/>
                      <a:r>
                        <a:rPr lang="sv-SE" sz="1600" b="1" i="0" u="none" strike="noStrike" dirty="0">
                          <a:solidFill>
                            <a:srgbClr val="000000"/>
                          </a:solidFill>
                          <a:effectLst/>
                          <a:latin typeface="Trebuchet MS" panose="020B0603020202020204" pitchFamily="34" charset="0"/>
                        </a:rPr>
                        <a:t>31 771</a:t>
                      </a:r>
                    </a:p>
                  </a:txBody>
                  <a:tcPr marL="6350" marR="6350" marT="6350" marB="0" anchor="b"/>
                </a:tc>
                <a:extLst>
                  <a:ext uri="{0D108BD9-81ED-4DB2-BD59-A6C34878D82A}">
                    <a16:rowId xmlns:a16="http://schemas.microsoft.com/office/drawing/2014/main" val="2703202956"/>
                  </a:ext>
                </a:extLst>
              </a:tr>
              <a:tr h="370840">
                <a:tc>
                  <a:txBody>
                    <a:bodyPr/>
                    <a:lstStyle/>
                    <a:p>
                      <a:pPr algn="l" fontAlgn="b"/>
                      <a:r>
                        <a:rPr lang="sv-SE" sz="1600" b="0" i="0" u="none" strike="noStrike" dirty="0">
                          <a:solidFill>
                            <a:srgbClr val="000000"/>
                          </a:solidFill>
                          <a:effectLst/>
                          <a:latin typeface="Trebuchet MS" panose="020B0603020202020204" pitchFamily="34" charset="0"/>
                        </a:rPr>
                        <a:t>Andel med förbättrad arbetsmarknadssituation</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10%</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25%</a:t>
                      </a:r>
                    </a:p>
                  </a:txBody>
                  <a:tcPr marL="6350" marR="6350" marT="6350" marB="0" anchor="b"/>
                </a:tc>
                <a:tc>
                  <a:txBody>
                    <a:bodyPr/>
                    <a:lstStyle/>
                    <a:p>
                      <a:pPr algn="r" fontAlgn="b"/>
                      <a:r>
                        <a:rPr lang="sv-SE" sz="1600" b="1" i="0" u="none" strike="noStrike" dirty="0">
                          <a:solidFill>
                            <a:srgbClr val="000000"/>
                          </a:solidFill>
                          <a:effectLst/>
                          <a:latin typeface="Trebuchet MS" panose="020B0603020202020204" pitchFamily="34" charset="0"/>
                        </a:rPr>
                        <a:t>16%</a:t>
                      </a:r>
                    </a:p>
                  </a:txBody>
                  <a:tcPr marL="6350" marR="6350" marT="6350" marB="0" anchor="b"/>
                </a:tc>
                <a:extLst>
                  <a:ext uri="{0D108BD9-81ED-4DB2-BD59-A6C34878D82A}">
                    <a16:rowId xmlns:a16="http://schemas.microsoft.com/office/drawing/2014/main" val="4152215845"/>
                  </a:ext>
                </a:extLst>
              </a:tr>
            </a:tbl>
          </a:graphicData>
        </a:graphic>
      </p:graphicFrame>
      <p:graphicFrame>
        <p:nvGraphicFramePr>
          <p:cNvPr id="5" name="Tabell 4">
            <a:extLst>
              <a:ext uri="{FF2B5EF4-FFF2-40B4-BE49-F238E27FC236}">
                <a16:creationId xmlns:a16="http://schemas.microsoft.com/office/drawing/2014/main" id="{9F5503B2-B09E-628C-F785-A0444951F44F}"/>
              </a:ext>
            </a:extLst>
          </p:cNvPr>
          <p:cNvGraphicFramePr>
            <a:graphicFrameLocks/>
          </p:cNvGraphicFramePr>
          <p:nvPr>
            <p:extLst>
              <p:ext uri="{D42A27DB-BD31-4B8C-83A1-F6EECF244321}">
                <p14:modId xmlns:p14="http://schemas.microsoft.com/office/powerpoint/2010/main" val="3862511738"/>
              </p:ext>
            </p:extLst>
          </p:nvPr>
        </p:nvGraphicFramePr>
        <p:xfrm>
          <a:off x="666622" y="2161082"/>
          <a:ext cx="9108000" cy="1483360"/>
        </p:xfrm>
        <a:graphic>
          <a:graphicData uri="http://schemas.openxmlformats.org/drawingml/2006/table">
            <a:tbl>
              <a:tblPr firstRow="1" bandRow="1">
                <a:tableStyleId>{5C22544A-7EE6-4342-B048-85BDC9FD1C3A}</a:tableStyleId>
              </a:tblPr>
              <a:tblGrid>
                <a:gridCol w="4788000">
                  <a:extLst>
                    <a:ext uri="{9D8B030D-6E8A-4147-A177-3AD203B41FA5}">
                      <a16:colId xmlns:a16="http://schemas.microsoft.com/office/drawing/2014/main" val="2127909299"/>
                    </a:ext>
                  </a:extLst>
                </a:gridCol>
                <a:gridCol w="1440000">
                  <a:extLst>
                    <a:ext uri="{9D8B030D-6E8A-4147-A177-3AD203B41FA5}">
                      <a16:colId xmlns:a16="http://schemas.microsoft.com/office/drawing/2014/main" val="1574436795"/>
                    </a:ext>
                  </a:extLst>
                </a:gridCol>
                <a:gridCol w="1440000">
                  <a:extLst>
                    <a:ext uri="{9D8B030D-6E8A-4147-A177-3AD203B41FA5}">
                      <a16:colId xmlns:a16="http://schemas.microsoft.com/office/drawing/2014/main" val="1900606205"/>
                    </a:ext>
                  </a:extLst>
                </a:gridCol>
                <a:gridCol w="1440000">
                  <a:extLst>
                    <a:ext uri="{9D8B030D-6E8A-4147-A177-3AD203B41FA5}">
                      <a16:colId xmlns:a16="http://schemas.microsoft.com/office/drawing/2014/main" val="4185913283"/>
                    </a:ext>
                  </a:extLst>
                </a:gridCol>
              </a:tblGrid>
              <a:tr h="370840">
                <a:tc>
                  <a:txBody>
                    <a:bodyPr/>
                    <a:lstStyle/>
                    <a:p>
                      <a:pPr algn="l" fontAlgn="t"/>
                      <a:r>
                        <a:rPr lang="sv-SE" sz="1600" b="0" i="0" u="none" strike="noStrike" dirty="0">
                          <a:solidFill>
                            <a:srgbClr val="FFFFFF"/>
                          </a:solidFill>
                          <a:effectLst/>
                          <a:latin typeface="Trebuchet MS" panose="020B0603020202020204" pitchFamily="34" charset="0"/>
                        </a:rPr>
                        <a:t>Indikator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Kvinnor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Män</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Totalt</a:t>
                      </a:r>
                    </a:p>
                  </a:txBody>
                  <a:tcPr marL="6350" marR="6350" marT="6350" marB="0" anchor="ctr"/>
                </a:tc>
                <a:extLst>
                  <a:ext uri="{0D108BD9-81ED-4DB2-BD59-A6C34878D82A}">
                    <a16:rowId xmlns:a16="http://schemas.microsoft.com/office/drawing/2014/main" val="121449269"/>
                  </a:ext>
                </a:extLst>
              </a:tr>
              <a:tr h="370840">
                <a:tc>
                  <a:txBody>
                    <a:bodyPr/>
                    <a:lstStyle/>
                    <a:p>
                      <a:pPr algn="l" fontAlgn="b"/>
                      <a:r>
                        <a:rPr lang="sv-SE" sz="1600" b="0" i="0" u="none" strike="noStrike" dirty="0">
                          <a:solidFill>
                            <a:srgbClr val="000000"/>
                          </a:solidFill>
                          <a:effectLst/>
                          <a:latin typeface="Trebuchet MS" panose="020B0603020202020204" pitchFamily="34" charset="0"/>
                        </a:rPr>
                        <a:t>Totalt antal deltagare som har slutat</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1 512</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2 048</a:t>
                      </a:r>
                    </a:p>
                  </a:txBody>
                  <a:tcPr marL="6350" marR="6350" marT="6350" marB="0" anchor="b"/>
                </a:tc>
                <a:tc>
                  <a:txBody>
                    <a:bodyPr/>
                    <a:lstStyle/>
                    <a:p>
                      <a:pPr algn="r" fontAlgn="b"/>
                      <a:r>
                        <a:rPr lang="sv-SE" sz="1600" b="1" i="0" u="none" strike="noStrike">
                          <a:solidFill>
                            <a:srgbClr val="000000"/>
                          </a:solidFill>
                          <a:effectLst/>
                          <a:latin typeface="Trebuchet MS" panose="020B0603020202020204" pitchFamily="34" charset="0"/>
                        </a:rPr>
                        <a:t>3 560</a:t>
                      </a:r>
                    </a:p>
                  </a:txBody>
                  <a:tcPr marL="6350" marR="6350" marT="6350" marB="0" anchor="b"/>
                </a:tc>
                <a:extLst>
                  <a:ext uri="{0D108BD9-81ED-4DB2-BD59-A6C34878D82A}">
                    <a16:rowId xmlns:a16="http://schemas.microsoft.com/office/drawing/2014/main" val="1896961704"/>
                  </a:ext>
                </a:extLst>
              </a:tr>
              <a:tr h="370840">
                <a:tc>
                  <a:txBody>
                    <a:bodyPr/>
                    <a:lstStyle/>
                    <a:p>
                      <a:pPr algn="l" fontAlgn="b"/>
                      <a:r>
                        <a:rPr lang="sv-SE" sz="1600" b="0" i="0" u="none" strike="noStrike" dirty="0">
                          <a:solidFill>
                            <a:srgbClr val="000000"/>
                          </a:solidFill>
                          <a:effectLst/>
                          <a:latin typeface="Trebuchet MS" panose="020B0603020202020204" pitchFamily="34" charset="0"/>
                        </a:rPr>
                        <a:t>varav deltagare som erhållit en kvalifikation</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951</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993</a:t>
                      </a:r>
                    </a:p>
                  </a:txBody>
                  <a:tcPr marL="6350" marR="6350" marT="6350" marB="0" anchor="b"/>
                </a:tc>
                <a:tc>
                  <a:txBody>
                    <a:bodyPr/>
                    <a:lstStyle/>
                    <a:p>
                      <a:pPr algn="r" fontAlgn="b"/>
                      <a:r>
                        <a:rPr lang="sv-SE" sz="1600" b="1" i="0" u="none" strike="noStrike" dirty="0">
                          <a:solidFill>
                            <a:srgbClr val="000000"/>
                          </a:solidFill>
                          <a:effectLst/>
                          <a:latin typeface="Trebuchet MS" panose="020B0603020202020204" pitchFamily="34" charset="0"/>
                        </a:rPr>
                        <a:t>1 944</a:t>
                      </a:r>
                    </a:p>
                  </a:txBody>
                  <a:tcPr marL="6350" marR="6350" marT="6350" marB="0" anchor="b"/>
                </a:tc>
                <a:extLst>
                  <a:ext uri="{0D108BD9-81ED-4DB2-BD59-A6C34878D82A}">
                    <a16:rowId xmlns:a16="http://schemas.microsoft.com/office/drawing/2014/main" val="2703202956"/>
                  </a:ext>
                </a:extLst>
              </a:tr>
              <a:tr h="370840">
                <a:tc>
                  <a:txBody>
                    <a:bodyPr/>
                    <a:lstStyle/>
                    <a:p>
                      <a:pPr algn="l" fontAlgn="b"/>
                      <a:r>
                        <a:rPr lang="sv-SE" sz="1600" b="0" i="0" u="none" strike="noStrike" dirty="0">
                          <a:solidFill>
                            <a:srgbClr val="000000"/>
                          </a:solidFill>
                          <a:effectLst/>
                          <a:latin typeface="Trebuchet MS" panose="020B0603020202020204" pitchFamily="34" charset="0"/>
                        </a:rPr>
                        <a:t>Andel med förbättrad arbetsmarknadssituation</a:t>
                      </a:r>
                    </a:p>
                  </a:txBody>
                  <a:tcPr marL="6350" marR="6350" marT="6350" marB="0" anchor="b"/>
                </a:tc>
                <a:tc>
                  <a:txBody>
                    <a:bodyPr/>
                    <a:lstStyle/>
                    <a:p>
                      <a:pPr algn="r" fontAlgn="b"/>
                      <a:r>
                        <a:rPr lang="sv-SE" sz="1600" b="0" i="0" u="none" strike="noStrike">
                          <a:solidFill>
                            <a:srgbClr val="000000"/>
                          </a:solidFill>
                          <a:effectLst/>
                          <a:latin typeface="Trebuchet MS" panose="020B0603020202020204" pitchFamily="34" charset="0"/>
                        </a:rPr>
                        <a:t>63%</a:t>
                      </a:r>
                    </a:p>
                  </a:txBody>
                  <a:tcPr marL="6350" marR="6350" marT="6350" marB="0" anchor="b"/>
                </a:tc>
                <a:tc>
                  <a:txBody>
                    <a:bodyPr/>
                    <a:lstStyle/>
                    <a:p>
                      <a:pPr algn="r" fontAlgn="b"/>
                      <a:r>
                        <a:rPr lang="sv-SE" sz="1600" b="0" i="0" u="none" strike="noStrike" dirty="0">
                          <a:solidFill>
                            <a:srgbClr val="000000"/>
                          </a:solidFill>
                          <a:effectLst/>
                          <a:latin typeface="Trebuchet MS" panose="020B0603020202020204" pitchFamily="34" charset="0"/>
                        </a:rPr>
                        <a:t>48%</a:t>
                      </a:r>
                    </a:p>
                  </a:txBody>
                  <a:tcPr marL="6350" marR="6350" marT="6350" marB="0" anchor="b"/>
                </a:tc>
                <a:tc>
                  <a:txBody>
                    <a:bodyPr/>
                    <a:lstStyle/>
                    <a:p>
                      <a:pPr algn="r" fontAlgn="b"/>
                      <a:r>
                        <a:rPr lang="sv-SE" sz="1600" b="1" i="0" u="none" strike="noStrike" dirty="0">
                          <a:solidFill>
                            <a:srgbClr val="000000"/>
                          </a:solidFill>
                          <a:effectLst/>
                          <a:latin typeface="Trebuchet MS" panose="020B0603020202020204" pitchFamily="34" charset="0"/>
                        </a:rPr>
                        <a:t>55%</a:t>
                      </a:r>
                    </a:p>
                  </a:txBody>
                  <a:tcPr marL="6350" marR="6350" marT="6350" marB="0" anchor="b"/>
                </a:tc>
                <a:extLst>
                  <a:ext uri="{0D108BD9-81ED-4DB2-BD59-A6C34878D82A}">
                    <a16:rowId xmlns:a16="http://schemas.microsoft.com/office/drawing/2014/main" val="4152215845"/>
                  </a:ext>
                </a:extLst>
              </a:tr>
            </a:tbl>
          </a:graphicData>
        </a:graphic>
      </p:graphicFrame>
      <p:sp>
        <p:nvSpPr>
          <p:cNvPr id="6" name="Rubrik 1">
            <a:extLst>
              <a:ext uri="{FF2B5EF4-FFF2-40B4-BE49-F238E27FC236}">
                <a16:creationId xmlns:a16="http://schemas.microsoft.com/office/drawing/2014/main" id="{A62B909F-B94B-377B-6BEA-A3CBA95D9B24}"/>
              </a:ext>
            </a:extLst>
          </p:cNvPr>
          <p:cNvSpPr txBox="1">
            <a:spLocks/>
          </p:cNvSpPr>
          <p:nvPr/>
        </p:nvSpPr>
        <p:spPr>
          <a:xfrm>
            <a:off x="691387" y="3936281"/>
            <a:ext cx="2818171" cy="351477"/>
          </a:xfrm>
          <a:prstGeom prst="rect">
            <a:avLst/>
          </a:prstGeom>
        </p:spPr>
        <p:txBody>
          <a:bodyPr vert="horz" lIns="91440" tIns="45720" rIns="91440" bIns="45720" rtlCol="0" anchor="ctr">
            <a:normAutofit fontScale="97500"/>
          </a:bodyPr>
          <a:lst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stStyle>
          <a:p>
            <a:r>
              <a:rPr lang="sv-SE" sz="1600" dirty="0"/>
              <a:t>Totalt för särskilt mål 1.1</a:t>
            </a:r>
          </a:p>
        </p:txBody>
      </p:sp>
    </p:spTree>
    <p:extLst>
      <p:ext uri="{BB962C8B-B14F-4D97-AF65-F5344CB8AC3E}">
        <p14:creationId xmlns:p14="http://schemas.microsoft.com/office/powerpoint/2010/main" val="517445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49930A-916C-1CC0-B7E4-E7114059C7CA}"/>
              </a:ext>
            </a:extLst>
          </p:cNvPr>
          <p:cNvSpPr>
            <a:spLocks noGrp="1"/>
          </p:cNvSpPr>
          <p:nvPr>
            <p:ph type="title"/>
          </p:nvPr>
        </p:nvSpPr>
        <p:spPr/>
        <p:txBody>
          <a:bodyPr>
            <a:normAutofit fontScale="90000"/>
          </a:bodyPr>
          <a:lstStyle/>
          <a:p>
            <a:r>
              <a:rPr lang="sv-SE" dirty="0"/>
              <a:t>Särskilt mål 1.1</a:t>
            </a:r>
            <a:br>
              <a:rPr lang="sv-SE" dirty="0"/>
            </a:br>
            <a:r>
              <a:rPr lang="sv-SE" dirty="0"/>
              <a:t>Långsiktiga resultat (sex månader)</a:t>
            </a:r>
          </a:p>
        </p:txBody>
      </p:sp>
      <p:graphicFrame>
        <p:nvGraphicFramePr>
          <p:cNvPr id="4" name="Tabell 4">
            <a:extLst>
              <a:ext uri="{FF2B5EF4-FFF2-40B4-BE49-F238E27FC236}">
                <a16:creationId xmlns:a16="http://schemas.microsoft.com/office/drawing/2014/main" id="{8496A693-111B-AC19-5D45-E1415EF261E3}"/>
              </a:ext>
            </a:extLst>
          </p:cNvPr>
          <p:cNvGraphicFramePr>
            <a:graphicFrameLocks noGrp="1"/>
          </p:cNvGraphicFramePr>
          <p:nvPr>
            <p:ph idx="1"/>
            <p:extLst>
              <p:ext uri="{D42A27DB-BD31-4B8C-83A1-F6EECF244321}">
                <p14:modId xmlns:p14="http://schemas.microsoft.com/office/powerpoint/2010/main" val="1458402597"/>
              </p:ext>
            </p:extLst>
          </p:nvPr>
        </p:nvGraphicFramePr>
        <p:xfrm>
          <a:off x="660400" y="2165672"/>
          <a:ext cx="9108000" cy="1606550"/>
        </p:xfrm>
        <a:graphic>
          <a:graphicData uri="http://schemas.openxmlformats.org/drawingml/2006/table">
            <a:tbl>
              <a:tblPr firstRow="1" bandRow="1">
                <a:tableStyleId>{5C22544A-7EE6-4342-B048-85BDC9FD1C3A}</a:tableStyleId>
              </a:tblPr>
              <a:tblGrid>
                <a:gridCol w="4788000">
                  <a:extLst>
                    <a:ext uri="{9D8B030D-6E8A-4147-A177-3AD203B41FA5}">
                      <a16:colId xmlns:a16="http://schemas.microsoft.com/office/drawing/2014/main" val="2307418043"/>
                    </a:ext>
                  </a:extLst>
                </a:gridCol>
                <a:gridCol w="1440000">
                  <a:extLst>
                    <a:ext uri="{9D8B030D-6E8A-4147-A177-3AD203B41FA5}">
                      <a16:colId xmlns:a16="http://schemas.microsoft.com/office/drawing/2014/main" val="206272599"/>
                    </a:ext>
                  </a:extLst>
                </a:gridCol>
                <a:gridCol w="1440000">
                  <a:extLst>
                    <a:ext uri="{9D8B030D-6E8A-4147-A177-3AD203B41FA5}">
                      <a16:colId xmlns:a16="http://schemas.microsoft.com/office/drawing/2014/main" val="4106046200"/>
                    </a:ext>
                  </a:extLst>
                </a:gridCol>
                <a:gridCol w="1440000">
                  <a:extLst>
                    <a:ext uri="{9D8B030D-6E8A-4147-A177-3AD203B41FA5}">
                      <a16:colId xmlns:a16="http://schemas.microsoft.com/office/drawing/2014/main" val="1390027194"/>
                    </a:ext>
                  </a:extLst>
                </a:gridCol>
              </a:tblGrid>
              <a:tr h="370840">
                <a:tc>
                  <a:txBody>
                    <a:bodyPr/>
                    <a:lstStyle/>
                    <a:p>
                      <a:pPr algn="l" fontAlgn="t"/>
                      <a:r>
                        <a:rPr lang="sv-SE" sz="1600" b="0" i="0" u="none" strike="noStrike" dirty="0">
                          <a:solidFill>
                            <a:srgbClr val="FFFFFF"/>
                          </a:solidFill>
                          <a:effectLst/>
                          <a:latin typeface="Trebuchet MS" panose="020B0603020202020204" pitchFamily="34" charset="0"/>
                        </a:rPr>
                        <a:t>Indikator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Kvinnor</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Män</a:t>
                      </a:r>
                    </a:p>
                  </a:txBody>
                  <a:tcPr marL="6350" marR="6350" marT="6350" marB="0" anchor="ctr"/>
                </a:tc>
                <a:tc>
                  <a:txBody>
                    <a:bodyPr/>
                    <a:lstStyle/>
                    <a:p>
                      <a:pPr algn="l" fontAlgn="t"/>
                      <a:r>
                        <a:rPr lang="sv-SE" sz="1600" b="0" i="0" u="none" strike="noStrike" dirty="0">
                          <a:solidFill>
                            <a:srgbClr val="FFFFFF"/>
                          </a:solidFill>
                          <a:effectLst/>
                          <a:latin typeface="Trebuchet MS" panose="020B0603020202020204" pitchFamily="34" charset="0"/>
                        </a:rPr>
                        <a:t>Totalt</a:t>
                      </a:r>
                    </a:p>
                  </a:txBody>
                  <a:tcPr marL="6350" marR="6350" marT="6350" marB="0" anchor="ctr"/>
                </a:tc>
                <a:extLst>
                  <a:ext uri="{0D108BD9-81ED-4DB2-BD59-A6C34878D82A}">
                    <a16:rowId xmlns:a16="http://schemas.microsoft.com/office/drawing/2014/main" val="3684906179"/>
                  </a:ext>
                </a:extLst>
              </a:tr>
              <a:tr h="370840">
                <a:tc>
                  <a:txBody>
                    <a:bodyPr/>
                    <a:lstStyle/>
                    <a:p>
                      <a:pPr algn="l" fontAlgn="b"/>
                      <a:r>
                        <a:rPr lang="sv-SE" sz="1600" b="0" i="0" u="none" strike="noStrike" dirty="0">
                          <a:solidFill>
                            <a:srgbClr val="2B2B2B"/>
                          </a:solidFill>
                          <a:effectLst/>
                          <a:latin typeface="Trebuchet MS" panose="020B0603020202020204" pitchFamily="34" charset="0"/>
                        </a:rPr>
                        <a:t>Totalt antal deltagare 6 mån efter avslutad åtgärd</a:t>
                      </a:r>
                    </a:p>
                  </a:txBody>
                  <a:tcPr marL="6350" marR="6350" marT="6350" marB="0" anchor="b"/>
                </a:tc>
                <a:tc>
                  <a:txBody>
                    <a:bodyPr/>
                    <a:lstStyle/>
                    <a:p>
                      <a:pPr algn="r" fontAlgn="b"/>
                      <a:r>
                        <a:rPr lang="sv-SE" sz="1600" b="0" i="0" u="none" strike="noStrike" dirty="0">
                          <a:solidFill>
                            <a:srgbClr val="2B2B2B"/>
                          </a:solidFill>
                          <a:effectLst/>
                          <a:latin typeface="Trebuchet MS" panose="020B0603020202020204" pitchFamily="34" charset="0"/>
                        </a:rPr>
                        <a:t>130 993</a:t>
                      </a:r>
                    </a:p>
                  </a:txBody>
                  <a:tcPr marL="6350" marR="6350" marT="6350" marB="0" anchor="b"/>
                </a:tc>
                <a:tc>
                  <a:txBody>
                    <a:bodyPr/>
                    <a:lstStyle/>
                    <a:p>
                      <a:pPr algn="r" fontAlgn="b"/>
                      <a:r>
                        <a:rPr lang="sv-SE" sz="1600" b="0" i="0" u="none" strike="noStrike">
                          <a:solidFill>
                            <a:srgbClr val="2B2B2B"/>
                          </a:solidFill>
                          <a:effectLst/>
                          <a:latin typeface="Trebuchet MS" panose="020B0603020202020204" pitchFamily="34" charset="0"/>
                        </a:rPr>
                        <a:t>63 334</a:t>
                      </a:r>
                    </a:p>
                  </a:txBody>
                  <a:tcPr marL="6350" marR="6350" marT="6350" marB="0" anchor="b"/>
                </a:tc>
                <a:tc>
                  <a:txBody>
                    <a:bodyPr/>
                    <a:lstStyle/>
                    <a:p>
                      <a:pPr algn="r" fontAlgn="b"/>
                      <a:r>
                        <a:rPr lang="sv-SE" sz="1600" b="1" i="0" u="none" strike="noStrike">
                          <a:solidFill>
                            <a:srgbClr val="2B2B2B"/>
                          </a:solidFill>
                          <a:effectLst/>
                          <a:latin typeface="Trebuchet MS" panose="020B0603020202020204" pitchFamily="34" charset="0"/>
                        </a:rPr>
                        <a:t>194 327</a:t>
                      </a:r>
                    </a:p>
                  </a:txBody>
                  <a:tcPr marL="6350" marR="6350" marT="6350" marB="0" anchor="b"/>
                </a:tc>
                <a:extLst>
                  <a:ext uri="{0D108BD9-81ED-4DB2-BD59-A6C34878D82A}">
                    <a16:rowId xmlns:a16="http://schemas.microsoft.com/office/drawing/2014/main" val="1243380349"/>
                  </a:ext>
                </a:extLst>
              </a:tr>
              <a:tr h="370840">
                <a:tc>
                  <a:txBody>
                    <a:bodyPr/>
                    <a:lstStyle/>
                    <a:p>
                      <a:pPr algn="l" fontAlgn="b"/>
                      <a:r>
                        <a:rPr lang="sv-SE" sz="1600" b="0" i="0" u="none" strike="noStrike" dirty="0">
                          <a:solidFill>
                            <a:srgbClr val="2B2B2B"/>
                          </a:solidFill>
                          <a:effectLst/>
                          <a:latin typeface="Trebuchet MS" panose="020B0603020202020204" pitchFamily="34" charset="0"/>
                        </a:rPr>
                        <a:t>varav deltagare med förbättrad arbetsmarknadssituation</a:t>
                      </a:r>
                    </a:p>
                  </a:txBody>
                  <a:tcPr marL="6350" marR="6350" marT="6350" marB="0" anchor="b"/>
                </a:tc>
                <a:tc>
                  <a:txBody>
                    <a:bodyPr/>
                    <a:lstStyle/>
                    <a:p>
                      <a:pPr algn="r" fontAlgn="b"/>
                      <a:r>
                        <a:rPr lang="sv-SE" sz="1600" b="0" i="0" u="none" strike="noStrike" dirty="0">
                          <a:solidFill>
                            <a:srgbClr val="2B2B2B"/>
                          </a:solidFill>
                          <a:effectLst/>
                          <a:latin typeface="Trebuchet MS" panose="020B0603020202020204" pitchFamily="34" charset="0"/>
                        </a:rPr>
                        <a:t>47 496</a:t>
                      </a:r>
                    </a:p>
                  </a:txBody>
                  <a:tcPr marL="6350" marR="6350" marT="6350" marB="0" anchor="b"/>
                </a:tc>
                <a:tc>
                  <a:txBody>
                    <a:bodyPr/>
                    <a:lstStyle/>
                    <a:p>
                      <a:pPr algn="r" fontAlgn="b"/>
                      <a:r>
                        <a:rPr lang="sv-SE" sz="1600" b="0" i="0" u="none" strike="noStrike" dirty="0">
                          <a:solidFill>
                            <a:srgbClr val="2B2B2B"/>
                          </a:solidFill>
                          <a:effectLst/>
                          <a:latin typeface="Trebuchet MS" panose="020B0603020202020204" pitchFamily="34" charset="0"/>
                        </a:rPr>
                        <a:t>31 313</a:t>
                      </a:r>
                    </a:p>
                  </a:txBody>
                  <a:tcPr marL="6350" marR="6350" marT="6350" marB="0" anchor="b"/>
                </a:tc>
                <a:tc>
                  <a:txBody>
                    <a:bodyPr/>
                    <a:lstStyle/>
                    <a:p>
                      <a:pPr algn="r" fontAlgn="b"/>
                      <a:r>
                        <a:rPr lang="sv-SE" sz="1600" b="1" i="0" u="none" strike="noStrike" dirty="0">
                          <a:solidFill>
                            <a:srgbClr val="2B2B2B"/>
                          </a:solidFill>
                          <a:effectLst/>
                          <a:latin typeface="Trebuchet MS" panose="020B0603020202020204" pitchFamily="34" charset="0"/>
                        </a:rPr>
                        <a:t>78 809</a:t>
                      </a:r>
                    </a:p>
                  </a:txBody>
                  <a:tcPr marL="6350" marR="6350" marT="6350" marB="0" anchor="b"/>
                </a:tc>
                <a:extLst>
                  <a:ext uri="{0D108BD9-81ED-4DB2-BD59-A6C34878D82A}">
                    <a16:rowId xmlns:a16="http://schemas.microsoft.com/office/drawing/2014/main" val="3190056035"/>
                  </a:ext>
                </a:extLst>
              </a:tr>
              <a:tr h="370840">
                <a:tc>
                  <a:txBody>
                    <a:bodyPr/>
                    <a:lstStyle/>
                    <a:p>
                      <a:pPr algn="l" fontAlgn="b"/>
                      <a:r>
                        <a:rPr lang="sv-SE" sz="1600" b="0" i="0" u="none" strike="noStrike" dirty="0">
                          <a:solidFill>
                            <a:srgbClr val="2B2B2B"/>
                          </a:solidFill>
                          <a:effectLst/>
                          <a:latin typeface="Trebuchet MS" panose="020B0603020202020204" pitchFamily="34" charset="0"/>
                        </a:rPr>
                        <a:t>Andel med förbättrad arbetsmarknadssituation</a:t>
                      </a:r>
                    </a:p>
                  </a:txBody>
                  <a:tcPr marL="6350" marR="6350" marT="6350" marB="0" anchor="b"/>
                </a:tc>
                <a:tc>
                  <a:txBody>
                    <a:bodyPr/>
                    <a:lstStyle/>
                    <a:p>
                      <a:pPr algn="r" fontAlgn="b"/>
                      <a:r>
                        <a:rPr lang="sv-SE" sz="1600" b="0" i="0" u="none" strike="noStrike">
                          <a:solidFill>
                            <a:srgbClr val="2B2B2B"/>
                          </a:solidFill>
                          <a:effectLst/>
                          <a:latin typeface="Trebuchet MS" panose="020B0603020202020204" pitchFamily="34" charset="0"/>
                        </a:rPr>
                        <a:t>36%</a:t>
                      </a:r>
                    </a:p>
                  </a:txBody>
                  <a:tcPr marL="6350" marR="6350" marT="6350" marB="0" anchor="b"/>
                </a:tc>
                <a:tc>
                  <a:txBody>
                    <a:bodyPr/>
                    <a:lstStyle/>
                    <a:p>
                      <a:pPr algn="r" fontAlgn="b"/>
                      <a:r>
                        <a:rPr lang="sv-SE" sz="1600" b="0" i="0" u="none" strike="noStrike" dirty="0">
                          <a:solidFill>
                            <a:srgbClr val="2B2B2B"/>
                          </a:solidFill>
                          <a:effectLst/>
                          <a:latin typeface="Trebuchet MS" panose="020B0603020202020204" pitchFamily="34" charset="0"/>
                        </a:rPr>
                        <a:t>49%</a:t>
                      </a:r>
                    </a:p>
                  </a:txBody>
                  <a:tcPr marL="6350" marR="6350" marT="6350" marB="0" anchor="b"/>
                </a:tc>
                <a:tc>
                  <a:txBody>
                    <a:bodyPr/>
                    <a:lstStyle/>
                    <a:p>
                      <a:pPr algn="r" fontAlgn="b"/>
                      <a:r>
                        <a:rPr lang="sv-SE" sz="1600" b="1" i="0" u="none" strike="noStrike" dirty="0">
                          <a:solidFill>
                            <a:srgbClr val="2B2B2B"/>
                          </a:solidFill>
                          <a:effectLst/>
                          <a:latin typeface="Trebuchet MS" panose="020B0603020202020204" pitchFamily="34" charset="0"/>
                        </a:rPr>
                        <a:t>41%</a:t>
                      </a:r>
                    </a:p>
                  </a:txBody>
                  <a:tcPr marL="6350" marR="6350" marT="6350" marB="0" anchor="b"/>
                </a:tc>
                <a:extLst>
                  <a:ext uri="{0D108BD9-81ED-4DB2-BD59-A6C34878D82A}">
                    <a16:rowId xmlns:a16="http://schemas.microsoft.com/office/drawing/2014/main" val="3205153286"/>
                  </a:ext>
                </a:extLst>
              </a:tr>
            </a:tbl>
          </a:graphicData>
        </a:graphic>
      </p:graphicFrame>
    </p:spTree>
    <p:extLst>
      <p:ext uri="{BB962C8B-B14F-4D97-AF65-F5344CB8AC3E}">
        <p14:creationId xmlns:p14="http://schemas.microsoft.com/office/powerpoint/2010/main" val="292129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69C05FD-98CF-DE47-8AE1-3DC7D559D518}"/>
              </a:ext>
            </a:extLst>
          </p:cNvPr>
          <p:cNvSpPr>
            <a:spLocks noGrp="1"/>
          </p:cNvSpPr>
          <p:nvPr>
            <p:ph type="title"/>
          </p:nvPr>
        </p:nvSpPr>
        <p:spPr/>
        <p:txBody>
          <a:bodyPr/>
          <a:lstStyle/>
          <a:p>
            <a:r>
              <a:rPr lang="sv-SE" dirty="0"/>
              <a:t>Presentationens innehåll</a:t>
            </a:r>
          </a:p>
        </p:txBody>
      </p:sp>
      <p:sp>
        <p:nvSpPr>
          <p:cNvPr id="5" name="Platshållare för innehåll 4">
            <a:extLst>
              <a:ext uri="{FF2B5EF4-FFF2-40B4-BE49-F238E27FC236}">
                <a16:creationId xmlns:a16="http://schemas.microsoft.com/office/drawing/2014/main" id="{3A0D100B-1731-F849-879A-BE308F23E217}"/>
              </a:ext>
            </a:extLst>
          </p:cNvPr>
          <p:cNvSpPr>
            <a:spLocks noGrp="1"/>
          </p:cNvSpPr>
          <p:nvPr>
            <p:ph idx="1"/>
          </p:nvPr>
        </p:nvSpPr>
        <p:spPr/>
        <p:txBody>
          <a:bodyPr/>
          <a:lstStyle/>
          <a:p>
            <a:r>
              <a:rPr lang="sv-SE" dirty="0"/>
              <a:t>14 tabeller/diagram</a:t>
            </a:r>
          </a:p>
          <a:p>
            <a:r>
              <a:rPr lang="sv-SE" dirty="0"/>
              <a:t>Finansiell data</a:t>
            </a:r>
          </a:p>
          <a:p>
            <a:r>
              <a:rPr lang="sv-SE" dirty="0"/>
              <a:t>Deltagarstatistik och resultat</a:t>
            </a:r>
          </a:p>
        </p:txBody>
      </p:sp>
    </p:spTree>
    <p:extLst>
      <p:ext uri="{BB962C8B-B14F-4D97-AF65-F5344CB8AC3E}">
        <p14:creationId xmlns:p14="http://schemas.microsoft.com/office/powerpoint/2010/main" val="260092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p:txBody>
          <a:bodyPr/>
          <a:lstStyle/>
          <a:p>
            <a:r>
              <a:rPr lang="sv-SE" dirty="0"/>
              <a:t>Intecknade medel</a:t>
            </a:r>
          </a:p>
        </p:txBody>
      </p:sp>
      <p:graphicFrame>
        <p:nvGraphicFramePr>
          <p:cNvPr id="6" name="Tabell 6">
            <a:extLst>
              <a:ext uri="{FF2B5EF4-FFF2-40B4-BE49-F238E27FC236}">
                <a16:creationId xmlns:a16="http://schemas.microsoft.com/office/drawing/2014/main" id="{23F1A126-6B58-1E3E-A837-3BF7ECB053B8}"/>
              </a:ext>
            </a:extLst>
          </p:cNvPr>
          <p:cNvGraphicFramePr>
            <a:graphicFrameLocks noGrp="1"/>
          </p:cNvGraphicFramePr>
          <p:nvPr>
            <p:ph idx="1"/>
            <p:extLst>
              <p:ext uri="{D42A27DB-BD31-4B8C-83A1-F6EECF244321}">
                <p14:modId xmlns:p14="http://schemas.microsoft.com/office/powerpoint/2010/main" val="2661317755"/>
              </p:ext>
            </p:extLst>
          </p:nvPr>
        </p:nvGraphicFramePr>
        <p:xfrm>
          <a:off x="660400" y="1495108"/>
          <a:ext cx="9113835" cy="4547240"/>
        </p:xfrm>
        <a:graphic>
          <a:graphicData uri="http://schemas.openxmlformats.org/drawingml/2006/table">
            <a:tbl>
              <a:tblPr firstRow="1" bandRow="1">
                <a:tableStyleId>{5C22544A-7EE6-4342-B048-85BDC9FD1C3A}</a:tableStyleId>
              </a:tblPr>
              <a:tblGrid>
                <a:gridCol w="1425339">
                  <a:extLst>
                    <a:ext uri="{9D8B030D-6E8A-4147-A177-3AD203B41FA5}">
                      <a16:colId xmlns:a16="http://schemas.microsoft.com/office/drawing/2014/main" val="3685507269"/>
                    </a:ext>
                  </a:extLst>
                </a:gridCol>
                <a:gridCol w="1281416">
                  <a:extLst>
                    <a:ext uri="{9D8B030D-6E8A-4147-A177-3AD203B41FA5}">
                      <a16:colId xmlns:a16="http://schemas.microsoft.com/office/drawing/2014/main" val="453084827"/>
                    </a:ext>
                  </a:extLst>
                </a:gridCol>
                <a:gridCol w="1281416">
                  <a:extLst>
                    <a:ext uri="{9D8B030D-6E8A-4147-A177-3AD203B41FA5}">
                      <a16:colId xmlns:a16="http://schemas.microsoft.com/office/drawing/2014/main" val="2241419061"/>
                    </a:ext>
                  </a:extLst>
                </a:gridCol>
                <a:gridCol w="1281416">
                  <a:extLst>
                    <a:ext uri="{9D8B030D-6E8A-4147-A177-3AD203B41FA5}">
                      <a16:colId xmlns:a16="http://schemas.microsoft.com/office/drawing/2014/main" val="1894819921"/>
                    </a:ext>
                  </a:extLst>
                </a:gridCol>
                <a:gridCol w="1281416">
                  <a:extLst>
                    <a:ext uri="{9D8B030D-6E8A-4147-A177-3AD203B41FA5}">
                      <a16:colId xmlns:a16="http://schemas.microsoft.com/office/drawing/2014/main" val="2157091512"/>
                    </a:ext>
                  </a:extLst>
                </a:gridCol>
                <a:gridCol w="1281416">
                  <a:extLst>
                    <a:ext uri="{9D8B030D-6E8A-4147-A177-3AD203B41FA5}">
                      <a16:colId xmlns:a16="http://schemas.microsoft.com/office/drawing/2014/main" val="3965963146"/>
                    </a:ext>
                  </a:extLst>
                </a:gridCol>
                <a:gridCol w="1281416">
                  <a:extLst>
                    <a:ext uri="{9D8B030D-6E8A-4147-A177-3AD203B41FA5}">
                      <a16:colId xmlns:a16="http://schemas.microsoft.com/office/drawing/2014/main" val="381238803"/>
                    </a:ext>
                  </a:extLst>
                </a:gridCol>
              </a:tblGrid>
              <a:tr h="468000">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Särskilt mål</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Pågående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Avslutade, avbrutna och hävda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Samtliga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7064795"/>
                  </a:ext>
                </a:extLst>
              </a:tr>
              <a:tr h="370840">
                <a:tc>
                  <a:txBody>
                    <a:bodyPr/>
                    <a:lstStyle/>
                    <a:p>
                      <a:endParaRPr lang="sv-SE" dirty="0">
                        <a:solidFill>
                          <a:srgbClr val="2B2B2B"/>
                        </a:solidFill>
                        <a:latin typeface="Trebuchet MS" panose="020B0603020202020204" pitchFamily="34" charset="0"/>
                      </a:endParaRPr>
                    </a:p>
                  </a:txBody>
                  <a:tcPr/>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25925070"/>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1.1</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1 363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1 912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202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3 275</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306</a:t>
                      </a:r>
                    </a:p>
                  </a:txBody>
                  <a:tcPr marL="0" marR="0" marT="0" marB="0" anchor="b"/>
                </a:tc>
                <a:extLst>
                  <a:ext uri="{0D108BD9-81ED-4DB2-BD59-A6C34878D82A}">
                    <a16:rowId xmlns:a16="http://schemas.microsoft.com/office/drawing/2014/main" val="2679197987"/>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1.2</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131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187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47</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318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72</a:t>
                      </a:r>
                    </a:p>
                  </a:txBody>
                  <a:tcPr marL="0" marR="0" marT="0" marB="0" anchor="b"/>
                </a:tc>
                <a:extLst>
                  <a:ext uri="{0D108BD9-81ED-4DB2-BD59-A6C34878D82A}">
                    <a16:rowId xmlns:a16="http://schemas.microsoft.com/office/drawing/2014/main" val="4084486980"/>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2.1</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1 425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82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2 107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168</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3 532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250</a:t>
                      </a:r>
                    </a:p>
                  </a:txBody>
                  <a:tcPr marL="0" marR="0" marT="0" marB="0" anchor="b"/>
                </a:tc>
                <a:extLst>
                  <a:ext uri="{0D108BD9-81ED-4DB2-BD59-A6C34878D82A}">
                    <a16:rowId xmlns:a16="http://schemas.microsoft.com/office/drawing/2014/main" val="2841716733"/>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2.2</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434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16</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1 131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42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1 565</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58</a:t>
                      </a:r>
                    </a:p>
                  </a:txBody>
                  <a:tcPr marL="0" marR="0" marT="0" marB="0" anchor="b"/>
                </a:tc>
                <a:extLst>
                  <a:ext uri="{0D108BD9-81ED-4DB2-BD59-A6C34878D82A}">
                    <a16:rowId xmlns:a16="http://schemas.microsoft.com/office/drawing/2014/main" val="1030076895"/>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2.3</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924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52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1 963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2 886</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155</a:t>
                      </a:r>
                    </a:p>
                  </a:txBody>
                  <a:tcPr marL="0" marR="0" marT="0" marB="0" anchor="b"/>
                </a:tc>
                <a:extLst>
                  <a:ext uri="{0D108BD9-81ED-4DB2-BD59-A6C34878D82A}">
                    <a16:rowId xmlns:a16="http://schemas.microsoft.com/office/drawing/2014/main" val="179528522"/>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2.4 Care</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96</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96</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14</a:t>
                      </a:r>
                    </a:p>
                  </a:txBody>
                  <a:tcPr marL="0" marR="0" marT="0" marB="0" anchor="b"/>
                </a:tc>
                <a:extLst>
                  <a:ext uri="{0D108BD9-81ED-4DB2-BD59-A6C34878D82A}">
                    <a16:rowId xmlns:a16="http://schemas.microsoft.com/office/drawing/2014/main" val="524292001"/>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3.1</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226</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1 011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1 237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26</a:t>
                      </a:r>
                    </a:p>
                  </a:txBody>
                  <a:tcPr marL="0" marR="0" marT="0" marB="0" anchor="b"/>
                </a:tc>
                <a:extLst>
                  <a:ext uri="{0D108BD9-81ED-4DB2-BD59-A6C34878D82A}">
                    <a16:rowId xmlns:a16="http://schemas.microsoft.com/office/drawing/2014/main" val="1134611694"/>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5.1 Anställda</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18</a:t>
                      </a:r>
                    </a:p>
                  </a:txBody>
                  <a:tcPr marL="0" marR="0" marT="0" marB="0" anchor="b"/>
                </a:tc>
                <a:extLst>
                  <a:ext uri="{0D108BD9-81ED-4DB2-BD59-A6C34878D82A}">
                    <a16:rowId xmlns:a16="http://schemas.microsoft.com/office/drawing/2014/main" val="2850088285"/>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5.1 Arbetslösa</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1 778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1 778</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22</a:t>
                      </a:r>
                    </a:p>
                  </a:txBody>
                  <a:tcPr marL="0" marR="0" marT="0" marB="0" anchor="b"/>
                </a:tc>
                <a:extLst>
                  <a:ext uri="{0D108BD9-81ED-4DB2-BD59-A6C34878D82A}">
                    <a16:rowId xmlns:a16="http://schemas.microsoft.com/office/drawing/2014/main" val="1958493794"/>
                  </a:ext>
                </a:extLst>
              </a:tr>
              <a:tr h="370840">
                <a:tc>
                  <a:txBody>
                    <a:bodyPr/>
                    <a:lstStyle/>
                    <a:p>
                      <a:pPr algn="l">
                        <a:lnSpc>
                          <a:spcPts val="1300"/>
                        </a:lnSpc>
                        <a:spcAft>
                          <a:spcPts val="200"/>
                        </a:spcAft>
                      </a:pPr>
                      <a:r>
                        <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a:t>
                      </a:r>
                    </a:p>
                  </a:txBody>
                  <a:tcPr marL="68580" marR="68580" marT="0" marB="0" anchor="b"/>
                </a:tc>
                <a:tc>
                  <a:txBody>
                    <a:bodyPr/>
                    <a:lstStyle/>
                    <a:p>
                      <a:pPr algn="r" fontAlgn="ctr"/>
                      <a:r>
                        <a:rPr lang="sv-SE" sz="1600" b="1" i="0" u="none" strike="noStrike" dirty="0">
                          <a:solidFill>
                            <a:srgbClr val="2B2B2B"/>
                          </a:solidFill>
                          <a:effectLst/>
                          <a:latin typeface="Trebuchet MS" panose="020B0603020202020204" pitchFamily="34" charset="0"/>
                        </a:rPr>
                        <a:t>6 479</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334</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8 311</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587</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14 790</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921</a:t>
                      </a:r>
                    </a:p>
                  </a:txBody>
                  <a:tcPr marL="0" marR="0" marT="0" marB="0" anchor="b"/>
                </a:tc>
                <a:extLst>
                  <a:ext uri="{0D108BD9-81ED-4DB2-BD59-A6C34878D82A}">
                    <a16:rowId xmlns:a16="http://schemas.microsoft.com/office/drawing/2014/main" val="1156987632"/>
                  </a:ext>
                </a:extLst>
              </a:tr>
            </a:tbl>
          </a:graphicData>
        </a:graphic>
      </p:graphicFrame>
    </p:spTree>
    <p:extLst>
      <p:ext uri="{BB962C8B-B14F-4D97-AF65-F5344CB8AC3E}">
        <p14:creationId xmlns:p14="http://schemas.microsoft.com/office/powerpoint/2010/main" val="85303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258542-29C5-9641-B3C2-4B53DF1FDF2B}"/>
              </a:ext>
            </a:extLst>
          </p:cNvPr>
          <p:cNvSpPr>
            <a:spLocks noGrp="1"/>
          </p:cNvSpPr>
          <p:nvPr>
            <p:ph type="title"/>
          </p:nvPr>
        </p:nvSpPr>
        <p:spPr>
          <a:xfrm>
            <a:off x="660904" y="563963"/>
            <a:ext cx="9789382" cy="1325563"/>
          </a:xfrm>
        </p:spPr>
        <p:txBody>
          <a:bodyPr>
            <a:normAutofit fontScale="90000"/>
          </a:bodyPr>
          <a:lstStyle/>
          <a:p>
            <a:r>
              <a:rPr lang="sv-SE" dirty="0"/>
              <a:t>Intecknade medel med Care uppdaterad</a:t>
            </a:r>
          </a:p>
        </p:txBody>
      </p:sp>
      <p:graphicFrame>
        <p:nvGraphicFramePr>
          <p:cNvPr id="6" name="Tabell 6">
            <a:extLst>
              <a:ext uri="{FF2B5EF4-FFF2-40B4-BE49-F238E27FC236}">
                <a16:creationId xmlns:a16="http://schemas.microsoft.com/office/drawing/2014/main" id="{23F1A126-6B58-1E3E-A837-3BF7ECB053B8}"/>
              </a:ext>
            </a:extLst>
          </p:cNvPr>
          <p:cNvGraphicFramePr>
            <a:graphicFrameLocks noGrp="1"/>
          </p:cNvGraphicFramePr>
          <p:nvPr>
            <p:ph idx="1"/>
            <p:extLst>
              <p:ext uri="{D42A27DB-BD31-4B8C-83A1-F6EECF244321}">
                <p14:modId xmlns:p14="http://schemas.microsoft.com/office/powerpoint/2010/main" val="4135832464"/>
              </p:ext>
            </p:extLst>
          </p:nvPr>
        </p:nvGraphicFramePr>
        <p:xfrm>
          <a:off x="660400" y="1495108"/>
          <a:ext cx="9113835" cy="4547240"/>
        </p:xfrm>
        <a:graphic>
          <a:graphicData uri="http://schemas.openxmlformats.org/drawingml/2006/table">
            <a:tbl>
              <a:tblPr firstRow="1" bandRow="1">
                <a:tableStyleId>{5C22544A-7EE6-4342-B048-85BDC9FD1C3A}</a:tableStyleId>
              </a:tblPr>
              <a:tblGrid>
                <a:gridCol w="1425339">
                  <a:extLst>
                    <a:ext uri="{9D8B030D-6E8A-4147-A177-3AD203B41FA5}">
                      <a16:colId xmlns:a16="http://schemas.microsoft.com/office/drawing/2014/main" val="3685507269"/>
                    </a:ext>
                  </a:extLst>
                </a:gridCol>
                <a:gridCol w="1281416">
                  <a:extLst>
                    <a:ext uri="{9D8B030D-6E8A-4147-A177-3AD203B41FA5}">
                      <a16:colId xmlns:a16="http://schemas.microsoft.com/office/drawing/2014/main" val="453084827"/>
                    </a:ext>
                  </a:extLst>
                </a:gridCol>
                <a:gridCol w="1281416">
                  <a:extLst>
                    <a:ext uri="{9D8B030D-6E8A-4147-A177-3AD203B41FA5}">
                      <a16:colId xmlns:a16="http://schemas.microsoft.com/office/drawing/2014/main" val="2241419061"/>
                    </a:ext>
                  </a:extLst>
                </a:gridCol>
                <a:gridCol w="1281416">
                  <a:extLst>
                    <a:ext uri="{9D8B030D-6E8A-4147-A177-3AD203B41FA5}">
                      <a16:colId xmlns:a16="http://schemas.microsoft.com/office/drawing/2014/main" val="1894819921"/>
                    </a:ext>
                  </a:extLst>
                </a:gridCol>
                <a:gridCol w="1281416">
                  <a:extLst>
                    <a:ext uri="{9D8B030D-6E8A-4147-A177-3AD203B41FA5}">
                      <a16:colId xmlns:a16="http://schemas.microsoft.com/office/drawing/2014/main" val="2157091512"/>
                    </a:ext>
                  </a:extLst>
                </a:gridCol>
                <a:gridCol w="1281416">
                  <a:extLst>
                    <a:ext uri="{9D8B030D-6E8A-4147-A177-3AD203B41FA5}">
                      <a16:colId xmlns:a16="http://schemas.microsoft.com/office/drawing/2014/main" val="3965963146"/>
                    </a:ext>
                  </a:extLst>
                </a:gridCol>
                <a:gridCol w="1281416">
                  <a:extLst>
                    <a:ext uri="{9D8B030D-6E8A-4147-A177-3AD203B41FA5}">
                      <a16:colId xmlns:a16="http://schemas.microsoft.com/office/drawing/2014/main" val="381238803"/>
                    </a:ext>
                  </a:extLst>
                </a:gridCol>
              </a:tblGrid>
              <a:tr h="468000">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Särskilt mål</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Pågående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Avslutade, avbrutna och hävda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Samtliga projekt</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l">
                        <a:lnSpc>
                          <a:spcPts val="1300"/>
                        </a:lnSpc>
                        <a:spcAft>
                          <a:spcPts val="200"/>
                        </a:spcAft>
                      </a:pP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7064795"/>
                  </a:ext>
                </a:extLst>
              </a:tr>
              <a:tr h="370840">
                <a:tc>
                  <a:txBody>
                    <a:bodyPr/>
                    <a:lstStyle/>
                    <a:p>
                      <a:endParaRPr lang="sv-SE" dirty="0">
                        <a:solidFill>
                          <a:srgbClr val="2B2B2B"/>
                        </a:solidFill>
                        <a:latin typeface="Trebuchet MS" panose="020B0603020202020204" pitchFamily="34" charset="0"/>
                      </a:endParaRPr>
                    </a:p>
                  </a:txBody>
                  <a:tcPr/>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Mnkr</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Antal</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25925070"/>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1.1</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1 363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1 912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202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3 275</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306</a:t>
                      </a:r>
                    </a:p>
                  </a:txBody>
                  <a:tcPr marL="0" marR="0" marT="0" marB="0" anchor="b"/>
                </a:tc>
                <a:extLst>
                  <a:ext uri="{0D108BD9-81ED-4DB2-BD59-A6C34878D82A}">
                    <a16:rowId xmlns:a16="http://schemas.microsoft.com/office/drawing/2014/main" val="2679197987"/>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1.2</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131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187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47</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318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72</a:t>
                      </a:r>
                    </a:p>
                  </a:txBody>
                  <a:tcPr marL="0" marR="0" marT="0" marB="0" anchor="b"/>
                </a:tc>
                <a:extLst>
                  <a:ext uri="{0D108BD9-81ED-4DB2-BD59-A6C34878D82A}">
                    <a16:rowId xmlns:a16="http://schemas.microsoft.com/office/drawing/2014/main" val="4084486980"/>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2.1</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1 425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82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2 107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168</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3 532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250</a:t>
                      </a:r>
                    </a:p>
                  </a:txBody>
                  <a:tcPr marL="0" marR="0" marT="0" marB="0" anchor="b"/>
                </a:tc>
                <a:extLst>
                  <a:ext uri="{0D108BD9-81ED-4DB2-BD59-A6C34878D82A}">
                    <a16:rowId xmlns:a16="http://schemas.microsoft.com/office/drawing/2014/main" val="2841716733"/>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2.2</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434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16</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1 131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42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1 565</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58</a:t>
                      </a:r>
                    </a:p>
                  </a:txBody>
                  <a:tcPr marL="0" marR="0" marT="0" marB="0" anchor="b"/>
                </a:tc>
                <a:extLst>
                  <a:ext uri="{0D108BD9-81ED-4DB2-BD59-A6C34878D82A}">
                    <a16:rowId xmlns:a16="http://schemas.microsoft.com/office/drawing/2014/main" val="1030076895"/>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2.3</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924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52</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1 963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103</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2 886</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155</a:t>
                      </a:r>
                    </a:p>
                  </a:txBody>
                  <a:tcPr marL="0" marR="0" marT="0" marB="0" anchor="b"/>
                </a:tc>
                <a:extLst>
                  <a:ext uri="{0D108BD9-81ED-4DB2-BD59-A6C34878D82A}">
                    <a16:rowId xmlns:a16="http://schemas.microsoft.com/office/drawing/2014/main" val="179528522"/>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2.4 Care</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1" i="1" u="none" strike="noStrike" dirty="0">
                          <a:solidFill>
                            <a:srgbClr val="2B2B2B"/>
                          </a:solidFill>
                          <a:effectLst/>
                          <a:latin typeface="Trebuchet MS" panose="020B0603020202020204" pitchFamily="34" charset="0"/>
                        </a:rPr>
                        <a:t>434</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38</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434</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38</a:t>
                      </a:r>
                    </a:p>
                  </a:txBody>
                  <a:tcPr marL="0" marR="0" marT="0" marB="0" anchor="b"/>
                </a:tc>
                <a:extLst>
                  <a:ext uri="{0D108BD9-81ED-4DB2-BD59-A6C34878D82A}">
                    <a16:rowId xmlns:a16="http://schemas.microsoft.com/office/drawing/2014/main" val="524292001"/>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3.1</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226</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1 011</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25</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1 237</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26</a:t>
                      </a:r>
                    </a:p>
                  </a:txBody>
                  <a:tcPr marL="0" marR="0" marT="0" marB="0" anchor="b"/>
                </a:tc>
                <a:extLst>
                  <a:ext uri="{0D108BD9-81ED-4DB2-BD59-A6C34878D82A}">
                    <a16:rowId xmlns:a16="http://schemas.microsoft.com/office/drawing/2014/main" val="1134611694"/>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5.1 Anställda</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104</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18</a:t>
                      </a:r>
                    </a:p>
                  </a:txBody>
                  <a:tcPr marL="0" marR="0" marT="0" marB="0" anchor="b"/>
                </a:tc>
                <a:extLst>
                  <a:ext uri="{0D108BD9-81ED-4DB2-BD59-A6C34878D82A}">
                    <a16:rowId xmlns:a16="http://schemas.microsoft.com/office/drawing/2014/main" val="2850088285"/>
                  </a:ext>
                </a:extLst>
              </a:tr>
              <a:tr h="370840">
                <a:tc>
                  <a:txBody>
                    <a:bodyPr/>
                    <a:lstStyle/>
                    <a:p>
                      <a:pPr algn="l">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5.1 Arbetslösa</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ctr"/>
                      <a:r>
                        <a:rPr lang="sv-SE" sz="1600" b="0" i="0" u="none" strike="noStrike" dirty="0">
                          <a:solidFill>
                            <a:srgbClr val="2B2B2B"/>
                          </a:solidFill>
                          <a:effectLst/>
                          <a:latin typeface="Trebuchet MS" panose="020B0603020202020204" pitchFamily="34" charset="0"/>
                        </a:rPr>
                        <a:t>1 778</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22</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ctr"/>
                      <a:r>
                        <a:rPr lang="sv-SE" sz="1600" b="0" i="0" u="none" strike="noStrike">
                          <a:solidFill>
                            <a:srgbClr val="2B2B2B"/>
                          </a:solidFill>
                          <a:effectLst/>
                          <a:latin typeface="Trebuchet MS" panose="020B0603020202020204" pitchFamily="34" charset="0"/>
                        </a:rPr>
                        <a:t>1 778</a:t>
                      </a:r>
                    </a:p>
                  </a:txBody>
                  <a:tcPr marL="0" marR="0" marT="0" marB="0" anchor="b"/>
                </a:tc>
                <a:tc>
                  <a:txBody>
                    <a:bodyPr/>
                    <a:lstStyle/>
                    <a:p>
                      <a:pPr algn="r" fontAlgn="ctr"/>
                      <a:r>
                        <a:rPr lang="sv-SE" sz="1600" b="0" i="0" u="none" strike="noStrike" dirty="0">
                          <a:solidFill>
                            <a:srgbClr val="2B2B2B"/>
                          </a:solidFill>
                          <a:effectLst/>
                          <a:latin typeface="Trebuchet MS" panose="020B0603020202020204" pitchFamily="34" charset="0"/>
                        </a:rPr>
                        <a:t>22</a:t>
                      </a:r>
                    </a:p>
                  </a:txBody>
                  <a:tcPr marL="0" marR="0" marT="0" marB="0" anchor="b"/>
                </a:tc>
                <a:extLst>
                  <a:ext uri="{0D108BD9-81ED-4DB2-BD59-A6C34878D82A}">
                    <a16:rowId xmlns:a16="http://schemas.microsoft.com/office/drawing/2014/main" val="1958493794"/>
                  </a:ext>
                </a:extLst>
              </a:tr>
              <a:tr h="370840">
                <a:tc>
                  <a:txBody>
                    <a:bodyPr/>
                    <a:lstStyle/>
                    <a:p>
                      <a:pPr algn="l">
                        <a:lnSpc>
                          <a:spcPts val="1300"/>
                        </a:lnSpc>
                        <a:spcAft>
                          <a:spcPts val="200"/>
                        </a:spcAft>
                      </a:pPr>
                      <a:r>
                        <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a:t>
                      </a:r>
                    </a:p>
                  </a:txBody>
                  <a:tcPr marL="68580" marR="68580" marT="0" marB="0" anchor="b"/>
                </a:tc>
                <a:tc>
                  <a:txBody>
                    <a:bodyPr/>
                    <a:lstStyle/>
                    <a:p>
                      <a:pPr algn="r" fontAlgn="ctr"/>
                      <a:r>
                        <a:rPr lang="sv-SE" sz="1600" b="1" i="1" u="none" strike="noStrike" dirty="0">
                          <a:solidFill>
                            <a:srgbClr val="2B2B2B"/>
                          </a:solidFill>
                          <a:effectLst/>
                          <a:latin typeface="Trebuchet MS" panose="020B0603020202020204" pitchFamily="34" charset="0"/>
                        </a:rPr>
                        <a:t>6 819</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358</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8 311</a:t>
                      </a:r>
                    </a:p>
                  </a:txBody>
                  <a:tcPr marL="0" marR="0" marT="0" marB="0" anchor="b"/>
                </a:tc>
                <a:tc>
                  <a:txBody>
                    <a:bodyPr/>
                    <a:lstStyle/>
                    <a:p>
                      <a:pPr algn="r" fontAlgn="ctr"/>
                      <a:r>
                        <a:rPr lang="sv-SE" sz="1600" b="1" i="0" u="none" strike="noStrike" dirty="0">
                          <a:solidFill>
                            <a:srgbClr val="2B2B2B"/>
                          </a:solidFill>
                          <a:effectLst/>
                          <a:latin typeface="Trebuchet MS" panose="020B0603020202020204" pitchFamily="34" charset="0"/>
                        </a:rPr>
                        <a:t>587</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15 129</a:t>
                      </a:r>
                    </a:p>
                  </a:txBody>
                  <a:tcPr marL="0" marR="0" marT="0" marB="0" anchor="b"/>
                </a:tc>
                <a:tc>
                  <a:txBody>
                    <a:bodyPr/>
                    <a:lstStyle/>
                    <a:p>
                      <a:pPr algn="r" fontAlgn="ctr"/>
                      <a:r>
                        <a:rPr lang="sv-SE" sz="1600" b="1" i="1" u="none" strike="noStrike" dirty="0">
                          <a:solidFill>
                            <a:srgbClr val="2B2B2B"/>
                          </a:solidFill>
                          <a:effectLst/>
                          <a:latin typeface="Trebuchet MS" panose="020B0603020202020204" pitchFamily="34" charset="0"/>
                        </a:rPr>
                        <a:t>945</a:t>
                      </a:r>
                    </a:p>
                  </a:txBody>
                  <a:tcPr marL="0" marR="0" marT="0" marB="0" anchor="b"/>
                </a:tc>
                <a:extLst>
                  <a:ext uri="{0D108BD9-81ED-4DB2-BD59-A6C34878D82A}">
                    <a16:rowId xmlns:a16="http://schemas.microsoft.com/office/drawing/2014/main" val="1156987632"/>
                  </a:ext>
                </a:extLst>
              </a:tr>
            </a:tbl>
          </a:graphicData>
        </a:graphic>
      </p:graphicFrame>
      <p:sp>
        <p:nvSpPr>
          <p:cNvPr id="3" name="Rektangel: rundade hörn 2">
            <a:extLst>
              <a:ext uri="{FF2B5EF4-FFF2-40B4-BE49-F238E27FC236}">
                <a16:creationId xmlns:a16="http://schemas.microsoft.com/office/drawing/2014/main" id="{9028A6FA-F326-4356-4079-B73E1B12A19B}"/>
              </a:ext>
            </a:extLst>
          </p:cNvPr>
          <p:cNvSpPr>
            <a:spLocks noChangeAspect="1"/>
          </p:cNvSpPr>
          <p:nvPr/>
        </p:nvSpPr>
        <p:spPr>
          <a:xfrm rot="290828">
            <a:off x="6274744" y="4174605"/>
            <a:ext cx="4914730" cy="1766129"/>
          </a:xfrm>
          <a:prstGeom prst="roundRect">
            <a:avLst/>
          </a:prstGeom>
          <a:solidFill>
            <a:schemeClr val="accent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2400" u="sng" dirty="0">
                <a:solidFill>
                  <a:srgbClr val="2B2B2B"/>
                </a:solidFill>
                <a:latin typeface="Trebuchet MS" panose="020B0603020202020204" pitchFamily="34" charset="0"/>
              </a:rPr>
              <a:t>Särskilt mål 5.2 Care</a:t>
            </a:r>
          </a:p>
          <a:p>
            <a:r>
              <a:rPr lang="sv-SE" sz="2400" dirty="0">
                <a:solidFill>
                  <a:srgbClr val="2B2B2B"/>
                </a:solidFill>
                <a:latin typeface="Trebuchet MS" panose="020B0603020202020204" pitchFamily="34" charset="0"/>
              </a:rPr>
              <a:t>Utlysning på 450 miljoner kronor.</a:t>
            </a:r>
          </a:p>
          <a:p>
            <a:r>
              <a:rPr lang="sv-SE" sz="2400" dirty="0">
                <a:solidFill>
                  <a:srgbClr val="2B2B2B"/>
                </a:solidFill>
                <a:latin typeface="Trebuchet MS" panose="020B0603020202020204" pitchFamily="34" charset="0"/>
              </a:rPr>
              <a:t>Inkommit 7 ansökningar på 20 miljoner kronor.</a:t>
            </a:r>
          </a:p>
        </p:txBody>
      </p:sp>
    </p:spTree>
    <p:extLst>
      <p:ext uri="{BB962C8B-B14F-4D97-AF65-F5344CB8AC3E}">
        <p14:creationId xmlns:p14="http://schemas.microsoft.com/office/powerpoint/2010/main" val="219256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217CED-E68B-F5D1-F9B8-71A4F701BAB5}"/>
              </a:ext>
            </a:extLst>
          </p:cNvPr>
          <p:cNvSpPr>
            <a:spLocks noGrp="1"/>
          </p:cNvSpPr>
          <p:nvPr>
            <p:ph type="title"/>
          </p:nvPr>
        </p:nvSpPr>
        <p:spPr/>
        <p:txBody>
          <a:bodyPr/>
          <a:lstStyle/>
          <a:p>
            <a:r>
              <a:rPr lang="sv-SE" dirty="0"/>
              <a:t>Ramar och intecknat</a:t>
            </a:r>
          </a:p>
        </p:txBody>
      </p:sp>
      <p:graphicFrame>
        <p:nvGraphicFramePr>
          <p:cNvPr id="4" name="Tabell 4">
            <a:extLst>
              <a:ext uri="{FF2B5EF4-FFF2-40B4-BE49-F238E27FC236}">
                <a16:creationId xmlns:a16="http://schemas.microsoft.com/office/drawing/2014/main" id="{16246AB3-D48B-A877-2112-999CF21566AA}"/>
              </a:ext>
            </a:extLst>
          </p:cNvPr>
          <p:cNvGraphicFramePr>
            <a:graphicFrameLocks noGrp="1"/>
          </p:cNvGraphicFramePr>
          <p:nvPr>
            <p:ph idx="1"/>
            <p:extLst>
              <p:ext uri="{D42A27DB-BD31-4B8C-83A1-F6EECF244321}">
                <p14:modId xmlns:p14="http://schemas.microsoft.com/office/powerpoint/2010/main" val="343568708"/>
              </p:ext>
            </p:extLst>
          </p:nvPr>
        </p:nvGraphicFramePr>
        <p:xfrm>
          <a:off x="660400" y="1982788"/>
          <a:ext cx="9113832" cy="2873040"/>
        </p:xfrm>
        <a:graphic>
          <a:graphicData uri="http://schemas.openxmlformats.org/drawingml/2006/table">
            <a:tbl>
              <a:tblPr firstRow="1" bandRow="1">
                <a:tableStyleId>{5C22544A-7EE6-4342-B048-85BDC9FD1C3A}</a:tableStyleId>
              </a:tblPr>
              <a:tblGrid>
                <a:gridCol w="1301976">
                  <a:extLst>
                    <a:ext uri="{9D8B030D-6E8A-4147-A177-3AD203B41FA5}">
                      <a16:colId xmlns:a16="http://schemas.microsoft.com/office/drawing/2014/main" val="3012556689"/>
                    </a:ext>
                  </a:extLst>
                </a:gridCol>
                <a:gridCol w="1301976">
                  <a:extLst>
                    <a:ext uri="{9D8B030D-6E8A-4147-A177-3AD203B41FA5}">
                      <a16:colId xmlns:a16="http://schemas.microsoft.com/office/drawing/2014/main" val="3984192405"/>
                    </a:ext>
                  </a:extLst>
                </a:gridCol>
                <a:gridCol w="1301976">
                  <a:extLst>
                    <a:ext uri="{9D8B030D-6E8A-4147-A177-3AD203B41FA5}">
                      <a16:colId xmlns:a16="http://schemas.microsoft.com/office/drawing/2014/main" val="1976884830"/>
                    </a:ext>
                  </a:extLst>
                </a:gridCol>
                <a:gridCol w="1301976">
                  <a:extLst>
                    <a:ext uri="{9D8B030D-6E8A-4147-A177-3AD203B41FA5}">
                      <a16:colId xmlns:a16="http://schemas.microsoft.com/office/drawing/2014/main" val="1597255000"/>
                    </a:ext>
                  </a:extLst>
                </a:gridCol>
                <a:gridCol w="1301976">
                  <a:extLst>
                    <a:ext uri="{9D8B030D-6E8A-4147-A177-3AD203B41FA5}">
                      <a16:colId xmlns:a16="http://schemas.microsoft.com/office/drawing/2014/main" val="1467372255"/>
                    </a:ext>
                  </a:extLst>
                </a:gridCol>
                <a:gridCol w="1301976">
                  <a:extLst>
                    <a:ext uri="{9D8B030D-6E8A-4147-A177-3AD203B41FA5}">
                      <a16:colId xmlns:a16="http://schemas.microsoft.com/office/drawing/2014/main" val="4146696935"/>
                    </a:ext>
                  </a:extLst>
                </a:gridCol>
                <a:gridCol w="1301976">
                  <a:extLst>
                    <a:ext uri="{9D8B030D-6E8A-4147-A177-3AD203B41FA5}">
                      <a16:colId xmlns:a16="http://schemas.microsoft.com/office/drawing/2014/main" val="1770848769"/>
                    </a:ext>
                  </a:extLst>
                </a:gridCol>
              </a:tblGrid>
              <a:tr h="648000">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Program-område</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Tematiska mål</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Total ram</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Intecknat av ram</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Andel intecknat av ram</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Godkänd kostnad av ram</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lnSpc>
                          <a:spcPts val="1300"/>
                        </a:lnSpc>
                        <a:spcAft>
                          <a:spcPts val="200"/>
                        </a:spcAft>
                      </a:pPr>
                      <a:r>
                        <a:rPr lang="sv-SE" sz="1600" b="0" dirty="0">
                          <a:solidFill>
                            <a:srgbClr val="FFFFFF"/>
                          </a:solidFill>
                          <a:effectLst/>
                          <a:latin typeface="Trebuchet MS" panose="020B0603020202020204" pitchFamily="34" charset="0"/>
                          <a:ea typeface="Times New Roman" panose="02020603050405020304" pitchFamily="18" charset="0"/>
                          <a:cs typeface="Times New Roman" panose="02020603050405020304" pitchFamily="18" charset="0"/>
                        </a:rPr>
                        <a:t>Andel godkänt av ram</a:t>
                      </a:r>
                      <a:endPar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65655832"/>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10</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b"/>
                      <a:r>
                        <a:rPr lang="sv-SE" sz="1600" b="0" i="0" u="none" strike="noStrike">
                          <a:solidFill>
                            <a:srgbClr val="2B2B2B"/>
                          </a:solidFill>
                          <a:effectLst/>
                          <a:latin typeface="Trebuchet MS" panose="020B0603020202020204" pitchFamily="34" charset="0"/>
                        </a:rPr>
                        <a:t>4 461</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3 593</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81%</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2 864</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64%</a:t>
                      </a:r>
                    </a:p>
                  </a:txBody>
                  <a:tcPr marL="0" marR="0" marT="0" marB="0" anchor="b"/>
                </a:tc>
                <a:extLst>
                  <a:ext uri="{0D108BD9-81ED-4DB2-BD59-A6C34878D82A}">
                    <a16:rowId xmlns:a16="http://schemas.microsoft.com/office/drawing/2014/main" val="1135504531"/>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8</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b"/>
                      <a:r>
                        <a:rPr lang="sv-SE" sz="1600" b="0" i="0" u="none" strike="noStrike" dirty="0">
                          <a:solidFill>
                            <a:srgbClr val="2B2B2B"/>
                          </a:solidFill>
                          <a:effectLst/>
                          <a:latin typeface="Trebuchet MS" panose="020B0603020202020204" pitchFamily="34" charset="0"/>
                        </a:rPr>
                        <a:t>5 494</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5 192</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95%</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4 748</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86%</a:t>
                      </a:r>
                    </a:p>
                  </a:txBody>
                  <a:tcPr marL="0" marR="0" marT="0" marB="0" anchor="b"/>
                </a:tc>
                <a:extLst>
                  <a:ext uri="{0D108BD9-81ED-4DB2-BD59-A6C34878D82A}">
                    <a16:rowId xmlns:a16="http://schemas.microsoft.com/office/drawing/2014/main" val="521000629"/>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2</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9</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b"/>
                      <a:r>
                        <a:rPr lang="sv-SE" sz="1600" b="0" i="0" u="none" strike="noStrike" dirty="0">
                          <a:solidFill>
                            <a:srgbClr val="2B2B2B"/>
                          </a:solidFill>
                          <a:effectLst/>
                          <a:latin typeface="Trebuchet MS" panose="020B0603020202020204" pitchFamily="34" charset="0"/>
                        </a:rPr>
                        <a:t>3 636</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2 886</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79%</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2 682</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74%</a:t>
                      </a:r>
                    </a:p>
                  </a:txBody>
                  <a:tcPr marL="0" marR="0" marT="0" marB="0" anchor="b"/>
                </a:tc>
                <a:extLst>
                  <a:ext uri="{0D108BD9-81ED-4DB2-BD59-A6C34878D82A}">
                    <a16:rowId xmlns:a16="http://schemas.microsoft.com/office/drawing/2014/main" val="2493061450"/>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3</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8</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b"/>
                      <a:r>
                        <a:rPr lang="sv-SE" sz="1600" b="0" i="0" u="none" strike="noStrike">
                          <a:solidFill>
                            <a:srgbClr val="2B2B2B"/>
                          </a:solidFill>
                          <a:effectLst/>
                          <a:latin typeface="Trebuchet MS" panose="020B0603020202020204" pitchFamily="34" charset="0"/>
                        </a:rPr>
                        <a:t>1 325</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1 237</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93%</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1 217</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92%</a:t>
                      </a:r>
                    </a:p>
                  </a:txBody>
                  <a:tcPr marL="0" marR="0" marT="0" marB="0" anchor="b"/>
                </a:tc>
                <a:extLst>
                  <a:ext uri="{0D108BD9-81ED-4DB2-BD59-A6C34878D82A}">
                    <a16:rowId xmlns:a16="http://schemas.microsoft.com/office/drawing/2014/main" val="4236351659"/>
                  </a:ext>
                </a:extLst>
              </a:tr>
              <a:tr h="370840">
                <a:tc>
                  <a:txBody>
                    <a:bodyPr/>
                    <a:lstStyle/>
                    <a:p>
                      <a:pPr algn="l">
                        <a:lnSpc>
                          <a:spcPts val="1300"/>
                        </a:lnSpc>
                        <a:spcAft>
                          <a:spcPts val="200"/>
                        </a:spcAft>
                      </a:pPr>
                      <a:r>
                        <a:rPr lang="sv-SE" sz="1600" b="0"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5</a:t>
                      </a:r>
                      <a:endPar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lnSpc>
                          <a:spcPts val="1300"/>
                        </a:lnSpc>
                        <a:spcAft>
                          <a:spcPts val="200"/>
                        </a:spcAft>
                      </a:pPr>
                      <a:r>
                        <a:rPr lang="sv-SE" sz="1600" b="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13</a:t>
                      </a:r>
                      <a:endParaRPr lang="sv-SE" sz="1600" b="1">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fontAlgn="b"/>
                      <a:r>
                        <a:rPr lang="sv-SE" sz="1600" b="0" i="0" u="none" strike="noStrike">
                          <a:solidFill>
                            <a:srgbClr val="2B2B2B"/>
                          </a:solidFill>
                          <a:effectLst/>
                          <a:latin typeface="Trebuchet MS" panose="020B0603020202020204" pitchFamily="34" charset="0"/>
                        </a:rPr>
                        <a:t>2 931</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1 882</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64%</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561</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19%</a:t>
                      </a:r>
                    </a:p>
                  </a:txBody>
                  <a:tcPr marL="0" marR="0" marT="0" marB="0" anchor="b"/>
                </a:tc>
                <a:extLst>
                  <a:ext uri="{0D108BD9-81ED-4DB2-BD59-A6C34878D82A}">
                    <a16:rowId xmlns:a16="http://schemas.microsoft.com/office/drawing/2014/main" val="948850854"/>
                  </a:ext>
                </a:extLst>
              </a:tr>
              <a:tr h="370840">
                <a:tc>
                  <a:txBody>
                    <a:bodyPr/>
                    <a:lstStyle/>
                    <a:p>
                      <a:pPr algn="l">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Totalt</a:t>
                      </a:r>
                    </a:p>
                  </a:txBody>
                  <a:tcPr marL="68580" marR="68580" marT="0" marB="0" anchor="b"/>
                </a:tc>
                <a:tc>
                  <a:txBody>
                    <a:bodyPr/>
                    <a:lstStyle/>
                    <a:p>
                      <a:pPr algn="r">
                        <a:lnSpc>
                          <a:spcPts val="1300"/>
                        </a:lnSpc>
                        <a:spcAft>
                          <a:spcPts val="200"/>
                        </a:spcAft>
                      </a:pPr>
                      <a:r>
                        <a:rPr lang="sv-SE" sz="1600" b="1" dirty="0">
                          <a:solidFill>
                            <a:srgbClr val="2B2B2B"/>
                          </a:solidFill>
                          <a:effectLst/>
                          <a:latin typeface="Trebuchet MS" panose="020B0603020202020204" pitchFamily="34" charset="0"/>
                          <a:ea typeface="Times New Roman" panose="02020603050405020304" pitchFamily="18" charset="0"/>
                          <a:cs typeface="Times New Roman" panose="02020603050405020304" pitchFamily="18" charset="0"/>
                        </a:rPr>
                        <a:t> </a:t>
                      </a:r>
                    </a:p>
                  </a:txBody>
                  <a:tcPr marL="68580" marR="68580" marT="0" marB="0" anchor="b"/>
                </a:tc>
                <a:tc>
                  <a:txBody>
                    <a:bodyPr/>
                    <a:lstStyle/>
                    <a:p>
                      <a:pPr algn="r" fontAlgn="ctr"/>
                      <a:r>
                        <a:rPr lang="sv-SE" sz="1600" b="1" i="0" u="none" strike="noStrike" dirty="0">
                          <a:solidFill>
                            <a:srgbClr val="2B2B2B"/>
                          </a:solidFill>
                          <a:effectLst/>
                          <a:latin typeface="Trebuchet MS" panose="020B0603020202020204" pitchFamily="34" charset="0"/>
                        </a:rPr>
                        <a:t>17 848</a:t>
                      </a:r>
                    </a:p>
                  </a:txBody>
                  <a:tcPr marL="0" marR="0" marT="0" marB="0" anchor="ctr"/>
                </a:tc>
                <a:tc>
                  <a:txBody>
                    <a:bodyPr/>
                    <a:lstStyle/>
                    <a:p>
                      <a:pPr algn="r" fontAlgn="ctr"/>
                      <a:r>
                        <a:rPr lang="sv-SE" sz="1600" b="1" i="0" u="none" strike="noStrike" dirty="0">
                          <a:solidFill>
                            <a:srgbClr val="2B2B2B"/>
                          </a:solidFill>
                          <a:effectLst/>
                          <a:latin typeface="Trebuchet MS" panose="020B0603020202020204" pitchFamily="34" charset="0"/>
                        </a:rPr>
                        <a:t>14 790</a:t>
                      </a:r>
                    </a:p>
                  </a:txBody>
                  <a:tcPr marL="0" marR="0" marT="0" marB="0" anchor="ctr"/>
                </a:tc>
                <a:tc>
                  <a:txBody>
                    <a:bodyPr/>
                    <a:lstStyle/>
                    <a:p>
                      <a:pPr algn="r" fontAlgn="ctr"/>
                      <a:r>
                        <a:rPr lang="sv-SE" sz="1600" b="1" i="0" u="none" strike="noStrike" dirty="0">
                          <a:solidFill>
                            <a:srgbClr val="2B2B2B"/>
                          </a:solidFill>
                          <a:effectLst/>
                          <a:latin typeface="Trebuchet MS" panose="020B0603020202020204" pitchFamily="34" charset="0"/>
                        </a:rPr>
                        <a:t>83%</a:t>
                      </a:r>
                    </a:p>
                  </a:txBody>
                  <a:tcPr marL="0" marR="0" marT="0" marB="0" anchor="ctr"/>
                </a:tc>
                <a:tc>
                  <a:txBody>
                    <a:bodyPr/>
                    <a:lstStyle/>
                    <a:p>
                      <a:pPr algn="r" fontAlgn="ctr"/>
                      <a:r>
                        <a:rPr lang="sv-SE" sz="1600" b="1" i="0" u="none" strike="noStrike" dirty="0">
                          <a:solidFill>
                            <a:srgbClr val="2B2B2B"/>
                          </a:solidFill>
                          <a:effectLst/>
                          <a:latin typeface="Trebuchet MS" panose="020B0603020202020204" pitchFamily="34" charset="0"/>
                        </a:rPr>
                        <a:t>12 072</a:t>
                      </a:r>
                    </a:p>
                  </a:txBody>
                  <a:tcPr marL="0" marR="0" marT="0" marB="0" anchor="ctr"/>
                </a:tc>
                <a:tc>
                  <a:txBody>
                    <a:bodyPr/>
                    <a:lstStyle/>
                    <a:p>
                      <a:pPr algn="r" fontAlgn="ctr"/>
                      <a:r>
                        <a:rPr lang="sv-SE" sz="1600" b="1" i="0" u="none" strike="noStrike" dirty="0">
                          <a:solidFill>
                            <a:srgbClr val="2B2B2B"/>
                          </a:solidFill>
                          <a:effectLst/>
                          <a:latin typeface="Trebuchet MS" panose="020B0603020202020204" pitchFamily="34" charset="0"/>
                        </a:rPr>
                        <a:t>68%</a:t>
                      </a:r>
                    </a:p>
                  </a:txBody>
                  <a:tcPr marL="0" marR="0" marT="0" marB="0" anchor="ctr"/>
                </a:tc>
                <a:extLst>
                  <a:ext uri="{0D108BD9-81ED-4DB2-BD59-A6C34878D82A}">
                    <a16:rowId xmlns:a16="http://schemas.microsoft.com/office/drawing/2014/main" val="3043990447"/>
                  </a:ext>
                </a:extLst>
              </a:tr>
            </a:tbl>
          </a:graphicData>
        </a:graphic>
      </p:graphicFrame>
    </p:spTree>
    <p:extLst>
      <p:ext uri="{BB962C8B-B14F-4D97-AF65-F5344CB8AC3E}">
        <p14:creationId xmlns:p14="http://schemas.microsoft.com/office/powerpoint/2010/main" val="2400781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7004D9-A1E9-6E21-F9A6-B05705D3723D}"/>
              </a:ext>
            </a:extLst>
          </p:cNvPr>
          <p:cNvSpPr>
            <a:spLocks noGrp="1"/>
          </p:cNvSpPr>
          <p:nvPr>
            <p:ph type="title"/>
          </p:nvPr>
        </p:nvSpPr>
        <p:spPr/>
        <p:txBody>
          <a:bodyPr>
            <a:normAutofit fontScale="90000"/>
          </a:bodyPr>
          <a:lstStyle/>
          <a:p>
            <a:r>
              <a:rPr lang="sv-SE" dirty="0"/>
              <a:t>Intecknade deltagare</a:t>
            </a:r>
            <a:br>
              <a:rPr lang="sv-SE" dirty="0"/>
            </a:br>
            <a:endParaRPr lang="sv-SE" dirty="0"/>
          </a:p>
        </p:txBody>
      </p:sp>
      <p:graphicFrame>
        <p:nvGraphicFramePr>
          <p:cNvPr id="6" name="Tabell 6">
            <a:extLst>
              <a:ext uri="{FF2B5EF4-FFF2-40B4-BE49-F238E27FC236}">
                <a16:creationId xmlns:a16="http://schemas.microsoft.com/office/drawing/2014/main" id="{816C39B3-8882-ACDD-183E-45C1DC6731F1}"/>
              </a:ext>
            </a:extLst>
          </p:cNvPr>
          <p:cNvGraphicFramePr>
            <a:graphicFrameLocks noGrp="1"/>
          </p:cNvGraphicFramePr>
          <p:nvPr>
            <p:ph idx="1"/>
            <p:extLst>
              <p:ext uri="{D42A27DB-BD31-4B8C-83A1-F6EECF244321}">
                <p14:modId xmlns:p14="http://schemas.microsoft.com/office/powerpoint/2010/main" val="2351040456"/>
              </p:ext>
            </p:extLst>
          </p:nvPr>
        </p:nvGraphicFramePr>
        <p:xfrm>
          <a:off x="660400" y="1310215"/>
          <a:ext cx="10224000" cy="467360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3037086745"/>
                    </a:ext>
                  </a:extLst>
                </a:gridCol>
                <a:gridCol w="3924000">
                  <a:extLst>
                    <a:ext uri="{9D8B030D-6E8A-4147-A177-3AD203B41FA5}">
                      <a16:colId xmlns:a16="http://schemas.microsoft.com/office/drawing/2014/main" val="2490305275"/>
                    </a:ext>
                  </a:extLst>
                </a:gridCol>
                <a:gridCol w="1080000">
                  <a:extLst>
                    <a:ext uri="{9D8B030D-6E8A-4147-A177-3AD203B41FA5}">
                      <a16:colId xmlns:a16="http://schemas.microsoft.com/office/drawing/2014/main" val="3255889280"/>
                    </a:ext>
                  </a:extLst>
                </a:gridCol>
                <a:gridCol w="1080000">
                  <a:extLst>
                    <a:ext uri="{9D8B030D-6E8A-4147-A177-3AD203B41FA5}">
                      <a16:colId xmlns:a16="http://schemas.microsoft.com/office/drawing/2014/main" val="2989552637"/>
                    </a:ext>
                  </a:extLst>
                </a:gridCol>
                <a:gridCol w="1080000">
                  <a:extLst>
                    <a:ext uri="{9D8B030D-6E8A-4147-A177-3AD203B41FA5}">
                      <a16:colId xmlns:a16="http://schemas.microsoft.com/office/drawing/2014/main" val="1687311582"/>
                    </a:ext>
                  </a:extLst>
                </a:gridCol>
                <a:gridCol w="1080000">
                  <a:extLst>
                    <a:ext uri="{9D8B030D-6E8A-4147-A177-3AD203B41FA5}">
                      <a16:colId xmlns:a16="http://schemas.microsoft.com/office/drawing/2014/main" val="880372947"/>
                    </a:ext>
                  </a:extLst>
                </a:gridCol>
                <a:gridCol w="1080000">
                  <a:extLst>
                    <a:ext uri="{9D8B030D-6E8A-4147-A177-3AD203B41FA5}">
                      <a16:colId xmlns:a16="http://schemas.microsoft.com/office/drawing/2014/main" val="2568056670"/>
                    </a:ext>
                  </a:extLst>
                </a:gridCol>
              </a:tblGrid>
              <a:tr h="370840">
                <a:tc>
                  <a:txBody>
                    <a:bodyPr/>
                    <a:lstStyle/>
                    <a:p>
                      <a:pPr algn="l" fontAlgn="ctr"/>
                      <a:r>
                        <a:rPr lang="sv-SE" sz="1600" b="0" i="0" u="none" strike="noStrike" dirty="0">
                          <a:solidFill>
                            <a:srgbClr val="FFFFFF"/>
                          </a:solidFill>
                          <a:effectLst/>
                          <a:latin typeface="Trebuchet MS" panose="020B0603020202020204" pitchFamily="34" charset="0"/>
                        </a:rPr>
                        <a:t>Särskilt mål</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Indikator</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Planerat antal deltagare</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Antal deltagare i avslutade</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Intecknat</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Andel intecknat av slutmål</a:t>
                      </a:r>
                    </a:p>
                  </a:txBody>
                  <a:tcPr marL="0" marR="0" marT="0" marB="0" anchor="ctr"/>
                </a:tc>
                <a:tc>
                  <a:txBody>
                    <a:bodyPr/>
                    <a:lstStyle/>
                    <a:p>
                      <a:pPr algn="l" fontAlgn="ctr"/>
                      <a:r>
                        <a:rPr lang="sv-SE" sz="1600" b="0" i="0" u="none" strike="noStrike" dirty="0">
                          <a:solidFill>
                            <a:srgbClr val="FFFFFF"/>
                          </a:solidFill>
                          <a:effectLst/>
                          <a:latin typeface="Trebuchet MS" panose="020B0603020202020204" pitchFamily="34" charset="0"/>
                        </a:rPr>
                        <a:t>Slutmål</a:t>
                      </a:r>
                    </a:p>
                  </a:txBody>
                  <a:tcPr marL="0" marR="0" marT="0" marB="0" anchor="ctr"/>
                </a:tc>
                <a:extLst>
                  <a:ext uri="{0D108BD9-81ED-4DB2-BD59-A6C34878D82A}">
                    <a16:rowId xmlns:a16="http://schemas.microsoft.com/office/drawing/2014/main" val="4049643855"/>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1.1</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Anställda deltagare inklusive egenföretagare</a:t>
                      </a:r>
                    </a:p>
                  </a:txBody>
                  <a:tcPr marL="0" marR="0" marT="0" marB="0" anchor="ctr"/>
                </a:tc>
                <a:tc>
                  <a:txBody>
                    <a:bodyPr/>
                    <a:lstStyle/>
                    <a:p>
                      <a:pPr algn="r" fontAlgn="b"/>
                      <a:r>
                        <a:rPr lang="sv-SE" sz="1600" b="0" i="0" u="none" strike="noStrike" dirty="0">
                          <a:solidFill>
                            <a:srgbClr val="2B2B2B"/>
                          </a:solidFill>
                          <a:effectLst/>
                          <a:latin typeface="Trebuchet MS" panose="020B0603020202020204" pitchFamily="34" charset="0"/>
                        </a:rPr>
                        <a:t>121 265</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198 308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319 573</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150%</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212 800</a:t>
                      </a:r>
                    </a:p>
                  </a:txBody>
                  <a:tcPr marL="0" marR="0" marT="0" marB="0" anchor="b"/>
                </a:tc>
                <a:extLst>
                  <a:ext uri="{0D108BD9-81ED-4DB2-BD59-A6C34878D82A}">
                    <a16:rowId xmlns:a16="http://schemas.microsoft.com/office/drawing/2014/main" val="3585117503"/>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2.1</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Deltagare i projekt</a:t>
                      </a:r>
                    </a:p>
                  </a:txBody>
                  <a:tcPr marL="0" marR="0" marT="0" marB="0" anchor="ctr"/>
                </a:tc>
                <a:tc>
                  <a:txBody>
                    <a:bodyPr/>
                    <a:lstStyle/>
                    <a:p>
                      <a:pPr algn="r" fontAlgn="b"/>
                      <a:r>
                        <a:rPr lang="sv-SE" sz="1600" b="0" i="0" u="none" strike="noStrike">
                          <a:solidFill>
                            <a:srgbClr val="2B2B2B"/>
                          </a:solidFill>
                          <a:effectLst/>
                          <a:latin typeface="Trebuchet MS" panose="020B0603020202020204" pitchFamily="34" charset="0"/>
                        </a:rPr>
                        <a:t>28 911</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30 873</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59 784</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217%</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27 500</a:t>
                      </a:r>
                    </a:p>
                  </a:txBody>
                  <a:tcPr marL="0" marR="0" marT="0" marB="0" anchor="b"/>
                </a:tc>
                <a:extLst>
                  <a:ext uri="{0D108BD9-81ED-4DB2-BD59-A6C34878D82A}">
                    <a16:rowId xmlns:a16="http://schemas.microsoft.com/office/drawing/2014/main" val="3278547496"/>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2.2</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Deltagare under 25 år</a:t>
                      </a:r>
                    </a:p>
                  </a:txBody>
                  <a:tcPr marL="0" marR="0" marT="0" marB="0" anchor="ctr"/>
                </a:tc>
                <a:tc>
                  <a:txBody>
                    <a:bodyPr/>
                    <a:lstStyle/>
                    <a:p>
                      <a:pPr algn="r" fontAlgn="b"/>
                      <a:r>
                        <a:rPr lang="sv-SE" sz="1600" b="0" i="0" u="none" strike="noStrike" dirty="0">
                          <a:solidFill>
                            <a:srgbClr val="2B2B2B"/>
                          </a:solidFill>
                          <a:effectLst/>
                          <a:latin typeface="Trebuchet MS" panose="020B0603020202020204" pitchFamily="34" charset="0"/>
                        </a:rPr>
                        <a:t>4 320</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26 482</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30 802</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84%</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36 700</a:t>
                      </a:r>
                    </a:p>
                  </a:txBody>
                  <a:tcPr marL="0" marR="0" marT="0" marB="0" anchor="b"/>
                </a:tc>
                <a:extLst>
                  <a:ext uri="{0D108BD9-81ED-4DB2-BD59-A6C34878D82A}">
                    <a16:rowId xmlns:a16="http://schemas.microsoft.com/office/drawing/2014/main" val="1330849536"/>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2.3</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Deltagare i projekt</a:t>
                      </a:r>
                    </a:p>
                  </a:txBody>
                  <a:tcPr marL="0" marR="0" marT="0" marB="0" anchor="ctr"/>
                </a:tc>
                <a:tc>
                  <a:txBody>
                    <a:bodyPr/>
                    <a:lstStyle/>
                    <a:p>
                      <a:pPr algn="r" fontAlgn="b"/>
                      <a:r>
                        <a:rPr lang="sv-SE" sz="1600" b="0" i="0" u="none" strike="noStrike">
                          <a:solidFill>
                            <a:srgbClr val="2B2B2B"/>
                          </a:solidFill>
                          <a:effectLst/>
                          <a:latin typeface="Trebuchet MS" panose="020B0603020202020204" pitchFamily="34" charset="0"/>
                        </a:rPr>
                        <a:t>9 691</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24 179</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33 870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168%</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20 200</a:t>
                      </a:r>
                    </a:p>
                  </a:txBody>
                  <a:tcPr marL="0" marR="0" marT="0" marB="0" anchor="b"/>
                </a:tc>
                <a:extLst>
                  <a:ext uri="{0D108BD9-81ED-4DB2-BD59-A6C34878D82A}">
                    <a16:rowId xmlns:a16="http://schemas.microsoft.com/office/drawing/2014/main" val="2117298890"/>
                  </a:ext>
                </a:extLst>
              </a:tr>
              <a:tr h="370840">
                <a:tc>
                  <a:txBody>
                    <a:bodyPr/>
                    <a:lstStyle/>
                    <a:p>
                      <a:pPr algn="l" fontAlgn="b"/>
                      <a:r>
                        <a:rPr lang="sv-SE" sz="1600" b="0" i="0" u="none" strike="noStrike" dirty="0">
                          <a:solidFill>
                            <a:srgbClr val="2B2B2B"/>
                          </a:solidFill>
                          <a:effectLst/>
                          <a:latin typeface="Trebuchet MS" panose="020B0603020202020204" pitchFamily="34" charset="0"/>
                        </a:rPr>
                        <a:t>2.4</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Deltagare i Care</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4 159</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4 159</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53%</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7 900</a:t>
                      </a:r>
                    </a:p>
                  </a:txBody>
                  <a:tcPr marL="0" marR="0" marT="0" marB="0" anchor="b"/>
                </a:tc>
                <a:extLst>
                  <a:ext uri="{0D108BD9-81ED-4DB2-BD59-A6C34878D82A}">
                    <a16:rowId xmlns:a16="http://schemas.microsoft.com/office/drawing/2014/main" val="2173950761"/>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2.1 - 2.4</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Deltagare i projekt</a:t>
                      </a:r>
                    </a:p>
                  </a:txBody>
                  <a:tcPr marL="0" marR="0" marT="0" marB="0" anchor="ctr"/>
                </a:tc>
                <a:tc>
                  <a:txBody>
                    <a:bodyPr/>
                    <a:lstStyle/>
                    <a:p>
                      <a:pPr algn="r" fontAlgn="b"/>
                      <a:r>
                        <a:rPr lang="sv-SE" sz="1600" b="0" i="0" u="none" strike="noStrike">
                          <a:solidFill>
                            <a:srgbClr val="2B2B2B"/>
                          </a:solidFill>
                          <a:effectLst/>
                          <a:latin typeface="Trebuchet MS" panose="020B0603020202020204" pitchFamily="34" charset="0"/>
                        </a:rPr>
                        <a:t>47 081</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81 403</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128 484</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139%</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92 300</a:t>
                      </a:r>
                    </a:p>
                  </a:txBody>
                  <a:tcPr marL="0" marR="0" marT="0" marB="0" anchor="b"/>
                </a:tc>
                <a:extLst>
                  <a:ext uri="{0D108BD9-81ED-4DB2-BD59-A6C34878D82A}">
                    <a16:rowId xmlns:a16="http://schemas.microsoft.com/office/drawing/2014/main" val="1883055927"/>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3.1</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Deltagare upp t.o.m. 29 år</a:t>
                      </a:r>
                    </a:p>
                  </a:txBody>
                  <a:tcPr marL="0" marR="0" marT="0" marB="0" anchor="ctr"/>
                </a:tc>
                <a:tc>
                  <a:txBody>
                    <a:bodyPr/>
                    <a:lstStyle/>
                    <a:p>
                      <a:pPr algn="r" fontAlgn="b"/>
                      <a:r>
                        <a:rPr lang="sv-SE" sz="1600" b="0" i="0" u="none" strike="noStrike">
                          <a:solidFill>
                            <a:srgbClr val="2B2B2B"/>
                          </a:solidFill>
                          <a:effectLst/>
                          <a:latin typeface="Trebuchet MS" panose="020B0603020202020204" pitchFamily="34" charset="0"/>
                        </a:rPr>
                        <a:t>8 000</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30 234</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38 234</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191%</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20 000</a:t>
                      </a:r>
                    </a:p>
                  </a:txBody>
                  <a:tcPr marL="0" marR="0" marT="0" marB="0" anchor="b"/>
                </a:tc>
                <a:extLst>
                  <a:ext uri="{0D108BD9-81ED-4DB2-BD59-A6C34878D82A}">
                    <a16:rowId xmlns:a16="http://schemas.microsoft.com/office/drawing/2014/main" val="2352176983"/>
                  </a:ext>
                </a:extLst>
              </a:tr>
              <a:tr h="370840">
                <a:tc>
                  <a:txBody>
                    <a:bodyPr/>
                    <a:lstStyle/>
                    <a:p>
                      <a:pPr algn="l" fontAlgn="ctr"/>
                      <a:r>
                        <a:rPr lang="sv-SE" sz="1600" b="0" i="0" u="none" strike="noStrike" dirty="0">
                          <a:solidFill>
                            <a:srgbClr val="2B2B2B"/>
                          </a:solidFill>
                          <a:effectLst/>
                          <a:latin typeface="Trebuchet MS" panose="020B0603020202020204" pitchFamily="34" charset="0"/>
                        </a:rPr>
                        <a:t>5.1</a:t>
                      </a:r>
                    </a:p>
                  </a:txBody>
                  <a:tcPr marL="0" marR="0" marT="0" marB="0" anchor="ctr"/>
                </a:tc>
                <a:tc>
                  <a:txBody>
                    <a:bodyPr/>
                    <a:lstStyle/>
                    <a:p>
                      <a:pPr algn="l" fontAlgn="ctr"/>
                      <a:r>
                        <a:rPr lang="sv-SE" sz="1600" b="0" i="0" u="none" strike="noStrike" dirty="0">
                          <a:solidFill>
                            <a:srgbClr val="2B2B2B"/>
                          </a:solidFill>
                          <a:effectLst/>
                          <a:latin typeface="Trebuchet MS" panose="020B0603020202020204" pitchFamily="34" charset="0"/>
                        </a:rPr>
                        <a:t>Anställda deltagare, inkl. egenföretagare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a:t>
                      </a:r>
                    </a:p>
                  </a:txBody>
                  <a:tcPr marL="0" marR="0" marT="0" marB="0" anchor="ctr"/>
                </a:tc>
                <a:tc>
                  <a:txBody>
                    <a:bodyPr/>
                    <a:lstStyle/>
                    <a:p>
                      <a:pPr algn="r" fontAlgn="b"/>
                      <a:r>
                        <a:rPr lang="sv-SE" sz="1600" b="0" i="0" u="none" strike="noStrike">
                          <a:solidFill>
                            <a:srgbClr val="2B2B2B"/>
                          </a:solidFill>
                          <a:effectLst/>
                          <a:latin typeface="Trebuchet MS" panose="020B0603020202020204" pitchFamily="34" charset="0"/>
                        </a:rPr>
                        <a:t>9 853</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9 853</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t>
                      </a:r>
                    </a:p>
                  </a:txBody>
                  <a:tcPr marL="0" marR="0" marT="0" marB="0" anchor="b"/>
                </a:tc>
                <a:extLst>
                  <a:ext uri="{0D108BD9-81ED-4DB2-BD59-A6C34878D82A}">
                    <a16:rowId xmlns:a16="http://schemas.microsoft.com/office/drawing/2014/main" val="2500928609"/>
                  </a:ext>
                </a:extLst>
              </a:tr>
              <a:tr h="370840">
                <a:tc>
                  <a:txBody>
                    <a:bodyPr/>
                    <a:lstStyle/>
                    <a:p>
                      <a:pPr algn="l" fontAlgn="b"/>
                      <a:r>
                        <a:rPr lang="sv-SE" sz="1600" b="0" i="0" u="none" strike="noStrike" dirty="0">
                          <a:solidFill>
                            <a:srgbClr val="2B2B2B"/>
                          </a:solidFill>
                          <a:effectLst/>
                          <a:latin typeface="Trebuchet MS" panose="020B0603020202020204" pitchFamily="34" charset="0"/>
                        </a:rPr>
                        <a:t>5.1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Arbetslösa deltagare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62 087</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0</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62 087</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t>
                      </a:r>
                    </a:p>
                  </a:txBody>
                  <a:tcPr marL="0" marR="0" marT="0" marB="0" anchor="b"/>
                </a:tc>
                <a:extLst>
                  <a:ext uri="{0D108BD9-81ED-4DB2-BD59-A6C34878D82A}">
                    <a16:rowId xmlns:a16="http://schemas.microsoft.com/office/drawing/2014/main" val="3420269393"/>
                  </a:ext>
                </a:extLst>
              </a:tr>
              <a:tr h="370840">
                <a:tc>
                  <a:txBody>
                    <a:bodyPr/>
                    <a:lstStyle/>
                    <a:p>
                      <a:pPr algn="l" fontAlgn="b"/>
                      <a:r>
                        <a:rPr lang="sv-SE" sz="1600" b="0" i="0" u="none" strike="noStrike" dirty="0">
                          <a:solidFill>
                            <a:srgbClr val="2B2B2B"/>
                          </a:solidFill>
                          <a:effectLst/>
                          <a:latin typeface="Trebuchet MS" panose="020B0603020202020204" pitchFamily="34" charset="0"/>
                        </a:rPr>
                        <a:t>5.1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Totalt antal deltagare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71 940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71 940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92%</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78 500</a:t>
                      </a:r>
                    </a:p>
                  </a:txBody>
                  <a:tcPr marL="0" marR="0" marT="0" marB="0" anchor="b"/>
                </a:tc>
                <a:extLst>
                  <a:ext uri="{0D108BD9-81ED-4DB2-BD59-A6C34878D82A}">
                    <a16:rowId xmlns:a16="http://schemas.microsoft.com/office/drawing/2014/main" val="826916136"/>
                  </a:ext>
                </a:extLst>
              </a:tr>
            </a:tbl>
          </a:graphicData>
        </a:graphic>
      </p:graphicFrame>
    </p:spTree>
    <p:extLst>
      <p:ext uri="{BB962C8B-B14F-4D97-AF65-F5344CB8AC3E}">
        <p14:creationId xmlns:p14="http://schemas.microsoft.com/office/powerpoint/2010/main" val="13146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10411D-02F9-82B7-DDB6-B970AFB84984}"/>
              </a:ext>
            </a:extLst>
          </p:cNvPr>
          <p:cNvSpPr>
            <a:spLocks noGrp="1"/>
          </p:cNvSpPr>
          <p:nvPr>
            <p:ph type="title"/>
          </p:nvPr>
        </p:nvSpPr>
        <p:spPr/>
        <p:txBody>
          <a:bodyPr/>
          <a:lstStyle/>
          <a:p>
            <a:r>
              <a:rPr lang="sv-SE" dirty="0"/>
              <a:t>Antal deltagare</a:t>
            </a:r>
          </a:p>
        </p:txBody>
      </p:sp>
      <p:sp>
        <p:nvSpPr>
          <p:cNvPr id="3" name="Platshållare för innehåll 2">
            <a:extLst>
              <a:ext uri="{FF2B5EF4-FFF2-40B4-BE49-F238E27FC236}">
                <a16:creationId xmlns:a16="http://schemas.microsoft.com/office/drawing/2014/main" id="{A39F59AD-0CCF-411E-2A50-24A32A916A33}"/>
              </a:ext>
            </a:extLst>
          </p:cNvPr>
          <p:cNvSpPr>
            <a:spLocks noGrp="1"/>
          </p:cNvSpPr>
          <p:nvPr>
            <p:ph idx="1"/>
          </p:nvPr>
        </p:nvSpPr>
        <p:spPr/>
        <p:txBody>
          <a:bodyPr/>
          <a:lstStyle/>
          <a:p>
            <a:r>
              <a:rPr lang="sv-SE" dirty="0"/>
              <a:t>Totalt har 409 692 deltagare startat</a:t>
            </a:r>
          </a:p>
          <a:p>
            <a:pPr lvl="1"/>
            <a:r>
              <a:rPr lang="sv-SE" dirty="0"/>
              <a:t>58 procent kvinnor och 42 procent män</a:t>
            </a:r>
          </a:p>
          <a:p>
            <a:r>
              <a:rPr lang="sv-SE" dirty="0"/>
              <a:t>Av dessa har 333 043 deltagare slutat</a:t>
            </a:r>
          </a:p>
          <a:p>
            <a:pPr lvl="1"/>
            <a:r>
              <a:rPr lang="sv-SE" dirty="0"/>
              <a:t>59 procent kvinnor och 41 procent män</a:t>
            </a:r>
          </a:p>
        </p:txBody>
      </p:sp>
    </p:spTree>
    <p:extLst>
      <p:ext uri="{BB962C8B-B14F-4D97-AF65-F5344CB8AC3E}">
        <p14:creationId xmlns:p14="http://schemas.microsoft.com/office/powerpoint/2010/main" val="328292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7D60B-8EE5-137F-A346-ED0CC2D63585}"/>
              </a:ext>
            </a:extLst>
          </p:cNvPr>
          <p:cNvSpPr>
            <a:spLocks noGrp="1"/>
          </p:cNvSpPr>
          <p:nvPr>
            <p:ph type="title"/>
          </p:nvPr>
        </p:nvSpPr>
        <p:spPr/>
        <p:txBody>
          <a:bodyPr/>
          <a:lstStyle/>
          <a:p>
            <a:r>
              <a:rPr lang="sv-SE" dirty="0" err="1"/>
              <a:t>React</a:t>
            </a:r>
            <a:r>
              <a:rPr lang="sv-SE" dirty="0"/>
              <a:t>-EU (Programområde 5)</a:t>
            </a:r>
          </a:p>
        </p:txBody>
      </p:sp>
      <p:graphicFrame>
        <p:nvGraphicFramePr>
          <p:cNvPr id="4" name="Tabell 4">
            <a:extLst>
              <a:ext uri="{FF2B5EF4-FFF2-40B4-BE49-F238E27FC236}">
                <a16:creationId xmlns:a16="http://schemas.microsoft.com/office/drawing/2014/main" id="{8DB4F241-CFCB-AD0D-946C-8C2DDB6FC7F1}"/>
              </a:ext>
            </a:extLst>
          </p:cNvPr>
          <p:cNvGraphicFramePr>
            <a:graphicFrameLocks noGrp="1"/>
          </p:cNvGraphicFramePr>
          <p:nvPr>
            <p:ph idx="1"/>
            <p:extLst>
              <p:ext uri="{D42A27DB-BD31-4B8C-83A1-F6EECF244321}">
                <p14:modId xmlns:p14="http://schemas.microsoft.com/office/powerpoint/2010/main" val="3279625066"/>
              </p:ext>
            </p:extLst>
          </p:nvPr>
        </p:nvGraphicFramePr>
        <p:xfrm>
          <a:off x="660400" y="1982788"/>
          <a:ext cx="9108000" cy="219456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04438275"/>
                    </a:ext>
                  </a:extLst>
                </a:gridCol>
                <a:gridCol w="3060000">
                  <a:extLst>
                    <a:ext uri="{9D8B030D-6E8A-4147-A177-3AD203B41FA5}">
                      <a16:colId xmlns:a16="http://schemas.microsoft.com/office/drawing/2014/main" val="1114748645"/>
                    </a:ext>
                  </a:extLst>
                </a:gridCol>
                <a:gridCol w="1008000">
                  <a:extLst>
                    <a:ext uri="{9D8B030D-6E8A-4147-A177-3AD203B41FA5}">
                      <a16:colId xmlns:a16="http://schemas.microsoft.com/office/drawing/2014/main" val="3827691902"/>
                    </a:ext>
                  </a:extLst>
                </a:gridCol>
                <a:gridCol w="1008000">
                  <a:extLst>
                    <a:ext uri="{9D8B030D-6E8A-4147-A177-3AD203B41FA5}">
                      <a16:colId xmlns:a16="http://schemas.microsoft.com/office/drawing/2014/main" val="1157154931"/>
                    </a:ext>
                  </a:extLst>
                </a:gridCol>
                <a:gridCol w="1008000">
                  <a:extLst>
                    <a:ext uri="{9D8B030D-6E8A-4147-A177-3AD203B41FA5}">
                      <a16:colId xmlns:a16="http://schemas.microsoft.com/office/drawing/2014/main" val="3594847981"/>
                    </a:ext>
                  </a:extLst>
                </a:gridCol>
                <a:gridCol w="1008000">
                  <a:extLst>
                    <a:ext uri="{9D8B030D-6E8A-4147-A177-3AD203B41FA5}">
                      <a16:colId xmlns:a16="http://schemas.microsoft.com/office/drawing/2014/main" val="1622550637"/>
                    </a:ext>
                  </a:extLst>
                </a:gridCol>
                <a:gridCol w="1008000">
                  <a:extLst>
                    <a:ext uri="{9D8B030D-6E8A-4147-A177-3AD203B41FA5}">
                      <a16:colId xmlns:a16="http://schemas.microsoft.com/office/drawing/2014/main" val="1412103616"/>
                    </a:ext>
                  </a:extLst>
                </a:gridCol>
              </a:tblGrid>
              <a:tr h="370840">
                <a:tc>
                  <a:txBody>
                    <a:bodyPr/>
                    <a:lstStyle/>
                    <a:p>
                      <a:pPr algn="l" fontAlgn="t"/>
                      <a:r>
                        <a:rPr lang="sv-SE" sz="1600" b="0" i="0" u="none" strike="noStrike" dirty="0">
                          <a:solidFill>
                            <a:srgbClr val="FFFFFF"/>
                          </a:solidFill>
                          <a:effectLst/>
                          <a:latin typeface="Trebuchet MS" panose="020B0603020202020204" pitchFamily="34" charset="0"/>
                        </a:rPr>
                        <a:t>Mål</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Indikator</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Redovisat antal kvinnor</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Redovisat antal män</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Totalt redovisade deltagare</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Andel av slutmål</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Slutmål 2023</a:t>
                      </a:r>
                    </a:p>
                  </a:txBody>
                  <a:tcPr marL="0" marR="0" marT="0" marB="0" anchor="ctr"/>
                </a:tc>
                <a:extLst>
                  <a:ext uri="{0D108BD9-81ED-4DB2-BD59-A6C34878D82A}">
                    <a16:rowId xmlns:a16="http://schemas.microsoft.com/office/drawing/2014/main" val="933788172"/>
                  </a:ext>
                </a:extLst>
              </a:tr>
              <a:tr h="370840">
                <a:tc>
                  <a:txBody>
                    <a:bodyPr/>
                    <a:lstStyle/>
                    <a:p>
                      <a:pPr algn="l" fontAlgn="b"/>
                      <a:r>
                        <a:rPr lang="sv-SE" sz="1600" b="0" i="0" u="none" strike="noStrike" dirty="0">
                          <a:solidFill>
                            <a:srgbClr val="2B2B2B"/>
                          </a:solidFill>
                          <a:effectLst/>
                          <a:latin typeface="Trebuchet MS" panose="020B0603020202020204" pitchFamily="34" charset="0"/>
                        </a:rPr>
                        <a:t>5.1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Arbetslösa deltagare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 (Ej AF)</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298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418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716</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a:t>
                      </a:r>
                    </a:p>
                  </a:txBody>
                  <a:tcPr marL="0" marR="0" marT="0" marB="0" anchor="b"/>
                </a:tc>
                <a:extLst>
                  <a:ext uri="{0D108BD9-81ED-4DB2-BD59-A6C34878D82A}">
                    <a16:rowId xmlns:a16="http://schemas.microsoft.com/office/drawing/2014/main" val="3963816961"/>
                  </a:ext>
                </a:extLst>
              </a:tr>
              <a:tr h="370840">
                <a:tc>
                  <a:txBody>
                    <a:bodyPr/>
                    <a:lstStyle/>
                    <a:p>
                      <a:pPr algn="l" fontAlgn="b"/>
                      <a:r>
                        <a:rPr lang="sv-SE" sz="1600" b="0" i="0" u="none" strike="noStrike" dirty="0">
                          <a:solidFill>
                            <a:srgbClr val="2B2B2B"/>
                          </a:solidFill>
                          <a:effectLst/>
                          <a:latin typeface="Trebuchet MS" panose="020B0603020202020204" pitchFamily="34" charset="0"/>
                        </a:rPr>
                        <a:t>5,1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Arbetslösa deltagare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 (Enbart AF)</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4 458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7 400</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11 858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a:t>
                      </a:r>
                    </a:p>
                  </a:txBody>
                  <a:tcPr marL="0" marR="0" marT="0" marB="0" anchor="b"/>
                </a:tc>
                <a:tc>
                  <a:txBody>
                    <a:bodyPr/>
                    <a:lstStyle/>
                    <a:p>
                      <a:pPr algn="r" fontAlgn="b"/>
                      <a:r>
                        <a:rPr lang="sv-SE" sz="1600" b="0" i="0" u="none" strike="noStrike">
                          <a:solidFill>
                            <a:srgbClr val="2B2B2B"/>
                          </a:solidFill>
                          <a:effectLst/>
                          <a:latin typeface="Trebuchet MS" panose="020B0603020202020204" pitchFamily="34" charset="0"/>
                        </a:rPr>
                        <a:t>-</a:t>
                      </a:r>
                    </a:p>
                  </a:txBody>
                  <a:tcPr marL="0" marR="0" marT="0" marB="0" anchor="b"/>
                </a:tc>
                <a:extLst>
                  <a:ext uri="{0D108BD9-81ED-4DB2-BD59-A6C34878D82A}">
                    <a16:rowId xmlns:a16="http://schemas.microsoft.com/office/drawing/2014/main" val="4283633352"/>
                  </a:ext>
                </a:extLst>
              </a:tr>
              <a:tr h="370840">
                <a:tc>
                  <a:txBody>
                    <a:bodyPr/>
                    <a:lstStyle/>
                    <a:p>
                      <a:pPr algn="l" fontAlgn="b"/>
                      <a:r>
                        <a:rPr lang="sv-SE" sz="1600" b="0" i="0" u="none" strike="noStrike" dirty="0">
                          <a:solidFill>
                            <a:srgbClr val="2B2B2B"/>
                          </a:solidFill>
                          <a:effectLst/>
                          <a:latin typeface="Trebuchet MS" panose="020B0603020202020204" pitchFamily="34" charset="0"/>
                        </a:rPr>
                        <a:t>5.1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Arbetslösa deltagare i </a:t>
                      </a:r>
                      <a:r>
                        <a:rPr lang="sv-SE" sz="1600" b="0" i="0" u="none" strike="noStrike" dirty="0" err="1">
                          <a:solidFill>
                            <a:srgbClr val="2B2B2B"/>
                          </a:solidFill>
                          <a:effectLst/>
                          <a:latin typeface="Trebuchet MS" panose="020B0603020202020204" pitchFamily="34" charset="0"/>
                        </a:rPr>
                        <a:t>React</a:t>
                      </a:r>
                      <a:r>
                        <a:rPr lang="sv-SE" sz="1600" b="0" i="0" u="none" strike="noStrike" dirty="0">
                          <a:solidFill>
                            <a:srgbClr val="2B2B2B"/>
                          </a:solidFill>
                          <a:effectLst/>
                          <a:latin typeface="Trebuchet MS" panose="020B0603020202020204" pitchFamily="34" charset="0"/>
                        </a:rPr>
                        <a:t>-EU-projekt (Totalt)</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4 756</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7 818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12 574</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16%</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78 500</a:t>
                      </a:r>
                    </a:p>
                  </a:txBody>
                  <a:tcPr marL="0" marR="0" marT="0" marB="0" anchor="b"/>
                </a:tc>
                <a:extLst>
                  <a:ext uri="{0D108BD9-81ED-4DB2-BD59-A6C34878D82A}">
                    <a16:rowId xmlns:a16="http://schemas.microsoft.com/office/drawing/2014/main" val="3327785597"/>
                  </a:ext>
                </a:extLst>
              </a:tr>
            </a:tbl>
          </a:graphicData>
        </a:graphic>
      </p:graphicFrame>
    </p:spTree>
    <p:extLst>
      <p:ext uri="{BB962C8B-B14F-4D97-AF65-F5344CB8AC3E}">
        <p14:creationId xmlns:p14="http://schemas.microsoft.com/office/powerpoint/2010/main" val="460160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9DC633-EF48-B41A-8410-E575955C172F}"/>
              </a:ext>
            </a:extLst>
          </p:cNvPr>
          <p:cNvSpPr>
            <a:spLocks noGrp="1"/>
          </p:cNvSpPr>
          <p:nvPr>
            <p:ph type="title"/>
          </p:nvPr>
        </p:nvSpPr>
        <p:spPr/>
        <p:txBody>
          <a:bodyPr/>
          <a:lstStyle/>
          <a:p>
            <a:r>
              <a:rPr lang="sv-SE" dirty="0"/>
              <a:t>Varselprojekt (Programområde 1)</a:t>
            </a:r>
          </a:p>
        </p:txBody>
      </p:sp>
      <p:graphicFrame>
        <p:nvGraphicFramePr>
          <p:cNvPr id="5" name="Tabell 5">
            <a:extLst>
              <a:ext uri="{FF2B5EF4-FFF2-40B4-BE49-F238E27FC236}">
                <a16:creationId xmlns:a16="http://schemas.microsoft.com/office/drawing/2014/main" id="{D39B8A5F-945F-2A82-6BF8-5B841825EA17}"/>
              </a:ext>
            </a:extLst>
          </p:cNvPr>
          <p:cNvGraphicFramePr>
            <a:graphicFrameLocks noGrp="1"/>
          </p:cNvGraphicFramePr>
          <p:nvPr>
            <p:ph idx="1"/>
            <p:extLst>
              <p:ext uri="{D42A27DB-BD31-4B8C-83A1-F6EECF244321}">
                <p14:modId xmlns:p14="http://schemas.microsoft.com/office/powerpoint/2010/main" val="118930779"/>
              </p:ext>
            </p:extLst>
          </p:nvPr>
        </p:nvGraphicFramePr>
        <p:xfrm>
          <a:off x="660400" y="1982788"/>
          <a:ext cx="9108000" cy="12192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1199737621"/>
                    </a:ext>
                  </a:extLst>
                </a:gridCol>
                <a:gridCol w="3060000">
                  <a:extLst>
                    <a:ext uri="{9D8B030D-6E8A-4147-A177-3AD203B41FA5}">
                      <a16:colId xmlns:a16="http://schemas.microsoft.com/office/drawing/2014/main" val="1459147470"/>
                    </a:ext>
                  </a:extLst>
                </a:gridCol>
                <a:gridCol w="1008000">
                  <a:extLst>
                    <a:ext uri="{9D8B030D-6E8A-4147-A177-3AD203B41FA5}">
                      <a16:colId xmlns:a16="http://schemas.microsoft.com/office/drawing/2014/main" val="3625291026"/>
                    </a:ext>
                  </a:extLst>
                </a:gridCol>
                <a:gridCol w="1008000">
                  <a:extLst>
                    <a:ext uri="{9D8B030D-6E8A-4147-A177-3AD203B41FA5}">
                      <a16:colId xmlns:a16="http://schemas.microsoft.com/office/drawing/2014/main" val="2260815531"/>
                    </a:ext>
                  </a:extLst>
                </a:gridCol>
                <a:gridCol w="1008000">
                  <a:extLst>
                    <a:ext uri="{9D8B030D-6E8A-4147-A177-3AD203B41FA5}">
                      <a16:colId xmlns:a16="http://schemas.microsoft.com/office/drawing/2014/main" val="6888965"/>
                    </a:ext>
                  </a:extLst>
                </a:gridCol>
                <a:gridCol w="1008000">
                  <a:extLst>
                    <a:ext uri="{9D8B030D-6E8A-4147-A177-3AD203B41FA5}">
                      <a16:colId xmlns:a16="http://schemas.microsoft.com/office/drawing/2014/main" val="26078996"/>
                    </a:ext>
                  </a:extLst>
                </a:gridCol>
                <a:gridCol w="1008000">
                  <a:extLst>
                    <a:ext uri="{9D8B030D-6E8A-4147-A177-3AD203B41FA5}">
                      <a16:colId xmlns:a16="http://schemas.microsoft.com/office/drawing/2014/main" val="2468153409"/>
                    </a:ext>
                  </a:extLst>
                </a:gridCol>
              </a:tblGrid>
              <a:tr h="370840">
                <a:tc>
                  <a:txBody>
                    <a:bodyPr/>
                    <a:lstStyle/>
                    <a:p>
                      <a:pPr algn="l" fontAlgn="t"/>
                      <a:r>
                        <a:rPr lang="sv-SE" sz="1600" b="0" i="0" u="none" strike="noStrike" dirty="0">
                          <a:solidFill>
                            <a:srgbClr val="FFFFFF"/>
                          </a:solidFill>
                          <a:effectLst/>
                          <a:latin typeface="Trebuchet MS" panose="020B0603020202020204" pitchFamily="34" charset="0"/>
                        </a:rPr>
                        <a:t>Mål</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Indikator</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Redovisat antal kvinnor</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Redovisat antal män</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Totalt redovisade deltagare</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Andel av slutmål</a:t>
                      </a:r>
                    </a:p>
                  </a:txBody>
                  <a:tcPr marL="0" marR="0" marT="0" marB="0" anchor="ctr"/>
                </a:tc>
                <a:tc>
                  <a:txBody>
                    <a:bodyPr/>
                    <a:lstStyle/>
                    <a:p>
                      <a:pPr algn="l" fontAlgn="t"/>
                      <a:r>
                        <a:rPr lang="sv-SE" sz="1600" b="0" i="0" u="none" strike="noStrike" dirty="0">
                          <a:solidFill>
                            <a:srgbClr val="FFFFFF"/>
                          </a:solidFill>
                          <a:effectLst/>
                          <a:latin typeface="Trebuchet MS" panose="020B0603020202020204" pitchFamily="34" charset="0"/>
                        </a:rPr>
                        <a:t>Slutmål 2023*</a:t>
                      </a:r>
                    </a:p>
                  </a:txBody>
                  <a:tcPr marL="0" marR="0" marT="0" marB="0" anchor="ctr"/>
                </a:tc>
                <a:extLst>
                  <a:ext uri="{0D108BD9-81ED-4DB2-BD59-A6C34878D82A}">
                    <a16:rowId xmlns:a16="http://schemas.microsoft.com/office/drawing/2014/main" val="4118662716"/>
                  </a:ext>
                </a:extLst>
              </a:tr>
              <a:tr h="370840">
                <a:tc>
                  <a:txBody>
                    <a:bodyPr/>
                    <a:lstStyle/>
                    <a:p>
                      <a:pPr algn="l" fontAlgn="b"/>
                      <a:r>
                        <a:rPr lang="sv-SE" sz="1600" b="0" i="0" u="none" strike="noStrike" dirty="0">
                          <a:solidFill>
                            <a:srgbClr val="2B2B2B"/>
                          </a:solidFill>
                          <a:effectLst/>
                          <a:latin typeface="Trebuchet MS" panose="020B0603020202020204" pitchFamily="34" charset="0"/>
                        </a:rPr>
                        <a:t>1.1</a:t>
                      </a:r>
                    </a:p>
                  </a:txBody>
                  <a:tcPr marL="0" marR="0" marT="0" marB="0" anchor="b"/>
                </a:tc>
                <a:tc>
                  <a:txBody>
                    <a:bodyPr/>
                    <a:lstStyle/>
                    <a:p>
                      <a:pPr algn="l" fontAlgn="b"/>
                      <a:r>
                        <a:rPr lang="sv-SE" sz="1600" b="0" i="0" u="none" strike="noStrike" dirty="0">
                          <a:solidFill>
                            <a:srgbClr val="2B2B2B"/>
                          </a:solidFill>
                          <a:effectLst/>
                          <a:latin typeface="Trebuchet MS" panose="020B0603020202020204" pitchFamily="34" charset="0"/>
                        </a:rPr>
                        <a:t>Anställda deltagare inklusive egenföretagare</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3 641</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4 678</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8 319</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37%</a:t>
                      </a:r>
                    </a:p>
                  </a:txBody>
                  <a:tcPr marL="0" marR="0" marT="0" marB="0" anchor="b"/>
                </a:tc>
                <a:tc>
                  <a:txBody>
                    <a:bodyPr/>
                    <a:lstStyle/>
                    <a:p>
                      <a:pPr algn="r" fontAlgn="b"/>
                      <a:r>
                        <a:rPr lang="sv-SE" sz="1600" b="0" i="0" u="none" strike="noStrike" dirty="0">
                          <a:solidFill>
                            <a:srgbClr val="2B2B2B"/>
                          </a:solidFill>
                          <a:effectLst/>
                          <a:latin typeface="Trebuchet MS" panose="020B0603020202020204" pitchFamily="34" charset="0"/>
                        </a:rPr>
                        <a:t>22 612</a:t>
                      </a:r>
                    </a:p>
                  </a:txBody>
                  <a:tcPr marL="0" marR="0" marT="0" marB="0" anchor="b"/>
                </a:tc>
                <a:extLst>
                  <a:ext uri="{0D108BD9-81ED-4DB2-BD59-A6C34878D82A}">
                    <a16:rowId xmlns:a16="http://schemas.microsoft.com/office/drawing/2014/main" val="3951726961"/>
                  </a:ext>
                </a:extLst>
              </a:tr>
            </a:tbl>
          </a:graphicData>
        </a:graphic>
      </p:graphicFrame>
      <p:sp>
        <p:nvSpPr>
          <p:cNvPr id="6" name="Rubrik 1">
            <a:extLst>
              <a:ext uri="{FF2B5EF4-FFF2-40B4-BE49-F238E27FC236}">
                <a16:creationId xmlns:a16="http://schemas.microsoft.com/office/drawing/2014/main" id="{9806D95F-C93E-B09A-C45E-FC6D2A08FA46}"/>
              </a:ext>
            </a:extLst>
          </p:cNvPr>
          <p:cNvSpPr txBox="1">
            <a:spLocks/>
          </p:cNvSpPr>
          <p:nvPr/>
        </p:nvSpPr>
        <p:spPr>
          <a:xfrm>
            <a:off x="660904" y="3201976"/>
            <a:ext cx="2317428" cy="454027"/>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400" b="1" i="0" kern="1200">
                <a:solidFill>
                  <a:srgbClr val="124261"/>
                </a:solidFill>
                <a:latin typeface="Trebuchet MS" panose="020B0703020202090204" pitchFamily="34" charset="0"/>
                <a:ea typeface="Tahoma" panose="020B0604030504040204" pitchFamily="34" charset="0"/>
                <a:cs typeface="Tahoma" panose="020B0604030504040204" pitchFamily="34" charset="0"/>
              </a:defRPr>
            </a:lvl1pPr>
          </a:lstStyle>
          <a:p>
            <a:r>
              <a:rPr lang="sv-SE" sz="1400" b="0" dirty="0">
                <a:solidFill>
                  <a:srgbClr val="2B2B2B"/>
                </a:solidFill>
              </a:rPr>
              <a:t>*Planerat antal deltagare</a:t>
            </a:r>
            <a:r>
              <a:rPr lang="sv-SE" sz="1400" dirty="0"/>
              <a:t> </a:t>
            </a:r>
          </a:p>
        </p:txBody>
      </p:sp>
    </p:spTree>
    <p:extLst>
      <p:ext uri="{BB962C8B-B14F-4D97-AF65-F5344CB8AC3E}">
        <p14:creationId xmlns:p14="http://schemas.microsoft.com/office/powerpoint/2010/main" val="4265205542"/>
      </p:ext>
    </p:extLst>
  </p:cSld>
  <p:clrMapOvr>
    <a:masterClrMapping/>
  </p:clrMapOvr>
</p:sld>
</file>

<file path=ppt/theme/theme1.xml><?xml version="1.0" encoding="utf-8"?>
<a:theme xmlns:a="http://schemas.openxmlformats.org/drawingml/2006/main" name="Office-tema">
  <a:themeElements>
    <a:clrScheme name="Egen 1">
      <a:dk1>
        <a:srgbClr val="104161"/>
      </a:dk1>
      <a:lt1>
        <a:srgbClr val="F8F7F7"/>
      </a:lt1>
      <a:dk2>
        <a:srgbClr val="104161"/>
      </a:dk2>
      <a:lt2>
        <a:srgbClr val="F8F7F7"/>
      </a:lt2>
      <a:accent1>
        <a:srgbClr val="649AB3"/>
      </a:accent1>
      <a:accent2>
        <a:srgbClr val="A9D1DA"/>
      </a:accent2>
      <a:accent3>
        <a:srgbClr val="7C9259"/>
      </a:accent3>
      <a:accent4>
        <a:srgbClr val="B7CF83"/>
      </a:accent4>
      <a:accent5>
        <a:srgbClr val="7B485B"/>
      </a:accent5>
      <a:accent6>
        <a:srgbClr val="EABEA5"/>
      </a:accent6>
      <a:hlink>
        <a:srgbClr val="649AB3"/>
      </a:hlink>
      <a:folHlink>
        <a:srgbClr val="649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rmAutofit/>
      </a:bodyPr>
      <a:lstStyle>
        <a:defPPr algn="l">
          <a:defRPr dirty="0" err="1" smtClean="0"/>
        </a:defPPr>
      </a:lstStyle>
    </a:txDef>
  </a:objectDefaults>
  <a:extraClrSchemeLst/>
  <a:extLst>
    <a:ext uri="{05A4C25C-085E-4340-85A3-A5531E510DB2}">
      <thm15:themeFamily xmlns:thm15="http://schemas.microsoft.com/office/thememl/2012/main" name="ESF_PPT med instruktioner SVENSKA" id="{297E63B9-0D4A-440A-8320-CA187E90E325}" vid="{CD610495-ECC1-4A72-8ECB-5F4661CFEA5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Grundmall med instruktioner SVENSKA</Template>
  <TotalTime>706</TotalTime>
  <Words>1725</Words>
  <Application>Microsoft Office PowerPoint</Application>
  <PresentationFormat>Bredbild</PresentationFormat>
  <Paragraphs>489</Paragraphs>
  <Slides>16</Slides>
  <Notes>14</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Trebuchet MS</vt:lpstr>
      <vt:lpstr>Office-tema</vt:lpstr>
      <vt:lpstr>Övervakningskommittén</vt:lpstr>
      <vt:lpstr>Presentationens innehåll</vt:lpstr>
      <vt:lpstr>Intecknade medel</vt:lpstr>
      <vt:lpstr>Intecknade medel med Care uppdaterad</vt:lpstr>
      <vt:lpstr>Ramar och intecknat</vt:lpstr>
      <vt:lpstr>Intecknade deltagare </vt:lpstr>
      <vt:lpstr>Antal deltagare</vt:lpstr>
      <vt:lpstr>React-EU (Programområde 5)</vt:lpstr>
      <vt:lpstr>Varselprojekt (Programområde 1)</vt:lpstr>
      <vt:lpstr>Särskilt mål 2.1</vt:lpstr>
      <vt:lpstr>Särskilt mål 2.2</vt:lpstr>
      <vt:lpstr>Särskilt mål 2.3</vt:lpstr>
      <vt:lpstr>Särskilt mål 3.1</vt:lpstr>
      <vt:lpstr>Könsuppdelningsindex</vt:lpstr>
      <vt:lpstr>Varselprojekt (särskilt mål 1.1)  Omedelbara resultat</vt:lpstr>
      <vt:lpstr>Särskilt mål 1.1 Långsiktiga resultat (sex månader)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Övervakningskommittén</dc:title>
  <dc:creator>Rova Grevstig Joacim</dc:creator>
  <cp:lastModifiedBy>Rova Grevstig Joacim</cp:lastModifiedBy>
  <cp:revision>13</cp:revision>
  <dcterms:created xsi:type="dcterms:W3CDTF">2022-11-22T07:37:13Z</dcterms:created>
  <dcterms:modified xsi:type="dcterms:W3CDTF">2022-12-05T16:33:34Z</dcterms:modified>
</cp:coreProperties>
</file>