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3350F9-E421-43F5-9406-35F6D7886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A41F03B-EDD1-4D8B-8B2E-B165E7BAD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0AB7B3-61AC-4171-9F2A-A115A4FC1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D04504-20F3-4C8E-A2F0-1BB2D2AC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3598CE-C5F1-4580-9DB0-9DFCB209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51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748CCB-AE6D-4562-AA43-03B79DFA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64F3185-0F76-4E1F-8313-34E3E8ED7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C980A6-CEAD-43A5-8B30-AE9E77A1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2D91F1-6B66-4734-8500-5BCA60B6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FEC1C4-B7E0-4C44-A0B1-E238D166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290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256619-39D3-4D73-AE81-BB4D92FBD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A5A2CA3-BC23-461A-940E-FE3846596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79935B-48BB-4991-BAC6-51F8EDE0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4E00BF-75BD-4AD9-A2BB-8EFA6125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91AB2C-BFFC-4B35-9B5A-BC8CC1E73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309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AEF5B8-D13C-4C34-803C-226DDCB5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53D647-3069-48E8-A125-8EBBF7237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0DCD3D-C302-4DD9-B074-000D195B8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98CA62-88D4-4E58-8A0F-45F39EF1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5CEB0F-4D20-49B1-9B66-F46EE472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87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DDE61-3B6F-471B-83C2-CF002163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F30366-572D-4B6E-86F1-A1FDD13F0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31538A-802B-4E2E-9ABD-626C71CE0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EF6859-92E1-4632-9E3C-291932B2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3EF21A-9EB0-4F09-8197-A4593583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988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0BE110-F9A8-42CD-BD59-332C0C6E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76DEF2-2353-4550-92B3-A78169CA5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D014CC-6A63-452C-A258-2A2A3B1F7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1CFC840-B986-4BEF-9DFF-852A6FC9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09F2B18-CDE1-41CE-BCC6-E0F1ADB5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CA87BC-620F-4717-8899-50640EF7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022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7F2F3F-D132-4E86-8EC2-0E9B57742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2DB600-5ED5-461C-91B1-CE11D075D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16B689-5AE6-4613-9A41-CAEFA8A7D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FE66AD-6F6F-4C9D-8A2D-D42706484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F6A708F-3689-47EF-811D-76706134D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A5B2CC8-B883-460F-B410-C154A0100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A791615-A8AC-4ABF-897F-F65D9C7D0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208A5B8-14F6-4BDD-A51C-B9DCFF87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34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05B9B0-AB1C-42C4-A1A7-BB23C26A9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3806CA1-B985-4313-9204-73326967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F0DB6C8-856F-4D4B-B34B-4531BF1D2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B4201A-6C9E-4FE9-B847-2605CA84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131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77214E-1E89-426B-8D24-6F4ABE3E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F46974-63D7-4CF2-89AD-4F0C92B9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484DD1D-1925-4E3B-B92D-BA98C4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2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2F3BAF-5E5B-4ED3-A0C1-EF5333BEE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36604B-9064-43FB-ACEB-A17E45A7F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128C30-D26B-40F2-BCDC-F84086395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F7FFDC6-7463-4860-8ACF-57647C42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D1F747-5ACE-4DDC-A3D8-3BBA3967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0EAE9C1-2AA0-4385-ACC4-683FB3A0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010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C1F337-EDFE-434E-99CB-32BABA576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A5E7749-2F5B-43A0-A033-17D79EA71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ADDE6A-F6CC-48F9-9D62-1EEEB1C48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D713BFE-688E-4B62-A746-A8D67B5F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E66F47-DDDF-4A59-8316-88161FDAA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773F5C-4DF7-4FE9-A571-B8151722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664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2CAA8D3-1CC4-443D-99FD-A46F12DF4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86057F-D9F9-490C-933F-B3DAA772E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0A05C5-190E-49B1-B7AC-2C28EE56C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BEDB0-A416-430D-ABEA-845BF20EE78E}" type="datetimeFigureOut">
              <a:rPr lang="sv-SE" smtClean="0"/>
              <a:t>2022-12-02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2F52F1-25D2-46AE-98FD-3E85A759A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C0B41B-DD70-48C2-B56F-59B500BC0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D27F4-85A3-41DC-AF48-4BD3D3A7B0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0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533270-FA80-4D42-9535-9B3C87FF5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Övervakningskommitténs arbetsordning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821322-BD25-4EDF-9BF2-F50E733D3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8816"/>
            <a:ext cx="9144000" cy="1198984"/>
          </a:xfrm>
        </p:spPr>
        <p:txBody>
          <a:bodyPr>
            <a:normAutofit lnSpcReduction="10000"/>
          </a:bodyPr>
          <a:lstStyle/>
          <a:p>
            <a:r>
              <a:rPr lang="sv-SE" dirty="0"/>
              <a:t>Elin Landell, ordförande övervakningskommittén för det nationella programmet för socialfonden+ 2021–2027</a:t>
            </a:r>
          </a:p>
          <a:p>
            <a:r>
              <a:rPr lang="sv-SE" dirty="0"/>
              <a:t>ÖK-möte 7 december 2022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180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FA3A5-1E1A-45F4-A624-A4DAEDBBA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287A14-7C1E-42AE-8E8F-27A4D7271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ÖK ska enligt EU-förordning 2021/1060 (artikel 38) själv anta den arbetsordning som styr beslutsfattande, arbetsformer m.m. i kommittén. </a:t>
            </a:r>
          </a:p>
          <a:p>
            <a:r>
              <a:rPr lang="sv-SE" dirty="0"/>
              <a:t>Förslag till arbetsordning presenterades och diskuterades på första mötet med nya ÖK den 25 augusti.  ÖK beslutade då (se protokoll):</a:t>
            </a:r>
          </a:p>
          <a:p>
            <a:pPr lvl="1"/>
            <a:r>
              <a:rPr lang="sv-SE" b="1" dirty="0"/>
              <a:t>Tillägg</a:t>
            </a:r>
            <a:r>
              <a:rPr lang="sv-SE" dirty="0"/>
              <a:t> i 1.2 avseende Folkbildningsrådet och om kommissionens roll.</a:t>
            </a:r>
          </a:p>
          <a:p>
            <a:pPr lvl="1"/>
            <a:r>
              <a:rPr lang="sv-SE" b="1" dirty="0"/>
              <a:t>Tillägg</a:t>
            </a:r>
            <a:r>
              <a:rPr lang="sv-SE" dirty="0"/>
              <a:t> i punkt 2.2 med förtydliganden om ÖK:s uppgifter vad gäller ESF+ 2021-2027 resp. ESF 2014-2020. </a:t>
            </a:r>
          </a:p>
          <a:p>
            <a:pPr lvl="1"/>
            <a:r>
              <a:rPr lang="sv-SE" dirty="0"/>
              <a:t>Att</a:t>
            </a:r>
            <a:r>
              <a:rPr lang="sv-SE" b="1" dirty="0"/>
              <a:t> bordlägga</a:t>
            </a:r>
            <a:r>
              <a:rPr lang="sv-SE" dirty="0"/>
              <a:t> punkt 3.4 och 3.6 om </a:t>
            </a:r>
            <a:r>
              <a:rPr lang="sv-SE" b="1" dirty="0"/>
              <a:t>beslutsfattandet</a:t>
            </a:r>
            <a:r>
              <a:rPr lang="sv-SE" dirty="0"/>
              <a:t> (ändring från enhällighet till kvalificerad majoritet)  samt punkt 4.1 om </a:t>
            </a:r>
            <a:r>
              <a:rPr lang="sv-SE" b="1" dirty="0"/>
              <a:t>arbetsutskott</a:t>
            </a:r>
            <a:r>
              <a:rPr lang="sv-SE" dirty="0"/>
              <a:t>. </a:t>
            </a:r>
          </a:p>
          <a:p>
            <a:pPr lvl="1"/>
            <a:r>
              <a:rPr lang="sv-SE" dirty="0"/>
              <a:t>Att i övrigt fastställa arbetsordningen.</a:t>
            </a:r>
          </a:p>
        </p:txBody>
      </p:sp>
    </p:spTree>
    <p:extLst>
      <p:ext uri="{BB962C8B-B14F-4D97-AF65-F5344CB8AC3E}">
        <p14:creationId xmlns:p14="http://schemas.microsoft.com/office/powerpoint/2010/main" val="33012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A26F5-CDD3-4031-8421-C089066F6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att ta ställning till vid mötet 7/12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95A579-45EB-41B5-87F4-761E762BB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sv-SE" dirty="0"/>
              <a:t>Ändringar i tidigare fastställda avsnitt:</a:t>
            </a:r>
          </a:p>
          <a:p>
            <a:pPr lvl="1"/>
            <a:r>
              <a:rPr lang="sv-SE" dirty="0"/>
              <a:t>Avsnitt 1.1 </a:t>
            </a:r>
            <a:r>
              <a:rPr lang="sv-SE" b="1" dirty="0"/>
              <a:t>omformulering</a:t>
            </a:r>
            <a:r>
              <a:rPr lang="sv-SE" dirty="0"/>
              <a:t> från strukturfonder till fonderna inom EU:s sammanhållningspolitik.</a:t>
            </a:r>
          </a:p>
          <a:p>
            <a:pPr lvl="1"/>
            <a:r>
              <a:rPr lang="sv-SE" dirty="0"/>
              <a:t>Avsnitt 1.1 </a:t>
            </a:r>
            <a:r>
              <a:rPr lang="sv-SE" b="1" dirty="0"/>
              <a:t>tillägg</a:t>
            </a:r>
            <a:r>
              <a:rPr lang="sv-SE" dirty="0"/>
              <a:t> av den svenska förordningen (2022:1379) som trädde i kraft efter förra ÖK-mötet.</a:t>
            </a:r>
          </a:p>
          <a:p>
            <a:pPr lvl="1"/>
            <a:r>
              <a:rPr lang="sv-SE" dirty="0"/>
              <a:t>Avsnitt </a:t>
            </a:r>
            <a:r>
              <a:rPr lang="sv-SE" dirty="0">
                <a:highlight>
                  <a:srgbClr val="FFFF00"/>
                </a:highlight>
              </a:rPr>
              <a:t>1.2 och 3.3 </a:t>
            </a:r>
            <a:r>
              <a:rPr lang="sv-SE" b="1" dirty="0">
                <a:highlight>
                  <a:srgbClr val="FFFF00"/>
                </a:highlight>
              </a:rPr>
              <a:t>omformulering</a:t>
            </a:r>
            <a:r>
              <a:rPr lang="sv-SE" dirty="0">
                <a:highlight>
                  <a:srgbClr val="FFFF00"/>
                </a:highlight>
              </a:rPr>
              <a:t> </a:t>
            </a:r>
            <a:r>
              <a:rPr lang="sv-SE" dirty="0"/>
              <a:t>avseende ESF-rådets och RK:s roll – får delta (1.2) föreslås ändras till </a:t>
            </a:r>
            <a:r>
              <a:rPr lang="sv-SE" b="1" i="1" dirty="0"/>
              <a:t>deltar</a:t>
            </a:r>
            <a:r>
              <a:rPr lang="sv-SE" i="1" dirty="0"/>
              <a:t>;</a:t>
            </a:r>
            <a:r>
              <a:rPr lang="sv-SE" dirty="0"/>
              <a:t> får lägga fram</a:t>
            </a:r>
            <a:r>
              <a:rPr lang="sv-SE" i="1" dirty="0"/>
              <a:t> </a:t>
            </a:r>
            <a:r>
              <a:rPr lang="sv-SE" dirty="0"/>
              <a:t>och informera (3.3) föreslås ändras till </a:t>
            </a:r>
            <a:r>
              <a:rPr lang="sv-SE" b="1" i="1" dirty="0"/>
              <a:t>lägger fram </a:t>
            </a:r>
            <a:r>
              <a:rPr lang="sv-SE" dirty="0"/>
              <a:t>och </a:t>
            </a:r>
            <a:r>
              <a:rPr lang="sv-SE" b="1" i="1" dirty="0"/>
              <a:t>informerar</a:t>
            </a:r>
            <a:r>
              <a:rPr lang="sv-SE" dirty="0"/>
              <a:t>. </a:t>
            </a:r>
          </a:p>
          <a:p>
            <a:pPr lvl="1"/>
            <a:r>
              <a:rPr lang="sv-SE" dirty="0"/>
              <a:t>Avsnitt 3.1 </a:t>
            </a:r>
            <a:r>
              <a:rPr lang="sv-SE" b="1" dirty="0"/>
              <a:t>tillägg</a:t>
            </a:r>
            <a:r>
              <a:rPr lang="sv-SE" dirty="0"/>
              <a:t> i första punkten om att digitala möten kan ersätta fysiska sammanträden.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Tillägg av nya avsnitt om arbetsordningens giltighet:</a:t>
            </a:r>
          </a:p>
          <a:p>
            <a:pPr lvl="1"/>
            <a:r>
              <a:rPr lang="sv-SE" dirty="0"/>
              <a:t>5.1 Revidering av arbetsordningen.</a:t>
            </a:r>
          </a:p>
          <a:p>
            <a:pPr lvl="1"/>
            <a:r>
              <a:rPr lang="sv-SE" dirty="0"/>
              <a:t>5.2 Ytterligare bestämmelser. </a:t>
            </a:r>
            <a:r>
              <a:rPr lang="sv-SE" b="1" dirty="0"/>
              <a:t>Förslag till </a:t>
            </a:r>
            <a:r>
              <a:rPr lang="sv-SE" b="1" dirty="0">
                <a:highlight>
                  <a:srgbClr val="FFFF00"/>
                </a:highlight>
              </a:rPr>
              <a:t>kompletterad skrivning</a:t>
            </a:r>
            <a:r>
              <a:rPr lang="sv-SE" dirty="0"/>
              <a:t>: …tillämpas det som föreskrivs i </a:t>
            </a:r>
            <a:r>
              <a:rPr lang="sv-SE" b="1" i="1" dirty="0"/>
              <a:t>förordningarna (EU) 1060/2021, </a:t>
            </a:r>
            <a:r>
              <a:rPr lang="sv-SE" b="1" i="1" dirty="0">
                <a:highlight>
                  <a:srgbClr val="FFFF00"/>
                </a:highlight>
              </a:rPr>
              <a:t>(EU) nr 1303/2013, (EU) nr 1304/2013 </a:t>
            </a:r>
            <a:r>
              <a:rPr lang="sv-SE" b="1" i="1" dirty="0"/>
              <a:t>samt i kommissionens beslut C(2022) 5827</a:t>
            </a:r>
            <a:r>
              <a:rPr lang="sv-SE" b="1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Avsnitt 3.4 och 3.6 förslag om ändring från enhällighet till kvalificerad majoritet</a:t>
            </a:r>
            <a:r>
              <a:rPr lang="sv-SE" b="1" dirty="0"/>
              <a:t> </a:t>
            </a:r>
            <a:r>
              <a:rPr lang="sv-SE" dirty="0"/>
              <a:t>(bordlagt 25/8).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Avsnitt 4.1 Arbetsutskott (bordlagt 25/8):</a:t>
            </a:r>
          </a:p>
          <a:p>
            <a:pPr lvl="1"/>
            <a:r>
              <a:rPr lang="sv-SE" dirty="0"/>
              <a:t>Justerad skrivning i tredje punkten.</a:t>
            </a:r>
          </a:p>
          <a:p>
            <a:pPr lvl="1"/>
            <a:r>
              <a:rPr lang="sv-SE" dirty="0"/>
              <a:t>Beslut om organisationer som ska vara företrädda i arbetsutskottet.</a:t>
            </a:r>
          </a:p>
        </p:txBody>
      </p:sp>
    </p:spTree>
    <p:extLst>
      <p:ext uri="{BB962C8B-B14F-4D97-AF65-F5344CB8AC3E}">
        <p14:creationId xmlns:p14="http://schemas.microsoft.com/office/powerpoint/2010/main" val="300339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579E18-CF73-456B-B875-C8B85923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Beslutsfattandet i ÖK (avsnitt 3.4 och 3.6)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5C147E-8BF2-4378-8EEC-455380DCB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Förslag</a:t>
            </a:r>
            <a:r>
              <a:rPr lang="sv-SE" dirty="0"/>
              <a:t>: Att ÖK:s beslutsfattande ändras från enhällighet till kvalificerad majoritet (2/3 majoritet).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Motiv till förändringen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EU-förordningen anger att utövandet av rösträtten i ÖK ska regleras i enlighet med nationella ramar. I Sverige är kvalificerad majoritet praxis för större beslut.</a:t>
            </a:r>
          </a:p>
          <a:p>
            <a:pPr lvl="1"/>
            <a:r>
              <a:rPr lang="sv-SE" dirty="0"/>
              <a:t>Enhällighet innebär </a:t>
            </a:r>
            <a:r>
              <a:rPr lang="sv-SE" i="1" dirty="0"/>
              <a:t>de facto </a:t>
            </a:r>
            <a:r>
              <a:rPr lang="sv-SE" dirty="0"/>
              <a:t>ett individuellt veto. Detta innebär en risk för att viktiga beslut försenas av en enskild ledamot.</a:t>
            </a:r>
          </a:p>
          <a:p>
            <a:pPr lvl="1"/>
            <a:r>
              <a:rPr lang="sv-SE" dirty="0"/>
              <a:t>De senaste åren har flera förslag om ändring av programmet lagts fram för godkännande av ÖK (</a:t>
            </a:r>
            <a:r>
              <a:rPr lang="sv-SE" dirty="0" err="1"/>
              <a:t>React</a:t>
            </a:r>
            <a:r>
              <a:rPr lang="sv-SE" dirty="0"/>
              <a:t>-EU, Care). I en turbulent värld kan nya kriser på motsvarande sätt behöva mötas av ändringar av programmet i syfte att möjliggöra angelägna satsningar. </a:t>
            </a:r>
          </a:p>
          <a:p>
            <a:pPr lvl="1"/>
            <a:r>
              <a:rPr lang="sv-SE" dirty="0"/>
              <a:t>Enligt förslaget ska olika synpunkter och åsikter vara föremål för diskussion före beslut, på samma sätt som när beslut fattas enhälligt (ingen ändring föreslagen).</a:t>
            </a:r>
          </a:p>
          <a:p>
            <a:pPr lvl="1"/>
            <a:r>
              <a:rPr lang="sv-SE" dirty="0"/>
              <a:t>Beslutsfattandet varierar mellan ÖK för de olika EU-fonderna. Respektive ÖK bestämmer själv.</a:t>
            </a:r>
          </a:p>
        </p:txBody>
      </p:sp>
    </p:spTree>
    <p:extLst>
      <p:ext uri="{BB962C8B-B14F-4D97-AF65-F5344CB8AC3E}">
        <p14:creationId xmlns:p14="http://schemas.microsoft.com/office/powerpoint/2010/main" val="351815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59C240-D7D9-45B4-8C09-5642C4F5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Arbetsutskottets sammansättning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5F00FE-4BA6-48C2-A7E8-AACFA77AF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/>
              <a:t>Vid ÖK-mötet 25/8 beslutades att den föregående kommitténs AU fortsätter fram tills dess att ÖK utsett ledamöter till nytt AU.</a:t>
            </a:r>
          </a:p>
          <a:p>
            <a:pPr marL="0" indent="0">
              <a:buNone/>
            </a:pPr>
            <a:r>
              <a:rPr lang="sv-SE" dirty="0"/>
              <a:t>Enligt arbetsordningen ska AU spegla ÖK:s sammansättning. Kompetens i uppföljning och utvärdering och i programmets övergripande principer ska finnas representerad i AU.</a:t>
            </a:r>
          </a:p>
          <a:p>
            <a:pPr marL="0" indent="0">
              <a:buNone/>
            </a:pPr>
            <a:r>
              <a:rPr lang="sv-SE" dirty="0"/>
              <a:t>I AU finns för närvarande följande organisationer representerade:</a:t>
            </a:r>
          </a:p>
          <a:p>
            <a:pPr lvl="1"/>
            <a:r>
              <a:rPr lang="sv-SE" dirty="0"/>
              <a:t>Arbetsförmedlingen </a:t>
            </a:r>
          </a:p>
          <a:p>
            <a:pPr lvl="1"/>
            <a:r>
              <a:rPr lang="sv-SE" dirty="0" err="1"/>
              <a:t>Coompanion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Diskrimineringsombudsmannen </a:t>
            </a:r>
          </a:p>
          <a:p>
            <a:pPr lvl="1"/>
            <a:r>
              <a:rPr lang="sv-SE" dirty="0"/>
              <a:t>Funktionsrätt Sverige </a:t>
            </a:r>
          </a:p>
          <a:p>
            <a:pPr lvl="1"/>
            <a:r>
              <a:rPr lang="sv-SE" dirty="0"/>
              <a:t>Företagarna (vakant) </a:t>
            </a:r>
          </a:p>
          <a:p>
            <a:pPr lvl="1"/>
            <a:r>
              <a:rPr lang="sv-SE" dirty="0"/>
              <a:t>Försäkringskassan </a:t>
            </a:r>
          </a:p>
          <a:p>
            <a:pPr lvl="1"/>
            <a:r>
              <a:rPr lang="sv-SE" dirty="0"/>
              <a:t>Landsorganisationen i Sverige  </a:t>
            </a:r>
          </a:p>
          <a:p>
            <a:pPr lvl="1"/>
            <a:r>
              <a:rPr lang="sv-SE" dirty="0"/>
              <a:t>Sveriges Kommuner och Regioner </a:t>
            </a:r>
          </a:p>
          <a:p>
            <a:pPr lvl="1"/>
            <a:r>
              <a:rPr lang="sv-SE" dirty="0"/>
              <a:t>Tjänstemännens centralorganisation </a:t>
            </a:r>
          </a:p>
          <a:p>
            <a:pPr lvl="1"/>
            <a:r>
              <a:rPr lang="sv-SE" dirty="0"/>
              <a:t>Arbetsmarknadsdepartementet och Svenska ESF-rådet (adjungerade)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86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</Words>
  <Application>Microsoft Office PowerPoint</Application>
  <PresentationFormat>Bredbild</PresentationFormat>
  <Paragraphs>46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Övervakningskommitténs arbetsordning</vt:lpstr>
      <vt:lpstr>Bakgrund</vt:lpstr>
      <vt:lpstr>Förslag att ta ställning till vid mötet 7/12</vt:lpstr>
      <vt:lpstr>Beslutsfattandet i ÖK (avsnitt 3.4 och 3.6) </vt:lpstr>
      <vt:lpstr>Arbetsutskottets sammansättning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Övervakningskommitténs uppdrag och arbetsformer</dc:title>
  <dc:creator>Elin Landell</dc:creator>
  <cp:lastModifiedBy>Ivarsson Anita</cp:lastModifiedBy>
  <cp:revision>38</cp:revision>
  <dcterms:created xsi:type="dcterms:W3CDTF">2022-08-23T13:58:02Z</dcterms:created>
  <dcterms:modified xsi:type="dcterms:W3CDTF">2022-12-02T12:52:49Z</dcterms:modified>
</cp:coreProperties>
</file>