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70" r:id="rId4"/>
    <p:sldId id="265" r:id="rId5"/>
    <p:sldId id="271" r:id="rId6"/>
    <p:sldId id="272" r:id="rId7"/>
    <p:sldId id="273" r:id="rId8"/>
    <p:sldId id="274" r:id="rId9"/>
    <p:sldId id="275" r:id="rId10"/>
    <p:sldId id="276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886"/>
    <a:srgbClr val="124261"/>
    <a:srgbClr val="004062"/>
    <a:srgbClr val="8B475B"/>
    <a:srgbClr val="F6E3D2"/>
    <a:srgbClr val="723F4E"/>
    <a:srgbClr val="EABEA5"/>
    <a:srgbClr val="6299AE"/>
    <a:srgbClr val="F9E06C"/>
    <a:srgbClr val="A9D1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68"/>
    <p:restoredTop sz="80567" autoAdjust="0"/>
  </p:normalViewPr>
  <p:slideViewPr>
    <p:cSldViewPr snapToGrid="0" snapToObjects="1">
      <p:cViewPr varScale="1">
        <p:scale>
          <a:sx n="65" d="100"/>
          <a:sy n="65" d="100"/>
        </p:scale>
        <p:origin x="1687" y="3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D9394-B095-D14F-9C64-9054C5F416E2}" type="datetimeFigureOut">
              <a:rPr lang="sv-SE" smtClean="0"/>
              <a:t>2022-11-23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36579-4CA0-484E-809B-B32E5DC9947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54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85207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Utvärderingsplanen är ett förordningsstyrt dokument som måste tas fram för varje programperiod och </a:t>
            </a:r>
            <a:r>
              <a:rPr lang="sv-SE"/>
              <a:t>bör revideras </a:t>
            </a:r>
            <a:r>
              <a:rPr lang="sv-SE" dirty="0"/>
              <a:t>årligen för att uppdateras med relevant information om planerade utvärderingsinsatser.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9695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Sista planerade ÖK möte för godkännandet av planen är i maj 2023.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0132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Det finns områden där det blir svårt att utvärdera utifrån vägledningsdokumenten t.ex. kontrafaktiskt i PO C.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66820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Lärstudios</a:t>
            </a:r>
            <a:r>
              <a:rPr lang="sv-SE" dirty="0"/>
              <a:t>, Kompetenstimmar, </a:t>
            </a:r>
            <a:r>
              <a:rPr lang="sv-SE" dirty="0" err="1"/>
              <a:t>lärstrategin</a:t>
            </a:r>
            <a:r>
              <a:rPr lang="sv-SE" dirty="0"/>
              <a:t>, ta fram en särskild kommunikationsplan för varje utvärdering oavsett om det är kluster eller program tillsammans med kommunikation.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936579-4CA0-484E-809B-B32E5DC99479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95926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1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1F8F117-E482-B548-86A9-089DD068A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F2BBD79D-617E-0C4E-8C8E-F40ECFB529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rgbClr val="F6E3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99A6F7AF-1600-3745-B44C-3759E7BDE7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80A94A70-77CA-7A4A-9A57-2F63C0D87F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517873D5-62BF-154B-8C79-136C0BF69C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DC0ADD5B-E213-FE4F-9F25-F0B2241BB34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datum</a:t>
            </a:r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AC448D61-B925-1744-B97E-1717E00386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14" name="Bildobjekt 13" descr="EU-flagga&#10;Europeiska unionen&#10;Europeiska socialfonden">
            <a:extLst>
              <a:ext uri="{FF2B5EF4-FFF2-40B4-BE49-F238E27FC236}">
                <a16:creationId xmlns:a16="http://schemas.microsoft.com/office/drawing/2014/main" id="{717EC7CA-8431-074C-B56C-F30C95EF33E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4195" y="426471"/>
            <a:ext cx="1260143" cy="113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357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62939" y="1595672"/>
            <a:ext cx="5429062" cy="5262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58416" y="457200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98195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två bild med mönster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834680" y="-7167"/>
            <a:ext cx="2164245" cy="2208413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782429" y="1330859"/>
            <a:ext cx="3711422" cy="361340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54469" y="4950958"/>
            <a:ext cx="1339382" cy="1339382"/>
          </a:xfrm>
          <a:prstGeom prst="rect">
            <a:avLst/>
          </a:prstGeom>
          <a:solidFill>
            <a:srgbClr val="A9D1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998925" y="2201246"/>
            <a:ext cx="989656" cy="1009853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493851" y="4186448"/>
            <a:ext cx="2694915" cy="26715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7333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119782" y="90087"/>
            <a:ext cx="3388945" cy="34267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10037" y="1731792"/>
            <a:ext cx="836672" cy="836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846462" y="5160475"/>
            <a:ext cx="1663575" cy="1697525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F8CDA74-96A5-A641-B00B-1B55A4AE1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765861" y="4061125"/>
            <a:ext cx="1077363" cy="1099350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Platshållare för bild 11">
            <a:extLst>
              <a:ext uri="{FF2B5EF4-FFF2-40B4-BE49-F238E27FC236}">
                <a16:creationId xmlns:a16="http://schemas.microsoft.com/office/drawing/2014/main" id="{2DAC763D-35B4-D94F-991C-53FB20BFBCD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510037" y="2568464"/>
            <a:ext cx="2694915" cy="259201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56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29609" y="1595672"/>
            <a:ext cx="4831398" cy="468301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1349" y="1"/>
            <a:ext cx="1595672" cy="1595672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571022" y="4237022"/>
            <a:ext cx="2620979" cy="2620979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55170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med mönster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865068" y="543124"/>
            <a:ext cx="5326932" cy="5136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478466" y="5164057"/>
            <a:ext cx="1702652" cy="1693943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8F8ED18B-6F59-9B4B-8D19-236A9DA5CB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69981" y="-32371"/>
            <a:ext cx="2539844" cy="2551905"/>
          </a:xfrm>
          <a:prstGeom prst="rect">
            <a:avLst/>
          </a:prstGeom>
          <a:solidFill>
            <a:srgbClr val="12426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3915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39044" y="5482535"/>
            <a:ext cx="1375874" cy="1375874"/>
          </a:xfrm>
          <a:prstGeom prst="rect">
            <a:avLst/>
          </a:prstGeom>
          <a:solidFill>
            <a:srgbClr val="EABEA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314917" y="2605451"/>
            <a:ext cx="2877084" cy="2877084"/>
          </a:xfrm>
          <a:prstGeom prst="rect">
            <a:avLst/>
          </a:prstGeom>
          <a:solidFill>
            <a:srgbClr val="723F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Platshållare för bild 10">
            <a:extLst>
              <a:ext uri="{FF2B5EF4-FFF2-40B4-BE49-F238E27FC236}">
                <a16:creationId xmlns:a16="http://schemas.microsoft.com/office/drawing/2014/main" id="{7A1B5B9E-0DAE-8247-8A6C-E1AFEB21F9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509135" y="452927"/>
            <a:ext cx="3611562" cy="36115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2875927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tra text med bild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6623406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6623406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7D4D8DBF-8444-804B-958C-8A5752B5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73677" y="457200"/>
            <a:ext cx="1153231" cy="1153231"/>
          </a:xfrm>
          <a:prstGeom prst="rect">
            <a:avLst/>
          </a:prstGeom>
          <a:solidFill>
            <a:srgbClr val="F9E0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CBECD36E-DD4B-E344-8D02-17076226E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597663" y="4311353"/>
            <a:ext cx="2546647" cy="2546647"/>
          </a:xfrm>
          <a:prstGeom prst="rect">
            <a:avLst/>
          </a:prstGeom>
          <a:solidFill>
            <a:srgbClr val="6299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EBEE1651-5104-0C49-B498-D2207B4C16C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126538" y="1609725"/>
            <a:ext cx="3065462" cy="3141663"/>
          </a:xfr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6799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2982" y="457201"/>
            <a:ext cx="5622201" cy="59254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5122566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4746292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54F6FA-2C7A-0F40-A68F-8B6D5356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8720" y="516048"/>
            <a:ext cx="10385079" cy="5269116"/>
          </a:xfrm>
        </p:spPr>
        <p:txBody>
          <a:bodyPr/>
          <a:lstStyle>
            <a:lvl1pPr algn="ctr"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64051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sida 2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ktangel 13">
            <a:extLst>
              <a:ext uri="{FF2B5EF4-FFF2-40B4-BE49-F238E27FC236}">
                <a16:creationId xmlns:a16="http://schemas.microsoft.com/office/drawing/2014/main" id="{34E60E6F-E48C-8649-8FBF-B9F4EC38AE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157360" y="2576471"/>
            <a:ext cx="941011" cy="941011"/>
          </a:xfrm>
          <a:prstGeom prst="rect">
            <a:avLst/>
          </a:prstGeom>
          <a:solidFill>
            <a:srgbClr val="0040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2465B3A2-FA99-B048-8364-C9B6EE7AF2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5637" y="731217"/>
            <a:ext cx="6251293" cy="371796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BAFA08D-D8ED-9E43-9149-F165AFF23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293952" y="3517482"/>
            <a:ext cx="1863408" cy="1863408"/>
          </a:xfrm>
          <a:prstGeom prst="rect">
            <a:avLst/>
          </a:prstGeom>
          <a:solidFill>
            <a:srgbClr val="8B47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32151" y="1036705"/>
            <a:ext cx="5271531" cy="1257144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Välkomna till Svenska ESF-rådet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32152" y="2457360"/>
            <a:ext cx="5271530" cy="589215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r>
              <a:rPr lang="sv-SE" dirty="0"/>
              <a:t> </a:t>
            </a:r>
            <a:r>
              <a:rPr lang="sv-SE" dirty="0" err="1"/>
              <a:t>sit</a:t>
            </a:r>
            <a:endParaRPr lang="sv-SE" dirty="0"/>
          </a:p>
        </p:txBody>
      </p:sp>
      <p:sp>
        <p:nvSpPr>
          <p:cNvPr id="12" name="Platshållare för text 10">
            <a:extLst>
              <a:ext uri="{FF2B5EF4-FFF2-40B4-BE49-F238E27FC236}">
                <a16:creationId xmlns:a16="http://schemas.microsoft.com/office/drawing/2014/main" id="{21301CA2-F276-B14A-B0EA-CD7F6DD8D43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2151" y="3811425"/>
            <a:ext cx="5271737" cy="344031"/>
          </a:xfrm>
        </p:spPr>
        <p:txBody>
          <a:bodyPr/>
          <a:lstStyle>
            <a:lvl1pPr marL="0" indent="0">
              <a:buNone/>
              <a:defRPr sz="1400"/>
            </a:lvl1pPr>
          </a:lstStyle>
          <a:p>
            <a:r>
              <a:rPr lang="sv-SE" dirty="0"/>
              <a:t>Skapare och </a:t>
            </a:r>
            <a:r>
              <a:rPr lang="sv-SE" dirty="0" err="1"/>
              <a:t>dqatum</a:t>
            </a:r>
            <a:endParaRPr lang="sv-SE" dirty="0"/>
          </a:p>
        </p:txBody>
      </p:sp>
      <p:pic>
        <p:nvPicPr>
          <p:cNvPr id="13" name="Bildobjekt 12" descr="Svenska ESF-rådets logotyp">
            <a:extLst>
              <a:ext uri="{FF2B5EF4-FFF2-40B4-BE49-F238E27FC236}">
                <a16:creationId xmlns:a16="http://schemas.microsoft.com/office/drawing/2014/main" id="{96A5E59D-08E1-B244-8AE3-D5A2C25C5B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4916" y="5776393"/>
            <a:ext cx="2375731" cy="648319"/>
          </a:xfrm>
          <a:prstGeom prst="rect">
            <a:avLst/>
          </a:prstGeom>
        </p:spPr>
      </p:pic>
      <p:pic>
        <p:nvPicPr>
          <p:cNvPr id="10" name="Bildobjekt 9" descr="EU-flagga&#10;Europeiska unionen&#10;Europeiska socialfonden">
            <a:extLst>
              <a:ext uri="{FF2B5EF4-FFF2-40B4-BE49-F238E27FC236}">
                <a16:creationId xmlns:a16="http://schemas.microsoft.com/office/drawing/2014/main" id="{C46BF9F7-C856-8340-9CD0-507F2C2BD39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64195" y="426471"/>
            <a:ext cx="1260143" cy="113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445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 sida"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807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– Blå">
    <p:bg>
      <p:bgPr>
        <a:solidFill>
          <a:srgbClr val="A9D1D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648"/>
            <a:ext cx="6516998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2400" y="2961907"/>
            <a:ext cx="6516998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16A05F-22AB-9E4F-B3C8-1B6E31C36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9"/>
            <a:ext cx="4295196" cy="461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5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rön">
    <p:bg>
      <p:bgPr>
        <a:solidFill>
          <a:srgbClr val="B7CF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A5308B08-3FA6-5A43-A747-111A29F6F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4" y="2245258"/>
            <a:ext cx="4295197" cy="461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772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Gul">
    <p:bg>
      <p:bgPr>
        <a:solidFill>
          <a:srgbClr val="F9E06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07E0A9CF-BE89-104B-B30C-E144FDD36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2" y="2245258"/>
            <a:ext cx="4295198" cy="4612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sida – Rosa">
    <p:bg>
      <p:bgPr>
        <a:solidFill>
          <a:srgbClr val="EABE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0D3E99-AA9F-3845-ABB1-825224196D7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2400" y="1289913"/>
            <a:ext cx="5812325" cy="1655762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sv-SE" dirty="0"/>
              <a:t>Avsnittstitel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6D6C8608-025E-FD41-AD6A-A35C723880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60903" y="2964339"/>
            <a:ext cx="5812325" cy="929322"/>
          </a:xfrm>
        </p:spPr>
        <p:txBody>
          <a:bodyPr>
            <a:normAutofit/>
          </a:bodyPr>
          <a:lstStyle>
            <a:lvl1pPr marL="0" indent="0" algn="l">
              <a:buNone/>
              <a:defRPr sz="25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 err="1"/>
              <a:t>Lorem</a:t>
            </a:r>
            <a:r>
              <a:rPr lang="sv-SE" dirty="0"/>
              <a:t> </a:t>
            </a:r>
            <a:r>
              <a:rPr lang="sv-SE" dirty="0" err="1"/>
              <a:t>ipsum</a:t>
            </a:r>
            <a:r>
              <a:rPr lang="sv-SE" dirty="0"/>
              <a:t> </a:t>
            </a:r>
            <a:r>
              <a:rPr lang="sv-SE" dirty="0" err="1"/>
              <a:t>dolor</a:t>
            </a:r>
            <a:endParaRPr lang="sv-SE" dirty="0"/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BE1E315-C437-6448-8579-A95E71D78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6801" y="2245257"/>
            <a:ext cx="4295199" cy="4612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807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0311B47-16D8-9647-829B-D0786C522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4" y="563963"/>
            <a:ext cx="9113718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9"/>
            <a:ext cx="9113718" cy="364854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468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– 2-sp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FD3FD9A2-49C0-3745-BDC1-0A45AC1DAF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903" y="563963"/>
            <a:ext cx="10337925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CA91644-805D-2647-A846-5647CFD871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3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AB8240A-3D11-9144-B799-360BB7BBCAC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007351" y="2006694"/>
            <a:ext cx="4991477" cy="38418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7336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ext och bild med mönst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76EED47-53C9-2E48-9797-FBBA7D925F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36190" y="457200"/>
            <a:ext cx="5555810" cy="54547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B223226-EFBF-AA47-B243-F3061F021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588" y="457200"/>
            <a:ext cx="4599160" cy="87365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DA45EEC-7F09-5C43-8F4A-90D5EA136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1850" y="1595673"/>
            <a:ext cx="4599160" cy="387262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861F52D4-6DBF-6D44-AA0B-E4DE5042FE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5622202" y="4630847"/>
            <a:ext cx="2227153" cy="222715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59739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8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F9EF735-2EBE-7F49-82AA-336045B30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CDD7512-FD86-934F-A2F4-DE5978D53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12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6" name="Bild 5" descr="Svenska ESF-rådets logotyp">
            <a:extLst>
              <a:ext uri="{FF2B5EF4-FFF2-40B4-BE49-F238E27FC236}">
                <a16:creationId xmlns:a16="http://schemas.microsoft.com/office/drawing/2014/main" id="{617A84B0-2D66-604B-AD6D-408E7DAA9E03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312109" y="6089636"/>
            <a:ext cx="1545142" cy="422413"/>
          </a:xfrm>
          <a:prstGeom prst="rect">
            <a:avLst/>
          </a:prstGeom>
        </p:spPr>
      </p:pic>
      <p:pic>
        <p:nvPicPr>
          <p:cNvPr id="5" name="Bildobjekt 4" descr="EU-flagga&#10;Europeiska unionen&#10;Europeiska socialfonden">
            <a:extLst>
              <a:ext uri="{FF2B5EF4-FFF2-40B4-BE49-F238E27FC236}">
                <a16:creationId xmlns:a16="http://schemas.microsoft.com/office/drawing/2014/main" id="{3E3623F2-3B19-6648-BDA9-10B5FA539AC9}"/>
              </a:ext>
            </a:extLst>
          </p:cNvPr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2106203" y="6073563"/>
            <a:ext cx="632462" cy="56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997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75" r:id="rId2"/>
    <p:sldLayoutId id="2147483649" r:id="rId3"/>
    <p:sldLayoutId id="2147483661" r:id="rId4"/>
    <p:sldLayoutId id="2147483662" r:id="rId5"/>
    <p:sldLayoutId id="2147483658" r:id="rId6"/>
    <p:sldLayoutId id="2147483650" r:id="rId7"/>
    <p:sldLayoutId id="2147483660" r:id="rId8"/>
    <p:sldLayoutId id="2147483664" r:id="rId9"/>
    <p:sldLayoutId id="2147483666" r:id="rId10"/>
    <p:sldLayoutId id="2147483668" r:id="rId11"/>
    <p:sldLayoutId id="2147483667" r:id="rId12"/>
    <p:sldLayoutId id="2147483665" r:id="rId13"/>
    <p:sldLayoutId id="2147483669" r:id="rId14"/>
    <p:sldLayoutId id="2147483671" r:id="rId15"/>
    <p:sldLayoutId id="2147483672" r:id="rId16"/>
    <p:sldLayoutId id="2147483657" r:id="rId17"/>
    <p:sldLayoutId id="2147483663" r:id="rId18"/>
    <p:sldLayoutId id="2147483654" r:id="rId19"/>
    <p:sldLayoutId id="2147483655" r:id="rId20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i="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27063" indent="-169863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4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12838" indent="-198438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20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558925" indent="-187325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06600" indent="-1778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>
          <a:solidFill>
            <a:srgbClr val="124261"/>
          </a:solidFill>
          <a:latin typeface="Trebuchet MS" panose="020B070302020209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4AE6B2-D74D-0C4C-9352-F4014B0596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Utvärderingsplan ESF+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E1E192-1073-425C-B35E-131D20774B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ÖK 07/12 2022</a:t>
            </a:r>
          </a:p>
        </p:txBody>
      </p:sp>
    </p:spTree>
    <p:extLst>
      <p:ext uri="{BB962C8B-B14F-4D97-AF65-F5344CB8AC3E}">
        <p14:creationId xmlns:p14="http://schemas.microsoft.com/office/powerpoint/2010/main" val="48519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865686A-E232-9ACF-AF90-23FF86E4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Roller, ansvar, budget och praktiskt genomförande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101E7F5-7F12-D594-4AC8-FC484F0C7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utförs utvärderingarna och </a:t>
            </a:r>
            <a:r>
              <a:rPr lang="sv-SE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 vilka 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resurser? </a:t>
            </a:r>
            <a:b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v-SE" dirty="0">
              <a:effectLst/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Vem gör vad i vår organisation, vad ställer ESF-rådet för krav på externa leverantörer, vad </a:t>
            </a:r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kommer de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kosta? Osv.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14847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Disposition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2450541"/>
            <a:ext cx="9113718" cy="3648546"/>
          </a:xfrm>
        </p:spPr>
        <p:txBody>
          <a:bodyPr>
            <a:normAutofit/>
          </a:bodyPr>
          <a:lstStyle/>
          <a:p>
            <a:r>
              <a:rPr lang="en-GB" sz="3200" dirty="0" err="1"/>
              <a:t>Vad</a:t>
            </a:r>
            <a:r>
              <a:rPr lang="en-GB" sz="3200" dirty="0"/>
              <a:t> </a:t>
            </a:r>
            <a:r>
              <a:rPr lang="en-GB" sz="3200" dirty="0" err="1"/>
              <a:t>är</a:t>
            </a:r>
            <a:r>
              <a:rPr lang="en-GB" sz="3200" dirty="0"/>
              <a:t> ÖKs roll </a:t>
            </a:r>
            <a:r>
              <a:rPr lang="en-GB" sz="3200" dirty="0" err="1"/>
              <a:t>avseende</a:t>
            </a:r>
            <a:r>
              <a:rPr lang="en-GB" sz="3200" dirty="0"/>
              <a:t> </a:t>
            </a:r>
            <a:r>
              <a:rPr lang="en-GB" sz="3200" dirty="0" err="1"/>
              <a:t>utvärderingsplanen</a:t>
            </a:r>
            <a:r>
              <a:rPr lang="en-GB" sz="3200" dirty="0"/>
              <a:t>?</a:t>
            </a:r>
            <a:br>
              <a:rPr lang="en-GB" sz="3200" dirty="0"/>
            </a:br>
            <a:endParaRPr lang="en-GB" sz="3200" dirty="0"/>
          </a:p>
          <a:p>
            <a:r>
              <a:rPr lang="en-GB" sz="3200" dirty="0" err="1"/>
              <a:t>Tidplan</a:t>
            </a:r>
            <a:endParaRPr lang="en-GB" sz="3200" dirty="0"/>
          </a:p>
          <a:p>
            <a:endParaRPr lang="en-GB" sz="3200" dirty="0"/>
          </a:p>
          <a:p>
            <a:r>
              <a:rPr lang="en-GB" sz="3200" dirty="0" err="1"/>
              <a:t>Ett</a:t>
            </a:r>
            <a:r>
              <a:rPr lang="en-GB" sz="3200" dirty="0"/>
              <a:t> </a:t>
            </a:r>
            <a:r>
              <a:rPr lang="en-GB" sz="3200" dirty="0" err="1"/>
              <a:t>förslag</a:t>
            </a:r>
            <a:r>
              <a:rPr lang="en-GB" sz="3200" dirty="0"/>
              <a:t> </a:t>
            </a:r>
            <a:r>
              <a:rPr lang="en-GB" sz="3200" dirty="0" err="1"/>
              <a:t>på</a:t>
            </a:r>
            <a:r>
              <a:rPr lang="en-GB" sz="3200" dirty="0"/>
              <a:t> </a:t>
            </a:r>
            <a:r>
              <a:rPr lang="en-GB" sz="3200" dirty="0" err="1"/>
              <a:t>en</a:t>
            </a:r>
            <a:r>
              <a:rPr lang="en-GB" sz="3200" dirty="0"/>
              <a:t> </a:t>
            </a:r>
            <a:r>
              <a:rPr lang="en-GB" sz="3200" dirty="0" err="1"/>
              <a:t>struktur</a:t>
            </a:r>
            <a:r>
              <a:rPr lang="en-GB" sz="3200" dirty="0"/>
              <a:t> för </a:t>
            </a:r>
            <a:r>
              <a:rPr lang="en-GB" sz="3200" dirty="0" err="1"/>
              <a:t>utvärderingsplan</a:t>
            </a:r>
            <a:br>
              <a:rPr lang="en-GB" sz="3200" dirty="0"/>
            </a:b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00920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ÖK &amp; </a:t>
            </a:r>
            <a:r>
              <a:rPr lang="en-GB" dirty="0" err="1"/>
              <a:t>Utvärderingsplanen</a:t>
            </a:r>
            <a:endParaRPr lang="en-GB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ESF-rådet arbetar fram förslag på innehåll</a:t>
            </a:r>
            <a:br>
              <a:rPr lang="sv-SE" dirty="0"/>
            </a:br>
            <a:endParaRPr lang="sv-SE" dirty="0"/>
          </a:p>
          <a:p>
            <a:r>
              <a:rPr lang="sv-SE" dirty="0"/>
              <a:t>ÖK-AU gör val av inriktning och utvärderingsfrågor i dialog ESF-rådet</a:t>
            </a:r>
            <a:br>
              <a:rPr lang="sv-SE" dirty="0"/>
            </a:br>
            <a:endParaRPr lang="sv-SE" dirty="0"/>
          </a:p>
          <a:p>
            <a:r>
              <a:rPr lang="sv-SE" dirty="0"/>
              <a:t>ÖK fattar beslut om att godkänna planen</a:t>
            </a:r>
          </a:p>
        </p:txBody>
      </p:sp>
    </p:spTree>
    <p:extLst>
      <p:ext uri="{BB962C8B-B14F-4D97-AF65-F5344CB8AC3E}">
        <p14:creationId xmlns:p14="http://schemas.microsoft.com/office/powerpoint/2010/main" val="4158695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69C05FD-98CF-DE47-8AE1-3DC7D559D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/>
              <a:t>Tidplan</a:t>
            </a:r>
            <a:endParaRPr lang="en-GB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3A0D100B-1731-F849-879A-BE308F23E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err="1"/>
              <a:t>Ett</a:t>
            </a:r>
            <a:r>
              <a:rPr lang="en-GB" dirty="0"/>
              <a:t> </a:t>
            </a:r>
            <a:r>
              <a:rPr lang="en-GB" dirty="0" err="1"/>
              <a:t>första</a:t>
            </a:r>
            <a:r>
              <a:rPr lang="en-GB" dirty="0"/>
              <a:t> </a:t>
            </a:r>
            <a:r>
              <a:rPr lang="en-GB" dirty="0" err="1"/>
              <a:t>utkast</a:t>
            </a:r>
            <a:r>
              <a:rPr lang="en-GB" dirty="0"/>
              <a:t> </a:t>
            </a:r>
            <a:r>
              <a:rPr lang="en-GB" dirty="0" err="1"/>
              <a:t>presenteras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början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nästa</a:t>
            </a:r>
            <a:r>
              <a:rPr lang="en-GB" dirty="0"/>
              <a:t> </a:t>
            </a:r>
            <a:r>
              <a:rPr lang="en-GB" dirty="0" err="1"/>
              <a:t>år</a:t>
            </a:r>
            <a:r>
              <a:rPr lang="en-GB" dirty="0"/>
              <a:t>. 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Två</a:t>
            </a:r>
            <a:r>
              <a:rPr lang="en-GB" dirty="0"/>
              <a:t> </a:t>
            </a:r>
            <a:r>
              <a:rPr lang="en-GB" dirty="0" err="1"/>
              <a:t>möten</a:t>
            </a:r>
            <a:r>
              <a:rPr lang="en-GB" dirty="0"/>
              <a:t> med ÖK-AU för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arbeta</a:t>
            </a:r>
            <a:r>
              <a:rPr lang="en-GB" dirty="0"/>
              <a:t> </a:t>
            </a:r>
            <a:r>
              <a:rPr lang="en-GB" dirty="0" err="1"/>
              <a:t>fram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strategi för </a:t>
            </a:r>
            <a:r>
              <a:rPr lang="en-GB" dirty="0" err="1"/>
              <a:t>hur</a:t>
            </a:r>
            <a:r>
              <a:rPr lang="en-GB" dirty="0"/>
              <a:t> ESF-</a:t>
            </a:r>
            <a:r>
              <a:rPr lang="en-GB" dirty="0" err="1"/>
              <a:t>rådets</a:t>
            </a:r>
            <a:r>
              <a:rPr lang="en-GB" dirty="0"/>
              <a:t> </a:t>
            </a:r>
            <a:r>
              <a:rPr lang="en-GB" dirty="0" err="1"/>
              <a:t>utvärderingar</a:t>
            </a:r>
            <a:r>
              <a:rPr lang="en-GB" dirty="0"/>
              <a:t> ska </a:t>
            </a:r>
            <a:r>
              <a:rPr lang="en-GB" dirty="0" err="1"/>
              <a:t>fånga</a:t>
            </a:r>
            <a:r>
              <a:rPr lang="en-GB" dirty="0"/>
              <a:t> </a:t>
            </a:r>
            <a:r>
              <a:rPr lang="en-GB" dirty="0" err="1"/>
              <a:t>upp</a:t>
            </a:r>
            <a:r>
              <a:rPr lang="en-GB" dirty="0"/>
              <a:t> </a:t>
            </a:r>
            <a:r>
              <a:rPr lang="en-GB" dirty="0" err="1"/>
              <a:t>mål</a:t>
            </a:r>
            <a:r>
              <a:rPr lang="en-GB" dirty="0"/>
              <a:t> </a:t>
            </a:r>
            <a:r>
              <a:rPr lang="en-GB" dirty="0" err="1"/>
              <a:t>och</a:t>
            </a:r>
            <a:r>
              <a:rPr lang="en-GB" dirty="0"/>
              <a:t> </a:t>
            </a:r>
            <a:r>
              <a:rPr lang="en-GB" dirty="0" err="1"/>
              <a:t>förväntade</a:t>
            </a:r>
            <a:r>
              <a:rPr lang="en-GB" dirty="0"/>
              <a:t> </a:t>
            </a:r>
            <a:r>
              <a:rPr lang="en-GB" dirty="0" err="1"/>
              <a:t>effekter</a:t>
            </a:r>
            <a:r>
              <a:rPr lang="en-GB" dirty="0"/>
              <a:t>. </a:t>
            </a:r>
            <a:br>
              <a:rPr lang="en-GB" dirty="0"/>
            </a:br>
            <a:endParaRPr lang="en-GB" dirty="0"/>
          </a:p>
          <a:p>
            <a:r>
              <a:rPr lang="en-GB" dirty="0" err="1"/>
              <a:t>Utvärderingsplanen</a:t>
            </a:r>
            <a:r>
              <a:rPr lang="en-GB" dirty="0"/>
              <a:t> ska </a:t>
            </a:r>
            <a:r>
              <a:rPr lang="en-GB" dirty="0" err="1"/>
              <a:t>godkännas</a:t>
            </a:r>
            <a:r>
              <a:rPr lang="en-GB" dirty="0"/>
              <a:t> </a:t>
            </a:r>
            <a:r>
              <a:rPr lang="en-GB" dirty="0" err="1"/>
              <a:t>senast</a:t>
            </a:r>
            <a:r>
              <a:rPr lang="en-GB" dirty="0"/>
              <a:t> </a:t>
            </a:r>
            <a:r>
              <a:rPr lang="en-GB" dirty="0" err="1"/>
              <a:t>ett</a:t>
            </a:r>
            <a:r>
              <a:rPr lang="en-GB" dirty="0"/>
              <a:t> </a:t>
            </a:r>
            <a:r>
              <a:rPr lang="en-GB" dirty="0" err="1"/>
              <a:t>år</a:t>
            </a:r>
            <a:r>
              <a:rPr lang="en-GB" dirty="0"/>
              <a:t> </a:t>
            </a:r>
            <a:r>
              <a:rPr lang="en-GB" dirty="0" err="1"/>
              <a:t>efter</a:t>
            </a:r>
            <a:r>
              <a:rPr lang="en-GB" dirty="0"/>
              <a:t> </a:t>
            </a:r>
            <a:r>
              <a:rPr lang="en-GB" dirty="0" err="1"/>
              <a:t>att</a:t>
            </a:r>
            <a:r>
              <a:rPr lang="en-GB" dirty="0"/>
              <a:t> </a:t>
            </a:r>
            <a:r>
              <a:rPr lang="en-GB" dirty="0" err="1"/>
              <a:t>programmet</a:t>
            </a:r>
            <a:r>
              <a:rPr lang="en-GB" dirty="0"/>
              <a:t> </a:t>
            </a:r>
            <a:r>
              <a:rPr lang="en-GB" dirty="0" err="1"/>
              <a:t>godkänts</a:t>
            </a:r>
            <a:r>
              <a:rPr lang="en-GB" dirty="0"/>
              <a:t> (7 </a:t>
            </a:r>
            <a:r>
              <a:rPr lang="en-GB" dirty="0" err="1"/>
              <a:t>augusti</a:t>
            </a:r>
            <a:r>
              <a:rPr lang="en-GB" dirty="0"/>
              <a:t> 2023)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3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2F7E6D-D81F-9DEA-2C0E-A88CC5685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Förslag till struktur - Introduktion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CC8FBF-D79B-AE9A-ACBC-2C7D3715D0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är en utvärderingsplan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ska den innehålla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är ÖK:s roll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Vilka kopplingar har den till andra dokument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lärde ESF-rådet från förra programperioden och hur jobbar ESF-rådet vidare utifrån det?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42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D88270-D4A5-6FE2-3C38-E10432099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Vad säger förordningen och andra regelverk och vägledningar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7F724A8-E3CA-09BC-7B28-482F4CF77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En relativt kort sammanfattning av regelverk och vägledningar för strukturfondernas utvärderingsplaner</a:t>
            </a:r>
          </a:p>
          <a:p>
            <a:r>
              <a:rPr lang="sv-SE" dirty="0"/>
              <a:t>Kommissionens utvärderingskriterier</a:t>
            </a:r>
          </a:p>
          <a:p>
            <a:r>
              <a:rPr lang="sv-SE" dirty="0"/>
              <a:t>Mer?</a:t>
            </a:r>
          </a:p>
        </p:txBody>
      </p:sp>
    </p:spTree>
    <p:extLst>
      <p:ext uri="{BB962C8B-B14F-4D97-AF65-F5344CB8AC3E}">
        <p14:creationId xmlns:p14="http://schemas.microsoft.com/office/powerpoint/2010/main" val="184189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6EFD40-EF25-8831-2836-08A57E240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Omsättning av styrdokument i praktiken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1D5ADDD-1BA7-EB53-6CB2-1429B1C84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Utvärdering av ESF+ utifrån målsättningar med stöd av förändringsteorin och de fem områden som vägledningen reglerar samt horisontella principer. </a:t>
            </a:r>
            <a:endParaRPr lang="sv-S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Programmets målsättningar och förväntade effekter operationaliseras till utvärderingsfrågor. Frågorna ska täcka in områdena ”Ändamålsenlighet, effektivitet, relevans, samstämmighet &amp; mervärde för unionen”.</a:t>
            </a:r>
            <a:endParaRPr lang="sv-SE" sz="2000" dirty="0">
              <a:latin typeface="Trebuchet MS" panose="020B0603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v-SE" sz="2000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Avsnitt om kända svårigheter för utvärdering t.ex. </a:t>
            </a:r>
            <a:r>
              <a:rPr lang="sv-SE" sz="2000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tillgång till data i PO C.</a:t>
            </a:r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942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1237BB7-2A51-7A9B-0DC2-3EF8D43FD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4000" b="1" spc="-3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Vilka </a:t>
            </a:r>
            <a:r>
              <a:rPr lang="sv-SE" sz="40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utvärderingar ska genomföras?</a:t>
            </a:r>
            <a:endParaRPr lang="sv-SE" sz="40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79012B0-F5F6-0187-A1E5-B73F9410A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904" y="1982708"/>
            <a:ext cx="9113718" cy="3931203"/>
          </a:xfrm>
        </p:spPr>
        <p:txBody>
          <a:bodyPr>
            <a:normAutofit/>
          </a:bodyPr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programövergripande utvärdering.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Utvärderingar riktade mot prioriterade områden?</a:t>
            </a:r>
          </a:p>
          <a:p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specifik utvärdering riktad mot PO C?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särskild utvärdering av PO E?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Tematiska utvärderingar?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Särskild satsning </a:t>
            </a:r>
            <a:r>
              <a:rPr lang="sv-SE" dirty="0"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mot k</a:t>
            </a:r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ontrafaktiskt?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Annat?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72955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639BFD-CA95-1255-AD18-0758F33E4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600" b="1" spc="-30" dirty="0">
                <a:effectLst/>
                <a:latin typeface="Trebuchet MS" panose="020B0603020202020204" pitchFamily="34" charset="0"/>
                <a:cs typeface="Arial" panose="020B0604020202020204" pitchFamily="34" charset="0"/>
              </a:rPr>
              <a:t>Kommunikation, lärande och uppföljning av utvärderingsresultat</a:t>
            </a:r>
            <a:endParaRPr lang="sv-SE" sz="36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EB67C10-1542-AB82-88BB-ECE22D83A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jobbar ESF-rådet med kommunikation och lärande? </a:t>
            </a:r>
          </a:p>
          <a:p>
            <a:r>
              <a:rPr lang="sv-SE" dirty="0"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Hur följer ESF-rådet upp i vilken utsträckning utvärderingsresultatet tagits om hand i verksamheten?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97667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 1">
      <a:dk1>
        <a:srgbClr val="104161"/>
      </a:dk1>
      <a:lt1>
        <a:srgbClr val="F8F7F7"/>
      </a:lt1>
      <a:dk2>
        <a:srgbClr val="104161"/>
      </a:dk2>
      <a:lt2>
        <a:srgbClr val="F8F7F7"/>
      </a:lt2>
      <a:accent1>
        <a:srgbClr val="649AB3"/>
      </a:accent1>
      <a:accent2>
        <a:srgbClr val="A9D1DA"/>
      </a:accent2>
      <a:accent3>
        <a:srgbClr val="7C9259"/>
      </a:accent3>
      <a:accent4>
        <a:srgbClr val="B7CF83"/>
      </a:accent4>
      <a:accent5>
        <a:srgbClr val="7B485B"/>
      </a:accent5>
      <a:accent6>
        <a:srgbClr val="EABEA5"/>
      </a:accent6>
      <a:hlink>
        <a:srgbClr val="649AB3"/>
      </a:hlink>
      <a:folHlink>
        <a:srgbClr val="649AB3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F_PPT externt" id="{39A84AB3-0409-5145-B817-46E4740A975D}" vid="{38317929-9263-B14B-BE99-5C0769923435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 för externt bruk</Template>
  <TotalTime>10831</TotalTime>
  <Words>434</Words>
  <Application>Microsoft Office PowerPoint</Application>
  <PresentationFormat>Bredbild</PresentationFormat>
  <Paragraphs>52</Paragraphs>
  <Slides>10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Trebuchet MS</vt:lpstr>
      <vt:lpstr>Office-tema</vt:lpstr>
      <vt:lpstr>Utvärderingsplan ESF+</vt:lpstr>
      <vt:lpstr>Disposition</vt:lpstr>
      <vt:lpstr>ÖK &amp; Utvärderingsplanen</vt:lpstr>
      <vt:lpstr>Tidplan</vt:lpstr>
      <vt:lpstr>Förslag till struktur - Introduktion</vt:lpstr>
      <vt:lpstr>Vad säger förordningen och andra regelverk och vägledningar</vt:lpstr>
      <vt:lpstr>Omsättning av styrdokument i praktiken</vt:lpstr>
      <vt:lpstr>Vilka utvärderingar ska genomföras?</vt:lpstr>
      <vt:lpstr>Kommunikation, lärande och uppföljning av utvärderingsresultat</vt:lpstr>
      <vt:lpstr>Roller, ansvar, budget och praktiskt genomförande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till Svenska ESF-rådet</dc:title>
  <dc:creator>Källström-Böresson Jonna</dc:creator>
  <cp:lastModifiedBy>Ivarsson Anita</cp:lastModifiedBy>
  <cp:revision>35</cp:revision>
  <dcterms:created xsi:type="dcterms:W3CDTF">2021-05-31T07:01:14Z</dcterms:created>
  <dcterms:modified xsi:type="dcterms:W3CDTF">2022-11-23T09:30:31Z</dcterms:modified>
</cp:coreProperties>
</file>