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0" r:id="rId4"/>
    <p:sldId id="265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886"/>
    <a:srgbClr val="124261"/>
    <a:srgbClr val="004062"/>
    <a:srgbClr val="8B475B"/>
    <a:srgbClr val="F6E3D2"/>
    <a:srgbClr val="723F4E"/>
    <a:srgbClr val="EABEA5"/>
    <a:srgbClr val="6299AE"/>
    <a:srgbClr val="F9E06C"/>
    <a:srgbClr val="A9D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68"/>
    <p:restoredTop sz="80567" autoAdjust="0"/>
  </p:normalViewPr>
  <p:slideViewPr>
    <p:cSldViewPr snapToGrid="0" snapToObjects="1">
      <p:cViewPr varScale="1">
        <p:scale>
          <a:sx n="54" d="100"/>
          <a:sy n="54" d="100"/>
        </p:scale>
        <p:origin x="524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D9394-B095-D14F-9C64-9054C5F416E2}" type="datetimeFigureOut">
              <a:rPr lang="sv-SE" smtClean="0"/>
              <a:t>2022-11-03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36579-4CA0-484E-809B-B32E5DC99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4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8520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Utvärderingsplanen är ett förordningsstyrt dokument som måste tas fram för varje programperiod och bör revideras årligen för att uppdateras med relevant information om planerade utvärderingsinsatser.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969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Sista planerade ÖK möte för godkännandet av planen är i juni 2023.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6013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 finns områden där det blir svårt att utvärdera utifrån vägledningsdokumenten t.ex. kontrafaktiskt i PO C.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6820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Lärstudios</a:t>
            </a:r>
            <a:r>
              <a:rPr lang="sv-SE" dirty="0"/>
              <a:t>, Kompetenstimmar, </a:t>
            </a:r>
            <a:r>
              <a:rPr lang="sv-SE" dirty="0" err="1"/>
              <a:t>lärstrategin</a:t>
            </a:r>
            <a:r>
              <a:rPr lang="sv-SE" dirty="0"/>
              <a:t>, ta fram en särskild kommunikationsplan för varje utvärdering oavsett om det är kluster eller program tillsammans med kommunikation.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5926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1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1F8F117-E482-B548-86A9-089DD068A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2BBD79D-617E-0C4E-8C8E-F40ECFB52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rgbClr val="F6E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9A6F7AF-1600-3745-B44C-3759E7BDE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80A94A70-77CA-7A4A-9A57-2F63C0D87F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517873D5-62BF-154B-8C79-136C0BF69C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DC0ADD5B-E213-FE4F-9F25-F0B2241BB3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datum</a:t>
            </a:r>
          </a:p>
        </p:txBody>
      </p:sp>
      <p:pic>
        <p:nvPicPr>
          <p:cNvPr id="13" name="Bildobjekt 12" descr="Svenska ESF-rådets logotyp">
            <a:extLst>
              <a:ext uri="{FF2B5EF4-FFF2-40B4-BE49-F238E27FC236}">
                <a16:creationId xmlns:a16="http://schemas.microsoft.com/office/drawing/2014/main" id="{AC448D61-B925-1744-B97E-1717E00386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14" name="Bildobjekt 13" descr="EU-flagga&#10;Europeiska unionen&#10;Europeiska socialfonden">
            <a:extLst>
              <a:ext uri="{FF2B5EF4-FFF2-40B4-BE49-F238E27FC236}">
                <a16:creationId xmlns:a16="http://schemas.microsoft.com/office/drawing/2014/main" id="{717EC7CA-8431-074C-B56C-F30C95EF33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64195" y="426471"/>
            <a:ext cx="1260143" cy="113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5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62939" y="1595672"/>
            <a:ext cx="5429062" cy="52623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58416" y="457200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819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två bild med mön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834680" y="-7167"/>
            <a:ext cx="2164245" cy="2208413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2429" y="1330859"/>
            <a:ext cx="3711422" cy="36134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54469" y="4950958"/>
            <a:ext cx="1339382" cy="1339382"/>
          </a:xfrm>
          <a:prstGeom prst="rect">
            <a:avLst/>
          </a:prstGeom>
          <a:solidFill>
            <a:srgbClr val="A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98925" y="2201246"/>
            <a:ext cx="989656" cy="1009853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93851" y="4186448"/>
            <a:ext cx="2694915" cy="267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33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19782" y="90087"/>
            <a:ext cx="3388945" cy="3426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10037" y="1731792"/>
            <a:ext cx="836672" cy="836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46462" y="5160475"/>
            <a:ext cx="1663575" cy="1697525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65861" y="4061125"/>
            <a:ext cx="1077363" cy="1099350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10037" y="2568464"/>
            <a:ext cx="2694915" cy="259201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656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29609" y="1595672"/>
            <a:ext cx="4831398" cy="46830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1349" y="1"/>
            <a:ext cx="1595672" cy="1595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71022" y="4237022"/>
            <a:ext cx="2620979" cy="2620979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517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65068" y="543124"/>
            <a:ext cx="5326932" cy="5136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78466" y="5164057"/>
            <a:ext cx="1702652" cy="1693943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69981" y="-32371"/>
            <a:ext cx="2539844" cy="2551905"/>
          </a:xfrm>
          <a:prstGeom prst="rect">
            <a:avLst/>
          </a:prstGeom>
          <a:solidFill>
            <a:srgbClr val="124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3915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39044" y="5482535"/>
            <a:ext cx="1375874" cy="1375874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14917" y="2605451"/>
            <a:ext cx="2877084" cy="2877084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7A1B5B9E-0DAE-8247-8A6C-E1AFEB21F9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09135" y="452927"/>
            <a:ext cx="3611562" cy="36115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75927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73677" y="457200"/>
            <a:ext cx="1153231" cy="1153231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597663" y="4311353"/>
            <a:ext cx="2546647" cy="2546647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EBEE1651-5104-0C49-B498-D2207B4C16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26538" y="1609725"/>
            <a:ext cx="3065462" cy="31416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6799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2982" y="457201"/>
            <a:ext cx="5622201" cy="59254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12256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74629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54F6FA-2C7A-0F40-A68F-8B6D5356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720" y="516048"/>
            <a:ext cx="10385079" cy="5269116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051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2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34E60E6F-E48C-8649-8FBF-B9F4EC38A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2465B3A2-FA99-B048-8364-C9B6EE7AF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BAFA08D-D8ED-9E43-9149-F165AFF23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rgbClr val="8B47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1301CA2-F276-B14A-B0EA-CD7F6DD8D4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</a:t>
            </a:r>
            <a:r>
              <a:rPr lang="sv-SE" dirty="0" err="1"/>
              <a:t>dqatum</a:t>
            </a:r>
            <a:endParaRPr lang="sv-SE" dirty="0"/>
          </a:p>
        </p:txBody>
      </p:sp>
      <p:pic>
        <p:nvPicPr>
          <p:cNvPr id="13" name="Bildobjekt 12" descr="Svenska ESF-rådets logotyp">
            <a:extLst>
              <a:ext uri="{FF2B5EF4-FFF2-40B4-BE49-F238E27FC236}">
                <a16:creationId xmlns:a16="http://schemas.microsoft.com/office/drawing/2014/main" id="{96A5E59D-08E1-B244-8AE3-D5A2C25C5B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10" name="Bildobjekt 9" descr="EU-flagga&#10;Europeiska unionen&#10;Europeiska socialfonden">
            <a:extLst>
              <a:ext uri="{FF2B5EF4-FFF2-40B4-BE49-F238E27FC236}">
                <a16:creationId xmlns:a16="http://schemas.microsoft.com/office/drawing/2014/main" id="{C46BF9F7-C856-8340-9CD0-507F2C2BD3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64195" y="426471"/>
            <a:ext cx="1260143" cy="113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45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sida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07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– Blå">
    <p:bg>
      <p:bgPr>
        <a:solidFill>
          <a:srgbClr val="A9D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648"/>
            <a:ext cx="6516998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400" y="2961907"/>
            <a:ext cx="6516998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16A05F-22AB-9E4F-B3C8-1B6E31C36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9"/>
            <a:ext cx="4295196" cy="461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1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rön">
    <p:bg>
      <p:bgPr>
        <a:solidFill>
          <a:srgbClr val="B7CF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5308B08-3FA6-5A43-A747-111A29F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8"/>
            <a:ext cx="4295197" cy="461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ul">
    <p:bg>
      <p:bgPr>
        <a:solidFill>
          <a:srgbClr val="F9E0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7E0A9CF-BE89-104B-B30C-E144FDD36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2" y="2245258"/>
            <a:ext cx="4295198" cy="461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Rosa">
    <p:bg>
      <p:bgPr>
        <a:solidFill>
          <a:srgbClr val="EABE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BE1E315-C437-6448-8579-A95E71D78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1" y="2245257"/>
            <a:ext cx="4295199" cy="461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80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311B47-16D8-9647-829B-D0786C522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982709"/>
            <a:ext cx="9113718" cy="364854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468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–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FD3FD9A2-49C0-3745-BDC1-0A45AC1DA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3" y="563963"/>
            <a:ext cx="10337925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3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3AB8240A-3D11-9144-B799-360BB7BBCA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007351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733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36190" y="457200"/>
            <a:ext cx="5555810" cy="54547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22202" y="4630847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973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9EF735-2EBE-7F49-82AA-336045B3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DD7512-FD86-934F-A2F4-DE5978D53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1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6" name="Bild 5" descr="Svenska ESF-rådets logotyp">
            <a:extLst>
              <a:ext uri="{FF2B5EF4-FFF2-40B4-BE49-F238E27FC236}">
                <a16:creationId xmlns:a16="http://schemas.microsoft.com/office/drawing/2014/main" id="{617A84B0-2D66-604B-AD6D-408E7DAA9E03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12109" y="6089636"/>
            <a:ext cx="1545142" cy="422413"/>
          </a:xfrm>
          <a:prstGeom prst="rect">
            <a:avLst/>
          </a:prstGeom>
        </p:spPr>
      </p:pic>
      <p:pic>
        <p:nvPicPr>
          <p:cNvPr id="5" name="Bildobjekt 4" descr="EU-flagga&#10;Europeiska unionen&#10;Europeiska socialfonden">
            <a:extLst>
              <a:ext uri="{FF2B5EF4-FFF2-40B4-BE49-F238E27FC236}">
                <a16:creationId xmlns:a16="http://schemas.microsoft.com/office/drawing/2014/main" id="{3E3623F2-3B19-6648-BDA9-10B5FA539AC9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2106203" y="6073563"/>
            <a:ext cx="632462" cy="56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9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5" r:id="rId2"/>
    <p:sldLayoutId id="2147483649" r:id="rId3"/>
    <p:sldLayoutId id="2147483661" r:id="rId4"/>
    <p:sldLayoutId id="2147483662" r:id="rId5"/>
    <p:sldLayoutId id="2147483658" r:id="rId6"/>
    <p:sldLayoutId id="2147483650" r:id="rId7"/>
    <p:sldLayoutId id="2147483660" r:id="rId8"/>
    <p:sldLayoutId id="2147483664" r:id="rId9"/>
    <p:sldLayoutId id="2147483666" r:id="rId10"/>
    <p:sldLayoutId id="2147483668" r:id="rId11"/>
    <p:sldLayoutId id="2147483667" r:id="rId12"/>
    <p:sldLayoutId id="2147483665" r:id="rId13"/>
    <p:sldLayoutId id="2147483669" r:id="rId14"/>
    <p:sldLayoutId id="2147483671" r:id="rId15"/>
    <p:sldLayoutId id="2147483672" r:id="rId16"/>
    <p:sldLayoutId id="2147483657" r:id="rId17"/>
    <p:sldLayoutId id="2147483663" r:id="rId18"/>
    <p:sldLayoutId id="2147483654" r:id="rId19"/>
    <p:sldLayoutId id="2147483655" r:id="rId2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27063" indent="-169863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4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12838" indent="-1984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558925" indent="-18732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06600" indent="-1778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8A4AE6B2-D74D-0C4C-9352-F4014B0596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Utvärderingsplan ESF+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BE1E192-1073-425C-B35E-131D20774B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ÖK-AU 10/11 2022</a:t>
            </a:r>
          </a:p>
        </p:txBody>
      </p:sp>
    </p:spTree>
    <p:extLst>
      <p:ext uri="{BB962C8B-B14F-4D97-AF65-F5344CB8AC3E}">
        <p14:creationId xmlns:p14="http://schemas.microsoft.com/office/powerpoint/2010/main" val="485192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65686A-E232-9ACF-AF90-23FF86E4A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spc="-30" dirty="0">
                <a:effectLst/>
                <a:latin typeface="Trebuchet MS" panose="020B0603020202020204" pitchFamily="34" charset="0"/>
                <a:cs typeface="Arial" panose="020B0604020202020204" pitchFamily="34" charset="0"/>
              </a:rPr>
              <a:t>Roller, ansvar, budget och praktiskt genomförande</a:t>
            </a:r>
            <a:endParaRPr lang="sv-SE" sz="3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01E7F5-7F12-D594-4AC8-FC484F0C7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 utförs utvärderingarna och med vilka resurser? </a:t>
            </a:r>
            <a:b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Vem gör vad i vår organisation, vad ställer vi för krav på externa leverantörer, vad </a:t>
            </a:r>
            <a:r>
              <a:rPr lang="sv-SE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kommer de</a:t>
            </a:r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kosta? Osv.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847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9C05FD-98CF-DE47-8AE1-3DC7D559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Disposition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A0D100B-1731-F849-879A-BE308F23E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2450541"/>
            <a:ext cx="9113718" cy="3648546"/>
          </a:xfrm>
        </p:spPr>
        <p:txBody>
          <a:bodyPr>
            <a:normAutofit/>
          </a:bodyPr>
          <a:lstStyle/>
          <a:p>
            <a:r>
              <a:rPr lang="en-GB" sz="3200" dirty="0" err="1"/>
              <a:t>Vad</a:t>
            </a:r>
            <a:r>
              <a:rPr lang="en-GB" sz="3200" dirty="0"/>
              <a:t> </a:t>
            </a:r>
            <a:r>
              <a:rPr lang="en-GB" sz="3200" dirty="0" err="1"/>
              <a:t>är</a:t>
            </a:r>
            <a:r>
              <a:rPr lang="en-GB" sz="3200" dirty="0"/>
              <a:t> ÖKs roll </a:t>
            </a:r>
            <a:r>
              <a:rPr lang="en-GB" sz="3200" dirty="0" err="1"/>
              <a:t>avseende</a:t>
            </a:r>
            <a:r>
              <a:rPr lang="en-GB" sz="3200" dirty="0"/>
              <a:t> </a:t>
            </a:r>
            <a:r>
              <a:rPr lang="en-GB" sz="3200" dirty="0" err="1"/>
              <a:t>utvärderingsplanen</a:t>
            </a:r>
            <a:r>
              <a:rPr lang="en-GB" sz="3200" dirty="0"/>
              <a:t>?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 err="1"/>
              <a:t>Tidplan</a:t>
            </a:r>
            <a:endParaRPr lang="en-GB" sz="3200" dirty="0"/>
          </a:p>
          <a:p>
            <a:endParaRPr lang="en-GB" sz="3200" dirty="0"/>
          </a:p>
          <a:p>
            <a:r>
              <a:rPr lang="en-GB" sz="3200" dirty="0" err="1"/>
              <a:t>Ett</a:t>
            </a:r>
            <a:r>
              <a:rPr lang="en-GB" sz="3200" dirty="0"/>
              <a:t> </a:t>
            </a:r>
            <a:r>
              <a:rPr lang="en-GB" sz="3200" dirty="0" err="1"/>
              <a:t>förslag</a:t>
            </a:r>
            <a:r>
              <a:rPr lang="en-GB" sz="3200" dirty="0"/>
              <a:t> </a:t>
            </a:r>
            <a:r>
              <a:rPr lang="en-GB" sz="3200" dirty="0" err="1"/>
              <a:t>på</a:t>
            </a:r>
            <a:r>
              <a:rPr lang="en-GB" sz="3200" dirty="0"/>
              <a:t> </a:t>
            </a:r>
            <a:r>
              <a:rPr lang="en-GB" sz="3200" dirty="0" err="1"/>
              <a:t>en</a:t>
            </a:r>
            <a:r>
              <a:rPr lang="en-GB" sz="3200" dirty="0"/>
              <a:t> </a:t>
            </a:r>
            <a:r>
              <a:rPr lang="en-GB" sz="3200" dirty="0" err="1"/>
              <a:t>struktur</a:t>
            </a:r>
            <a:r>
              <a:rPr lang="en-GB" sz="3200" dirty="0"/>
              <a:t> för </a:t>
            </a:r>
            <a:r>
              <a:rPr lang="en-GB" sz="3200" dirty="0" err="1"/>
              <a:t>utvärderingsplan</a:t>
            </a:r>
            <a:br>
              <a:rPr lang="en-GB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0092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9C05FD-98CF-DE47-8AE1-3DC7D559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ÖK &amp; </a:t>
            </a:r>
            <a:r>
              <a:rPr lang="en-GB" dirty="0" err="1"/>
              <a:t>Utvärderingsplanen</a:t>
            </a:r>
            <a:endParaRPr lang="en-GB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A0D100B-1731-F849-879A-BE308F23E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Utvärderingsplanen är ÖK:s dokument</a:t>
            </a:r>
          </a:p>
          <a:p>
            <a:r>
              <a:rPr lang="sv-SE" dirty="0"/>
              <a:t>ÖK fattar beslut om att godkänna planen</a:t>
            </a:r>
          </a:p>
          <a:p>
            <a:r>
              <a:rPr lang="sv-SE" dirty="0"/>
              <a:t>ÖK-AU gör val av inriktning och utvärderingsfrågor i dialog ESF-rådet</a:t>
            </a:r>
          </a:p>
          <a:p>
            <a:r>
              <a:rPr lang="sv-SE" dirty="0"/>
              <a:t>ESF-rådet arbetar fram förslag på innehåll</a:t>
            </a:r>
          </a:p>
        </p:txBody>
      </p:sp>
    </p:spTree>
    <p:extLst>
      <p:ext uri="{BB962C8B-B14F-4D97-AF65-F5344CB8AC3E}">
        <p14:creationId xmlns:p14="http://schemas.microsoft.com/office/powerpoint/2010/main" val="4158695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9C05FD-98CF-DE47-8AE1-3DC7D559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Tidplan</a:t>
            </a:r>
            <a:endParaRPr lang="en-GB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A0D100B-1731-F849-879A-BE308F23E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/>
              <a:t>Förhoppningsvis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ett</a:t>
            </a:r>
            <a:r>
              <a:rPr lang="en-GB" dirty="0"/>
              <a:t> </a:t>
            </a:r>
            <a:r>
              <a:rPr lang="en-GB" dirty="0" err="1"/>
              <a:t>grovt</a:t>
            </a:r>
            <a:r>
              <a:rPr lang="en-GB" dirty="0"/>
              <a:t> </a:t>
            </a:r>
            <a:r>
              <a:rPr lang="en-GB" dirty="0" err="1"/>
              <a:t>utkast</a:t>
            </a:r>
            <a:r>
              <a:rPr lang="en-GB" dirty="0"/>
              <a:t> </a:t>
            </a:r>
            <a:r>
              <a:rPr lang="en-GB" dirty="0" err="1"/>
              <a:t>presenteras</a:t>
            </a:r>
            <a:r>
              <a:rPr lang="en-GB" dirty="0"/>
              <a:t> I </a:t>
            </a:r>
            <a:r>
              <a:rPr lang="en-GB" dirty="0" err="1"/>
              <a:t>början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nästa</a:t>
            </a:r>
            <a:r>
              <a:rPr lang="en-GB" dirty="0"/>
              <a:t> </a:t>
            </a:r>
            <a:r>
              <a:rPr lang="en-GB" dirty="0" err="1"/>
              <a:t>år</a:t>
            </a:r>
            <a:r>
              <a:rPr lang="en-GB" dirty="0"/>
              <a:t>. 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Löpande</a:t>
            </a:r>
            <a:r>
              <a:rPr lang="en-GB" dirty="0"/>
              <a:t> </a:t>
            </a:r>
            <a:r>
              <a:rPr lang="en-GB" dirty="0" err="1"/>
              <a:t>möten</a:t>
            </a:r>
            <a:r>
              <a:rPr lang="en-GB" dirty="0"/>
              <a:t> med ÖK-AU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arbeta</a:t>
            </a:r>
            <a:r>
              <a:rPr lang="en-GB" dirty="0"/>
              <a:t> </a:t>
            </a:r>
            <a:r>
              <a:rPr lang="en-GB" dirty="0" err="1"/>
              <a:t>fram</a:t>
            </a:r>
            <a:r>
              <a:rPr lang="en-GB" dirty="0"/>
              <a:t> </a:t>
            </a:r>
            <a:r>
              <a:rPr lang="en-GB" dirty="0" err="1"/>
              <a:t>planen</a:t>
            </a:r>
            <a:r>
              <a:rPr lang="en-GB" dirty="0"/>
              <a:t>. 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Utvärderingsplanen</a:t>
            </a:r>
            <a:r>
              <a:rPr lang="en-GB" dirty="0"/>
              <a:t> ska </a:t>
            </a:r>
            <a:r>
              <a:rPr lang="en-GB" dirty="0" err="1"/>
              <a:t>godkännas</a:t>
            </a:r>
            <a:r>
              <a:rPr lang="en-GB" dirty="0"/>
              <a:t> </a:t>
            </a:r>
            <a:r>
              <a:rPr lang="en-GB" dirty="0" err="1"/>
              <a:t>senast</a:t>
            </a:r>
            <a:r>
              <a:rPr lang="en-GB" dirty="0"/>
              <a:t> </a:t>
            </a:r>
            <a:r>
              <a:rPr lang="en-GB" dirty="0" err="1"/>
              <a:t>ett</a:t>
            </a:r>
            <a:r>
              <a:rPr lang="en-GB" dirty="0"/>
              <a:t> </a:t>
            </a:r>
            <a:r>
              <a:rPr lang="en-GB" dirty="0" err="1"/>
              <a:t>år</a:t>
            </a:r>
            <a:r>
              <a:rPr lang="en-GB" dirty="0"/>
              <a:t> </a:t>
            </a:r>
            <a:r>
              <a:rPr lang="en-GB" dirty="0" err="1"/>
              <a:t>efter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programmet</a:t>
            </a:r>
            <a:r>
              <a:rPr lang="en-GB" dirty="0"/>
              <a:t> </a:t>
            </a:r>
            <a:r>
              <a:rPr lang="en-GB" dirty="0" err="1"/>
              <a:t>godkänts</a:t>
            </a:r>
            <a:r>
              <a:rPr lang="en-GB" dirty="0"/>
              <a:t> (7 </a:t>
            </a:r>
            <a:r>
              <a:rPr lang="en-GB" dirty="0" err="1"/>
              <a:t>augusti</a:t>
            </a:r>
            <a:r>
              <a:rPr lang="en-GB" dirty="0"/>
              <a:t> 2023)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3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2F7E6D-D81F-9DEA-2C0E-A88CC5685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till struktur - Introduktion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CC8FBF-D79B-AE9A-ACBC-2C7D3715D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är en utvärderingsplan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ska den innehålla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är ÖK:s roll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Vilka kopplingar har den till andra dokument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lärde vi oss från förra programperioden och hur jobbar vi vidare utifrån det?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42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D88270-D4A5-6FE2-3C38-E10432099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säger CPR, förordningen och andra regelverk och vägledningar</a:t>
            </a:r>
            <a:endParaRPr lang="sv-SE" sz="3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F724A8-E3CA-09BC-7B28-482F4CF77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 relativt kort sammanfattning av regelverk och vägledningar för strukturfondernas utvärderingsplaner</a:t>
            </a:r>
          </a:p>
        </p:txBody>
      </p:sp>
    </p:spTree>
    <p:extLst>
      <p:ext uri="{BB962C8B-B14F-4D97-AF65-F5344CB8AC3E}">
        <p14:creationId xmlns:p14="http://schemas.microsoft.com/office/powerpoint/2010/main" val="184189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6EFD40-EF25-8831-2836-08A57E240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b="1" spc="-30" dirty="0">
                <a:effectLst/>
                <a:latin typeface="Trebuchet MS" panose="020B0603020202020204" pitchFamily="34" charset="0"/>
                <a:cs typeface="Arial" panose="020B0604020202020204" pitchFamily="34" charset="0"/>
              </a:rPr>
              <a:t>Omsättning av styrdokument i praktiken</a:t>
            </a:r>
            <a:endParaRPr lang="sv-SE" sz="3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D5ADDD-1BA7-EB53-6CB2-1429B1C84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Utvärdering av ESF+ utifrån målsättningar med stöd av förändringsteorin och de fem områden som vägledningen reglerar samt horisontella principer. </a:t>
            </a:r>
            <a:endParaRPr lang="sv-SE" sz="20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Programmets målsättningar och förväntade effekter operationaliseras till utvärderingsfrågor. Frågorna ska täcka in områdena ”</a:t>
            </a:r>
            <a:r>
              <a:rPr lang="sv-SE" sz="20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Effectivness</a:t>
            </a:r>
            <a:r>
              <a:rPr lang="sv-SE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v-SE" sz="20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sv-SE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v-SE" sz="20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relevance</a:t>
            </a:r>
            <a:r>
              <a:rPr lang="sv-SE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v-SE" sz="20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coherence</a:t>
            </a:r>
            <a:r>
              <a:rPr lang="sv-SE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&amp; EU-</a:t>
            </a:r>
            <a:r>
              <a:rPr lang="sv-SE" sz="20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r>
              <a:rPr lang="sv-SE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20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sv-SE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sv-SE" sz="20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Frågorna bör nog delas in per programområde. </a:t>
            </a:r>
          </a:p>
          <a:p>
            <a:r>
              <a:rPr lang="sv-SE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Finns det målsättningar utanför programmet som behöver omhändertas? </a:t>
            </a:r>
          </a:p>
          <a:p>
            <a:r>
              <a:rPr lang="sv-SE" sz="20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Avsnitt om kända svårigheter för utvärdering t.ex. </a:t>
            </a:r>
            <a:r>
              <a:rPr lang="sv-SE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tillgång till data i PO C.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009942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237BB7-2A51-7A9B-0DC2-3EF8D43FD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000" b="1" spc="-30" dirty="0">
                <a:effectLst/>
                <a:latin typeface="Trebuchet MS" panose="020B0603020202020204" pitchFamily="34" charset="0"/>
                <a:cs typeface="Arial" panose="020B0604020202020204" pitchFamily="34" charset="0"/>
              </a:rPr>
              <a:t>Vilka utvärderingar ska genomföras?</a:t>
            </a:r>
            <a:endParaRPr lang="sv-SE" sz="40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9012B0-F5F6-0187-A1E5-B73F9410A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programövergripande utvärdering</a:t>
            </a:r>
          </a:p>
          <a:p>
            <a:r>
              <a:rPr lang="sv-SE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specifik utvärdering riktad mot PO C planeras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särskild utvärderingen av PO E planeras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Tematiska utvärderingar? 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Särskild satsning </a:t>
            </a:r>
            <a:r>
              <a:rPr lang="sv-SE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 k</a:t>
            </a:r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ontrafaktiskt? 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Annat?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2955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639BFD-CA95-1255-AD18-0758F33E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spc="-30" dirty="0">
                <a:effectLst/>
                <a:latin typeface="Trebuchet MS" panose="020B0603020202020204" pitchFamily="34" charset="0"/>
                <a:cs typeface="Arial" panose="020B0604020202020204" pitchFamily="34" charset="0"/>
              </a:rPr>
              <a:t>Kommunikation, lärande och uppföljning av utvärderingsresultat</a:t>
            </a:r>
            <a:endParaRPr lang="sv-SE" sz="3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B67C10-1542-AB82-88BB-ECE22D83A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 jobbar vi med kommunikation och lärande? 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 följer vi upp i vilken utsträckning utvärderingsresultatet tagits om hand i verksamheten?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9766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">
      <a:dk1>
        <a:srgbClr val="104161"/>
      </a:dk1>
      <a:lt1>
        <a:srgbClr val="F8F7F7"/>
      </a:lt1>
      <a:dk2>
        <a:srgbClr val="104161"/>
      </a:dk2>
      <a:lt2>
        <a:srgbClr val="F8F7F7"/>
      </a:lt2>
      <a:accent1>
        <a:srgbClr val="649AB3"/>
      </a:accent1>
      <a:accent2>
        <a:srgbClr val="A9D1DA"/>
      </a:accent2>
      <a:accent3>
        <a:srgbClr val="7C9259"/>
      </a:accent3>
      <a:accent4>
        <a:srgbClr val="B7CF83"/>
      </a:accent4>
      <a:accent5>
        <a:srgbClr val="7B485B"/>
      </a:accent5>
      <a:accent6>
        <a:srgbClr val="EABEA5"/>
      </a:accent6>
      <a:hlink>
        <a:srgbClr val="649AB3"/>
      </a:hlink>
      <a:folHlink>
        <a:srgbClr val="649AB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F_PPT externt" id="{39A84AB3-0409-5145-B817-46E4740A975D}" vid="{38317929-9263-B14B-BE99-5C076992343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för externt bruk</Template>
  <TotalTime>9342</TotalTime>
  <Words>436</Words>
  <Application>Microsoft Office PowerPoint</Application>
  <PresentationFormat>Bredbild</PresentationFormat>
  <Paragraphs>51</Paragraphs>
  <Slides>10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Office-tema</vt:lpstr>
      <vt:lpstr>Utvärderingsplan ESF+</vt:lpstr>
      <vt:lpstr>Disposition</vt:lpstr>
      <vt:lpstr>ÖK &amp; Utvärderingsplanen</vt:lpstr>
      <vt:lpstr>Tidplan</vt:lpstr>
      <vt:lpstr>Förslag till struktur - Introduktion</vt:lpstr>
      <vt:lpstr>Vad säger CPR, förordningen och andra regelverk och vägledningar</vt:lpstr>
      <vt:lpstr>Omsättning av styrdokument i praktiken</vt:lpstr>
      <vt:lpstr>Vilka utvärderingar ska genomföras?</vt:lpstr>
      <vt:lpstr>Kommunikation, lärande och uppföljning av utvärderingsresultat</vt:lpstr>
      <vt:lpstr>Roller, ansvar, budget och praktiskt genomförande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 till Svenska ESF-rådet</dc:title>
  <dc:creator>Källström-Böresson Jonna</dc:creator>
  <cp:lastModifiedBy>Ivarsson Anita</cp:lastModifiedBy>
  <cp:revision>32</cp:revision>
  <dcterms:created xsi:type="dcterms:W3CDTF">2021-05-31T07:01:14Z</dcterms:created>
  <dcterms:modified xsi:type="dcterms:W3CDTF">2022-11-03T12:50:28Z</dcterms:modified>
</cp:coreProperties>
</file>