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66" r:id="rId2"/>
    <p:sldId id="275" r:id="rId3"/>
    <p:sldId id="276" r:id="rId4"/>
    <p:sldId id="268" r:id="rId5"/>
    <p:sldId id="277" r:id="rId6"/>
    <p:sldId id="278" r:id="rId7"/>
    <p:sldId id="269" r:id="rId8"/>
    <p:sldId id="270" r:id="rId9"/>
    <p:sldId id="271" r:id="rId10"/>
    <p:sldId id="260" r:id="rId11"/>
    <p:sldId id="262" r:id="rId12"/>
    <p:sldId id="263" r:id="rId13"/>
    <p:sldId id="264" r:id="rId14"/>
    <p:sldId id="261" r:id="rId15"/>
    <p:sldId id="279" r:id="rId16"/>
    <p:sldId id="280" r:id="rId17"/>
    <p:sldId id="265"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jdahl Johanna" initials="SJ" lastIdx="2" clrIdx="0">
    <p:extLst>
      <p:ext uri="{19B8F6BF-5375-455C-9EA6-DF929625EA0E}">
        <p15:presenceInfo xmlns:p15="http://schemas.microsoft.com/office/powerpoint/2012/main" userId="S::stejo9@rjl.se::701553d1-78b9-4cbb-ad56-d7ba29a9cf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63A"/>
    <a:srgbClr val="AE172E"/>
    <a:srgbClr val="AE1738"/>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2022-08-25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41A36A-96E1-4F8F-84B7-9E5E3F17EF0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D4C7B66-2078-450C-B2F5-E55B9DD61E1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5E707D-691C-4F64-AFBA-2DECF99EB6A3}"/>
              </a:ext>
            </a:extLst>
          </p:cNvPr>
          <p:cNvSpPr>
            <a:spLocks noGrp="1"/>
          </p:cNvSpPr>
          <p:nvPr>
            <p:ph type="dt" sz="half" idx="10"/>
          </p:nvPr>
        </p:nvSpPr>
        <p:spPr/>
        <p:txBody>
          <a:bodyPr/>
          <a:lstStyle/>
          <a:p>
            <a:fld id="{12E9C3BB-71D9-432F-9DFE-435B48676CA5}" type="datetimeFigureOut">
              <a:rPr lang="sv-SE" smtClean="0"/>
              <a:t>2022-08-25</a:t>
            </a:fld>
            <a:endParaRPr lang="sv-SE"/>
          </a:p>
        </p:txBody>
      </p:sp>
      <p:sp>
        <p:nvSpPr>
          <p:cNvPr id="5" name="Platshållare för sidfot 4">
            <a:extLst>
              <a:ext uri="{FF2B5EF4-FFF2-40B4-BE49-F238E27FC236}">
                <a16:creationId xmlns:a16="http://schemas.microsoft.com/office/drawing/2014/main" id="{85937637-763B-4528-8D70-4C37E682ADF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A35DB57-7CC5-4188-B3C3-4E6D33F4EEF2}"/>
              </a:ext>
            </a:extLst>
          </p:cNvPr>
          <p:cNvSpPr>
            <a:spLocks noGrp="1"/>
          </p:cNvSpPr>
          <p:nvPr>
            <p:ph type="sldNum" sz="quarter" idx="12"/>
          </p:nvPr>
        </p:nvSpPr>
        <p:spPr/>
        <p:txBody>
          <a:bodyPr/>
          <a:lstStyle/>
          <a:p>
            <a:fld id="{93982FA3-3ED6-4862-9A83-B21C3490BE53}" type="slidenum">
              <a:rPr lang="sv-SE" smtClean="0"/>
              <a:t>‹#›</a:t>
            </a:fld>
            <a:endParaRPr lang="sv-SE"/>
          </a:p>
        </p:txBody>
      </p:sp>
    </p:spTree>
    <p:extLst>
      <p:ext uri="{BB962C8B-B14F-4D97-AF65-F5344CB8AC3E}">
        <p14:creationId xmlns:p14="http://schemas.microsoft.com/office/powerpoint/2010/main" val="126357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a:t>Klicka här för att ändra mall för rubrikformat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r>
              <a:rPr lang="sv-SE"/>
              <a:t>Avsnittsrubrik</a:t>
            </a:r>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4" name="Platshållare för datum 3"/>
          <p:cNvSpPr>
            <a:spLocks noGrp="1"/>
          </p:cNvSpPr>
          <p:nvPr>
            <p:ph type="dt" sz="half" idx="10"/>
          </p:nvPr>
        </p:nvSpPr>
        <p:spPr/>
        <p:txBody>
          <a:bodyPr/>
          <a:lstStyle/>
          <a:p>
            <a:r>
              <a:rPr lang="sv-SE"/>
              <a:t>Avsnittsrubrik</a:t>
            </a:r>
          </a:p>
        </p:txBody>
      </p:sp>
      <p:sp>
        <p:nvSpPr>
          <p:cNvPr id="5" name="Platshållare för sidfot 4"/>
          <p:cNvSpPr>
            <a:spLocks noGrp="1"/>
          </p:cNvSpPr>
          <p:nvPr>
            <p:ph type="ftr" sz="quarter" idx="11"/>
          </p:nvPr>
        </p:nvSpPr>
        <p:spPr>
          <a:xfrm>
            <a:off x="1080000" y="6228000"/>
            <a:ext cx="3600000" cy="365125"/>
          </a:xfrm>
        </p:spPr>
        <p:txBody>
          <a:bodyPr/>
          <a:lstStyle/>
          <a:p>
            <a:r>
              <a:rPr lang="sv-SE"/>
              <a:t>Presentationsrubrik</a:t>
            </a:r>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307346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a:t>Klicka här för att ändra mall för rubrikformat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r>
              <a:rPr lang="sv-SE"/>
              <a:t>Avsnittsrubrik</a:t>
            </a:r>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a:t>Presentationsrubrik</a:t>
            </a:r>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60043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a:t>Klicka här för att ändra mall för rubrikformat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a:t>Presentationsrubrik</a:t>
            </a:r>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r>
              <a:rPr lang="sv-SE"/>
              <a:t>Avsnittsrubrik</a:t>
            </a:r>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r>
              <a:rPr lang="sv-SE"/>
              <a:t>Avsnittsrubrik</a:t>
            </a:r>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a:t>Presentationsrubrik</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 id="2147483666" r:id="rId12"/>
  </p:sldLayoutIdLst>
  <p:hf sldNum="0" hdr="0" ftr="0" dt="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Regional handlingsplan ESF+ </a:t>
            </a:r>
            <a:br>
              <a:rPr lang="sv-SE" dirty="0"/>
            </a:br>
            <a:r>
              <a:rPr lang="sv-SE" dirty="0"/>
              <a:t>Småland och Öarna</a:t>
            </a:r>
          </a:p>
        </p:txBody>
      </p:sp>
      <p:sp>
        <p:nvSpPr>
          <p:cNvPr id="3" name="Underrubrik 2"/>
          <p:cNvSpPr>
            <a:spLocks noGrp="1"/>
          </p:cNvSpPr>
          <p:nvPr>
            <p:ph type="subTitle" idx="1"/>
          </p:nvPr>
        </p:nvSpPr>
        <p:spPr/>
        <p:txBody>
          <a:bodyPr/>
          <a:lstStyle/>
          <a:p>
            <a:r>
              <a:rPr lang="sv-SE" dirty="0"/>
              <a:t>Marie Brander, sektionschef Region Jönköpings län</a:t>
            </a:r>
          </a:p>
        </p:txBody>
      </p:sp>
    </p:spTree>
    <p:extLst>
      <p:ext uri="{BB962C8B-B14F-4D97-AF65-F5344CB8AC3E}">
        <p14:creationId xmlns:p14="http://schemas.microsoft.com/office/powerpoint/2010/main" val="355976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48F6568-5EB6-47D1-8994-B4966A1E36FA}"/>
              </a:ext>
            </a:extLst>
          </p:cNvPr>
          <p:cNvSpPr>
            <a:spLocks noGrp="1"/>
          </p:cNvSpPr>
          <p:nvPr>
            <p:ph sz="quarter" idx="10"/>
          </p:nvPr>
        </p:nvSpPr>
        <p:spPr>
          <a:xfrm>
            <a:off x="1440000" y="2072175"/>
            <a:ext cx="9360000" cy="3780000"/>
          </a:xfrm>
        </p:spPr>
        <p:txBody>
          <a:bodyPr/>
          <a:lstStyle/>
          <a:p>
            <a:r>
              <a:rPr lang="sv-SE" sz="1800" dirty="0">
                <a:ea typeface="Times New Roman" panose="02020603050405020304" pitchFamily="18" charset="0"/>
                <a:cs typeface="Times New Roman" panose="02020603050405020304" pitchFamily="18" charset="0"/>
              </a:rPr>
              <a:t>Ex.</a:t>
            </a:r>
          </a:p>
          <a:p>
            <a:pPr marL="285750" indent="-285750">
              <a:buFont typeface="Arial" panose="020B0604020202020204" pitchFamily="34" charset="0"/>
              <a:buChar char="•"/>
            </a:pPr>
            <a:r>
              <a:rPr lang="sv-SE" sz="1800" dirty="0">
                <a:ea typeface="Times New Roman" panose="02020603050405020304" pitchFamily="18" charset="0"/>
                <a:cs typeface="Times New Roman" panose="02020603050405020304" pitchFamily="18" charset="0"/>
              </a:rPr>
              <a:t>För </a:t>
            </a:r>
            <a:r>
              <a:rPr lang="sv-SE" sz="1800" dirty="0">
                <a:effectLst/>
                <a:ea typeface="Times New Roman" panose="02020603050405020304" pitchFamily="18" charset="0"/>
                <a:cs typeface="Times New Roman" panose="02020603050405020304" pitchFamily="18" charset="0"/>
              </a:rPr>
              <a:t>breddat näringsliv och ett mer innovativt klimat är det viktigt att öka mångfalden av män och kvinnor och olika bakgrunder i olika branscher. </a:t>
            </a:r>
          </a:p>
          <a:p>
            <a:pPr marL="285750" indent="-285750">
              <a:buFont typeface="Arial" panose="020B0604020202020204" pitchFamily="34" charset="0"/>
              <a:buChar char="•"/>
            </a:pPr>
            <a:r>
              <a:rPr lang="sv-SE" sz="1800" dirty="0">
                <a:effectLst/>
                <a:ea typeface="Times New Roman" panose="02020603050405020304" pitchFamily="18" charset="0"/>
                <a:cs typeface="Times New Roman" panose="02020603050405020304" pitchFamily="18" charset="0"/>
              </a:rPr>
              <a:t>Normer och attityder kring företagande, anställningsbarhet och ledarskap behöver vidgas för att inkludera och attrahera kompetens som finns hos unga, kvinnor, utrikesfödda och högutbildade.</a:t>
            </a: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sv-SE" sz="1800" dirty="0">
                <a:effectLst/>
                <a:ea typeface="Times New Roman" panose="02020603050405020304" pitchFamily="18" charset="0"/>
                <a:cs typeface="Times New Roman" panose="02020603050405020304" pitchFamily="18" charset="0"/>
              </a:rPr>
              <a:t>Satsningar som motverkar diskriminering utifrån kön, ålder, etnicitet och funktionsnedsättning är angeläget.</a:t>
            </a:r>
          </a:p>
          <a:p>
            <a:br>
              <a:rPr lang="sv-SE" dirty="0"/>
            </a:br>
            <a:endParaRPr lang="sv-SE"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3" name="Rubrik 2">
            <a:extLst>
              <a:ext uri="{FF2B5EF4-FFF2-40B4-BE49-F238E27FC236}">
                <a16:creationId xmlns:a16="http://schemas.microsoft.com/office/drawing/2014/main" id="{A76B55AC-4BCA-4A15-812B-76DDF82DADC1}"/>
              </a:ext>
            </a:extLst>
          </p:cNvPr>
          <p:cNvSpPr>
            <a:spLocks noGrp="1"/>
          </p:cNvSpPr>
          <p:nvPr>
            <p:ph type="title"/>
          </p:nvPr>
        </p:nvSpPr>
        <p:spPr/>
        <p:txBody>
          <a:bodyPr/>
          <a:lstStyle/>
          <a:p>
            <a:r>
              <a:rPr lang="sv-SE" sz="3600" dirty="0"/>
              <a:t>En </a:t>
            </a:r>
            <a:r>
              <a:rPr lang="sv-SE" sz="3600" b="1" dirty="0"/>
              <a:t>jämställd och inkluderande </a:t>
            </a:r>
            <a:r>
              <a:rPr lang="sv-SE" sz="3600" dirty="0"/>
              <a:t>arbetsmarknad med vidgade normer</a:t>
            </a:r>
            <a:br>
              <a:rPr lang="sv-SE" sz="3600" dirty="0"/>
            </a:br>
            <a:endParaRPr lang="sv-SE" dirty="0"/>
          </a:p>
        </p:txBody>
      </p:sp>
      <p:sp>
        <p:nvSpPr>
          <p:cNvPr id="4" name="Platshållare för bild 3">
            <a:extLst>
              <a:ext uri="{FF2B5EF4-FFF2-40B4-BE49-F238E27FC236}">
                <a16:creationId xmlns:a16="http://schemas.microsoft.com/office/drawing/2014/main" id="{FD95A685-0755-4BFE-B448-978800680BEC}"/>
              </a:ext>
            </a:extLst>
          </p:cNvPr>
          <p:cNvSpPr>
            <a:spLocks noGrp="1"/>
          </p:cNvSpPr>
          <p:nvPr>
            <p:ph type="pic" sz="quarter" idx="14"/>
          </p:nvPr>
        </p:nvSpPr>
        <p:spPr/>
      </p:sp>
    </p:spTree>
    <p:extLst>
      <p:ext uri="{BB962C8B-B14F-4D97-AF65-F5344CB8AC3E}">
        <p14:creationId xmlns:p14="http://schemas.microsoft.com/office/powerpoint/2010/main" val="2171354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4CF3C93-FC56-453B-A50A-C9510663B205}"/>
              </a:ext>
            </a:extLst>
          </p:cNvPr>
          <p:cNvSpPr>
            <a:spLocks noGrp="1"/>
          </p:cNvSpPr>
          <p:nvPr>
            <p:ph sz="quarter" idx="10"/>
          </p:nvPr>
        </p:nvSpPr>
        <p:spPr/>
        <p:txBody>
          <a:bodyPr/>
          <a:lstStyle/>
          <a:p>
            <a:r>
              <a:rPr lang="sv-SE" sz="1800" dirty="0">
                <a:effectLst/>
                <a:ea typeface="Calibri" panose="020F0502020204030204" pitchFamily="34" charset="0"/>
                <a:cs typeface="Times New Roman" panose="02020603050405020304" pitchFamily="18" charset="0"/>
              </a:rPr>
              <a:t>Ex.</a:t>
            </a:r>
          </a:p>
          <a:p>
            <a:pPr marL="285750" indent="-285750">
              <a:buFont typeface="Arial" panose="020B0604020202020204" pitchFamily="34" charset="0"/>
              <a:buChar char="•"/>
            </a:pPr>
            <a:r>
              <a:rPr lang="sv-SE" sz="1800" dirty="0">
                <a:effectLst/>
                <a:ea typeface="Calibri" panose="020F0502020204030204" pitchFamily="34" charset="0"/>
                <a:cs typeface="Times New Roman" panose="02020603050405020304" pitchFamily="18" charset="0"/>
              </a:rPr>
              <a:t>Stärka förmågan att se framtida behov i en föränderlig omvärld och det långsiktiga arbetet med kompetensförsörjning behöver bli mer strategiskt. </a:t>
            </a:r>
          </a:p>
          <a:p>
            <a:pPr marL="285750" indent="-285750">
              <a:buFont typeface="Arial" panose="020B0604020202020204" pitchFamily="34" charset="0"/>
              <a:buChar char="•"/>
            </a:pPr>
            <a:r>
              <a:rPr lang="sv-SE" sz="1800" dirty="0">
                <a:effectLst/>
                <a:ea typeface="Calibri" panose="020F0502020204030204" pitchFamily="34" charset="0"/>
              </a:rPr>
              <a:t>Skapa ett hållbart arbetsliv för den kompetens som finns på arbetsmarknaden.</a:t>
            </a:r>
          </a:p>
          <a:p>
            <a:pPr marL="285750" indent="-285750">
              <a:buFont typeface="Arial" panose="020B0604020202020204" pitchFamily="34" charset="0"/>
              <a:buChar char="•"/>
            </a:pPr>
            <a:r>
              <a:rPr lang="sv-SE" sz="1800" dirty="0">
                <a:ea typeface="Calibri" panose="020F0502020204030204" pitchFamily="34" charset="0"/>
              </a:rPr>
              <a:t>M</a:t>
            </a:r>
            <a:r>
              <a:rPr lang="sv-SE" sz="1800" dirty="0">
                <a:effectLst/>
                <a:ea typeface="Calibri" panose="020F0502020204030204" pitchFamily="34" charset="0"/>
              </a:rPr>
              <a:t>öjligheter till yrkesväxling och livslångt lärande.</a:t>
            </a:r>
          </a:p>
          <a:p>
            <a:pPr marL="285750" indent="-285750">
              <a:buFont typeface="Arial" panose="020B0604020202020204" pitchFamily="34" charset="0"/>
              <a:buChar char="•"/>
            </a:pPr>
            <a:r>
              <a:rPr lang="sv-SE" sz="1800" dirty="0">
                <a:effectLst/>
                <a:ea typeface="Calibri" panose="020F0502020204030204" pitchFamily="34" charset="0"/>
                <a:cs typeface="Times New Roman" panose="02020603050405020304" pitchFamily="18" charset="0"/>
              </a:rPr>
              <a:t>Samverkan mellan utbildning och arbetsliv</a:t>
            </a:r>
            <a:endParaRPr lang="sv-SE" dirty="0"/>
          </a:p>
          <a:p>
            <a:endParaRPr lang="sv-SE" sz="1400" dirty="0"/>
          </a:p>
        </p:txBody>
      </p:sp>
      <p:sp>
        <p:nvSpPr>
          <p:cNvPr id="3" name="Rubrik 2">
            <a:extLst>
              <a:ext uri="{FF2B5EF4-FFF2-40B4-BE49-F238E27FC236}">
                <a16:creationId xmlns:a16="http://schemas.microsoft.com/office/drawing/2014/main" id="{2DA25BA9-592A-42C1-8FC9-D77097A862B9}"/>
              </a:ext>
            </a:extLst>
          </p:cNvPr>
          <p:cNvSpPr>
            <a:spLocks noGrp="1"/>
          </p:cNvSpPr>
          <p:nvPr>
            <p:ph type="title"/>
          </p:nvPr>
        </p:nvSpPr>
        <p:spPr/>
        <p:txBody>
          <a:bodyPr/>
          <a:lstStyle/>
          <a:p>
            <a:r>
              <a:rPr lang="sv-SE" sz="3600" dirty="0"/>
              <a:t>Rätt </a:t>
            </a:r>
            <a:r>
              <a:rPr lang="sv-SE" sz="3600" b="1" dirty="0"/>
              <a:t>kompetens p</a:t>
            </a:r>
            <a:r>
              <a:rPr lang="sv-SE" sz="3600" dirty="0"/>
              <a:t>å en föränderlig arbetsmarknad</a:t>
            </a:r>
            <a:br>
              <a:rPr lang="sv-SE" sz="3600" dirty="0"/>
            </a:br>
            <a:endParaRPr lang="sv-SE" dirty="0"/>
          </a:p>
        </p:txBody>
      </p:sp>
      <p:sp>
        <p:nvSpPr>
          <p:cNvPr id="4" name="Platshållare för bild 3">
            <a:extLst>
              <a:ext uri="{FF2B5EF4-FFF2-40B4-BE49-F238E27FC236}">
                <a16:creationId xmlns:a16="http://schemas.microsoft.com/office/drawing/2014/main" id="{432F921C-C6EB-4EDA-86DC-5AF75E760DDC}"/>
              </a:ext>
            </a:extLst>
          </p:cNvPr>
          <p:cNvSpPr>
            <a:spLocks noGrp="1"/>
          </p:cNvSpPr>
          <p:nvPr>
            <p:ph type="pic" sz="quarter" idx="14"/>
          </p:nvPr>
        </p:nvSpPr>
        <p:spPr/>
      </p:sp>
    </p:spTree>
    <p:extLst>
      <p:ext uri="{BB962C8B-B14F-4D97-AF65-F5344CB8AC3E}">
        <p14:creationId xmlns:p14="http://schemas.microsoft.com/office/powerpoint/2010/main" val="3581491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825A27F-A1E1-4BED-9058-1A6F290B17D8}"/>
              </a:ext>
            </a:extLst>
          </p:cNvPr>
          <p:cNvSpPr>
            <a:spLocks noGrp="1"/>
          </p:cNvSpPr>
          <p:nvPr>
            <p:ph sz="quarter" idx="10"/>
          </p:nvPr>
        </p:nvSpPr>
        <p:spPr>
          <a:xfrm>
            <a:off x="1416000" y="1539000"/>
            <a:ext cx="9360000" cy="3780000"/>
          </a:xfrm>
        </p:spPr>
        <p:txBody>
          <a:bodyPr/>
          <a:lstStyle/>
          <a:p>
            <a:r>
              <a:rPr lang="sv-SE" sz="1800" dirty="0"/>
              <a:t>Ex:</a:t>
            </a:r>
          </a:p>
          <a:p>
            <a:pPr marL="285750" indent="-285750">
              <a:buFont typeface="Arial" panose="020B0604020202020204" pitchFamily="34" charset="0"/>
              <a:buChar char="•"/>
            </a:pPr>
            <a:r>
              <a:rPr lang="sv-SE" sz="1800" dirty="0"/>
              <a:t>Förmåga att följa med i den digitala utvecklingen på ett sätt som ger möjligheter att få och behålla en anställning, att kunna starta och driva företag eller för att stärka organisationer eller företags innovationsförmåga och konkurrenskraft. </a:t>
            </a:r>
          </a:p>
          <a:p>
            <a:pPr marL="285750" indent="-285750">
              <a:buFont typeface="Arial" panose="020B0604020202020204" pitchFamily="34" charset="0"/>
              <a:buChar char="•"/>
            </a:pPr>
            <a:r>
              <a:rPr lang="sv-SE" sz="1800" dirty="0"/>
              <a:t>En stärkt omställningsförmåga är avgörande för konkurrenskraften och samhällsutvecklingen</a:t>
            </a:r>
          </a:p>
          <a:p>
            <a:endParaRPr lang="sv-SE" sz="1400" dirty="0"/>
          </a:p>
          <a:p>
            <a:endParaRPr lang="sv-SE" sz="1400" dirty="0"/>
          </a:p>
        </p:txBody>
      </p:sp>
      <p:sp>
        <p:nvSpPr>
          <p:cNvPr id="3" name="Rubrik 2">
            <a:extLst>
              <a:ext uri="{FF2B5EF4-FFF2-40B4-BE49-F238E27FC236}">
                <a16:creationId xmlns:a16="http://schemas.microsoft.com/office/drawing/2014/main" id="{9A1EBA44-2B11-4DB5-9C57-020465B87EE3}"/>
              </a:ext>
            </a:extLst>
          </p:cNvPr>
          <p:cNvSpPr>
            <a:spLocks noGrp="1"/>
          </p:cNvSpPr>
          <p:nvPr>
            <p:ph type="title"/>
          </p:nvPr>
        </p:nvSpPr>
        <p:spPr>
          <a:xfrm>
            <a:off x="1511250" y="652350"/>
            <a:ext cx="9360000" cy="1296000"/>
          </a:xfrm>
        </p:spPr>
        <p:txBody>
          <a:bodyPr/>
          <a:lstStyle/>
          <a:p>
            <a:r>
              <a:rPr lang="sv-SE" sz="3600" dirty="0"/>
              <a:t>Ökad </a:t>
            </a:r>
            <a:r>
              <a:rPr lang="sv-SE" sz="3600" b="1" dirty="0"/>
              <a:t>digital kompetens</a:t>
            </a:r>
            <a:br>
              <a:rPr lang="sv-SE" sz="3600" b="1" dirty="0"/>
            </a:br>
            <a:endParaRPr lang="sv-SE" dirty="0"/>
          </a:p>
        </p:txBody>
      </p:sp>
      <p:sp>
        <p:nvSpPr>
          <p:cNvPr id="4" name="Platshållare för bild 3">
            <a:extLst>
              <a:ext uri="{FF2B5EF4-FFF2-40B4-BE49-F238E27FC236}">
                <a16:creationId xmlns:a16="http://schemas.microsoft.com/office/drawing/2014/main" id="{4FD3E736-46CD-4EE3-B076-C7B8A9AD5E81}"/>
              </a:ext>
            </a:extLst>
          </p:cNvPr>
          <p:cNvSpPr>
            <a:spLocks noGrp="1"/>
          </p:cNvSpPr>
          <p:nvPr>
            <p:ph type="pic" sz="quarter" idx="14"/>
          </p:nvPr>
        </p:nvSpPr>
        <p:spPr/>
      </p:sp>
    </p:spTree>
    <p:extLst>
      <p:ext uri="{BB962C8B-B14F-4D97-AF65-F5344CB8AC3E}">
        <p14:creationId xmlns:p14="http://schemas.microsoft.com/office/powerpoint/2010/main" val="236108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FD7D779-3B78-4320-835D-FE7A572A7261}"/>
              </a:ext>
            </a:extLst>
          </p:cNvPr>
          <p:cNvSpPr>
            <a:spLocks noGrp="1"/>
          </p:cNvSpPr>
          <p:nvPr>
            <p:ph sz="quarter" idx="10"/>
          </p:nvPr>
        </p:nvSpPr>
        <p:spPr>
          <a:xfrm>
            <a:off x="1440000" y="2024550"/>
            <a:ext cx="9360000" cy="3780000"/>
          </a:xfrm>
        </p:spPr>
        <p:txBody>
          <a:bodyPr/>
          <a:lstStyle/>
          <a:p>
            <a:r>
              <a:rPr lang="sv-SE" sz="1800" dirty="0"/>
              <a:t>Ex:</a:t>
            </a:r>
          </a:p>
          <a:p>
            <a:pPr marL="285750" indent="-285750">
              <a:buFont typeface="Arial" panose="020B0604020202020204" pitchFamily="34" charset="0"/>
              <a:buChar char="•"/>
            </a:pPr>
            <a:r>
              <a:rPr lang="sv-SE" sz="1800" dirty="0"/>
              <a:t>Stärkta förutsättningar för ett lärande för alla genom hela livet. Det kan handla om ett brett och varierat utbud av utbildningar som är anpassade efter individ och arbetsmarknadens behov.  </a:t>
            </a:r>
          </a:p>
          <a:p>
            <a:pPr marL="285750" indent="-285750">
              <a:buFont typeface="Arial" panose="020B0604020202020204" pitchFamily="34" charset="0"/>
              <a:buChar char="•"/>
            </a:pPr>
            <a:r>
              <a:rPr lang="sv-SE" sz="1800" dirty="0"/>
              <a:t>Förutsättningar för väl underbyggda studie- och yrkesval</a:t>
            </a:r>
          </a:p>
          <a:p>
            <a:pPr marL="285750" indent="-285750">
              <a:buFont typeface="Arial" panose="020B0604020202020204" pitchFamily="34" charset="0"/>
              <a:buChar char="•"/>
            </a:pPr>
            <a:r>
              <a:rPr lang="sv-SE" sz="1800" dirty="0"/>
              <a:t>Utvecklande av validering matchat med utbildningsinsatser</a:t>
            </a:r>
            <a:endParaRPr lang="sv-SE" sz="1400" dirty="0">
              <a:highlight>
                <a:srgbClr val="FFFF00"/>
              </a:highlight>
            </a:endParaRPr>
          </a:p>
        </p:txBody>
      </p:sp>
      <p:sp>
        <p:nvSpPr>
          <p:cNvPr id="3" name="Rubrik 2">
            <a:extLst>
              <a:ext uri="{FF2B5EF4-FFF2-40B4-BE49-F238E27FC236}">
                <a16:creationId xmlns:a16="http://schemas.microsoft.com/office/drawing/2014/main" id="{75CE2CB5-ED82-4BD4-87B5-DF010126A747}"/>
              </a:ext>
            </a:extLst>
          </p:cNvPr>
          <p:cNvSpPr>
            <a:spLocks noGrp="1"/>
          </p:cNvSpPr>
          <p:nvPr>
            <p:ph type="title"/>
          </p:nvPr>
        </p:nvSpPr>
        <p:spPr/>
        <p:txBody>
          <a:bodyPr/>
          <a:lstStyle/>
          <a:p>
            <a:r>
              <a:rPr lang="sv-SE" sz="3600" b="1" dirty="0"/>
              <a:t>Livslångt lärande </a:t>
            </a:r>
            <a:r>
              <a:rPr lang="sv-SE" sz="3600" dirty="0"/>
              <a:t>utifrån den framtida arbetsmarknadens behov</a:t>
            </a:r>
            <a:br>
              <a:rPr lang="sv-SE" sz="3600" dirty="0"/>
            </a:br>
            <a:endParaRPr lang="sv-SE" dirty="0"/>
          </a:p>
        </p:txBody>
      </p:sp>
      <p:sp>
        <p:nvSpPr>
          <p:cNvPr id="4" name="Platshållare för bild 3">
            <a:extLst>
              <a:ext uri="{FF2B5EF4-FFF2-40B4-BE49-F238E27FC236}">
                <a16:creationId xmlns:a16="http://schemas.microsoft.com/office/drawing/2014/main" id="{9282D386-749D-47EF-95DA-BD5CC798D64D}"/>
              </a:ext>
            </a:extLst>
          </p:cNvPr>
          <p:cNvSpPr>
            <a:spLocks noGrp="1"/>
          </p:cNvSpPr>
          <p:nvPr>
            <p:ph type="pic" sz="quarter" idx="14"/>
          </p:nvPr>
        </p:nvSpPr>
        <p:spPr/>
      </p:sp>
    </p:spTree>
    <p:extLst>
      <p:ext uri="{BB962C8B-B14F-4D97-AF65-F5344CB8AC3E}">
        <p14:creationId xmlns:p14="http://schemas.microsoft.com/office/powerpoint/2010/main" val="4159740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3B408D2-5B97-45C6-A6C1-AF793947B804}"/>
              </a:ext>
            </a:extLst>
          </p:cNvPr>
          <p:cNvSpPr>
            <a:spLocks noGrp="1"/>
          </p:cNvSpPr>
          <p:nvPr>
            <p:ph sz="quarter" idx="10"/>
          </p:nvPr>
        </p:nvSpPr>
        <p:spPr>
          <a:xfrm>
            <a:off x="1392000" y="1734080"/>
            <a:ext cx="9360000" cy="3780000"/>
          </a:xfrm>
        </p:spPr>
        <p:txBody>
          <a:bodyPr/>
          <a:lstStyle/>
          <a:p>
            <a:br>
              <a:rPr lang="sv-SE" sz="2400" dirty="0"/>
            </a:br>
            <a:br>
              <a:rPr lang="sv-SE" sz="2400" dirty="0"/>
            </a:br>
            <a:endParaRPr lang="sv-SE" dirty="0"/>
          </a:p>
        </p:txBody>
      </p:sp>
      <p:sp>
        <p:nvSpPr>
          <p:cNvPr id="3" name="Rubrik 2">
            <a:extLst>
              <a:ext uri="{FF2B5EF4-FFF2-40B4-BE49-F238E27FC236}">
                <a16:creationId xmlns:a16="http://schemas.microsoft.com/office/drawing/2014/main" id="{C42FA990-BA26-42AF-BE4C-B69B23D1BA1C}"/>
              </a:ext>
            </a:extLst>
          </p:cNvPr>
          <p:cNvSpPr>
            <a:spLocks noGrp="1"/>
          </p:cNvSpPr>
          <p:nvPr>
            <p:ph type="title"/>
          </p:nvPr>
        </p:nvSpPr>
        <p:spPr>
          <a:xfrm>
            <a:off x="417443" y="288000"/>
            <a:ext cx="11380305" cy="1404000"/>
          </a:xfrm>
        </p:spPr>
        <p:txBody>
          <a:bodyPr/>
          <a:lstStyle/>
          <a:p>
            <a:r>
              <a:rPr lang="sv-SE" dirty="0"/>
              <a:t>Varje prioritering kopplas till särskilda mål, effekter och ex. på insatser</a:t>
            </a:r>
            <a:br>
              <a:rPr lang="sv-SE" dirty="0"/>
            </a:br>
            <a:endParaRPr lang="sv-SE" dirty="0"/>
          </a:p>
        </p:txBody>
      </p:sp>
      <p:graphicFrame>
        <p:nvGraphicFramePr>
          <p:cNvPr id="5" name="Tabell 4">
            <a:extLst>
              <a:ext uri="{FF2B5EF4-FFF2-40B4-BE49-F238E27FC236}">
                <a16:creationId xmlns:a16="http://schemas.microsoft.com/office/drawing/2014/main" id="{625359EC-5A14-4B25-92AE-D37381573F1D}"/>
              </a:ext>
            </a:extLst>
          </p:cNvPr>
          <p:cNvGraphicFramePr>
            <a:graphicFrameLocks noGrp="1"/>
          </p:cNvGraphicFramePr>
          <p:nvPr>
            <p:extLst>
              <p:ext uri="{D42A27DB-BD31-4B8C-83A1-F6EECF244321}">
                <p14:modId xmlns:p14="http://schemas.microsoft.com/office/powerpoint/2010/main" val="1308926858"/>
              </p:ext>
            </p:extLst>
          </p:nvPr>
        </p:nvGraphicFramePr>
        <p:xfrm>
          <a:off x="1202636" y="1343920"/>
          <a:ext cx="8607286" cy="5374932"/>
        </p:xfrm>
        <a:graphic>
          <a:graphicData uri="http://schemas.openxmlformats.org/drawingml/2006/table">
            <a:tbl>
              <a:tblPr>
                <a:tableStyleId>{5C22544A-7EE6-4342-B048-85BDC9FD1C3A}</a:tableStyleId>
              </a:tblPr>
              <a:tblGrid>
                <a:gridCol w="2868748">
                  <a:extLst>
                    <a:ext uri="{9D8B030D-6E8A-4147-A177-3AD203B41FA5}">
                      <a16:colId xmlns:a16="http://schemas.microsoft.com/office/drawing/2014/main" val="3573006363"/>
                    </a:ext>
                  </a:extLst>
                </a:gridCol>
                <a:gridCol w="2869790">
                  <a:extLst>
                    <a:ext uri="{9D8B030D-6E8A-4147-A177-3AD203B41FA5}">
                      <a16:colId xmlns:a16="http://schemas.microsoft.com/office/drawing/2014/main" val="4022458877"/>
                    </a:ext>
                  </a:extLst>
                </a:gridCol>
                <a:gridCol w="2868748">
                  <a:extLst>
                    <a:ext uri="{9D8B030D-6E8A-4147-A177-3AD203B41FA5}">
                      <a16:colId xmlns:a16="http://schemas.microsoft.com/office/drawing/2014/main" val="3223042669"/>
                    </a:ext>
                  </a:extLst>
                </a:gridCol>
              </a:tblGrid>
              <a:tr h="933666">
                <a:tc>
                  <a:txBody>
                    <a:bodyPr/>
                    <a:lstStyle/>
                    <a:p>
                      <a:pPr marL="457200" fontAlgn="base">
                        <a:lnSpc>
                          <a:spcPct val="107000"/>
                        </a:lnSpc>
                      </a:pPr>
                      <a:r>
                        <a:rPr lang="sv-SE" sz="800" dirty="0">
                          <a:effectLst/>
                        </a:rPr>
                        <a:t>Prioritering kopplad till specifika mål </a:t>
                      </a:r>
                      <a:endParaRPr lang="sv-SE" sz="900" dirty="0">
                        <a:effectLst/>
                      </a:endParaRPr>
                    </a:p>
                    <a:p>
                      <a:pPr marL="457200" fontAlgn="base">
                        <a:lnSpc>
                          <a:spcPct val="107000"/>
                        </a:lnSpc>
                      </a:pPr>
                      <a:r>
                        <a:rPr lang="sv-SE" sz="800" dirty="0">
                          <a:effectLst/>
                        </a:rPr>
                        <a:t>En jämlik, jämställd och inkluderande arbetsmarknad med vidgade normer</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marL="457200" fontAlgn="base">
                        <a:lnSpc>
                          <a:spcPct val="107000"/>
                        </a:lnSpc>
                      </a:pPr>
                      <a:r>
                        <a:rPr lang="sv-SE" sz="800">
                          <a:effectLst/>
                        </a:rPr>
                        <a:t>Specifikt mål g) </a:t>
                      </a:r>
                      <a:endParaRPr lang="sv-SE" sz="900">
                        <a:effectLst/>
                      </a:endParaRPr>
                    </a:p>
                    <a:p>
                      <a:pPr marL="457200" fontAlgn="base">
                        <a:lnSpc>
                          <a:spcPct val="107000"/>
                        </a:lnSpc>
                      </a:pPr>
                      <a:r>
                        <a:rPr lang="sv-SE" sz="800">
                          <a:effectLst/>
                        </a:rPr>
                        <a:t>Främja livslångt lärande</a:t>
                      </a:r>
                      <a:endParaRPr lang="sv-SE" sz="900">
                        <a:effectLst/>
                      </a:endParaRPr>
                    </a:p>
                    <a:p>
                      <a:pPr marL="457200" fontAlgn="base">
                        <a:lnSpc>
                          <a:spcPct val="107000"/>
                        </a:lnSpc>
                      </a:pPr>
                      <a:r>
                        <a:rPr lang="sv-SE" sz="800">
                          <a:effectLst/>
                        </a:rPr>
                        <a:t>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marL="457200" fontAlgn="base">
                        <a:lnSpc>
                          <a:spcPct val="107000"/>
                        </a:lnSpc>
                      </a:pPr>
                      <a:r>
                        <a:rPr lang="sv-SE" sz="800">
                          <a:effectLst/>
                        </a:rPr>
                        <a:t>Specifikt mål h)</a:t>
                      </a:r>
                      <a:endParaRPr lang="sv-SE" sz="900">
                        <a:effectLst/>
                      </a:endParaRPr>
                    </a:p>
                    <a:p>
                      <a:pPr marL="457200" fontAlgn="base">
                        <a:lnSpc>
                          <a:spcPct val="107000"/>
                        </a:lnSpc>
                      </a:pPr>
                      <a:r>
                        <a:rPr lang="sv-SE" sz="800">
                          <a:effectLst/>
                        </a:rPr>
                        <a:t>Uppmuntra aktiv inkludering </a:t>
                      </a:r>
                      <a:endParaRPr lang="sv-SE" sz="900">
                        <a:effectLst/>
                      </a:endParaRPr>
                    </a:p>
                    <a:p>
                      <a:pPr marL="457200" fontAlgn="base">
                        <a:lnSpc>
                          <a:spcPct val="107000"/>
                        </a:lnSpc>
                        <a:spcAft>
                          <a:spcPts val="800"/>
                        </a:spcAft>
                      </a:pPr>
                      <a:r>
                        <a:rPr lang="sv-SE" sz="800">
                          <a:effectLst/>
                        </a:rPr>
                        <a:t>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extLst>
                  <a:ext uri="{0D108BD9-81ED-4DB2-BD59-A6C34878D82A}">
                    <a16:rowId xmlns:a16="http://schemas.microsoft.com/office/drawing/2014/main" val="2724845204"/>
                  </a:ext>
                </a:extLst>
              </a:tr>
              <a:tr h="1335062">
                <a:tc>
                  <a:txBody>
                    <a:bodyPr/>
                    <a:lstStyle/>
                    <a:p>
                      <a:pPr marL="457200" fontAlgn="base">
                        <a:lnSpc>
                          <a:spcPct val="107000"/>
                        </a:lnSpc>
                      </a:pPr>
                      <a:r>
                        <a:rPr lang="sv-SE" sz="800">
                          <a:effectLst/>
                        </a:rPr>
                        <a:t> </a:t>
                      </a:r>
                      <a:endParaRPr lang="sv-SE" sz="900">
                        <a:effectLst/>
                      </a:endParaRPr>
                    </a:p>
                    <a:p>
                      <a:pPr marL="457200" fontAlgn="base">
                        <a:lnSpc>
                          <a:spcPct val="107000"/>
                        </a:lnSpc>
                      </a:pPr>
                      <a:r>
                        <a:rPr lang="sv-SE" sz="800">
                          <a:effectLst/>
                        </a:rPr>
                        <a:t>Effekt på individnivå</a:t>
                      </a:r>
                      <a:endParaRPr lang="sv-SE" sz="900">
                        <a:effectLst/>
                      </a:endParaRPr>
                    </a:p>
                    <a:p>
                      <a:pPr marL="457200" fontAlgn="base">
                        <a:lnSpc>
                          <a:spcPct val="107000"/>
                        </a:lnSpc>
                        <a:spcAft>
                          <a:spcPts val="800"/>
                        </a:spcAft>
                      </a:pPr>
                      <a:r>
                        <a:rPr lang="sv-SE" sz="800">
                          <a:effectLst/>
                        </a:rPr>
                        <a:t>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fontAlgn="base">
                        <a:lnSpc>
                          <a:spcPct val="107000"/>
                        </a:lnSpc>
                        <a:spcAft>
                          <a:spcPts val="800"/>
                        </a:spcAft>
                      </a:pPr>
                      <a:r>
                        <a:rPr lang="sv-SE" sz="800" dirty="0">
                          <a:effectLst/>
                        </a:rPr>
                        <a:t>Likvärdig möjlighet till kompetensutveckling</a:t>
                      </a:r>
                      <a:endParaRPr lang="sv-SE" sz="900" dirty="0">
                        <a:effectLst/>
                      </a:endParaRPr>
                    </a:p>
                    <a:p>
                      <a:pPr fontAlgn="base">
                        <a:lnSpc>
                          <a:spcPct val="107000"/>
                        </a:lnSpc>
                        <a:spcAft>
                          <a:spcPts val="800"/>
                        </a:spcAft>
                      </a:pPr>
                      <a:r>
                        <a:rPr lang="sv-SE" sz="800" dirty="0">
                          <a:effectLst/>
                        </a:rPr>
                        <a:t>Ökade möjligheter för fler att driva företag och att inneha ledande befattningar</a:t>
                      </a:r>
                      <a:endParaRPr lang="sv-SE" sz="900" dirty="0">
                        <a:effectLst/>
                      </a:endParaRPr>
                    </a:p>
                    <a:p>
                      <a:pPr fontAlgn="base">
                        <a:lnSpc>
                          <a:spcPct val="107000"/>
                        </a:lnSpc>
                        <a:spcAft>
                          <a:spcPts val="800"/>
                        </a:spcAft>
                      </a:pPr>
                      <a:r>
                        <a:rPr lang="sv-SE" sz="800" dirty="0">
                          <a:effectLst/>
                        </a:rPr>
                        <a:t>Fler könsneutrala studie- och yrkesval</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fontAlgn="base">
                        <a:lnSpc>
                          <a:spcPct val="107000"/>
                        </a:lnSpc>
                        <a:spcAft>
                          <a:spcPts val="800"/>
                        </a:spcAft>
                      </a:pPr>
                      <a:r>
                        <a:rPr lang="sv-SE" sz="800">
                          <a:effectLst/>
                        </a:rPr>
                        <a:t>Ökad möjlighet för fler att närma sig arbetsmarknaden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extLst>
                  <a:ext uri="{0D108BD9-81ED-4DB2-BD59-A6C34878D82A}">
                    <a16:rowId xmlns:a16="http://schemas.microsoft.com/office/drawing/2014/main" val="188566305"/>
                  </a:ext>
                </a:extLst>
              </a:tr>
              <a:tr h="1178139">
                <a:tc>
                  <a:txBody>
                    <a:bodyPr/>
                    <a:lstStyle/>
                    <a:p>
                      <a:pPr marL="457200" fontAlgn="base">
                        <a:lnSpc>
                          <a:spcPct val="107000"/>
                        </a:lnSpc>
                      </a:pPr>
                      <a:r>
                        <a:rPr lang="sv-SE" sz="800">
                          <a:effectLst/>
                        </a:rPr>
                        <a:t> </a:t>
                      </a:r>
                      <a:endParaRPr lang="sv-SE" sz="900">
                        <a:effectLst/>
                      </a:endParaRPr>
                    </a:p>
                    <a:p>
                      <a:pPr marL="457200" fontAlgn="base">
                        <a:lnSpc>
                          <a:spcPct val="107000"/>
                        </a:lnSpc>
                        <a:spcAft>
                          <a:spcPts val="800"/>
                        </a:spcAft>
                      </a:pPr>
                      <a:r>
                        <a:rPr lang="sv-SE" sz="800">
                          <a:effectLst/>
                        </a:rPr>
                        <a:t>Effekt på organisationsnivå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fontAlgn="base">
                        <a:lnSpc>
                          <a:spcPct val="107000"/>
                        </a:lnSpc>
                        <a:spcAft>
                          <a:spcPts val="800"/>
                        </a:spcAft>
                      </a:pPr>
                      <a:r>
                        <a:rPr lang="sv-SE" sz="800">
                          <a:effectLst/>
                        </a:rPr>
                        <a:t>Ett mer jämlikt och jämställt arbetsliv och utbildningssytem</a:t>
                      </a:r>
                      <a:endParaRPr lang="sv-SE" sz="900">
                        <a:effectLst/>
                      </a:endParaRPr>
                    </a:p>
                    <a:p>
                      <a:pPr fontAlgn="base">
                        <a:lnSpc>
                          <a:spcPct val="107000"/>
                        </a:lnSpc>
                        <a:spcAft>
                          <a:spcPts val="800"/>
                        </a:spcAft>
                      </a:pPr>
                      <a:r>
                        <a:rPr lang="sv-SE" sz="800">
                          <a:effectLst/>
                        </a:rPr>
                        <a:t>Ökad jämställdhetssäkring</a:t>
                      </a:r>
                      <a:endParaRPr lang="sv-SE" sz="900">
                        <a:effectLst/>
                      </a:endParaRPr>
                    </a:p>
                    <a:p>
                      <a:pPr fontAlgn="base">
                        <a:lnSpc>
                          <a:spcPct val="107000"/>
                        </a:lnSpc>
                        <a:spcAft>
                          <a:spcPts val="800"/>
                        </a:spcAft>
                      </a:pPr>
                      <a:r>
                        <a:rPr lang="sv-SE" sz="800">
                          <a:effectLst/>
                        </a:rPr>
                        <a:t>Ökad medvetenhet om normer och attityder i arbetslivet hos arbetsgivare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marL="457200" fontAlgn="base">
                        <a:lnSpc>
                          <a:spcPct val="107000"/>
                        </a:lnSpc>
                      </a:pPr>
                      <a:r>
                        <a:rPr lang="sv-SE" sz="800">
                          <a:effectLst/>
                        </a:rPr>
                        <a:t>Organisationer bidrar till en mer jämlik och jämställd arbetsmarknad</a:t>
                      </a:r>
                      <a:endParaRPr lang="sv-SE" sz="900">
                        <a:effectLst/>
                      </a:endParaRPr>
                    </a:p>
                    <a:p>
                      <a:pPr marL="457200" fontAlgn="base">
                        <a:lnSpc>
                          <a:spcPct val="107000"/>
                        </a:lnSpc>
                        <a:spcAft>
                          <a:spcPts val="800"/>
                        </a:spcAft>
                      </a:pPr>
                      <a:r>
                        <a:rPr lang="sv-SE" sz="800">
                          <a:effectLst/>
                        </a:rPr>
                        <a:t> </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extLst>
                  <a:ext uri="{0D108BD9-81ED-4DB2-BD59-A6C34878D82A}">
                    <a16:rowId xmlns:a16="http://schemas.microsoft.com/office/drawing/2014/main" val="4022586319"/>
                  </a:ext>
                </a:extLst>
              </a:tr>
              <a:tr h="1928065">
                <a:tc>
                  <a:txBody>
                    <a:bodyPr/>
                    <a:lstStyle/>
                    <a:p>
                      <a:pPr marL="457200" fontAlgn="base">
                        <a:lnSpc>
                          <a:spcPct val="107000"/>
                        </a:lnSpc>
                      </a:pPr>
                      <a:r>
                        <a:rPr lang="sv-SE" sz="800">
                          <a:effectLst/>
                        </a:rPr>
                        <a:t> </a:t>
                      </a:r>
                      <a:endParaRPr lang="sv-SE" sz="900">
                        <a:effectLst/>
                      </a:endParaRPr>
                    </a:p>
                    <a:p>
                      <a:pPr marL="457200" fontAlgn="base">
                        <a:lnSpc>
                          <a:spcPct val="107000"/>
                        </a:lnSpc>
                        <a:spcAft>
                          <a:spcPts val="800"/>
                        </a:spcAft>
                      </a:pPr>
                      <a:r>
                        <a:rPr lang="sv-SE" sz="800">
                          <a:effectLst/>
                        </a:rPr>
                        <a:t>Effekt på strukturnivå</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fontAlgn="base">
                        <a:lnSpc>
                          <a:spcPct val="107000"/>
                        </a:lnSpc>
                        <a:spcAft>
                          <a:spcPts val="800"/>
                        </a:spcAft>
                      </a:pPr>
                      <a:r>
                        <a:rPr lang="sv-SE" sz="800">
                          <a:effectLst/>
                        </a:rPr>
                        <a:t>En mer jämställd och jämlik arbetsmarknad</a:t>
                      </a:r>
                      <a:endParaRPr lang="sv-SE" sz="900">
                        <a:effectLst/>
                      </a:endParaRPr>
                    </a:p>
                    <a:p>
                      <a:pPr fontAlgn="base">
                        <a:lnSpc>
                          <a:spcPct val="107000"/>
                        </a:lnSpc>
                        <a:spcAft>
                          <a:spcPts val="800"/>
                        </a:spcAft>
                      </a:pPr>
                      <a:r>
                        <a:rPr lang="sv-SE" sz="800">
                          <a:effectLst/>
                        </a:rPr>
                        <a:t>Vidgade normer och förändrade attityder kring anställningsbarhet</a:t>
                      </a:r>
                      <a:endParaRPr lang="sv-SE" sz="900">
                        <a:effectLst/>
                      </a:endParaRPr>
                    </a:p>
                    <a:p>
                      <a:pPr fontAlgn="base">
                        <a:lnSpc>
                          <a:spcPct val="107000"/>
                        </a:lnSpc>
                        <a:spcAft>
                          <a:spcPts val="800"/>
                        </a:spcAft>
                      </a:pPr>
                      <a:r>
                        <a:rPr lang="sv-SE" sz="800">
                          <a:effectLst/>
                        </a:rPr>
                        <a:t>Ett jämställt och jämlikt utbildningssystem med hög tillgänglighet</a:t>
                      </a:r>
                      <a:endParaRPr lang="sv-SE" sz="900">
                        <a:effectLst/>
                      </a:endParaRPr>
                    </a:p>
                    <a:p>
                      <a:pPr fontAlgn="base">
                        <a:lnSpc>
                          <a:spcPct val="107000"/>
                        </a:lnSpc>
                        <a:spcAft>
                          <a:spcPts val="800"/>
                        </a:spcAft>
                      </a:pPr>
                      <a:r>
                        <a:rPr lang="sv-SE" sz="800">
                          <a:effectLst/>
                        </a:rPr>
                        <a:t>Ökat utbud av arbetskraft och kompetens</a:t>
                      </a:r>
                      <a:endParaRPr lang="sv-SE" sz="90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tc>
                  <a:txBody>
                    <a:bodyPr/>
                    <a:lstStyle/>
                    <a:p>
                      <a:pPr fontAlgn="base">
                        <a:lnSpc>
                          <a:spcPct val="107000"/>
                        </a:lnSpc>
                        <a:spcAft>
                          <a:spcPts val="800"/>
                        </a:spcAft>
                      </a:pPr>
                      <a:r>
                        <a:rPr lang="sv-SE" sz="800" dirty="0">
                          <a:effectLst/>
                        </a:rPr>
                        <a:t>Jämlika och jämställda möjligheter och villkor vad gäller studie- och yrkesval</a:t>
                      </a:r>
                      <a:endParaRPr lang="sv-SE" sz="900" dirty="0">
                        <a:effectLst/>
                      </a:endParaRPr>
                    </a:p>
                    <a:p>
                      <a:pPr fontAlgn="base">
                        <a:lnSpc>
                          <a:spcPct val="107000"/>
                        </a:lnSpc>
                        <a:spcAft>
                          <a:spcPts val="800"/>
                        </a:spcAft>
                      </a:pPr>
                      <a:r>
                        <a:rPr lang="sv-SE" sz="800" dirty="0">
                          <a:effectLst/>
                        </a:rPr>
                        <a:t> </a:t>
                      </a:r>
                      <a:endParaRPr lang="sv-SE"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8371" marR="38371" marT="0" marB="0"/>
                </a:tc>
                <a:extLst>
                  <a:ext uri="{0D108BD9-81ED-4DB2-BD59-A6C34878D82A}">
                    <a16:rowId xmlns:a16="http://schemas.microsoft.com/office/drawing/2014/main" val="4062671582"/>
                  </a:ext>
                </a:extLst>
              </a:tr>
            </a:tbl>
          </a:graphicData>
        </a:graphic>
      </p:graphicFrame>
    </p:spTree>
    <p:extLst>
      <p:ext uri="{BB962C8B-B14F-4D97-AF65-F5344CB8AC3E}">
        <p14:creationId xmlns:p14="http://schemas.microsoft.com/office/powerpoint/2010/main" val="271200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3B408D2-5B97-45C6-A6C1-AF793947B804}"/>
              </a:ext>
            </a:extLst>
          </p:cNvPr>
          <p:cNvSpPr>
            <a:spLocks noGrp="1"/>
          </p:cNvSpPr>
          <p:nvPr>
            <p:ph sz="quarter" idx="10"/>
          </p:nvPr>
        </p:nvSpPr>
        <p:spPr>
          <a:xfrm>
            <a:off x="1392000" y="1734080"/>
            <a:ext cx="9360000" cy="3780000"/>
          </a:xfrm>
        </p:spPr>
        <p:txBody>
          <a:bodyPr/>
          <a:lstStyle/>
          <a:p>
            <a:br>
              <a:rPr lang="sv-SE" sz="2400" dirty="0"/>
            </a:br>
            <a:br>
              <a:rPr lang="sv-SE" sz="2400" dirty="0"/>
            </a:br>
            <a:endParaRPr lang="sv-SE" dirty="0"/>
          </a:p>
        </p:txBody>
      </p:sp>
      <p:sp>
        <p:nvSpPr>
          <p:cNvPr id="3" name="Rubrik 2">
            <a:extLst>
              <a:ext uri="{FF2B5EF4-FFF2-40B4-BE49-F238E27FC236}">
                <a16:creationId xmlns:a16="http://schemas.microsoft.com/office/drawing/2014/main" id="{C42FA990-BA26-42AF-BE4C-B69B23D1BA1C}"/>
              </a:ext>
            </a:extLst>
          </p:cNvPr>
          <p:cNvSpPr>
            <a:spLocks noGrp="1"/>
          </p:cNvSpPr>
          <p:nvPr>
            <p:ph type="title"/>
          </p:nvPr>
        </p:nvSpPr>
        <p:spPr>
          <a:xfrm>
            <a:off x="417443" y="288000"/>
            <a:ext cx="11380305" cy="1404000"/>
          </a:xfrm>
        </p:spPr>
        <p:txBody>
          <a:bodyPr/>
          <a:lstStyle/>
          <a:p>
            <a:r>
              <a:rPr lang="sv-SE" dirty="0"/>
              <a:t>Målgrupper och genomförande aktörer</a:t>
            </a:r>
            <a:br>
              <a:rPr lang="sv-SE" dirty="0"/>
            </a:br>
            <a:endParaRPr lang="sv-SE" dirty="0"/>
          </a:p>
        </p:txBody>
      </p:sp>
      <p:sp>
        <p:nvSpPr>
          <p:cNvPr id="6" name="Platshållare för innehåll 1">
            <a:extLst>
              <a:ext uri="{FF2B5EF4-FFF2-40B4-BE49-F238E27FC236}">
                <a16:creationId xmlns:a16="http://schemas.microsoft.com/office/drawing/2014/main" id="{134CF59C-2AF5-4177-91ED-93BDD1A33C09}"/>
              </a:ext>
            </a:extLst>
          </p:cNvPr>
          <p:cNvSpPr txBox="1">
            <a:spLocks/>
          </p:cNvSpPr>
          <p:nvPr/>
        </p:nvSpPr>
        <p:spPr>
          <a:xfrm>
            <a:off x="558265" y="1530416"/>
            <a:ext cx="10241735" cy="4274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Clr>
                <a:srgbClr val="B1063A"/>
              </a:buClr>
              <a:buFontTx/>
              <a:buNone/>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effectLst/>
                <a:latin typeface="Calibri" panose="020F0502020204030204" pitchFamily="34" charset="0"/>
                <a:ea typeface="Calibri" panose="020F0502020204030204" pitchFamily="34" charset="0"/>
                <a:cs typeface="Times New Roman" panose="02020603050405020304" pitchFamily="18" charset="0"/>
              </a:rPr>
              <a:t>Programmet för ESF+ pekar ut målgrupper för de olika specifika målen inom programområde A. Insatser inom Småland och Öarna ska vända sig till </a:t>
            </a:r>
            <a:r>
              <a:rPr lang="sv-SE" sz="2000" b="1" dirty="0">
                <a:effectLst/>
                <a:latin typeface="Calibri" panose="020F0502020204030204" pitchFamily="34" charset="0"/>
                <a:ea typeface="Calibri" panose="020F0502020204030204" pitchFamily="34" charset="0"/>
                <a:cs typeface="Times New Roman" panose="02020603050405020304" pitchFamily="18" charset="0"/>
              </a:rPr>
              <a:t>samtliga målgrupper </a:t>
            </a:r>
            <a:r>
              <a:rPr lang="sv-SE" sz="2000" dirty="0">
                <a:effectLst/>
                <a:latin typeface="Calibri" panose="020F0502020204030204" pitchFamily="34" charset="0"/>
                <a:ea typeface="Calibri" panose="020F0502020204030204" pitchFamily="34" charset="0"/>
                <a:cs typeface="Times New Roman" panose="02020603050405020304" pitchFamily="18" charset="0"/>
              </a:rPr>
              <a:t>som möjliggörs inom programmet.</a:t>
            </a:r>
          </a:p>
          <a:p>
            <a:endParaRPr lang="sv-SE" sz="2000" dirty="0">
              <a:latin typeface="Calibri" panose="020F0502020204030204" pitchFamily="34" charset="0"/>
              <a:ea typeface="Calibri" panose="020F0502020204030204" pitchFamily="34" charset="0"/>
              <a:cs typeface="Times New Roman" panose="02020603050405020304" pitchFamily="18" charset="0"/>
            </a:endParaRPr>
          </a:p>
          <a:p>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Genomförande aktörer återfinns i offentlig, privat och idéburen sektor. Insatser inom handlingsplanen för Småland och Öarna är öppna för </a:t>
            </a:r>
            <a:r>
              <a:rPr lang="sv-SE"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genomförande av alla aktörer </a:t>
            </a:r>
            <a:r>
              <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som möjliggörs inom ESF+ och inom regelverket för Europeiska socialfonden i Sverige</a:t>
            </a: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endParaRPr lang="sv-SE"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Inspel på handlingsplanen har inhämtats från Försäkringskassan, Arbetsförmedlingen och Länsstyrelserna. </a:t>
            </a:r>
            <a:b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br>
            <a:b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sv-SE" sz="2000" dirty="0">
                <a:solidFill>
                  <a:srgbClr val="000000"/>
                </a:solidFill>
                <a:latin typeface="Calibri" panose="020F0502020204030204" pitchFamily="34" charset="0"/>
                <a:ea typeface="Calibri" panose="020F0502020204030204" pitchFamily="34" charset="0"/>
                <a:cs typeface="Calibri" panose="020F0502020204030204" pitchFamily="34" charset="0"/>
              </a:rPr>
              <a:t>Möten har också genomförts med företagsfrämjande aktörer, kommuner, akademi och andra utbildningsaktörer, idéburen sektor och branschorganisationer. </a:t>
            </a:r>
            <a:endParaRPr lang="sv-SE"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67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63B408D2-5B97-45C6-A6C1-AF793947B804}"/>
              </a:ext>
            </a:extLst>
          </p:cNvPr>
          <p:cNvSpPr>
            <a:spLocks noGrp="1"/>
          </p:cNvSpPr>
          <p:nvPr>
            <p:ph sz="quarter" idx="10"/>
          </p:nvPr>
        </p:nvSpPr>
        <p:spPr>
          <a:xfrm>
            <a:off x="1392000" y="1734080"/>
            <a:ext cx="9360000" cy="3780000"/>
          </a:xfrm>
        </p:spPr>
        <p:txBody>
          <a:bodyPr/>
          <a:lstStyle/>
          <a:p>
            <a:br>
              <a:rPr lang="sv-SE" sz="2400" dirty="0"/>
            </a:br>
            <a:br>
              <a:rPr lang="sv-SE" sz="2400" dirty="0"/>
            </a:br>
            <a:endParaRPr lang="sv-SE" dirty="0"/>
          </a:p>
        </p:txBody>
      </p:sp>
      <p:sp>
        <p:nvSpPr>
          <p:cNvPr id="3" name="Rubrik 2">
            <a:extLst>
              <a:ext uri="{FF2B5EF4-FFF2-40B4-BE49-F238E27FC236}">
                <a16:creationId xmlns:a16="http://schemas.microsoft.com/office/drawing/2014/main" id="{C42FA990-BA26-42AF-BE4C-B69B23D1BA1C}"/>
              </a:ext>
            </a:extLst>
          </p:cNvPr>
          <p:cNvSpPr>
            <a:spLocks noGrp="1"/>
          </p:cNvSpPr>
          <p:nvPr>
            <p:ph type="title"/>
          </p:nvPr>
        </p:nvSpPr>
        <p:spPr>
          <a:xfrm>
            <a:off x="417443" y="288000"/>
            <a:ext cx="11380305" cy="1404000"/>
          </a:xfrm>
        </p:spPr>
        <p:txBody>
          <a:bodyPr/>
          <a:lstStyle/>
          <a:p>
            <a:r>
              <a:rPr lang="sv-SE" dirty="0"/>
              <a:t>Projekt som uppfyller ett eller flera kriterier ska värderas högt</a:t>
            </a:r>
            <a:br>
              <a:rPr lang="sv-SE" dirty="0"/>
            </a:br>
            <a:endParaRPr lang="sv-SE" dirty="0"/>
          </a:p>
        </p:txBody>
      </p:sp>
      <p:sp>
        <p:nvSpPr>
          <p:cNvPr id="5" name="Platshållare för innehåll 1">
            <a:extLst>
              <a:ext uri="{FF2B5EF4-FFF2-40B4-BE49-F238E27FC236}">
                <a16:creationId xmlns:a16="http://schemas.microsoft.com/office/drawing/2014/main" id="{9ABEB2B7-67ED-4E9A-8AD4-D84B76C3EF7D}"/>
              </a:ext>
            </a:extLst>
          </p:cNvPr>
          <p:cNvSpPr txBox="1">
            <a:spLocks/>
          </p:cNvSpPr>
          <p:nvPr/>
        </p:nvSpPr>
        <p:spPr>
          <a:xfrm>
            <a:off x="558265" y="1530416"/>
            <a:ext cx="10241735" cy="4274133"/>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1200"/>
              </a:spcAft>
              <a:buClr>
                <a:srgbClr val="B1063A"/>
              </a:buClr>
              <a:buFontTx/>
              <a:buNone/>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fontAlgn="ctr">
              <a:lnSpc>
                <a:spcPct val="107000"/>
              </a:lnSpc>
              <a:buSzPts val="1000"/>
              <a:buFont typeface="Calibri" panose="020F0502020204030204" pitchFamily="34" charset="0"/>
              <a:buChar char="-"/>
              <a:tabLst>
                <a:tab pos="5715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Projekt som utvecklar nytänkande lösningar på samhällsutmaningar.</a:t>
            </a:r>
          </a:p>
          <a:p>
            <a:pPr marL="342900" lvl="0" indent="-342900" fontAlgn="ctr">
              <a:lnSpc>
                <a:spcPct val="107000"/>
              </a:lnSpc>
              <a:spcAft>
                <a:spcPts val="800"/>
              </a:spcAft>
              <a:buSzPts val="1000"/>
              <a:buFont typeface="Calibri" panose="020F0502020204030204" pitchFamily="34" charset="0"/>
              <a:buChar char="-"/>
              <a:tabLst>
                <a:tab pos="5715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Projekt som pekar ut användare av projektresultat efter projektavslut.</a:t>
            </a:r>
          </a:p>
          <a:p>
            <a:pPr marL="342900" lvl="0" indent="-342900" fontAlgn="ctr">
              <a:lnSpc>
                <a:spcPct val="107000"/>
              </a:lnSpc>
              <a:spcAft>
                <a:spcPts val="800"/>
              </a:spcAft>
              <a:buSzPts val="1000"/>
              <a:buFont typeface="Calibri" panose="020F0502020204030204" pitchFamily="34" charset="0"/>
              <a:buChar char="-"/>
              <a:tabLst>
                <a:tab pos="5715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Projekt som omfattar samverkan över sektorsgränser (idéburen, offentlig och privat) och/eller administrativa gränser såsom kommun/län och/eller land. </a:t>
            </a:r>
          </a:p>
          <a:p>
            <a:pPr marL="342900" lvl="0" indent="-342900" fontAlgn="ctr">
              <a:lnSpc>
                <a:spcPct val="107000"/>
              </a:lnSpc>
              <a:spcAft>
                <a:spcPts val="800"/>
              </a:spcAft>
              <a:buSzPts val="1000"/>
              <a:buFont typeface="Calibri" panose="020F0502020204030204" pitchFamily="34" charset="0"/>
              <a:buChar char="-"/>
              <a:tabLst>
                <a:tab pos="5715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Projekt som bidrar i ett sammanhang med andra insatser, framförallt inom ERUF (Europeiska regionala utvecklingsfonden) och andra nationella och regionala initiativ men även med övriga EU-program och Östersjöstrategin. </a:t>
            </a:r>
          </a:p>
          <a:p>
            <a:pPr marL="342900" lvl="0" indent="-342900" fontAlgn="ctr">
              <a:lnSpc>
                <a:spcPct val="107000"/>
              </a:lnSpc>
              <a:spcAft>
                <a:spcPts val="800"/>
              </a:spcAft>
              <a:buSzPts val="1000"/>
              <a:buFont typeface="Calibri" panose="020F0502020204030204" pitchFamily="34" charset="0"/>
              <a:buChar char="-"/>
              <a:tabLst>
                <a:tab pos="571500" algn="l"/>
              </a:tabLst>
            </a:pPr>
            <a:r>
              <a:rPr lang="sv-SE" sz="1800" dirty="0">
                <a:effectLst/>
                <a:latin typeface="Calibri" panose="020F0502020204030204" pitchFamily="34" charset="0"/>
                <a:ea typeface="Times New Roman" panose="02020603050405020304" pitchFamily="18" charset="0"/>
                <a:cs typeface="Times New Roman" panose="02020603050405020304" pitchFamily="18" charset="0"/>
              </a:rPr>
              <a:t>Projekt där tänkt målgrupp har varit delaktig i planeringen och där det framgår hur de involveras och har god delaktighet under genomförandet.</a:t>
            </a:r>
          </a:p>
          <a:p>
            <a:pPr marL="342900" lvl="0" indent="-342900" fontAlgn="ctr">
              <a:lnSpc>
                <a:spcPct val="107000"/>
              </a:lnSpc>
              <a:spcAft>
                <a:spcPts val="800"/>
              </a:spcAft>
              <a:buSzPts val="1000"/>
              <a:buFont typeface="Calibri" panose="020F0502020204030204" pitchFamily="34" charset="0"/>
              <a:buChar char="-"/>
              <a:tabLst>
                <a:tab pos="571500" algn="l"/>
              </a:tabLst>
            </a:pPr>
            <a:endParaRPr lang="sv-SE" sz="1800" dirty="0">
              <a:latin typeface="Calibri" panose="020F0502020204030204" pitchFamily="34" charset="0"/>
              <a:ea typeface="Times New Roman" panose="02020603050405020304" pitchFamily="18" charset="0"/>
              <a:cs typeface="Times New Roman" panose="02020603050405020304" pitchFamily="18" charset="0"/>
            </a:endParaRPr>
          </a:p>
          <a:p>
            <a:pPr lvl="0" fontAlgn="ctr">
              <a:lnSpc>
                <a:spcPct val="107000"/>
              </a:lnSpc>
              <a:spcAft>
                <a:spcPts val="800"/>
              </a:spcAft>
              <a:buSzPts val="1000"/>
              <a:tabLst>
                <a:tab pos="571500" algn="l"/>
              </a:tabLst>
            </a:pPr>
            <a:r>
              <a:rPr lang="sv-SE" sz="1800" dirty="0">
                <a:latin typeface="Calibri" panose="020F0502020204030204" pitchFamily="34" charset="0"/>
                <a:ea typeface="Times New Roman" panose="02020603050405020304" pitchFamily="18" charset="0"/>
                <a:cs typeface="Times New Roman" panose="02020603050405020304" pitchFamily="18" charset="0"/>
              </a:rPr>
              <a:t>Bidra till regionala utvecklingsstrategi/er och förankring med regionalt utvecklingsansvarig aktör</a:t>
            </a:r>
            <a:endParaRPr lang="sv-S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sv-SE" sz="1400" dirty="0">
              <a:highlight>
                <a:srgbClr val="FFFF00"/>
              </a:highlight>
            </a:endParaRPr>
          </a:p>
        </p:txBody>
      </p:sp>
    </p:spTree>
    <p:extLst>
      <p:ext uri="{BB962C8B-B14F-4D97-AF65-F5344CB8AC3E}">
        <p14:creationId xmlns:p14="http://schemas.microsoft.com/office/powerpoint/2010/main" val="114146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9C8A178E-39BA-4195-9641-664CB810AF20}"/>
              </a:ext>
            </a:extLst>
          </p:cNvPr>
          <p:cNvSpPr txBox="1"/>
          <p:nvPr/>
        </p:nvSpPr>
        <p:spPr>
          <a:xfrm>
            <a:off x="1819175" y="86627"/>
            <a:ext cx="7093819" cy="646331"/>
          </a:xfrm>
          <a:prstGeom prst="rect">
            <a:avLst/>
          </a:prstGeom>
          <a:noFill/>
        </p:spPr>
        <p:txBody>
          <a:bodyPr wrap="square">
            <a:spAutoFit/>
          </a:bodyPr>
          <a:lstStyle/>
          <a:p>
            <a:pPr algn="ctr"/>
            <a:r>
              <a:rPr kumimoji="0" lang="sv-SE" sz="3600" b="1" i="0" u="none" strike="noStrike" kern="1200" cap="none" spc="0" normalizeH="0" baseline="0" noProof="0" dirty="0" err="1">
                <a:ln>
                  <a:noFill/>
                </a:ln>
                <a:solidFill>
                  <a:srgbClr val="B1063A"/>
                </a:solidFill>
                <a:effectLst/>
                <a:uLnTx/>
                <a:uFillTx/>
                <a:latin typeface="Arial"/>
                <a:ea typeface="+mj-ea"/>
                <a:cs typeface="+mj-cs"/>
              </a:rPr>
              <a:t>Årshjul</a:t>
            </a:r>
            <a:r>
              <a:rPr kumimoji="0" lang="sv-SE" sz="3600" b="1" i="0" u="none" strike="noStrike" kern="1200" cap="none" spc="0" normalizeH="0" baseline="0" noProof="0" dirty="0">
                <a:ln>
                  <a:noFill/>
                </a:ln>
                <a:solidFill>
                  <a:srgbClr val="B1063A"/>
                </a:solidFill>
                <a:effectLst/>
                <a:uLnTx/>
                <a:uFillTx/>
                <a:latin typeface="Arial"/>
                <a:ea typeface="+mj-ea"/>
                <a:cs typeface="+mj-cs"/>
              </a:rPr>
              <a:t> för kommande arbete</a:t>
            </a:r>
            <a:endParaRPr lang="sv-SE" dirty="0"/>
          </a:p>
        </p:txBody>
      </p:sp>
      <p:pic>
        <p:nvPicPr>
          <p:cNvPr id="6" name="Bildobjekt 5">
            <a:extLst>
              <a:ext uri="{FF2B5EF4-FFF2-40B4-BE49-F238E27FC236}">
                <a16:creationId xmlns:a16="http://schemas.microsoft.com/office/drawing/2014/main" id="{6003E4BF-79B6-4449-BCFB-E777E731F7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19175" y="1840953"/>
            <a:ext cx="6890084" cy="5098327"/>
          </a:xfrm>
          <a:prstGeom prst="rect">
            <a:avLst/>
          </a:prstGeom>
          <a:noFill/>
          <a:ln>
            <a:noFill/>
          </a:ln>
        </p:spPr>
      </p:pic>
    </p:spTree>
    <p:extLst>
      <p:ext uri="{BB962C8B-B14F-4D97-AF65-F5344CB8AC3E}">
        <p14:creationId xmlns:p14="http://schemas.microsoft.com/office/powerpoint/2010/main" val="86428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826B7-E290-447C-AB48-DA4AB28A06E9}"/>
              </a:ext>
            </a:extLst>
          </p:cNvPr>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Småland och Öarna</a:t>
            </a:r>
          </a:p>
        </p:txBody>
      </p:sp>
      <p:pic>
        <p:nvPicPr>
          <p:cNvPr id="20" name="Bildobjekt 19">
            <a:extLst>
              <a:ext uri="{FF2B5EF4-FFF2-40B4-BE49-F238E27FC236}">
                <a16:creationId xmlns:a16="http://schemas.microsoft.com/office/drawing/2014/main" id="{E6B7080E-7F16-4E30-B58E-FE542140E522}"/>
              </a:ext>
            </a:extLst>
          </p:cNvPr>
          <p:cNvPicPr>
            <a:picLocks noChangeAspect="1"/>
          </p:cNvPicPr>
          <p:nvPr/>
        </p:nvPicPr>
        <p:blipFill>
          <a:blip r:embed="rId2"/>
          <a:stretch>
            <a:fillRect/>
          </a:stretch>
        </p:blipFill>
        <p:spPr>
          <a:xfrm>
            <a:off x="741778" y="2235200"/>
            <a:ext cx="6766462" cy="3653338"/>
          </a:xfrm>
          <a:prstGeom prst="rect">
            <a:avLst/>
          </a:prstGeom>
        </p:spPr>
      </p:pic>
      <p:sp>
        <p:nvSpPr>
          <p:cNvPr id="21" name="Underrubrik 2">
            <a:extLst>
              <a:ext uri="{FF2B5EF4-FFF2-40B4-BE49-F238E27FC236}">
                <a16:creationId xmlns:a16="http://schemas.microsoft.com/office/drawing/2014/main" id="{BB675840-CF15-4CBB-8309-89FC95AF1DE4}"/>
              </a:ext>
            </a:extLst>
          </p:cNvPr>
          <p:cNvSpPr txBox="1">
            <a:spLocks/>
          </p:cNvSpPr>
          <p:nvPr/>
        </p:nvSpPr>
        <p:spPr>
          <a:xfrm>
            <a:off x="7878726" y="2066740"/>
            <a:ext cx="3515124" cy="3913435"/>
          </a:xfrm>
          <a:prstGeom prst="rect">
            <a:avLst/>
          </a:prstGeom>
        </p:spPr>
        <p:txBody>
          <a:bodyPr vert="horz" lIns="91440" tIns="45720" rIns="91440" bIns="45720" rtlCol="0" anchor="ctr">
            <a:normAutofit/>
          </a:bodyPr>
          <a:lst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2000" dirty="0" err="1"/>
              <a:t>Fyra</a:t>
            </a:r>
            <a:r>
              <a:rPr lang="en-US" sz="2000" dirty="0"/>
              <a:t> län</a:t>
            </a:r>
          </a:p>
          <a:p>
            <a:r>
              <a:rPr lang="en-US" sz="2000" dirty="0">
                <a:latin typeface="Arial" panose="020B0604020202020204" pitchFamily="34" charset="0"/>
                <a:cs typeface="Arial" panose="020B0604020202020204" pitchFamily="34" charset="0"/>
              </a:rPr>
              <a:t>34 </a:t>
            </a:r>
            <a:r>
              <a:rPr lang="en-US" sz="2000" dirty="0" err="1">
                <a:latin typeface="Arial" panose="020B0604020202020204" pitchFamily="34" charset="0"/>
                <a:cs typeface="Arial" panose="020B0604020202020204" pitchFamily="34" charset="0"/>
              </a:rPr>
              <a:t>kommuner</a:t>
            </a:r>
            <a:r>
              <a:rPr lang="en-US" sz="2000" dirty="0">
                <a:latin typeface="Arial" panose="020B0604020202020204" pitchFamily="34" charset="0"/>
                <a:cs typeface="Arial" panose="020B0604020202020204" pitchFamily="34" charset="0"/>
              </a:rPr>
              <a:t> </a:t>
            </a:r>
          </a:p>
          <a:p>
            <a:r>
              <a:rPr lang="en-US" sz="2000" dirty="0" err="1">
                <a:latin typeface="Arial" panose="020B0604020202020204" pitchFamily="34" charset="0"/>
                <a:cs typeface="Arial" panose="020B0604020202020204" pitchFamily="34" charset="0"/>
              </a:rPr>
              <a:t>Få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större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städer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mångfald</a:t>
            </a:r>
            <a:r>
              <a:rPr lang="en-US" sz="2000" dirty="0">
                <a:latin typeface="Arial" panose="020B0604020202020204" pitchFamily="34" charset="0"/>
                <a:cs typeface="Arial" panose="020B0604020202020204" pitchFamily="34" charset="0"/>
              </a:rPr>
              <a:t> av </a:t>
            </a:r>
            <a:r>
              <a:rPr lang="en-US" sz="2000" dirty="0" err="1">
                <a:latin typeface="Arial" panose="020B0604020202020204" pitchFamily="34" charset="0"/>
                <a:cs typeface="Arial" panose="020B0604020202020204" pitchFamily="34" charset="0"/>
              </a:rPr>
              <a:t>mindre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orter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landsbygder</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878 580 </a:t>
            </a:r>
            <a:r>
              <a:rPr lang="en-US" sz="2000" dirty="0" err="1">
                <a:latin typeface="Arial" panose="020B0604020202020204" pitchFamily="34" charset="0"/>
                <a:cs typeface="Arial" panose="020B0604020202020204" pitchFamily="34" charset="0"/>
              </a:rPr>
              <a:t>invånare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546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826B7-E290-447C-AB48-DA4AB28A06E9}"/>
              </a:ext>
            </a:extLst>
          </p:cNvPr>
          <p:cNvSpPr>
            <a:spLocks noGrp="1"/>
          </p:cNvSpPr>
          <p:nvPr>
            <p:ph type="title"/>
          </p:nvPr>
        </p:nvSpPr>
        <p:spPr/>
        <p:txBody>
          <a:bodyPr>
            <a:normAutofit/>
          </a:bodyPr>
          <a:lstStyle/>
          <a:p>
            <a:r>
              <a:rPr lang="sv-SE" dirty="0">
                <a:latin typeface="Arial" panose="020B0604020202020204" pitchFamily="34" charset="0"/>
                <a:cs typeface="Arial" panose="020B0604020202020204" pitchFamily="34" charset="0"/>
              </a:rPr>
              <a:t>Småland och Öarna</a:t>
            </a:r>
          </a:p>
        </p:txBody>
      </p:sp>
      <p:pic>
        <p:nvPicPr>
          <p:cNvPr id="20" name="Bildobjekt 19">
            <a:extLst>
              <a:ext uri="{FF2B5EF4-FFF2-40B4-BE49-F238E27FC236}">
                <a16:creationId xmlns:a16="http://schemas.microsoft.com/office/drawing/2014/main" id="{E6B7080E-7F16-4E30-B58E-FE542140E522}"/>
              </a:ext>
            </a:extLst>
          </p:cNvPr>
          <p:cNvPicPr>
            <a:picLocks noChangeAspect="1"/>
          </p:cNvPicPr>
          <p:nvPr/>
        </p:nvPicPr>
        <p:blipFill>
          <a:blip r:embed="rId2"/>
          <a:stretch>
            <a:fillRect/>
          </a:stretch>
        </p:blipFill>
        <p:spPr>
          <a:xfrm>
            <a:off x="709322" y="1645918"/>
            <a:ext cx="3725897" cy="1963555"/>
          </a:xfrm>
          <a:prstGeom prst="rect">
            <a:avLst/>
          </a:prstGeom>
        </p:spPr>
      </p:pic>
      <p:sp>
        <p:nvSpPr>
          <p:cNvPr id="21" name="Underrubrik 2">
            <a:extLst>
              <a:ext uri="{FF2B5EF4-FFF2-40B4-BE49-F238E27FC236}">
                <a16:creationId xmlns:a16="http://schemas.microsoft.com/office/drawing/2014/main" id="{BB675840-CF15-4CBB-8309-89FC95AF1DE4}"/>
              </a:ext>
            </a:extLst>
          </p:cNvPr>
          <p:cNvSpPr txBox="1">
            <a:spLocks/>
          </p:cNvSpPr>
          <p:nvPr/>
        </p:nvSpPr>
        <p:spPr>
          <a:xfrm>
            <a:off x="4805897" y="1836000"/>
            <a:ext cx="6587953" cy="4144175"/>
          </a:xfrm>
          <a:prstGeom prst="rect">
            <a:avLst/>
          </a:prstGeom>
        </p:spPr>
        <p:txBody>
          <a:bodyPr vert="horz" lIns="91440" tIns="45720" rIns="91440" bIns="45720" rtlCol="0" anchor="ctr">
            <a:normAutofit/>
          </a:bodyPr>
          <a:lst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2000" dirty="0" err="1"/>
              <a:t>Åldrande</a:t>
            </a:r>
            <a:r>
              <a:rPr lang="en-US" sz="2000" dirty="0"/>
              <a:t> </a:t>
            </a:r>
            <a:r>
              <a:rPr lang="en-US" sz="2000" dirty="0" err="1"/>
              <a:t>befolkning</a:t>
            </a:r>
            <a:endParaRPr lang="en-US" sz="2000" dirty="0"/>
          </a:p>
          <a:p>
            <a:pPr indent="-228600"/>
            <a:r>
              <a:rPr lang="en-US" sz="2000" dirty="0" err="1"/>
              <a:t>Urbanisering</a:t>
            </a:r>
            <a:endParaRPr lang="en-US" sz="2000" dirty="0"/>
          </a:p>
          <a:p>
            <a:pPr indent="-228600"/>
            <a:r>
              <a:rPr lang="en-US" sz="2000" dirty="0"/>
              <a:t>Den </a:t>
            </a:r>
            <a:r>
              <a:rPr lang="en-US" sz="2000" dirty="0" err="1"/>
              <a:t>mest</a:t>
            </a:r>
            <a:r>
              <a:rPr lang="en-US" sz="2000" dirty="0"/>
              <a:t> </a:t>
            </a:r>
            <a:r>
              <a:rPr lang="en-US" sz="2000" dirty="0" err="1"/>
              <a:t>industriintensiva</a:t>
            </a:r>
            <a:r>
              <a:rPr lang="en-US" sz="2000" dirty="0"/>
              <a:t> NUT2-regionen I Sverige</a:t>
            </a:r>
          </a:p>
          <a:p>
            <a:r>
              <a:rPr lang="en-US" sz="2000" dirty="0" err="1">
                <a:latin typeface="Arial" panose="020B0604020202020204" pitchFamily="34" charset="0"/>
                <a:cs typeface="Arial" panose="020B0604020202020204" pitchFamily="34" charset="0"/>
              </a:rPr>
              <a:t>Hög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medelstora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företag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betydande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småskalig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företagsstruktur</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Liten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arbetskraft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statlig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förvaltning</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Tidigare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visat</a:t>
            </a:r>
            <a:r>
              <a:rPr lang="en-US" sz="2000" dirty="0">
                <a:latin typeface="Arial" panose="020B0604020202020204" pitchFamily="34" charset="0"/>
                <a:cs typeface="Arial" panose="020B0604020202020204" pitchFamily="34" charset="0"/>
              </a:rPr>
              <a:t> god </a:t>
            </a:r>
            <a:r>
              <a:rPr lang="en-US" sz="2000" dirty="0" err="1">
                <a:latin typeface="Arial" panose="020B0604020202020204" pitchFamily="34" charset="0"/>
                <a:cs typeface="Arial" panose="020B0604020202020204" pitchFamily="34" charset="0"/>
              </a:rPr>
              <a:t>omställningsförmåga</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Traditionellt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genusmönster</a:t>
            </a:r>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Pandemin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förstärkt</a:t>
            </a:r>
            <a:r>
              <a:rPr lang="en-US" sz="2000" dirty="0">
                <a:latin typeface="Arial" panose="020B0604020202020204" pitchFamily="34" charset="0"/>
                <a:cs typeface="Arial" panose="020B0604020202020204" pitchFamily="34" charset="0"/>
              </a:rPr>
              <a:t> redan </a:t>
            </a:r>
            <a:r>
              <a:rPr lang="en-US" sz="2000" dirty="0" err="1">
                <a:latin typeface="Arial" panose="020B0604020202020204" pitchFamily="34" charset="0"/>
                <a:cs typeface="Arial" panose="020B0604020202020204" pitchFamily="34" charset="0"/>
              </a:rPr>
              <a:t>kända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utmaningar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91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3CA561B-A85C-4912-9A8A-42F728AAB17F}"/>
              </a:ext>
            </a:extLst>
          </p:cNvPr>
          <p:cNvSpPr txBox="1"/>
          <p:nvPr/>
        </p:nvSpPr>
        <p:spPr>
          <a:xfrm>
            <a:off x="399018" y="880943"/>
            <a:ext cx="4804640" cy="5601533"/>
          </a:xfrm>
          <a:prstGeom prst="rect">
            <a:avLst/>
          </a:prstGeom>
          <a:noFill/>
        </p:spPr>
        <p:txBody>
          <a:bodyPr wrap="square">
            <a:spAutoFit/>
          </a:bodyPr>
          <a:lstStyle/>
          <a:p>
            <a:r>
              <a:rPr lang="sv-SE" sz="4000" dirty="0"/>
              <a:t>Europeiska socialfonden – del av det regionala utvecklingskapitalet</a:t>
            </a:r>
          </a:p>
          <a:p>
            <a:endParaRPr lang="sv-SE" sz="4000" dirty="0"/>
          </a:p>
          <a:p>
            <a:r>
              <a:rPr lang="sv-SE" sz="2000" dirty="0"/>
              <a:t>Strukturfonderna (ERUF och ESF) är,  tillsammans med statliga regionala tillväxtmedel, det viktigaste verktyget för hållbar regional utveckling i linje med regionala utvecklingsstrategier (RUS).</a:t>
            </a:r>
          </a:p>
          <a:p>
            <a:endParaRPr lang="sv-SE" sz="4000" dirty="0"/>
          </a:p>
          <a:p>
            <a:endParaRPr lang="sv-SE" sz="1800" dirty="0"/>
          </a:p>
        </p:txBody>
      </p:sp>
    </p:spTree>
    <p:extLst>
      <p:ext uri="{BB962C8B-B14F-4D97-AF65-F5344CB8AC3E}">
        <p14:creationId xmlns:p14="http://schemas.microsoft.com/office/powerpoint/2010/main" val="107978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22C339E7-54ED-4C50-A19F-06C58C7B0686}"/>
              </a:ext>
            </a:extLst>
          </p:cNvPr>
          <p:cNvPicPr>
            <a:picLocks noGrp="1" noChangeAspect="1"/>
          </p:cNvPicPr>
          <p:nvPr>
            <p:ph sz="quarter" idx="10"/>
          </p:nvPr>
        </p:nvPicPr>
        <p:blipFill>
          <a:blip r:embed="rId2"/>
          <a:stretch>
            <a:fillRect/>
          </a:stretch>
        </p:blipFill>
        <p:spPr>
          <a:xfrm>
            <a:off x="1440000" y="2283732"/>
            <a:ext cx="6747964" cy="3292682"/>
          </a:xfrm>
          <a:prstGeom prst="rect">
            <a:avLst/>
          </a:prstGeom>
        </p:spPr>
      </p:pic>
      <p:sp>
        <p:nvSpPr>
          <p:cNvPr id="3" name="Rubrik 2">
            <a:extLst>
              <a:ext uri="{FF2B5EF4-FFF2-40B4-BE49-F238E27FC236}">
                <a16:creationId xmlns:a16="http://schemas.microsoft.com/office/drawing/2014/main" id="{98AE5CC6-3ACD-4632-93EE-82C12034F2C4}"/>
              </a:ext>
            </a:extLst>
          </p:cNvPr>
          <p:cNvSpPr>
            <a:spLocks noGrp="1"/>
          </p:cNvSpPr>
          <p:nvPr>
            <p:ph type="title"/>
          </p:nvPr>
        </p:nvSpPr>
        <p:spPr/>
        <p:txBody>
          <a:bodyPr/>
          <a:lstStyle/>
          <a:p>
            <a:r>
              <a:rPr lang="sv-SE" dirty="0"/>
              <a:t>Organisation för programarbetet ERUF och framtagande av handlingsplan ESF+</a:t>
            </a:r>
          </a:p>
        </p:txBody>
      </p:sp>
      <p:sp>
        <p:nvSpPr>
          <p:cNvPr id="4" name="Platshållare för bild 3">
            <a:extLst>
              <a:ext uri="{FF2B5EF4-FFF2-40B4-BE49-F238E27FC236}">
                <a16:creationId xmlns:a16="http://schemas.microsoft.com/office/drawing/2014/main" id="{C0C0E39B-56C3-448E-AEB4-3729C023E9C0}"/>
              </a:ext>
            </a:extLst>
          </p:cNvPr>
          <p:cNvSpPr>
            <a:spLocks noGrp="1"/>
          </p:cNvSpPr>
          <p:nvPr>
            <p:ph type="pic" sz="quarter" idx="14"/>
          </p:nvPr>
        </p:nvSpPr>
        <p:spPr/>
      </p:sp>
    </p:spTree>
    <p:extLst>
      <p:ext uri="{BB962C8B-B14F-4D97-AF65-F5344CB8AC3E}">
        <p14:creationId xmlns:p14="http://schemas.microsoft.com/office/powerpoint/2010/main" val="1884856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826B7-E290-447C-AB48-DA4AB28A06E9}"/>
              </a:ext>
            </a:extLst>
          </p:cNvPr>
          <p:cNvSpPr>
            <a:spLocks noGrp="1"/>
          </p:cNvSpPr>
          <p:nvPr>
            <p:ph type="title"/>
          </p:nvPr>
        </p:nvSpPr>
        <p:spPr>
          <a:xfrm>
            <a:off x="250256" y="540000"/>
            <a:ext cx="11941743" cy="1296000"/>
          </a:xfrm>
        </p:spPr>
        <p:txBody>
          <a:bodyPr>
            <a:normAutofit/>
          </a:bodyPr>
          <a:lstStyle/>
          <a:p>
            <a:r>
              <a:rPr lang="sv-SE" dirty="0">
                <a:latin typeface="Arial" panose="020B0604020202020204" pitchFamily="34" charset="0"/>
                <a:cs typeface="Arial" panose="020B0604020202020204" pitchFamily="34" charset="0"/>
              </a:rPr>
              <a:t>Utgångspunkt för arbetet med regional handlingsplan</a:t>
            </a:r>
          </a:p>
        </p:txBody>
      </p:sp>
      <p:sp>
        <p:nvSpPr>
          <p:cNvPr id="20" name="Underrubrik 2">
            <a:extLst>
              <a:ext uri="{FF2B5EF4-FFF2-40B4-BE49-F238E27FC236}">
                <a16:creationId xmlns:a16="http://schemas.microsoft.com/office/drawing/2014/main" id="{316CDC94-96ED-46C3-B20F-05522900D122}"/>
              </a:ext>
            </a:extLst>
          </p:cNvPr>
          <p:cNvSpPr txBox="1">
            <a:spLocks/>
          </p:cNvSpPr>
          <p:nvPr/>
        </p:nvSpPr>
        <p:spPr>
          <a:xfrm>
            <a:off x="1029903" y="1578544"/>
            <a:ext cx="10363947" cy="4401632"/>
          </a:xfrm>
          <a:prstGeom prst="rect">
            <a:avLst/>
          </a:prstGeom>
        </p:spPr>
        <p:txBody>
          <a:bodyPr vert="horz" lIns="91440" tIns="45720" rIns="91440" bIns="45720" rtlCol="0" anchor="ctr">
            <a:normAutofit/>
          </a:bodyPr>
          <a:lst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r>
              <a:rPr lang="en-US" sz="2000" dirty="0" err="1"/>
              <a:t>Socioekonomisk</a:t>
            </a:r>
            <a:r>
              <a:rPr lang="en-US" sz="2000" dirty="0"/>
              <a:t> </a:t>
            </a:r>
            <a:r>
              <a:rPr lang="en-US" sz="2000" dirty="0" err="1"/>
              <a:t>analys</a:t>
            </a:r>
            <a:r>
              <a:rPr lang="en-US" sz="2000" dirty="0"/>
              <a:t> </a:t>
            </a:r>
            <a:r>
              <a:rPr lang="en-US" sz="2000" dirty="0" err="1"/>
              <a:t>våren</a:t>
            </a:r>
            <a:r>
              <a:rPr lang="en-US" sz="2000" dirty="0"/>
              <a:t> 2022 – </a:t>
            </a:r>
            <a:r>
              <a:rPr lang="en-US" sz="2000" dirty="0" err="1"/>
              <a:t>kompletterad</a:t>
            </a:r>
            <a:r>
              <a:rPr lang="en-US" sz="2000" dirty="0"/>
              <a:t> med </a:t>
            </a:r>
            <a:r>
              <a:rPr lang="en-US" sz="2000" dirty="0" err="1"/>
              <a:t>analys</a:t>
            </a:r>
            <a:r>
              <a:rPr lang="en-US" sz="2000" dirty="0"/>
              <a:t> av </a:t>
            </a:r>
            <a:r>
              <a:rPr lang="en-US" sz="2000" dirty="0" err="1"/>
              <a:t>pandemins</a:t>
            </a:r>
            <a:r>
              <a:rPr lang="en-US" sz="2000" dirty="0"/>
              <a:t> </a:t>
            </a:r>
            <a:r>
              <a:rPr lang="en-US" sz="2000" dirty="0" err="1"/>
              <a:t>konsekvenser</a:t>
            </a:r>
            <a:endParaRPr lang="en-US" sz="2000" dirty="0"/>
          </a:p>
          <a:p>
            <a:pPr indent="-228600"/>
            <a:endParaRPr lang="en-US" sz="2000" dirty="0"/>
          </a:p>
          <a:p>
            <a:pPr indent="-228600"/>
            <a:r>
              <a:rPr lang="en-US" sz="2000" dirty="0" err="1"/>
              <a:t>Fyra</a:t>
            </a:r>
            <a:r>
              <a:rPr lang="en-US" sz="2000" dirty="0"/>
              <a:t> </a:t>
            </a:r>
            <a:r>
              <a:rPr lang="en-US" sz="2000" dirty="0" err="1"/>
              <a:t>regionala</a:t>
            </a:r>
            <a:r>
              <a:rPr lang="en-US" sz="2000" dirty="0"/>
              <a:t> </a:t>
            </a:r>
            <a:r>
              <a:rPr lang="en-US" sz="2000" dirty="0" err="1"/>
              <a:t>utvecklingsstrateger</a:t>
            </a:r>
            <a:r>
              <a:rPr lang="en-US" sz="2000" dirty="0"/>
              <a:t> </a:t>
            </a:r>
          </a:p>
          <a:p>
            <a:pPr marL="131400" indent="0">
              <a:buNone/>
            </a:pPr>
            <a:endParaRPr lang="en-US" sz="2000" dirty="0"/>
          </a:p>
          <a:p>
            <a:pPr indent="-228600"/>
            <a:r>
              <a:rPr lang="en-US" sz="2000" dirty="0" err="1"/>
              <a:t>Programmet</a:t>
            </a:r>
            <a:r>
              <a:rPr lang="en-US" sz="2000" dirty="0"/>
              <a:t> </a:t>
            </a:r>
            <a:r>
              <a:rPr lang="en-US" sz="2000" dirty="0" err="1"/>
              <a:t>för</a:t>
            </a:r>
            <a:r>
              <a:rPr lang="en-US" sz="2000" dirty="0"/>
              <a:t> ESF+ </a:t>
            </a:r>
            <a:r>
              <a:rPr lang="en-US" sz="2000" dirty="0" err="1"/>
              <a:t>och</a:t>
            </a:r>
            <a:r>
              <a:rPr lang="en-US" sz="2000" dirty="0"/>
              <a:t> </a:t>
            </a:r>
            <a:r>
              <a:rPr lang="en-US" sz="2000" dirty="0" err="1"/>
              <a:t>dess</a:t>
            </a:r>
            <a:r>
              <a:rPr lang="en-US" sz="2000" dirty="0"/>
              <a:t> </a:t>
            </a:r>
            <a:r>
              <a:rPr lang="en-US" sz="2000" dirty="0" err="1"/>
              <a:t>möjligheter</a:t>
            </a:r>
            <a:r>
              <a:rPr lang="en-US" sz="2000" dirty="0"/>
              <a:t> </a:t>
            </a:r>
            <a:r>
              <a:rPr lang="en-US" sz="2000" dirty="0" err="1"/>
              <a:t>att</a:t>
            </a:r>
            <a:r>
              <a:rPr lang="en-US" sz="2000" dirty="0"/>
              <a:t> </a:t>
            </a:r>
            <a:r>
              <a:rPr lang="en-US" sz="2000" dirty="0" err="1"/>
              <a:t>bidra</a:t>
            </a:r>
            <a:r>
              <a:rPr lang="en-US" sz="2000" dirty="0"/>
              <a:t> till </a:t>
            </a:r>
            <a:r>
              <a:rPr lang="en-US" sz="2000" dirty="0" err="1"/>
              <a:t>hållbar</a:t>
            </a:r>
            <a:r>
              <a:rPr lang="en-US" sz="2000" dirty="0"/>
              <a:t> regional utveckling</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19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826B7-E290-447C-AB48-DA4AB28A06E9}"/>
              </a:ext>
            </a:extLst>
          </p:cNvPr>
          <p:cNvSpPr>
            <a:spLocks noGrp="1"/>
          </p:cNvSpPr>
          <p:nvPr>
            <p:ph type="title"/>
          </p:nvPr>
        </p:nvSpPr>
        <p:spPr/>
        <p:txBody>
          <a:bodyPr>
            <a:normAutofit fontScale="90000"/>
          </a:bodyPr>
          <a:lstStyle/>
          <a:p>
            <a:r>
              <a:rPr lang="sv-SE" dirty="0">
                <a:latin typeface="Arial" panose="020B0604020202020204" pitchFamily="34" charset="0"/>
                <a:cs typeface="Arial" panose="020B0604020202020204" pitchFamily="34" charset="0"/>
              </a:rPr>
              <a:t>Målbild 2027 </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 utgångspunkt i </a:t>
            </a:r>
            <a:r>
              <a:rPr lang="sv-SE" sz="3600" dirty="0">
                <a:latin typeface="Arial" panose="020B0604020202020204" pitchFamily="34" charset="0"/>
                <a:cs typeface="Arial" panose="020B0604020202020204" pitchFamily="34" charset="0"/>
              </a:rPr>
              <a:t>de regionala utvecklingsstrategierna</a:t>
            </a:r>
            <a:endParaRPr lang="sv-SE" dirty="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EED76529-9B80-435E-ACBF-9B26CBE0A7A3}"/>
              </a:ext>
            </a:extLst>
          </p:cNvPr>
          <p:cNvSpPr txBox="1"/>
          <p:nvPr/>
        </p:nvSpPr>
        <p:spPr>
          <a:xfrm>
            <a:off x="7768390" y="3799999"/>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En kreativ ö</a:t>
            </a:r>
          </a:p>
        </p:txBody>
      </p:sp>
      <p:sp>
        <p:nvSpPr>
          <p:cNvPr id="5" name="textruta 4">
            <a:extLst>
              <a:ext uri="{FF2B5EF4-FFF2-40B4-BE49-F238E27FC236}">
                <a16:creationId xmlns:a16="http://schemas.microsoft.com/office/drawing/2014/main" id="{C0E09D19-8850-4A75-B127-A36056D6B6A5}"/>
              </a:ext>
            </a:extLst>
          </p:cNvPr>
          <p:cNvSpPr txBox="1"/>
          <p:nvPr/>
        </p:nvSpPr>
        <p:spPr>
          <a:xfrm>
            <a:off x="838200" y="3156026"/>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Förnyelseförmåga</a:t>
            </a:r>
          </a:p>
        </p:txBody>
      </p:sp>
      <p:sp>
        <p:nvSpPr>
          <p:cNvPr id="6" name="textruta 5">
            <a:extLst>
              <a:ext uri="{FF2B5EF4-FFF2-40B4-BE49-F238E27FC236}">
                <a16:creationId xmlns:a16="http://schemas.microsoft.com/office/drawing/2014/main" id="{5437CB65-9703-4C0A-8895-A5EFE68A4E8F}"/>
              </a:ext>
            </a:extLst>
          </p:cNvPr>
          <p:cNvSpPr txBox="1"/>
          <p:nvPr/>
        </p:nvSpPr>
        <p:spPr>
          <a:xfrm>
            <a:off x="7116679" y="1918143"/>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Klimat att växa i</a:t>
            </a:r>
          </a:p>
        </p:txBody>
      </p:sp>
      <p:sp>
        <p:nvSpPr>
          <p:cNvPr id="7" name="textruta 6">
            <a:extLst>
              <a:ext uri="{FF2B5EF4-FFF2-40B4-BE49-F238E27FC236}">
                <a16:creationId xmlns:a16="http://schemas.microsoft.com/office/drawing/2014/main" id="{560F44E7-3E3E-4912-844D-C52A7EE57BF7}"/>
              </a:ext>
            </a:extLst>
          </p:cNvPr>
          <p:cNvSpPr txBox="1"/>
          <p:nvPr/>
        </p:nvSpPr>
        <p:spPr>
          <a:xfrm>
            <a:off x="4061661" y="1812402"/>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Stad och land är kopplade</a:t>
            </a:r>
          </a:p>
        </p:txBody>
      </p:sp>
      <p:sp>
        <p:nvSpPr>
          <p:cNvPr id="8" name="textruta 7">
            <a:extLst>
              <a:ext uri="{FF2B5EF4-FFF2-40B4-BE49-F238E27FC236}">
                <a16:creationId xmlns:a16="http://schemas.microsoft.com/office/drawing/2014/main" id="{AB55261B-4B05-4901-9D68-DF9EAAD4C9D8}"/>
              </a:ext>
            </a:extLst>
          </p:cNvPr>
          <p:cNvSpPr txBox="1"/>
          <p:nvPr/>
        </p:nvSpPr>
        <p:spPr>
          <a:xfrm>
            <a:off x="1572127" y="2473983"/>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Öppna och hållbara livsmiljöer</a:t>
            </a:r>
          </a:p>
        </p:txBody>
      </p:sp>
      <p:sp>
        <p:nvSpPr>
          <p:cNvPr id="9" name="textruta 8">
            <a:extLst>
              <a:ext uri="{FF2B5EF4-FFF2-40B4-BE49-F238E27FC236}">
                <a16:creationId xmlns:a16="http://schemas.microsoft.com/office/drawing/2014/main" id="{73741904-D288-49E6-9F33-445269E3105B}"/>
              </a:ext>
            </a:extLst>
          </p:cNvPr>
          <p:cNvSpPr txBox="1"/>
          <p:nvPr/>
        </p:nvSpPr>
        <p:spPr>
          <a:xfrm>
            <a:off x="1620253" y="4467626"/>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Livskraft</a:t>
            </a:r>
          </a:p>
        </p:txBody>
      </p:sp>
      <p:sp>
        <p:nvSpPr>
          <p:cNvPr id="10" name="textruta 9">
            <a:extLst>
              <a:ext uri="{FF2B5EF4-FFF2-40B4-BE49-F238E27FC236}">
                <a16:creationId xmlns:a16="http://schemas.microsoft.com/office/drawing/2014/main" id="{56F9359E-DFA0-41C6-8268-9A94BED2887D}"/>
              </a:ext>
            </a:extLst>
          </p:cNvPr>
          <p:cNvSpPr txBox="1"/>
          <p:nvPr/>
        </p:nvSpPr>
        <p:spPr>
          <a:xfrm>
            <a:off x="4050632" y="5647830"/>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En plats för alla</a:t>
            </a:r>
          </a:p>
        </p:txBody>
      </p:sp>
      <p:sp>
        <p:nvSpPr>
          <p:cNvPr id="11" name="textruta 10">
            <a:extLst>
              <a:ext uri="{FF2B5EF4-FFF2-40B4-BE49-F238E27FC236}">
                <a16:creationId xmlns:a16="http://schemas.microsoft.com/office/drawing/2014/main" id="{08B75404-99F1-4158-81E5-C13E725878FA}"/>
              </a:ext>
            </a:extLst>
          </p:cNvPr>
          <p:cNvSpPr txBox="1"/>
          <p:nvPr/>
        </p:nvSpPr>
        <p:spPr>
          <a:xfrm>
            <a:off x="5486400" y="2512653"/>
            <a:ext cx="1389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Hållbart</a:t>
            </a:r>
          </a:p>
        </p:txBody>
      </p:sp>
      <p:sp>
        <p:nvSpPr>
          <p:cNvPr id="12" name="textruta 11">
            <a:extLst>
              <a:ext uri="{FF2B5EF4-FFF2-40B4-BE49-F238E27FC236}">
                <a16:creationId xmlns:a16="http://schemas.microsoft.com/office/drawing/2014/main" id="{2BB322CE-8CDC-4C1C-9BD7-B768916514A4}"/>
              </a:ext>
            </a:extLst>
          </p:cNvPr>
          <p:cNvSpPr txBox="1"/>
          <p:nvPr/>
        </p:nvSpPr>
        <p:spPr>
          <a:xfrm>
            <a:off x="9494921" y="4049619"/>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Attraktivt</a:t>
            </a:r>
          </a:p>
        </p:txBody>
      </p:sp>
      <p:sp>
        <p:nvSpPr>
          <p:cNvPr id="13" name="textruta 12">
            <a:extLst>
              <a:ext uri="{FF2B5EF4-FFF2-40B4-BE49-F238E27FC236}">
                <a16:creationId xmlns:a16="http://schemas.microsoft.com/office/drawing/2014/main" id="{FDFF3026-DF13-42DD-A320-2950995C2A78}"/>
              </a:ext>
            </a:extLst>
          </p:cNvPr>
          <p:cNvSpPr txBox="1"/>
          <p:nvPr/>
        </p:nvSpPr>
        <p:spPr>
          <a:xfrm>
            <a:off x="6382753" y="5908468"/>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Tillgängligt</a:t>
            </a:r>
          </a:p>
        </p:txBody>
      </p:sp>
      <p:sp>
        <p:nvSpPr>
          <p:cNvPr id="14" name="textruta 13">
            <a:extLst>
              <a:ext uri="{FF2B5EF4-FFF2-40B4-BE49-F238E27FC236}">
                <a16:creationId xmlns:a16="http://schemas.microsoft.com/office/drawing/2014/main" id="{71CA0E45-8485-4FCA-A950-CC5F24248ACA}"/>
              </a:ext>
            </a:extLst>
          </p:cNvPr>
          <p:cNvSpPr txBox="1"/>
          <p:nvPr/>
        </p:nvSpPr>
        <p:spPr>
          <a:xfrm>
            <a:off x="2344719" y="3742625"/>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Växtkraft</a:t>
            </a:r>
          </a:p>
        </p:txBody>
      </p:sp>
      <p:sp>
        <p:nvSpPr>
          <p:cNvPr id="15" name="textruta 14">
            <a:extLst>
              <a:ext uri="{FF2B5EF4-FFF2-40B4-BE49-F238E27FC236}">
                <a16:creationId xmlns:a16="http://schemas.microsoft.com/office/drawing/2014/main" id="{4CC3569E-4189-4B13-9F1C-1A6381B91D18}"/>
              </a:ext>
            </a:extLst>
          </p:cNvPr>
          <p:cNvSpPr txBox="1"/>
          <p:nvPr/>
        </p:nvSpPr>
        <p:spPr>
          <a:xfrm>
            <a:off x="7874668" y="2598003"/>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Konkurrenskraft</a:t>
            </a:r>
          </a:p>
        </p:txBody>
      </p:sp>
      <p:sp>
        <p:nvSpPr>
          <p:cNvPr id="16" name="textruta 15">
            <a:extLst>
              <a:ext uri="{FF2B5EF4-FFF2-40B4-BE49-F238E27FC236}">
                <a16:creationId xmlns:a16="http://schemas.microsoft.com/office/drawing/2014/main" id="{7A7805F6-E57E-4764-A110-CABC585FF433}"/>
              </a:ext>
            </a:extLst>
          </p:cNvPr>
          <p:cNvSpPr txBox="1"/>
          <p:nvPr/>
        </p:nvSpPr>
        <p:spPr>
          <a:xfrm>
            <a:off x="7636042" y="4882283"/>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Etablera och utveckla</a:t>
            </a:r>
          </a:p>
        </p:txBody>
      </p:sp>
      <p:sp>
        <p:nvSpPr>
          <p:cNvPr id="17" name="textruta 16">
            <a:extLst>
              <a:ext uri="{FF2B5EF4-FFF2-40B4-BE49-F238E27FC236}">
                <a16:creationId xmlns:a16="http://schemas.microsoft.com/office/drawing/2014/main" id="{03791D66-369B-4585-9867-F01F3F7A137A}"/>
              </a:ext>
            </a:extLst>
          </p:cNvPr>
          <p:cNvSpPr txBox="1"/>
          <p:nvPr/>
        </p:nvSpPr>
        <p:spPr>
          <a:xfrm>
            <a:off x="408115" y="5162821"/>
            <a:ext cx="37177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Utveckling för människor och företag</a:t>
            </a:r>
          </a:p>
        </p:txBody>
      </p:sp>
      <p:pic>
        <p:nvPicPr>
          <p:cNvPr id="18" name="Bildobjekt 17">
            <a:extLst>
              <a:ext uri="{FF2B5EF4-FFF2-40B4-BE49-F238E27FC236}">
                <a16:creationId xmlns:a16="http://schemas.microsoft.com/office/drawing/2014/main" id="{D8FEC64B-9653-4DE1-BBD1-2AD653555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323" y="3219118"/>
            <a:ext cx="3432925" cy="2016591"/>
          </a:xfrm>
          <a:prstGeom prst="rect">
            <a:avLst/>
          </a:prstGeom>
        </p:spPr>
      </p:pic>
    </p:spTree>
    <p:extLst>
      <p:ext uri="{BB962C8B-B14F-4D97-AF65-F5344CB8AC3E}">
        <p14:creationId xmlns:p14="http://schemas.microsoft.com/office/powerpoint/2010/main" val="582010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DD345557-36AD-47A5-B650-42A0EAACC1C0}"/>
              </a:ext>
            </a:extLst>
          </p:cNvPr>
          <p:cNvSpPr txBox="1"/>
          <p:nvPr/>
        </p:nvSpPr>
        <p:spPr>
          <a:xfrm>
            <a:off x="844186" y="775626"/>
            <a:ext cx="3324756"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Utmaningar ESF+</a:t>
            </a:r>
            <a:b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sv-SE" sz="1800" b="1" i="0" u="none" strike="noStrike" kern="1200" cap="none" spc="0" normalizeH="0" baseline="0" noProof="0" dirty="0">
                <a:ln>
                  <a:noFill/>
                </a:ln>
                <a:solidFill>
                  <a:prstClr val="black"/>
                </a:solidFill>
                <a:effectLst/>
                <a:uLnTx/>
                <a:uFillTx/>
                <a:latin typeface="Calibri" panose="020F0502020204030204"/>
                <a:ea typeface="+mn-ea"/>
                <a:cs typeface="+mn-cs"/>
              </a:rPr>
            </a:br>
            <a:r>
              <a:rPr lang="sv-SE" dirty="0" err="1">
                <a:solidFill>
                  <a:prstClr val="black"/>
                </a:solidFill>
                <a:latin typeface="Arial" panose="020B0604020202020204" pitchFamily="34" charset="0"/>
                <a:cs typeface="Arial" panose="020B0604020202020204" pitchFamily="34" charset="0"/>
              </a:rPr>
              <a:t>Ojämställd</a:t>
            </a:r>
            <a:r>
              <a:rPr lang="sv-SE" dirty="0">
                <a:solidFill>
                  <a:prstClr val="black"/>
                </a:solidFill>
                <a:latin typeface="Arial" panose="020B0604020202020204" pitchFamily="34" charset="0"/>
                <a:cs typeface="Arial" panose="020B0604020202020204" pitchFamily="34" charset="0"/>
              </a:rPr>
              <a:t>, </a:t>
            </a:r>
            <a: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ojämlik och icke inkluderande arbetsmarknad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Kompetensförsörjning och brister i matchning</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Långsam takt i den digitala omställningen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1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Låg utbildningsnivå och brist på möjlighet till livslångt lärande</a:t>
            </a:r>
          </a:p>
        </p:txBody>
      </p:sp>
      <p:pic>
        <p:nvPicPr>
          <p:cNvPr id="4" name="Bildobjekt 3">
            <a:extLst>
              <a:ext uri="{FF2B5EF4-FFF2-40B4-BE49-F238E27FC236}">
                <a16:creationId xmlns:a16="http://schemas.microsoft.com/office/drawing/2014/main" id="{D2DBEE9F-FF65-4D41-98F2-0E00C637FD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9114" y="1644593"/>
            <a:ext cx="4983445" cy="2927407"/>
          </a:xfrm>
          <a:prstGeom prst="rect">
            <a:avLst/>
          </a:prstGeom>
        </p:spPr>
      </p:pic>
    </p:spTree>
    <p:extLst>
      <p:ext uri="{BB962C8B-B14F-4D97-AF65-F5344CB8AC3E}">
        <p14:creationId xmlns:p14="http://schemas.microsoft.com/office/powerpoint/2010/main" val="151843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8DADC531-F701-4D71-A9AF-3DC996E27925}"/>
              </a:ext>
            </a:extLst>
          </p:cNvPr>
          <p:cNvSpPr txBox="1"/>
          <p:nvPr/>
        </p:nvSpPr>
        <p:spPr>
          <a:xfrm>
            <a:off x="296751" y="497566"/>
            <a:ext cx="4509866" cy="5353773"/>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1200"/>
              </a:spcAft>
              <a:buClr>
                <a:srgbClr val="B1063A"/>
              </a:buClr>
              <a:buSzTx/>
              <a:buFontTx/>
              <a:buNone/>
              <a:tabLst/>
              <a:defRPr/>
            </a:pPr>
            <a:r>
              <a:rPr kumimoji="0" lang="sv-SE" sz="4400" b="0" i="0" u="none" strike="noStrike" kern="1200" cap="none" spc="0" normalizeH="0" baseline="0" noProof="0" dirty="0">
                <a:ln>
                  <a:noFill/>
                </a:ln>
                <a:solidFill>
                  <a:prstClr val="black"/>
                </a:solidFill>
                <a:effectLst/>
                <a:uLnTx/>
                <a:uFillTx/>
                <a:latin typeface="Calibri" panose="020F0502020204030204"/>
                <a:ea typeface="+mn-ea"/>
                <a:cs typeface="+mn-cs"/>
              </a:rPr>
              <a:t>Prioriteringar ESF+</a:t>
            </a:r>
            <a:br>
              <a:rPr kumimoji="0" lang="sv-SE" sz="44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v-SE"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1200"/>
              </a:spcAft>
              <a:buClr>
                <a:srgbClr val="B1063A"/>
              </a:buClr>
              <a:buSzTx/>
              <a:buFontTx/>
              <a:buNone/>
              <a:tabLst/>
              <a:defRPr/>
            </a:pPr>
            <a:r>
              <a:rPr kumimoji="0" lang="sv-SE" sz="1600" i="0" u="none" strike="noStrike" kern="1200" cap="none" spc="0" normalizeH="0" baseline="0" noProof="0" dirty="0">
                <a:ln>
                  <a:noFill/>
                </a:ln>
                <a:solidFill>
                  <a:prstClr val="black"/>
                </a:solidFill>
                <a:effectLst/>
                <a:uLnTx/>
                <a:uFillTx/>
                <a:latin typeface="Arial"/>
                <a:ea typeface="+mn-ea"/>
                <a:cs typeface="+mn-cs"/>
              </a:rPr>
              <a:t>Fyra breda prioriteringar som ryms inom båda specifika mål i programmet.</a:t>
            </a:r>
          </a:p>
          <a:p>
            <a:pPr marL="0" marR="0" lvl="0" indent="0" algn="l" defTabSz="914400" rtl="0" eaLnBrk="1" fontAlgn="auto" latinLnBrk="0" hangingPunct="1">
              <a:lnSpc>
                <a:spcPct val="90000"/>
              </a:lnSpc>
              <a:spcBef>
                <a:spcPts val="0"/>
              </a:spcBef>
              <a:spcAft>
                <a:spcPts val="1200"/>
              </a:spcAft>
              <a:buClr>
                <a:srgbClr val="B1063A"/>
              </a:buClr>
              <a:buSzTx/>
              <a:buFontTx/>
              <a:buNone/>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1" fontAlgn="auto" latinLnBrk="0" hangingPunct="1">
              <a:lnSpc>
                <a:spcPct val="90000"/>
              </a:lnSpc>
              <a:spcBef>
                <a:spcPts val="0"/>
              </a:spcBef>
              <a:spcAft>
                <a:spcPts val="1200"/>
              </a:spcAft>
              <a:buClr>
                <a:srgbClr val="B1063A"/>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En </a:t>
            </a:r>
            <a:r>
              <a:rPr kumimoji="0" lang="sv-SE" sz="1800" b="1" i="0" u="none" strike="noStrike" kern="1200" cap="none" spc="0" normalizeH="0" baseline="0" noProof="0" dirty="0">
                <a:ln>
                  <a:noFill/>
                </a:ln>
                <a:solidFill>
                  <a:prstClr val="black"/>
                </a:solidFill>
                <a:effectLst/>
                <a:uLnTx/>
                <a:uFillTx/>
                <a:latin typeface="Arial"/>
                <a:ea typeface="+mn-ea"/>
                <a:cs typeface="+mn-cs"/>
              </a:rPr>
              <a:t>jämställd och inkluderande </a:t>
            </a:r>
            <a:r>
              <a:rPr kumimoji="0" lang="sv-SE" sz="1800" b="0" i="0" u="none" strike="noStrike" kern="1200" cap="none" spc="0" normalizeH="0" baseline="0" noProof="0" dirty="0">
                <a:ln>
                  <a:noFill/>
                </a:ln>
                <a:solidFill>
                  <a:prstClr val="black"/>
                </a:solidFill>
                <a:effectLst/>
                <a:uLnTx/>
                <a:uFillTx/>
                <a:latin typeface="Arial"/>
                <a:ea typeface="+mn-ea"/>
                <a:cs typeface="+mn-cs"/>
              </a:rPr>
              <a:t>arbetsmarknad med vidgade normer</a:t>
            </a:r>
          </a:p>
          <a:p>
            <a:pPr marL="342900" marR="0" lvl="0" indent="-342900" algn="l" defTabSz="914400" rtl="0" eaLnBrk="1" fontAlgn="auto" latinLnBrk="0" hangingPunct="1">
              <a:lnSpc>
                <a:spcPct val="90000"/>
              </a:lnSpc>
              <a:spcBef>
                <a:spcPts val="0"/>
              </a:spcBef>
              <a:spcAft>
                <a:spcPts val="1200"/>
              </a:spcAft>
              <a:buClr>
                <a:srgbClr val="B1063A"/>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Rätt </a:t>
            </a:r>
            <a:r>
              <a:rPr kumimoji="0" lang="sv-SE" sz="1800" b="1" i="0" u="none" strike="noStrike" kern="1200" cap="none" spc="0" normalizeH="0" baseline="0" noProof="0" dirty="0">
                <a:ln>
                  <a:noFill/>
                </a:ln>
                <a:solidFill>
                  <a:prstClr val="black"/>
                </a:solidFill>
                <a:effectLst/>
                <a:uLnTx/>
                <a:uFillTx/>
                <a:latin typeface="Arial"/>
                <a:ea typeface="+mn-ea"/>
                <a:cs typeface="+mn-cs"/>
              </a:rPr>
              <a:t>kompetens p</a:t>
            </a:r>
            <a:r>
              <a:rPr kumimoji="0" lang="sv-SE" sz="1800" b="0" i="0" u="none" strike="noStrike" kern="1200" cap="none" spc="0" normalizeH="0" baseline="0" noProof="0" dirty="0">
                <a:ln>
                  <a:noFill/>
                </a:ln>
                <a:solidFill>
                  <a:prstClr val="black"/>
                </a:solidFill>
                <a:effectLst/>
                <a:uLnTx/>
                <a:uFillTx/>
                <a:latin typeface="Arial"/>
                <a:ea typeface="+mn-ea"/>
                <a:cs typeface="+mn-cs"/>
              </a:rPr>
              <a:t>å en föränderlig arbetsmarknad</a:t>
            </a:r>
          </a:p>
          <a:p>
            <a:pPr marL="342900" marR="0" lvl="0" indent="-342900" algn="l" defTabSz="914400" rtl="0" eaLnBrk="1" fontAlgn="auto" latinLnBrk="0" hangingPunct="1">
              <a:lnSpc>
                <a:spcPct val="90000"/>
              </a:lnSpc>
              <a:spcBef>
                <a:spcPts val="0"/>
              </a:spcBef>
              <a:spcAft>
                <a:spcPts val="1200"/>
              </a:spcAft>
              <a:buClr>
                <a:srgbClr val="B1063A"/>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Ökad </a:t>
            </a:r>
            <a:r>
              <a:rPr kumimoji="0" lang="sv-SE" sz="1800" b="1" i="0" u="none" strike="noStrike" kern="1200" cap="none" spc="0" normalizeH="0" baseline="0" noProof="0" dirty="0">
                <a:ln>
                  <a:noFill/>
                </a:ln>
                <a:solidFill>
                  <a:prstClr val="black"/>
                </a:solidFill>
                <a:effectLst/>
                <a:uLnTx/>
                <a:uFillTx/>
                <a:latin typeface="Arial"/>
                <a:ea typeface="+mn-ea"/>
                <a:cs typeface="+mn-cs"/>
              </a:rPr>
              <a:t>digital kompetens</a:t>
            </a:r>
          </a:p>
          <a:p>
            <a:pPr marL="342900" marR="0" lvl="0" indent="-342900" algn="l" defTabSz="914400" rtl="0" eaLnBrk="1" fontAlgn="auto" latinLnBrk="0" hangingPunct="1">
              <a:lnSpc>
                <a:spcPct val="90000"/>
              </a:lnSpc>
              <a:spcBef>
                <a:spcPts val="0"/>
              </a:spcBef>
              <a:spcAft>
                <a:spcPts val="1200"/>
              </a:spcAft>
              <a:buClr>
                <a:srgbClr val="B1063A"/>
              </a:buClr>
              <a:buSzTx/>
              <a:buFont typeface="Arial" panose="020B0604020202020204" pitchFamily="34" charset="0"/>
              <a:buChar char="•"/>
              <a:tabLst/>
              <a:defRPr/>
            </a:pPr>
            <a:r>
              <a:rPr kumimoji="0" lang="sv-SE" sz="1800" b="1" i="0" u="none" strike="noStrike" kern="1200" cap="none" spc="0" normalizeH="0" baseline="0" noProof="0" dirty="0">
                <a:ln>
                  <a:noFill/>
                </a:ln>
                <a:solidFill>
                  <a:prstClr val="black"/>
                </a:solidFill>
                <a:effectLst/>
                <a:uLnTx/>
                <a:uFillTx/>
                <a:latin typeface="Arial"/>
                <a:ea typeface="+mn-ea"/>
                <a:cs typeface="+mn-cs"/>
              </a:rPr>
              <a:t>Livslångt lärande </a:t>
            </a:r>
            <a:r>
              <a:rPr kumimoji="0" lang="sv-SE" sz="1800" b="0" i="0" u="none" strike="noStrike" kern="1200" cap="none" spc="0" normalizeH="0" baseline="0" noProof="0" dirty="0">
                <a:ln>
                  <a:noFill/>
                </a:ln>
                <a:solidFill>
                  <a:prstClr val="black"/>
                </a:solidFill>
                <a:effectLst/>
                <a:uLnTx/>
                <a:uFillTx/>
                <a:latin typeface="Arial"/>
                <a:ea typeface="+mn-ea"/>
                <a:cs typeface="+mn-cs"/>
              </a:rPr>
              <a:t>utifrån den framtida arbetsmarknadens behov</a:t>
            </a:r>
          </a:p>
          <a:p>
            <a:pPr marL="0" marR="0" lvl="0" indent="0" algn="l" defTabSz="914400" rtl="0" eaLnBrk="1" fontAlgn="auto" latinLnBrk="0" hangingPunct="1">
              <a:lnSpc>
                <a:spcPct val="90000"/>
              </a:lnSpc>
              <a:spcBef>
                <a:spcPts val="0"/>
              </a:spcBef>
              <a:spcAft>
                <a:spcPts val="1200"/>
              </a:spcAft>
              <a:buClr>
                <a:srgbClr val="B1063A"/>
              </a:buClr>
              <a:buSzTx/>
              <a:buFontTx/>
              <a:buNone/>
              <a:tabLst/>
              <a:defRPr/>
            </a:pPr>
            <a:endParaRPr kumimoji="0" lang="sv-SE" sz="15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Bildobjekt 3">
            <a:extLst>
              <a:ext uri="{FF2B5EF4-FFF2-40B4-BE49-F238E27FC236}">
                <a16:creationId xmlns:a16="http://schemas.microsoft.com/office/drawing/2014/main" id="{BFF2FB98-8804-45BC-AD3F-57F9BCEC6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64" y="1706880"/>
            <a:ext cx="5136847" cy="3017520"/>
          </a:xfrm>
          <a:prstGeom prst="rect">
            <a:avLst/>
          </a:prstGeom>
        </p:spPr>
      </p:pic>
    </p:spTree>
    <p:extLst>
      <p:ext uri="{BB962C8B-B14F-4D97-AF65-F5344CB8AC3E}">
        <p14:creationId xmlns:p14="http://schemas.microsoft.com/office/powerpoint/2010/main" val="2680585888"/>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676</TotalTime>
  <Words>914</Words>
  <Application>Microsoft Office PowerPoint</Application>
  <PresentationFormat>Bredbild</PresentationFormat>
  <Paragraphs>125</Paragraphs>
  <Slides>17</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17</vt:i4>
      </vt:variant>
    </vt:vector>
  </HeadingPairs>
  <TitlesOfParts>
    <vt:vector size="20" baseType="lpstr">
      <vt:lpstr>Arial</vt:lpstr>
      <vt:lpstr>Calibri</vt:lpstr>
      <vt:lpstr>Office-tema</vt:lpstr>
      <vt:lpstr>Regional handlingsplan ESF+  Småland och Öarna</vt:lpstr>
      <vt:lpstr>Småland och Öarna</vt:lpstr>
      <vt:lpstr>Småland och Öarna</vt:lpstr>
      <vt:lpstr>PowerPoint-presentation</vt:lpstr>
      <vt:lpstr>Organisation för programarbetet ERUF och framtagande av handlingsplan ESF+</vt:lpstr>
      <vt:lpstr>Utgångspunkt för arbetet med regional handlingsplan</vt:lpstr>
      <vt:lpstr>Målbild 2027  – utgångspunkt i de regionala utvecklingsstrategierna</vt:lpstr>
      <vt:lpstr>PowerPoint-presentation</vt:lpstr>
      <vt:lpstr>PowerPoint-presentation</vt:lpstr>
      <vt:lpstr>En jämställd och inkluderande arbetsmarknad med vidgade normer </vt:lpstr>
      <vt:lpstr>Rätt kompetens på en föränderlig arbetsmarknad </vt:lpstr>
      <vt:lpstr>Ökad digital kompetens </vt:lpstr>
      <vt:lpstr>Livslångt lärande utifrån den framtida arbetsmarknadens behov </vt:lpstr>
      <vt:lpstr>Varje prioritering kopplas till särskilda mål, effekter och ex. på insatser </vt:lpstr>
      <vt:lpstr>Målgrupper och genomförande aktörer </vt:lpstr>
      <vt:lpstr>Projekt som uppfyller ett eller flera kriterier ska värderas högt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Stejdahl Johanna</dc:creator>
  <cp:lastModifiedBy>Ivarsson Anita</cp:lastModifiedBy>
  <cp:revision>46</cp:revision>
  <dcterms:created xsi:type="dcterms:W3CDTF">2022-02-14T09:08:09Z</dcterms:created>
  <dcterms:modified xsi:type="dcterms:W3CDTF">2022-08-25T09:47:13Z</dcterms:modified>
</cp:coreProperties>
</file>