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323" r:id="rId4"/>
    <p:sldId id="320" r:id="rId5"/>
    <p:sldId id="324" r:id="rId6"/>
    <p:sldId id="321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ändberg, Catharina" initials="FC" lastIdx="3" clrIdx="0">
    <p:extLst>
      <p:ext uri="{19B8F6BF-5375-455C-9EA6-DF929625EA0E}">
        <p15:presenceInfo xmlns:p15="http://schemas.microsoft.com/office/powerpoint/2012/main" userId="S::catharina.frandberg@regionsormland.se::efef3ec0-1dc7-4d7e-877f-632d1112a4c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F68C41-AEE6-4A54-9A55-0253CF38CFCF}" v="10" dt="2022-08-19T10:41:06.8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7" autoAdjust="0"/>
    <p:restoredTop sz="94660"/>
  </p:normalViewPr>
  <p:slideViewPr>
    <p:cSldViewPr snapToGrid="0">
      <p:cViewPr varScale="1">
        <p:scale>
          <a:sx n="64" d="100"/>
          <a:sy n="64" d="100"/>
        </p:scale>
        <p:origin x="6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C94A2-E9C9-4144-9568-BC4CEC4E8C68}" type="datetimeFigureOut">
              <a:rPr lang="sv-SE" smtClean="0"/>
              <a:t>2022-08-25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552301-8BCE-4E97-BCF0-5C6BE99B15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0195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900"/>
              <a:t>Maria R:</a:t>
            </a:r>
          </a:p>
          <a:p>
            <a:pPr marL="0" indent="0">
              <a:buNone/>
            </a:pPr>
            <a:endParaRPr lang="sv-SE" sz="1200"/>
          </a:p>
          <a:p>
            <a:r>
              <a:rPr lang="sv-SE" sz="1200"/>
              <a:t>Mobiliseringsarbetet pågår under hela programperiodens sju år i kontinuerlig dialog med relevanta aktörer på lokal-, regional- ÖMS- och nationellnivå. Mobiliseringen delas upp i olika processer och tidsintervall.</a:t>
            </a:r>
            <a:r>
              <a:rPr lang="sv-SE"/>
              <a:t> </a:t>
            </a:r>
            <a:endParaRPr lang="sv-SE" sz="1200"/>
          </a:p>
          <a:p>
            <a:pPr marL="0" indent="0">
              <a:buNone/>
            </a:pPr>
            <a:endParaRPr lang="sv-SE" sz="1200"/>
          </a:p>
          <a:p>
            <a:r>
              <a:rPr lang="sv-SE" sz="1200"/>
              <a:t>I programstyrningsprocessen anges riktning och samsyn för de prioriterade insatsernas som återfinns i handlingsplanen för ESF+ i Östra Mellansverige. </a:t>
            </a:r>
          </a:p>
          <a:p>
            <a:r>
              <a:rPr lang="sv-SE" sz="1200"/>
              <a:t>Lärandeprocessen beskriver ett strukturerat lärande vilket möjliggör ett effektivt arbetssätt som ger riktning och  målbilder för det fortsatta utvecklingsarbetet samt underlag till kommande utlysningsplaner.</a:t>
            </a:r>
          </a:p>
          <a:p>
            <a:r>
              <a:rPr lang="sv-SE" sz="1200"/>
              <a:t>Utlysningsprocessen  beskriver det operativa arbetet med att ta fram relevanta utlysningar som genererar adekvata ansökningar till ESF-rådet.</a:t>
            </a:r>
          </a:p>
          <a:p>
            <a:pPr>
              <a:lnSpc>
                <a:spcPct val="120000"/>
              </a:lnSpc>
            </a:pPr>
            <a:r>
              <a:rPr lang="sv-SE" sz="1200"/>
              <a:t>Den regionala mobiliseringsprocessen består av en mobilisering inför utlysningar där regionala behov och utmaningar fångas upp samt en projektmobilisering med syfte att ta fram behovsstyrda projektansökningar. </a:t>
            </a:r>
          </a:p>
          <a:p>
            <a:pPr>
              <a:lnSpc>
                <a:spcPct val="120000"/>
              </a:lnSpc>
            </a:pPr>
            <a:r>
              <a:rPr lang="sv-SE" sz="1200"/>
              <a:t>Beredningsprocessen är den process där ESF bereder inkomna ansökningar, RUA bedömer utifrån den regionala handlingsplanen för ÖMS och de regionala kriterierna, strukturfondspartnerskapet prioriterar och ESF-rådet beslutar.  </a:t>
            </a:r>
          </a:p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1B0E0C-4AB7-45DA-81D3-A641AB33327F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4403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4ACA042-3B42-4B43-8E4B-3EC58A3A7D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4011574-F883-4E18-9DE5-EBC6344A72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ED24DEF-EDEE-43E9-ACBD-6BDE007F9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5F53-E58F-44B6-95CA-E32CBC03AD18}" type="datetimeFigureOut">
              <a:rPr lang="sv-SE" smtClean="0"/>
              <a:t>2022-08-25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EA7C24A-4A2A-4FAE-896C-9D6668218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FB5BE63-3454-46BB-951C-3E72946F0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FC4D-10C1-4F82-A46C-EF49B0DC89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8913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DC2474-145D-47E9-A986-E1445919E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569E028-7FB6-4914-BFBF-DE52B62E26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AB1BEA8-23EB-40DF-AC5D-A3927B788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5F53-E58F-44B6-95CA-E32CBC03AD18}" type="datetimeFigureOut">
              <a:rPr lang="sv-SE" smtClean="0"/>
              <a:t>2022-08-25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A6B5062-901E-4EDB-930D-176900F8C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7AC3205-679E-49F2-87CB-E4E4F3C3A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FC4D-10C1-4F82-A46C-EF49B0DC89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1502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AFEE60C-5D65-433F-9235-538A7131D5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BEE0EA0-8E1C-4BA6-B36B-C38D18BE70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C60AA4E-99E1-48EB-BCD9-623399E95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5F53-E58F-44B6-95CA-E32CBC03AD18}" type="datetimeFigureOut">
              <a:rPr lang="sv-SE" smtClean="0"/>
              <a:t>2022-08-25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FF04C43-7A92-4FB0-8FA8-BEA5B21D0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AE890BE-2924-42DD-A0A0-830CD91E0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FC4D-10C1-4F82-A46C-EF49B0DC89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8464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B86216-3F7F-4A6E-A018-6C3F909E0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4E549A6-00ED-4EEC-9BA1-76CA21F76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347ADC-C097-4E62-A9C1-CA2606D98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5F53-E58F-44B6-95CA-E32CBC03AD18}" type="datetimeFigureOut">
              <a:rPr lang="sv-SE" smtClean="0"/>
              <a:t>2022-08-25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2415568-80B3-4BFF-A3AC-88109B6A7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7E331F-3DD4-4DAF-A3B1-8F98E4F18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FC4D-10C1-4F82-A46C-EF49B0DC89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5348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C5B7EE-EEE5-4B9F-BE0B-9C4A247C8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34F9AC3-1CB6-43C4-9475-33BF97A0F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86961AD-A9D6-4893-A700-1881A9242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5F53-E58F-44B6-95CA-E32CBC03AD18}" type="datetimeFigureOut">
              <a:rPr lang="sv-SE" smtClean="0"/>
              <a:t>2022-08-25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4EE93CC-6FEA-47A3-B0A1-27649E333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0A1023D-F232-49F6-8C4E-B960291B4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FC4D-10C1-4F82-A46C-EF49B0DC89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0030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F4B7B3-0EEE-4B4E-B6FB-7B4B741CE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3F705CE-D7F5-40B3-B112-80F6C9006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FE7E21A-9A4B-4004-92B0-E3BCBBE3F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F4F81CA-B4A5-4DEB-9F2A-6061B44D4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5F53-E58F-44B6-95CA-E32CBC03AD18}" type="datetimeFigureOut">
              <a:rPr lang="sv-SE" smtClean="0"/>
              <a:t>2022-08-25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CBBE34B-5634-469E-8FFB-B03E863DF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B64200-4051-4B29-BC48-241A99836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FC4D-10C1-4F82-A46C-EF49B0DC89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7647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F6C5A6-3079-40C7-8820-5846A8C55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1B8BDE1-71E3-458A-BAAC-629719BD0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FB4C016-3988-45BB-A1F8-8BCA2F4BCB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5F2E29C-A551-40F7-ACE9-834BF206F3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EF6A55A-A7CF-4241-ACD9-EF66CDD160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3A8FAC2-C6B4-48EF-999D-1731D89C0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5F53-E58F-44B6-95CA-E32CBC03AD18}" type="datetimeFigureOut">
              <a:rPr lang="sv-SE" smtClean="0"/>
              <a:t>2022-08-25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2EE862D-EBB6-4125-8BF8-2DC8D3FFB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E5B9EB9-00FB-4BCE-8C75-22722FBBA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FC4D-10C1-4F82-A46C-EF49B0DC89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9647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08891E-77AD-4679-B6A4-4616E3A35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104FE02-EC6C-427C-9BC5-AA45ED741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5F53-E58F-44B6-95CA-E32CBC03AD18}" type="datetimeFigureOut">
              <a:rPr lang="sv-SE" smtClean="0"/>
              <a:t>2022-08-25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8A612D9-6124-45FA-AA34-891E90190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B6636E5-F7EE-4BB6-8C25-93CDBE7E5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FC4D-10C1-4F82-A46C-EF49B0DC89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840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D04F206-98DD-4A92-9067-8E0B4F9D2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5F53-E58F-44B6-95CA-E32CBC03AD18}" type="datetimeFigureOut">
              <a:rPr lang="sv-SE" smtClean="0"/>
              <a:t>2022-08-25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C85EA30-B33E-46DE-BF3A-592600ADA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E50CBD4-34CF-4EEF-AC8D-7DCCE582E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FC4D-10C1-4F82-A46C-EF49B0DC89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9338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FB733-5816-44F9-B35B-0AA521CBC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F1AFC5-0D84-4B4F-A93F-D55F3D7A7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D3EEA1D-40D1-4989-B03F-DB5E8C944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27BDC1A-BCB0-4845-B9D5-A2A03145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5F53-E58F-44B6-95CA-E32CBC03AD18}" type="datetimeFigureOut">
              <a:rPr lang="sv-SE" smtClean="0"/>
              <a:t>2022-08-25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17F7D7C-6B1C-4FB5-BD33-86E95D75B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40857F1-4F9C-44A0-8EA5-D0BF50D2B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FC4D-10C1-4F82-A46C-EF49B0DC89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4036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40D4D1-57DF-485C-BA5F-D7C1348F4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1AA4350-A5F7-4432-9446-006BAE9326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9736701-6799-4D6B-997D-4C545BF2B6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EBA6CEF-4DD2-4ACA-A586-BEC5CD892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5F53-E58F-44B6-95CA-E32CBC03AD18}" type="datetimeFigureOut">
              <a:rPr lang="sv-SE" smtClean="0"/>
              <a:t>2022-08-25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631DD4F-605D-4BDB-B050-78ED97D74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8AB34FC-0CBC-42D4-873E-0F91DBFA0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FC4D-10C1-4F82-A46C-EF49B0DC89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9119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B85FE23-6871-48D7-A4A2-44AD00EA1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8E2541E-29E7-4E4C-9C27-24ED8966B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6376578-A7B5-4A73-8DB8-59F9CADEE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F5F53-E58F-44B6-95CA-E32CBC03AD18}" type="datetimeFigureOut">
              <a:rPr lang="sv-SE" smtClean="0"/>
              <a:t>2022-08-25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A257DE2-717F-49EE-B1A5-1C16DE463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8155B92-83C3-48C2-ADF1-0BBF39309F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EFC4D-10C1-4F82-A46C-EF49B0DC89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6818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DC0608-E0F7-44DA-A980-6B7EBB6292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607292"/>
          </a:xfrm>
        </p:spPr>
        <p:txBody>
          <a:bodyPr>
            <a:normAutofit/>
          </a:bodyPr>
          <a:lstStyle/>
          <a:p>
            <a:r>
              <a:rPr lang="sv-SE" dirty="0"/>
              <a:t>Östra Mellansverige</a:t>
            </a:r>
            <a:br>
              <a:rPr lang="sv-SE" dirty="0"/>
            </a:br>
            <a:r>
              <a:rPr lang="sv-SE" dirty="0"/>
              <a:t>Handlingsplan ESF</a:t>
            </a:r>
            <a:br>
              <a:rPr lang="sv-SE" dirty="0"/>
            </a:br>
            <a:r>
              <a:rPr lang="sv-SE" dirty="0"/>
              <a:t>Övervakningskommittén </a:t>
            </a:r>
            <a:br>
              <a:rPr lang="sv-SE" dirty="0"/>
            </a:br>
            <a:r>
              <a:rPr lang="sv-SE" dirty="0"/>
              <a:t>25 augusti</a:t>
            </a:r>
          </a:p>
        </p:txBody>
      </p:sp>
    </p:spTree>
    <p:extLst>
      <p:ext uri="{BB962C8B-B14F-4D97-AF65-F5344CB8AC3E}">
        <p14:creationId xmlns:p14="http://schemas.microsoft.com/office/powerpoint/2010/main" val="1504247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025A2493-ACDE-4E9A-AA45-AA65F6FFE2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608961"/>
              </p:ext>
            </p:extLst>
          </p:nvPr>
        </p:nvGraphicFramePr>
        <p:xfrm>
          <a:off x="1974456" y="668139"/>
          <a:ext cx="4566867" cy="5971376"/>
        </p:xfrm>
        <a:graphic>
          <a:graphicData uri="http://schemas.openxmlformats.org/drawingml/2006/table">
            <a:tbl>
              <a:tblPr firstRow="1" lastCol="1" bandRow="1"/>
              <a:tblGrid>
                <a:gridCol w="4566867">
                  <a:extLst>
                    <a:ext uri="{9D8B030D-6E8A-4147-A177-3AD203B41FA5}">
                      <a16:colId xmlns:a16="http://schemas.microsoft.com/office/drawing/2014/main" val="2000818309"/>
                    </a:ext>
                  </a:extLst>
                </a:gridCol>
              </a:tblGrid>
              <a:tr h="284888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5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Kommungrupp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5" marR="93785" marT="13026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783757"/>
                  </a:ext>
                </a:extLst>
              </a:tr>
              <a:tr h="1212560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Produktionskommuner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Eskilstuna, Linköping,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Norrköping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Nyköping, Uppsala,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Västerås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Örebro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5" marR="93785" marT="13026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0134377"/>
                  </a:ext>
                </a:extLst>
              </a:tr>
              <a:tr h="864987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Välmående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pendlingskommuner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Boxholm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Enköping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Gnesta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Kinda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Kumla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Mjölby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Strängnäs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Söderköping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Ydre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Åtvidaberg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Östhammar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5" marR="93785" marT="13026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329331"/>
                  </a:ext>
                </a:extLst>
              </a:tr>
              <a:tr h="98527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Välmående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landsbygdskommuner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Håbo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Knivsta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Lekeberg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Trosa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5" marR="93785" marT="13026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6386244"/>
                  </a:ext>
                </a:extLst>
              </a:tr>
              <a:tr h="1053627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Strukturomvandlingskommuner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Degerfors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Fagersta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Flen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Hällefors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Karlskoga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Katrineholm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Lindesberg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Ljusnarsberg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Norberg,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Oxelösund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Skinnskatteberg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Tierp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Vingåker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Älvkarleby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5" marR="93785" marT="13026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2823273"/>
                  </a:ext>
                </a:extLst>
              </a:tr>
              <a:tr h="143084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Landsbygdskommuner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med </a:t>
                      </a:r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utmaningar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Arboga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Askersund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Finspång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Hallsberg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Hallstahammar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Heby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Kungsör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Köping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Laxå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Motala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Nora, Sala,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Surahammar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Vadstena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Valdemarsvik</a:t>
                      </a:r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Ödeshög</a:t>
                      </a:r>
                      <a:endParaRPr lang="en-US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3785" marR="93785" marT="13026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158320"/>
                  </a:ext>
                </a:extLst>
              </a:tr>
            </a:tbl>
          </a:graphicData>
        </a:graphic>
      </p:graphicFrame>
      <p:sp>
        <p:nvSpPr>
          <p:cNvPr id="5" name="Ellips 4">
            <a:extLst>
              <a:ext uri="{FF2B5EF4-FFF2-40B4-BE49-F238E27FC236}">
                <a16:creationId xmlns:a16="http://schemas.microsoft.com/office/drawing/2014/main" id="{BD4C6DD3-8EE1-433D-BF11-59569C8CF770}"/>
              </a:ext>
            </a:extLst>
          </p:cNvPr>
          <p:cNvSpPr/>
          <p:nvPr/>
        </p:nvSpPr>
        <p:spPr>
          <a:xfrm>
            <a:off x="335816" y="1534788"/>
            <a:ext cx="1108609" cy="110051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b="1" dirty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BB1568A8-25C1-4AE3-B62A-F5514E32BD7B}"/>
              </a:ext>
            </a:extLst>
          </p:cNvPr>
          <p:cNvSpPr/>
          <p:nvPr/>
        </p:nvSpPr>
        <p:spPr>
          <a:xfrm>
            <a:off x="372232" y="4772953"/>
            <a:ext cx="1108609" cy="110051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30C410FA-A8D5-40CA-ABAD-7AB2B897FEB1}"/>
              </a:ext>
            </a:extLst>
          </p:cNvPr>
          <p:cNvSpPr txBox="1"/>
          <p:nvPr/>
        </p:nvSpPr>
        <p:spPr>
          <a:xfrm>
            <a:off x="3325827" y="80920"/>
            <a:ext cx="7226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Socioekonomisk Analys – Östra Mellansverige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5A70C051-67D7-48CE-A5F7-04AC5FBDBD99}"/>
              </a:ext>
            </a:extLst>
          </p:cNvPr>
          <p:cNvSpPr txBox="1"/>
          <p:nvPr/>
        </p:nvSpPr>
        <p:spPr>
          <a:xfrm>
            <a:off x="10721943" y="6596390"/>
            <a:ext cx="776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 err="1"/>
              <a:t>Statisticon</a:t>
            </a:r>
            <a:endParaRPr lang="sv-SE" sz="1100" dirty="0"/>
          </a:p>
        </p:txBody>
      </p:sp>
      <p:pic>
        <p:nvPicPr>
          <p:cNvPr id="11" name="Bildobjekt 2" descr="En bild som visar text, karta&#10;&#10;Beskrivning genererad med mycket hög exakthet">
            <a:extLst>
              <a:ext uri="{FF2B5EF4-FFF2-40B4-BE49-F238E27FC236}">
                <a16:creationId xmlns:a16="http://schemas.microsoft.com/office/drawing/2014/main" id="{5A1E1246-4BC1-4F91-887B-C473B3F459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3606" y="2250666"/>
            <a:ext cx="3050349" cy="2806321"/>
          </a:xfrm>
          <a:prstGeom prst="rect">
            <a:avLst/>
          </a:prstGeom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D4D8F8A9-2D33-406A-B795-8B61145BC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4611" y="868317"/>
            <a:ext cx="2448928" cy="5571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2896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>
            <a:extLst>
              <a:ext uri="{FF2B5EF4-FFF2-40B4-BE49-F238E27FC236}">
                <a16:creationId xmlns:a16="http://schemas.microsoft.com/office/drawing/2014/main" id="{30C410FA-A8D5-40CA-ABAD-7AB2B897FEB1}"/>
              </a:ext>
            </a:extLst>
          </p:cNvPr>
          <p:cNvSpPr txBox="1"/>
          <p:nvPr/>
        </p:nvSpPr>
        <p:spPr>
          <a:xfrm>
            <a:off x="1650776" y="422607"/>
            <a:ext cx="7905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/>
              <a:t>Östra Mellansverige ESF Handlingsplan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5A70C051-67D7-48CE-A5F7-04AC5FBDBD99}"/>
              </a:ext>
            </a:extLst>
          </p:cNvPr>
          <p:cNvSpPr txBox="1"/>
          <p:nvPr/>
        </p:nvSpPr>
        <p:spPr>
          <a:xfrm>
            <a:off x="10721943" y="6596390"/>
            <a:ext cx="776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 err="1"/>
              <a:t>Statisticon</a:t>
            </a:r>
            <a:endParaRPr lang="sv-SE" sz="1100" dirty="0"/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BF0896D1-A055-4A29-8828-56F177F68498}"/>
              </a:ext>
            </a:extLst>
          </p:cNvPr>
          <p:cNvSpPr txBox="1">
            <a:spLocks/>
          </p:cNvSpPr>
          <p:nvPr/>
        </p:nvSpPr>
        <p:spPr>
          <a:xfrm>
            <a:off x="3718965" y="1760889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Utmaningar</a:t>
            </a:r>
          </a:p>
          <a:p>
            <a:r>
              <a:rPr lang="sv-SE" sz="1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Arbetslösheten är hög</a:t>
            </a:r>
            <a:endParaRPr lang="sv-SE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v-S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Långtidsarbetslösheten förstärktes av pandemin</a:t>
            </a:r>
            <a:endParaRPr lang="sv-SE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Ungdomsarbetslöshet</a:t>
            </a:r>
            <a:endParaRPr lang="sv-SE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Många individer som står utanför arbetsmarknaden har låg utbildningsnivå</a:t>
            </a:r>
            <a:endParaRPr lang="sv-SE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sz="1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Många arbetslösa bland utrikes födda</a:t>
            </a:r>
            <a:endParaRPr lang="sv-SE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sv-S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Omställningen på arbetsmarknaden kräver ny kompetens vad gäller globalisering, digitalisering och automatisering</a:t>
            </a:r>
            <a:endParaRPr lang="sv-SE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9851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l: höger 25">
            <a:extLst>
              <a:ext uri="{FF2B5EF4-FFF2-40B4-BE49-F238E27FC236}">
                <a16:creationId xmlns:a16="http://schemas.microsoft.com/office/drawing/2014/main" id="{C0D7931A-0AD6-4F9A-AEFD-E9CE6C735F9F}"/>
              </a:ext>
            </a:extLst>
          </p:cNvPr>
          <p:cNvSpPr/>
          <p:nvPr/>
        </p:nvSpPr>
        <p:spPr>
          <a:xfrm>
            <a:off x="4859087" y="5747800"/>
            <a:ext cx="5930833" cy="687612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Pil: höger 38">
            <a:extLst>
              <a:ext uri="{FF2B5EF4-FFF2-40B4-BE49-F238E27FC236}">
                <a16:creationId xmlns:a16="http://schemas.microsoft.com/office/drawing/2014/main" id="{B77F056E-AC01-4363-8820-AA36B8787B8D}"/>
              </a:ext>
            </a:extLst>
          </p:cNvPr>
          <p:cNvSpPr/>
          <p:nvPr/>
        </p:nvSpPr>
        <p:spPr>
          <a:xfrm>
            <a:off x="5060654" y="3831461"/>
            <a:ext cx="5118799" cy="817673"/>
          </a:xfrm>
          <a:prstGeom prst="rightArrow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30FD5E1-9706-4018-8109-5D49D377A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2832"/>
          </a:xfrm>
        </p:spPr>
        <p:txBody>
          <a:bodyPr>
            <a:normAutofit/>
          </a:bodyPr>
          <a:lstStyle/>
          <a:p>
            <a:r>
              <a:rPr lang="sv-SE"/>
              <a:t>Fem nivåer av processer samtidigt</a:t>
            </a:r>
            <a:endParaRPr lang="sv-SE">
              <a:highlight>
                <a:srgbClr val="FFFF00"/>
              </a:highlight>
            </a:endParaRP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1E98F590-5D01-417C-BD2B-75008F9BB892}"/>
              </a:ext>
            </a:extLst>
          </p:cNvPr>
          <p:cNvSpPr txBox="1"/>
          <p:nvPr/>
        </p:nvSpPr>
        <p:spPr>
          <a:xfrm>
            <a:off x="3412392" y="1559847"/>
            <a:ext cx="7298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/>
              <a:t>2019     2020     2021     2022     2023     2024     2025     2026     2027     2028</a:t>
            </a:r>
          </a:p>
        </p:txBody>
      </p:sp>
      <p:sp>
        <p:nvSpPr>
          <p:cNvPr id="5" name="Pil: höger 4">
            <a:extLst>
              <a:ext uri="{FF2B5EF4-FFF2-40B4-BE49-F238E27FC236}">
                <a16:creationId xmlns:a16="http://schemas.microsoft.com/office/drawing/2014/main" id="{E1C75E84-7346-4412-B7FF-B62F1935B866}"/>
              </a:ext>
            </a:extLst>
          </p:cNvPr>
          <p:cNvSpPr/>
          <p:nvPr/>
        </p:nvSpPr>
        <p:spPr>
          <a:xfrm>
            <a:off x="3921323" y="2940189"/>
            <a:ext cx="7015932" cy="67710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5C93CBB2-4528-4BB2-BC5D-66E9B79DA4F8}"/>
              </a:ext>
            </a:extLst>
          </p:cNvPr>
          <p:cNvSpPr txBox="1"/>
          <p:nvPr/>
        </p:nvSpPr>
        <p:spPr>
          <a:xfrm>
            <a:off x="297363" y="3054897"/>
            <a:ext cx="217309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>
                <a:solidFill>
                  <a:srgbClr val="FF0000"/>
                </a:solidFill>
              </a:rPr>
              <a:t>Lärandeprocess</a:t>
            </a:r>
          </a:p>
          <a:p>
            <a:endParaRPr lang="sv-SE" sz="140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310D1D9-6913-4E56-87C9-D4EDEEECA740}"/>
              </a:ext>
            </a:extLst>
          </p:cNvPr>
          <p:cNvSpPr txBox="1"/>
          <p:nvPr/>
        </p:nvSpPr>
        <p:spPr>
          <a:xfrm>
            <a:off x="232570" y="4021032"/>
            <a:ext cx="279666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>
                <a:solidFill>
                  <a:schemeClr val="accent1"/>
                </a:solidFill>
              </a:rPr>
              <a:t>Utlysningsprocessen</a:t>
            </a:r>
            <a:endParaRPr lang="sv-SE" b="1">
              <a:solidFill>
                <a:schemeClr val="accent1"/>
              </a:solidFill>
            </a:endParaRPr>
          </a:p>
          <a:p>
            <a:endParaRPr lang="sv-SE" sz="1400" b="1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6109EECA-471E-48CF-81CC-C93765054D32}"/>
              </a:ext>
            </a:extLst>
          </p:cNvPr>
          <p:cNvSpPr txBox="1"/>
          <p:nvPr/>
        </p:nvSpPr>
        <p:spPr>
          <a:xfrm>
            <a:off x="232570" y="2135469"/>
            <a:ext cx="23026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>
                <a:solidFill>
                  <a:schemeClr val="accent4"/>
                </a:solidFill>
              </a:rPr>
              <a:t>Programstyrning</a:t>
            </a:r>
            <a:endParaRPr lang="sv-SE" b="1">
              <a:solidFill>
                <a:schemeClr val="accent4"/>
              </a:solidFill>
            </a:endParaRPr>
          </a:p>
        </p:txBody>
      </p:sp>
      <p:sp>
        <p:nvSpPr>
          <p:cNvPr id="10" name="Pil: höger 9">
            <a:extLst>
              <a:ext uri="{FF2B5EF4-FFF2-40B4-BE49-F238E27FC236}">
                <a16:creationId xmlns:a16="http://schemas.microsoft.com/office/drawing/2014/main" id="{D15C2E8C-3B4C-455D-A902-E9B4F7BDB354}"/>
              </a:ext>
            </a:extLst>
          </p:cNvPr>
          <p:cNvSpPr/>
          <p:nvPr/>
        </p:nvSpPr>
        <p:spPr>
          <a:xfrm>
            <a:off x="4859087" y="1998074"/>
            <a:ext cx="5185510" cy="67161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Pil: höger 28">
            <a:extLst>
              <a:ext uri="{FF2B5EF4-FFF2-40B4-BE49-F238E27FC236}">
                <a16:creationId xmlns:a16="http://schemas.microsoft.com/office/drawing/2014/main" id="{2F1C3A78-3B16-48BC-9EB8-F3436169E950}"/>
              </a:ext>
            </a:extLst>
          </p:cNvPr>
          <p:cNvSpPr/>
          <p:nvPr/>
        </p:nvSpPr>
        <p:spPr>
          <a:xfrm>
            <a:off x="9391877" y="4033363"/>
            <a:ext cx="450149" cy="48463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Pil: höger 29">
            <a:extLst>
              <a:ext uri="{FF2B5EF4-FFF2-40B4-BE49-F238E27FC236}">
                <a16:creationId xmlns:a16="http://schemas.microsoft.com/office/drawing/2014/main" id="{1611AB61-66A0-4105-B8C8-207F48EF48A2}"/>
              </a:ext>
            </a:extLst>
          </p:cNvPr>
          <p:cNvSpPr/>
          <p:nvPr/>
        </p:nvSpPr>
        <p:spPr>
          <a:xfrm>
            <a:off x="8502129" y="4003637"/>
            <a:ext cx="450149" cy="48463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Pil: höger 30">
            <a:extLst>
              <a:ext uri="{FF2B5EF4-FFF2-40B4-BE49-F238E27FC236}">
                <a16:creationId xmlns:a16="http://schemas.microsoft.com/office/drawing/2014/main" id="{FEAB5E07-4DB3-4B75-9E24-65D3EE9DCB13}"/>
              </a:ext>
            </a:extLst>
          </p:cNvPr>
          <p:cNvSpPr/>
          <p:nvPr/>
        </p:nvSpPr>
        <p:spPr>
          <a:xfrm>
            <a:off x="8281172" y="4011012"/>
            <a:ext cx="450149" cy="48463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Pil: höger 33">
            <a:extLst>
              <a:ext uri="{FF2B5EF4-FFF2-40B4-BE49-F238E27FC236}">
                <a16:creationId xmlns:a16="http://schemas.microsoft.com/office/drawing/2014/main" id="{46DF2602-2AD1-41E9-9A0D-993CEB21B575}"/>
              </a:ext>
            </a:extLst>
          </p:cNvPr>
          <p:cNvSpPr/>
          <p:nvPr/>
        </p:nvSpPr>
        <p:spPr>
          <a:xfrm>
            <a:off x="7673151" y="4019497"/>
            <a:ext cx="522209" cy="48463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Pil: höger 35">
            <a:extLst>
              <a:ext uri="{FF2B5EF4-FFF2-40B4-BE49-F238E27FC236}">
                <a16:creationId xmlns:a16="http://schemas.microsoft.com/office/drawing/2014/main" id="{F6F8E7F3-28E8-4154-ACB6-D6F31848C965}"/>
              </a:ext>
            </a:extLst>
          </p:cNvPr>
          <p:cNvSpPr/>
          <p:nvPr/>
        </p:nvSpPr>
        <p:spPr>
          <a:xfrm>
            <a:off x="6936455" y="4035988"/>
            <a:ext cx="450149" cy="48463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Pil: höger 36">
            <a:extLst>
              <a:ext uri="{FF2B5EF4-FFF2-40B4-BE49-F238E27FC236}">
                <a16:creationId xmlns:a16="http://schemas.microsoft.com/office/drawing/2014/main" id="{E91E3D18-1D6D-4F53-8AE7-9552F95863EF}"/>
              </a:ext>
            </a:extLst>
          </p:cNvPr>
          <p:cNvSpPr/>
          <p:nvPr/>
        </p:nvSpPr>
        <p:spPr>
          <a:xfrm>
            <a:off x="6604495" y="4021032"/>
            <a:ext cx="450149" cy="48463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Pil: höger 37">
            <a:extLst>
              <a:ext uri="{FF2B5EF4-FFF2-40B4-BE49-F238E27FC236}">
                <a16:creationId xmlns:a16="http://schemas.microsoft.com/office/drawing/2014/main" id="{6C142FD5-9582-4640-B01F-9A0A5926EBD2}"/>
              </a:ext>
            </a:extLst>
          </p:cNvPr>
          <p:cNvSpPr/>
          <p:nvPr/>
        </p:nvSpPr>
        <p:spPr>
          <a:xfrm>
            <a:off x="6025440" y="4002346"/>
            <a:ext cx="450149" cy="48463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Pil: höger 38">
            <a:extLst>
              <a:ext uri="{FF2B5EF4-FFF2-40B4-BE49-F238E27FC236}">
                <a16:creationId xmlns:a16="http://schemas.microsoft.com/office/drawing/2014/main" id="{DCBE25B2-9B4B-47D7-B922-D235771B5BBB}"/>
              </a:ext>
            </a:extLst>
          </p:cNvPr>
          <p:cNvSpPr/>
          <p:nvPr/>
        </p:nvSpPr>
        <p:spPr>
          <a:xfrm>
            <a:off x="5758056" y="4034358"/>
            <a:ext cx="450149" cy="48463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ektangel 2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/>
              <a:t> 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C310D1D9-6913-4E56-87C9-D4EDEEECA740}"/>
              </a:ext>
            </a:extLst>
          </p:cNvPr>
          <p:cNvSpPr txBox="1"/>
          <p:nvPr/>
        </p:nvSpPr>
        <p:spPr>
          <a:xfrm>
            <a:off x="232570" y="4925070"/>
            <a:ext cx="2937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>
                <a:solidFill>
                  <a:schemeClr val="accent6"/>
                </a:solidFill>
              </a:rPr>
              <a:t>Regional mobilisering</a:t>
            </a:r>
            <a:endParaRPr lang="sv-SE" b="1">
              <a:solidFill>
                <a:schemeClr val="accent6"/>
              </a:solidFill>
            </a:endParaRPr>
          </a:p>
        </p:txBody>
      </p:sp>
      <p:sp>
        <p:nvSpPr>
          <p:cNvPr id="7" name="Högerpil 6"/>
          <p:cNvSpPr/>
          <p:nvPr/>
        </p:nvSpPr>
        <p:spPr>
          <a:xfrm>
            <a:off x="3721127" y="2109155"/>
            <a:ext cx="1003162" cy="487578"/>
          </a:xfrm>
          <a:prstGeom prst="rightArrow">
            <a:avLst/>
          </a:prstGeom>
          <a:pattFill prst="dkDnDiag">
            <a:fgClr>
              <a:srgbClr val="FFC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Högerpil 46"/>
          <p:cNvSpPr/>
          <p:nvPr/>
        </p:nvSpPr>
        <p:spPr>
          <a:xfrm>
            <a:off x="10113666" y="2075425"/>
            <a:ext cx="849639" cy="530150"/>
          </a:xfrm>
          <a:prstGeom prst="rightArrow">
            <a:avLst/>
          </a:prstGeom>
          <a:pattFill prst="dkDnDiag">
            <a:fgClr>
              <a:srgbClr val="FFC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Pil: höger 36">
            <a:extLst>
              <a:ext uri="{FF2B5EF4-FFF2-40B4-BE49-F238E27FC236}">
                <a16:creationId xmlns:a16="http://schemas.microsoft.com/office/drawing/2014/main" id="{E91E3D18-1D6D-4F53-8AE7-9552F95863EF}"/>
              </a:ext>
            </a:extLst>
          </p:cNvPr>
          <p:cNvSpPr/>
          <p:nvPr/>
        </p:nvSpPr>
        <p:spPr>
          <a:xfrm>
            <a:off x="7531870" y="4011012"/>
            <a:ext cx="408665" cy="48463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5165494" y="4021032"/>
            <a:ext cx="458572" cy="48463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Pil: höger 38">
            <a:extLst>
              <a:ext uri="{FF2B5EF4-FFF2-40B4-BE49-F238E27FC236}">
                <a16:creationId xmlns:a16="http://schemas.microsoft.com/office/drawing/2014/main" id="{B77F056E-AC01-4363-8820-AA36B8787B8D}"/>
              </a:ext>
            </a:extLst>
          </p:cNvPr>
          <p:cNvSpPr/>
          <p:nvPr/>
        </p:nvSpPr>
        <p:spPr>
          <a:xfrm>
            <a:off x="4457700" y="4813182"/>
            <a:ext cx="6443497" cy="742605"/>
          </a:xfrm>
          <a:prstGeom prst="rightArrow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textruta 52">
            <a:extLst>
              <a:ext uri="{FF2B5EF4-FFF2-40B4-BE49-F238E27FC236}">
                <a16:creationId xmlns:a16="http://schemas.microsoft.com/office/drawing/2014/main" id="{C310D1D9-6913-4E56-87C9-D4EDEEECA740}"/>
              </a:ext>
            </a:extLst>
          </p:cNvPr>
          <p:cNvSpPr txBox="1"/>
          <p:nvPr/>
        </p:nvSpPr>
        <p:spPr>
          <a:xfrm>
            <a:off x="232570" y="5860314"/>
            <a:ext cx="2580322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>
                <a:solidFill>
                  <a:schemeClr val="accent2">
                    <a:lumMod val="50000"/>
                  </a:schemeClr>
                </a:solidFill>
              </a:rPr>
              <a:t>Beredningsprocess</a:t>
            </a:r>
            <a:endParaRPr lang="sv-SE" b="1">
              <a:solidFill>
                <a:schemeClr val="accent2">
                  <a:lumMod val="50000"/>
                </a:schemeClr>
              </a:solidFill>
            </a:endParaRPr>
          </a:p>
          <a:p>
            <a:endParaRPr lang="sv-SE" sz="1400" b="1"/>
          </a:p>
        </p:txBody>
      </p:sp>
      <p:sp>
        <p:nvSpPr>
          <p:cNvPr id="54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6058166" y="4968283"/>
            <a:ext cx="458572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6883940" y="4951413"/>
            <a:ext cx="458572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6687892" y="4951413"/>
            <a:ext cx="458572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7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7669173" y="4959243"/>
            <a:ext cx="458572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8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7463510" y="4942169"/>
            <a:ext cx="458572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9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8466056" y="4950099"/>
            <a:ext cx="458572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0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8208401" y="4942169"/>
            <a:ext cx="458572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1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9225792" y="4942169"/>
            <a:ext cx="458572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2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5793632" y="4953327"/>
            <a:ext cx="458572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3" name="Pil: höger 37">
            <a:extLst>
              <a:ext uri="{FF2B5EF4-FFF2-40B4-BE49-F238E27FC236}">
                <a16:creationId xmlns:a16="http://schemas.microsoft.com/office/drawing/2014/main" id="{6C142FD5-9582-4640-B01F-9A0A5926EBD2}"/>
              </a:ext>
            </a:extLst>
          </p:cNvPr>
          <p:cNvSpPr/>
          <p:nvPr/>
        </p:nvSpPr>
        <p:spPr>
          <a:xfrm>
            <a:off x="9116915" y="4008363"/>
            <a:ext cx="450149" cy="48463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4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5240554" y="4953327"/>
            <a:ext cx="458572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5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9018536" y="4925070"/>
            <a:ext cx="458572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6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10021082" y="4913586"/>
            <a:ext cx="458572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7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9834208" y="4924359"/>
            <a:ext cx="458572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8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6041052" y="5841185"/>
            <a:ext cx="458572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9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5869301" y="5841185"/>
            <a:ext cx="458572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0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6852956" y="5849290"/>
            <a:ext cx="458572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1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6685792" y="5841185"/>
            <a:ext cx="458572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2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7689982" y="5848131"/>
            <a:ext cx="458572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4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8438511" y="5834308"/>
            <a:ext cx="458572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5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9255002" y="5848376"/>
            <a:ext cx="458572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6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9029844" y="5823134"/>
            <a:ext cx="458572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7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10040058" y="5823134"/>
            <a:ext cx="458572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8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9831918" y="5823134"/>
            <a:ext cx="458572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9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7496122" y="5849290"/>
            <a:ext cx="458572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0" name="Pil: höger 38">
            <a:extLst>
              <a:ext uri="{FF2B5EF4-FFF2-40B4-BE49-F238E27FC236}">
                <a16:creationId xmlns:a16="http://schemas.microsoft.com/office/drawing/2014/main" id="{82DE3D28-42F2-4BB1-B463-423AE975B82E}"/>
              </a:ext>
            </a:extLst>
          </p:cNvPr>
          <p:cNvSpPr/>
          <p:nvPr/>
        </p:nvSpPr>
        <p:spPr>
          <a:xfrm>
            <a:off x="8219514" y="5841185"/>
            <a:ext cx="458572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2937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>
            <a:extLst>
              <a:ext uri="{FF2B5EF4-FFF2-40B4-BE49-F238E27FC236}">
                <a16:creationId xmlns:a16="http://schemas.microsoft.com/office/drawing/2014/main" id="{30C410FA-A8D5-40CA-ABAD-7AB2B897FEB1}"/>
              </a:ext>
            </a:extLst>
          </p:cNvPr>
          <p:cNvSpPr txBox="1"/>
          <p:nvPr/>
        </p:nvSpPr>
        <p:spPr>
          <a:xfrm>
            <a:off x="1650776" y="422607"/>
            <a:ext cx="7905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/>
              <a:t>Östra Mellansverige ESF Handlingsplan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5A70C051-67D7-48CE-A5F7-04AC5FBDBD99}"/>
              </a:ext>
            </a:extLst>
          </p:cNvPr>
          <p:cNvSpPr txBox="1"/>
          <p:nvPr/>
        </p:nvSpPr>
        <p:spPr>
          <a:xfrm>
            <a:off x="10721943" y="6596390"/>
            <a:ext cx="776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 err="1"/>
              <a:t>Statisticon</a:t>
            </a:r>
            <a:endParaRPr lang="sv-SE" sz="1100" dirty="0"/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BF0896D1-A055-4A29-8828-56F177F68498}"/>
              </a:ext>
            </a:extLst>
          </p:cNvPr>
          <p:cNvSpPr txBox="1">
            <a:spLocks/>
          </p:cNvSpPr>
          <p:nvPr/>
        </p:nvSpPr>
        <p:spPr>
          <a:xfrm>
            <a:off x="3718965" y="1760889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/>
              <a:t>Insatser</a:t>
            </a:r>
          </a:p>
          <a:p>
            <a:pPr lvl="0"/>
            <a:r>
              <a:rPr lang="sv-SE" sz="1800" b="1" dirty="0">
                <a:latin typeface="Calibri" panose="020F0502020204030204" pitchFamily="34" charset="0"/>
                <a:cs typeface="Arial" panose="020B0604020202020204" pitchFamily="34" charset="0"/>
              </a:rPr>
              <a:t>Stödstrukturer för inkludering på arbetsmarknaden</a:t>
            </a:r>
          </a:p>
          <a:p>
            <a:pPr lvl="0"/>
            <a:r>
              <a:rPr lang="sv-SE" sz="1800" b="1" dirty="0">
                <a:latin typeface="Calibri" panose="020F0502020204030204" pitchFamily="34" charset="0"/>
                <a:cs typeface="Arial" panose="020B0604020202020204" pitchFamily="34" charset="0"/>
              </a:rPr>
              <a:t>Aktörssamverkan för effektivare individstöd</a:t>
            </a:r>
          </a:p>
          <a:p>
            <a:pPr lvl="0"/>
            <a:r>
              <a:rPr lang="sv-SE" sz="1800" b="1" dirty="0">
                <a:latin typeface="Calibri" panose="020F0502020204030204" pitchFamily="34" charset="0"/>
                <a:cs typeface="Arial" panose="020B0604020202020204" pitchFamily="34" charset="0"/>
              </a:rPr>
              <a:t>Strategisk kompetensförsörjning för bredd och spets</a:t>
            </a:r>
          </a:p>
          <a:p>
            <a:pPr lvl="0"/>
            <a:r>
              <a:rPr lang="sv-SE" sz="1800" b="1" dirty="0">
                <a:latin typeface="Calibri" panose="020F0502020204030204" pitchFamily="34" charset="0"/>
                <a:cs typeface="Arial" panose="020B0604020202020204" pitchFamily="34" charset="0"/>
              </a:rPr>
              <a:t>Arenor för matchning av utbud och efterfrågan på kompetens</a:t>
            </a:r>
          </a:p>
          <a:p>
            <a:pPr lvl="0">
              <a:spcAft>
                <a:spcPts val="800"/>
              </a:spcAft>
            </a:pPr>
            <a:r>
              <a:rPr lang="sv-SE" sz="1800" b="1" dirty="0">
                <a:latin typeface="Calibri" panose="020F0502020204030204" pitchFamily="34" charset="0"/>
                <a:cs typeface="Arial" panose="020B0604020202020204" pitchFamily="34" charset="0"/>
              </a:rPr>
              <a:t>Säkerställa ungdomars kompetens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43679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44AD45F-4A7A-4B02-95FD-E6539116F4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4029833"/>
            <a:ext cx="5181600" cy="2222013"/>
          </a:xfrm>
        </p:spPr>
        <p:txBody>
          <a:bodyPr>
            <a:normAutofit lnSpcReduction="10000"/>
          </a:bodyPr>
          <a:lstStyle/>
          <a:p>
            <a:r>
              <a:rPr lang="sv-SE" dirty="0"/>
              <a:t>UVAS i utsatta områden</a:t>
            </a:r>
          </a:p>
          <a:p>
            <a:r>
              <a:rPr lang="sv-SE" dirty="0"/>
              <a:t>Barnhushåll med låg standard</a:t>
            </a:r>
          </a:p>
          <a:p>
            <a:r>
              <a:rPr lang="sv-SE" dirty="0" err="1"/>
              <a:t>Upskill</a:t>
            </a:r>
            <a:r>
              <a:rPr lang="sv-SE" dirty="0"/>
              <a:t> och </a:t>
            </a:r>
            <a:r>
              <a:rPr lang="sv-SE" dirty="0" err="1"/>
              <a:t>Reskill</a:t>
            </a:r>
            <a:endParaRPr lang="sv-SE" dirty="0"/>
          </a:p>
          <a:p>
            <a:r>
              <a:rPr lang="sv-SE" dirty="0"/>
              <a:t>Digitalisering inte tillräckligt nära det egna företaget</a:t>
            </a:r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615E2762-9907-44FB-91F1-B84EAA022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91868" y="4029833"/>
            <a:ext cx="5181600" cy="2222014"/>
          </a:xfrm>
        </p:spPr>
        <p:txBody>
          <a:bodyPr>
            <a:normAutofit lnSpcReduction="10000"/>
          </a:bodyPr>
          <a:lstStyle/>
          <a:p>
            <a:r>
              <a:rPr lang="sv-SE" dirty="0"/>
              <a:t>Alla tematiska områdena</a:t>
            </a:r>
          </a:p>
          <a:p>
            <a:r>
              <a:rPr lang="sv-SE" dirty="0"/>
              <a:t>T ex långtidsarbetslösa, sjukskrivna, unga, omställning mitt i </a:t>
            </a:r>
            <a:r>
              <a:rPr lang="sv-SE"/>
              <a:t>livet, strategisk kompetensförsörjning</a:t>
            </a:r>
            <a:endParaRPr lang="sv-SE" dirty="0"/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C7E02E0C-9B22-4905-BA59-E1BDB7D441A3}"/>
              </a:ext>
            </a:extLst>
          </p:cNvPr>
          <p:cNvGrpSpPr/>
          <p:nvPr/>
        </p:nvGrpSpPr>
        <p:grpSpPr>
          <a:xfrm>
            <a:off x="2462061" y="443009"/>
            <a:ext cx="6748090" cy="1253474"/>
            <a:chOff x="-312832" y="2228658"/>
            <a:chExt cx="6251223" cy="802743"/>
          </a:xfrm>
        </p:grpSpPr>
        <p:sp>
          <p:nvSpPr>
            <p:cNvPr id="10" name="Ellips 9">
              <a:extLst>
                <a:ext uri="{FF2B5EF4-FFF2-40B4-BE49-F238E27FC236}">
                  <a16:creationId xmlns:a16="http://schemas.microsoft.com/office/drawing/2014/main" id="{DFC17466-9454-49AC-A898-3763E4286C01}"/>
                </a:ext>
              </a:extLst>
            </p:cNvPr>
            <p:cNvSpPr/>
            <p:nvPr/>
          </p:nvSpPr>
          <p:spPr>
            <a:xfrm>
              <a:off x="4762448" y="2240745"/>
              <a:ext cx="1175943" cy="78773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28" tIns="45714" rIns="91428" bIns="4571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315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sv-SE" sz="1200" dirty="0">
                  <a:solidFill>
                    <a:prstClr val="white"/>
                  </a:solidFill>
                  <a:latin typeface="Arial"/>
                  <a:ea typeface="Calibri" panose="020F0502020204030204" pitchFamily="34" charset="0"/>
                  <a:cs typeface="Times New Roman" panose="02020603050405020304" pitchFamily="18" charset="0"/>
                </a:rPr>
                <a:t>Stabil</a:t>
              </a:r>
            </a:p>
          </p:txBody>
        </p:sp>
        <p:sp>
          <p:nvSpPr>
            <p:cNvPr id="11" name="Ellips 10">
              <a:extLst>
                <a:ext uri="{FF2B5EF4-FFF2-40B4-BE49-F238E27FC236}">
                  <a16:creationId xmlns:a16="http://schemas.microsoft.com/office/drawing/2014/main" id="{5ABE0535-77FB-4E2A-A98A-B84DA6ACA661}"/>
                </a:ext>
              </a:extLst>
            </p:cNvPr>
            <p:cNvSpPr/>
            <p:nvPr/>
          </p:nvSpPr>
          <p:spPr>
            <a:xfrm>
              <a:off x="3792229" y="2243299"/>
              <a:ext cx="1192542" cy="78773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28" tIns="45714" rIns="91428" bIns="4571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315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sv-SE" sz="1200" dirty="0">
                  <a:solidFill>
                    <a:prstClr val="white"/>
                  </a:solidFill>
                  <a:latin typeface="Arial"/>
                  <a:ea typeface="Calibri" panose="020F0502020204030204" pitchFamily="34" charset="0"/>
                  <a:cs typeface="Times New Roman" panose="02020603050405020304" pitchFamily="18" charset="0"/>
                </a:rPr>
                <a:t>Instabil</a:t>
              </a:r>
            </a:p>
          </p:txBody>
        </p:sp>
        <p:sp>
          <p:nvSpPr>
            <p:cNvPr id="12" name="Ellips 11">
              <a:extLst>
                <a:ext uri="{FF2B5EF4-FFF2-40B4-BE49-F238E27FC236}">
                  <a16:creationId xmlns:a16="http://schemas.microsoft.com/office/drawing/2014/main" id="{49157D4D-8D5E-465F-B85A-18838C1CDFC7}"/>
                </a:ext>
              </a:extLst>
            </p:cNvPr>
            <p:cNvSpPr/>
            <p:nvPr/>
          </p:nvSpPr>
          <p:spPr>
            <a:xfrm>
              <a:off x="1734022" y="2243299"/>
              <a:ext cx="1248926" cy="78810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28" tIns="45714" rIns="91428" bIns="4571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315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sv-SE" sz="1200" dirty="0">
                  <a:solidFill>
                    <a:prstClr val="white"/>
                  </a:solidFill>
                  <a:latin typeface="Arial"/>
                  <a:ea typeface="Calibri" panose="020F0502020204030204" pitchFamily="34" charset="0"/>
                  <a:cs typeface="Times New Roman" panose="02020603050405020304" pitchFamily="18" charset="0"/>
                </a:rPr>
                <a:t>Återinträde</a:t>
              </a:r>
            </a:p>
          </p:txBody>
        </p:sp>
        <p:sp>
          <p:nvSpPr>
            <p:cNvPr id="13" name="Ellips 12">
              <a:extLst>
                <a:ext uri="{FF2B5EF4-FFF2-40B4-BE49-F238E27FC236}">
                  <a16:creationId xmlns:a16="http://schemas.microsoft.com/office/drawing/2014/main" id="{0AA9BFD8-B66E-489F-9BD7-20D2CB169E95}"/>
                </a:ext>
              </a:extLst>
            </p:cNvPr>
            <p:cNvSpPr/>
            <p:nvPr/>
          </p:nvSpPr>
          <p:spPr>
            <a:xfrm>
              <a:off x="786337" y="2228658"/>
              <a:ext cx="1175943" cy="7896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28" tIns="45714" rIns="91428" bIns="4571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315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sv-SE" sz="1200" dirty="0">
                  <a:solidFill>
                    <a:prstClr val="white"/>
                  </a:solidFill>
                  <a:latin typeface="Arial"/>
                  <a:ea typeface="Calibri" panose="020F0502020204030204" pitchFamily="34" charset="0"/>
                  <a:cs typeface="Times New Roman" panose="02020603050405020304" pitchFamily="18" charset="0"/>
                </a:rPr>
                <a:t>Etablering</a:t>
              </a:r>
            </a:p>
          </p:txBody>
        </p:sp>
        <p:sp>
          <p:nvSpPr>
            <p:cNvPr id="14" name="Ellips 13">
              <a:extLst>
                <a:ext uri="{FF2B5EF4-FFF2-40B4-BE49-F238E27FC236}">
                  <a16:creationId xmlns:a16="http://schemas.microsoft.com/office/drawing/2014/main" id="{6587D9AA-FBE0-4819-B23C-EE9C318F0F76}"/>
                </a:ext>
              </a:extLst>
            </p:cNvPr>
            <p:cNvSpPr/>
            <p:nvPr/>
          </p:nvSpPr>
          <p:spPr>
            <a:xfrm>
              <a:off x="-312832" y="2238189"/>
              <a:ext cx="1228119" cy="7928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28" tIns="45714" rIns="91428" bIns="4571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315">
                <a:lnSpc>
                  <a:spcPct val="107000"/>
                </a:lnSpc>
                <a:spcAft>
                  <a:spcPts val="800"/>
                </a:spcAft>
                <a:defRPr/>
              </a:pPr>
              <a:r>
                <a:rPr lang="sv-SE" sz="1200" dirty="0">
                  <a:solidFill>
                    <a:prstClr val="white"/>
                  </a:solidFill>
                  <a:latin typeface="Arial"/>
                  <a:ea typeface="Calibri" panose="020F0502020204030204" pitchFamily="34" charset="0"/>
                  <a:cs typeface="Times New Roman" panose="02020603050405020304" pitchFamily="18" charset="0"/>
                </a:rPr>
                <a:t>Ekonomisk utsatthet</a:t>
              </a:r>
            </a:p>
          </p:txBody>
        </p:sp>
      </p:grpSp>
      <p:sp>
        <p:nvSpPr>
          <p:cNvPr id="19" name="Rulle: lodrät 18">
            <a:extLst>
              <a:ext uri="{FF2B5EF4-FFF2-40B4-BE49-F238E27FC236}">
                <a16:creationId xmlns:a16="http://schemas.microsoft.com/office/drawing/2014/main" id="{5647CE99-69F8-4A6C-9B0C-DD0167147C07}"/>
              </a:ext>
            </a:extLst>
          </p:cNvPr>
          <p:cNvSpPr/>
          <p:nvPr/>
        </p:nvSpPr>
        <p:spPr>
          <a:xfrm>
            <a:off x="7310552" y="2053947"/>
            <a:ext cx="1824008" cy="1639229"/>
          </a:xfrm>
          <a:prstGeom prst="verticalScrol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22 </a:t>
            </a:r>
            <a:r>
              <a:rPr lang="sv-SE" dirty="0" err="1">
                <a:solidFill>
                  <a:schemeClr val="tx1"/>
                </a:solidFill>
              </a:rPr>
              <a:t>st</a:t>
            </a:r>
            <a:r>
              <a:rPr lang="sv-SE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sv-SE" dirty="0">
                <a:solidFill>
                  <a:schemeClr val="tx1"/>
                </a:solidFill>
              </a:rPr>
              <a:t>ESF Förstudier</a:t>
            </a:r>
          </a:p>
        </p:txBody>
      </p:sp>
      <p:sp>
        <p:nvSpPr>
          <p:cNvPr id="20" name="Rulle: lodrät 19">
            <a:extLst>
              <a:ext uri="{FF2B5EF4-FFF2-40B4-BE49-F238E27FC236}">
                <a16:creationId xmlns:a16="http://schemas.microsoft.com/office/drawing/2014/main" id="{19EAD3B4-453C-45CE-9BE4-645DC08FB9E3}"/>
              </a:ext>
            </a:extLst>
          </p:cNvPr>
          <p:cNvSpPr/>
          <p:nvPr/>
        </p:nvSpPr>
        <p:spPr>
          <a:xfrm>
            <a:off x="814937" y="2008552"/>
            <a:ext cx="1824008" cy="1639229"/>
          </a:xfrm>
          <a:prstGeom prst="verticalScrol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Förstudie</a:t>
            </a:r>
          </a:p>
          <a:p>
            <a:pPr algn="ctr"/>
            <a:r>
              <a:rPr lang="sv-SE" dirty="0">
                <a:solidFill>
                  <a:schemeClr val="tx1"/>
                </a:solidFill>
              </a:rPr>
              <a:t>Inkludering</a:t>
            </a:r>
          </a:p>
        </p:txBody>
      </p:sp>
      <p:sp>
        <p:nvSpPr>
          <p:cNvPr id="21" name="Rulle: lodrät 20">
            <a:extLst>
              <a:ext uri="{FF2B5EF4-FFF2-40B4-BE49-F238E27FC236}">
                <a16:creationId xmlns:a16="http://schemas.microsoft.com/office/drawing/2014/main" id="{38FC5D33-09D0-439F-AC33-CF3BDEC0287D}"/>
              </a:ext>
            </a:extLst>
          </p:cNvPr>
          <p:cNvSpPr/>
          <p:nvPr/>
        </p:nvSpPr>
        <p:spPr>
          <a:xfrm>
            <a:off x="2630256" y="2053947"/>
            <a:ext cx="1824008" cy="1639229"/>
          </a:xfrm>
          <a:prstGeom prst="verticalScrol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Förstudie</a:t>
            </a:r>
          </a:p>
          <a:p>
            <a:pPr algn="ctr"/>
            <a:r>
              <a:rPr lang="sv-SE" dirty="0">
                <a:solidFill>
                  <a:schemeClr val="tx1"/>
                </a:solidFill>
              </a:rPr>
              <a:t>Kompetens</a:t>
            </a:r>
          </a:p>
        </p:txBody>
      </p:sp>
    </p:spTree>
    <p:extLst>
      <p:ext uri="{BB962C8B-B14F-4D97-AF65-F5344CB8AC3E}">
        <p14:creationId xmlns:p14="http://schemas.microsoft.com/office/powerpoint/2010/main" val="1941883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429</Words>
  <Application>Microsoft Office PowerPoint</Application>
  <PresentationFormat>Bredbild</PresentationFormat>
  <Paragraphs>70</Paragraphs>
  <Slides>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Office-tema</vt:lpstr>
      <vt:lpstr>Östra Mellansverige Handlingsplan ESF Övervakningskommittén  25 augusti</vt:lpstr>
      <vt:lpstr>PowerPoint-presentation</vt:lpstr>
      <vt:lpstr>PowerPoint-presentation</vt:lpstr>
      <vt:lpstr>Fem nivåer av processer samtidigt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ESF-rådet Hearing  16-17 februari  Sörmland</dc:title>
  <dc:creator>Frändberg, Catharina</dc:creator>
  <cp:lastModifiedBy>Ivarsson Anita</cp:lastModifiedBy>
  <cp:revision>10</cp:revision>
  <cp:lastPrinted>2022-08-16T12:25:51Z</cp:lastPrinted>
  <dcterms:created xsi:type="dcterms:W3CDTF">2022-02-01T09:09:25Z</dcterms:created>
  <dcterms:modified xsi:type="dcterms:W3CDTF">2022-08-25T09:41:52Z</dcterms:modified>
</cp:coreProperties>
</file>