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29" r:id="rId2"/>
    <p:sldId id="366" r:id="rId3"/>
    <p:sldId id="483" r:id="rId4"/>
    <p:sldId id="486" r:id="rId5"/>
    <p:sldId id="495" r:id="rId6"/>
    <p:sldId id="482" r:id="rId7"/>
    <p:sldId id="481" r:id="rId8"/>
    <p:sldId id="498" r:id="rId9"/>
    <p:sldId id="499" r:id="rId10"/>
    <p:sldId id="500" r:id="rId11"/>
    <p:sldId id="501" r:id="rId12"/>
    <p:sldId id="502" r:id="rId13"/>
    <p:sldId id="503" r:id="rId14"/>
  </p:sldIdLst>
  <p:sldSz cx="12192000" cy="6858000"/>
  <p:notesSz cx="6794500" cy="99822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CFAC37-3EC2-482E-B76D-34A29EDABEC5}" v="1" dt="2022-08-30T05:32:12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57" autoAdjust="0"/>
    <p:restoredTop sz="70620" autoAdjust="0"/>
  </p:normalViewPr>
  <p:slideViewPr>
    <p:cSldViewPr snapToGrid="0">
      <p:cViewPr varScale="1">
        <p:scale>
          <a:sx n="36" d="100"/>
          <a:sy n="36" d="100"/>
        </p:scale>
        <p:origin x="1258" y="2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7" y="1"/>
            <a:ext cx="2944283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E9BB0-30F3-47B1-B550-2B2DD97536E4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1249363"/>
            <a:ext cx="5981700" cy="3365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1" y="4803934"/>
            <a:ext cx="5435600" cy="393049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81360"/>
            <a:ext cx="2944283" cy="500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7" y="9481360"/>
            <a:ext cx="2944283" cy="500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05A9B-D56C-41EF-AFA7-6855B1B466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81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269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5677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0685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6000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6799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617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075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2173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0905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210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3325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8427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05A9B-D56C-41EF-AFA7-6855B1B4669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215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30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378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741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492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042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621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919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63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645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228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661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C026C-6CE4-4C63-9F1E-9610E6B87C0D}" type="datetimeFigureOut">
              <a:rPr lang="sv-SE" smtClean="0"/>
              <a:t>2022-08-30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9C5C8-B723-4744-9260-A55DBBCFF1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52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onny.danielsson@regiondalarna.se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ulrica.matthedbergstrom@regionvarmland.s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Norra Mellansverige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Regionalt program ERUF</a:t>
            </a:r>
          </a:p>
          <a:p>
            <a:r>
              <a:rPr lang="sv-SE" dirty="0"/>
              <a:t>Regional handlingsplan ESF+</a:t>
            </a:r>
          </a:p>
        </p:txBody>
      </p:sp>
      <p:grpSp>
        <p:nvGrpSpPr>
          <p:cNvPr id="7" name="Grupp 6"/>
          <p:cNvGrpSpPr/>
          <p:nvPr/>
        </p:nvGrpSpPr>
        <p:grpSpPr>
          <a:xfrm>
            <a:off x="-553416" y="-34366"/>
            <a:ext cx="12745416" cy="7272808"/>
            <a:chOff x="-240704" y="-99392"/>
            <a:chExt cx="12745416" cy="7272808"/>
          </a:xfrm>
        </p:grpSpPr>
        <p:sp>
          <p:nvSpPr>
            <p:cNvPr id="8" name="Rektangel 7"/>
            <p:cNvSpPr/>
            <p:nvPr/>
          </p:nvSpPr>
          <p:spPr>
            <a:xfrm>
              <a:off x="-240704" y="-99392"/>
              <a:ext cx="12745416" cy="727280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pic>
          <p:nvPicPr>
            <p:cNvPr id="9" name="Bildobjekt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88089" y="6075795"/>
              <a:ext cx="1257067" cy="471134"/>
            </a:xfrm>
            <a:prstGeom prst="rect">
              <a:avLst/>
            </a:prstGeom>
          </p:spPr>
        </p:pic>
        <p:pic>
          <p:nvPicPr>
            <p:cNvPr id="10" name="Bildobjekt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31909" y="6165304"/>
              <a:ext cx="1295239" cy="390476"/>
            </a:xfrm>
            <a:prstGeom prst="rect">
              <a:avLst/>
            </a:prstGeom>
          </p:spPr>
        </p:pic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00256" y="6063912"/>
              <a:ext cx="1677136" cy="555038"/>
            </a:xfrm>
            <a:prstGeom prst="rect">
              <a:avLst/>
            </a:prstGeom>
          </p:spPr>
        </p:pic>
        <p:pic>
          <p:nvPicPr>
            <p:cNvPr id="12" name="Bildobjekt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344" y="459129"/>
              <a:ext cx="4642596" cy="4957608"/>
            </a:xfrm>
            <a:prstGeom prst="rect">
              <a:avLst/>
            </a:prstGeom>
          </p:spPr>
        </p:pic>
        <p:sp>
          <p:nvSpPr>
            <p:cNvPr id="13" name="textruta 12"/>
            <p:cNvSpPr txBox="1"/>
            <p:nvPr/>
          </p:nvSpPr>
          <p:spPr>
            <a:xfrm>
              <a:off x="4283242" y="2942885"/>
              <a:ext cx="7620726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v-SE" sz="2800" dirty="0">
                  <a:latin typeface="Inter" pitchFamily="34" charset="0"/>
                  <a:ea typeface="Inter" pitchFamily="34" charset="0"/>
                </a:rPr>
                <a:t>Norra Mellansverige</a:t>
              </a:r>
            </a:p>
            <a:p>
              <a:pPr algn="r"/>
              <a:r>
                <a:rPr lang="sv-SE" sz="3600" dirty="0">
                  <a:latin typeface="Inter" pitchFamily="34" charset="0"/>
                  <a:ea typeface="Inter" pitchFamily="34" charset="0"/>
                </a:rPr>
                <a:t>Regional handlingsplan för Europeiska socialfonden</a:t>
              </a:r>
            </a:p>
            <a:p>
              <a:pPr algn="r"/>
              <a:r>
                <a:rPr lang="sv-SE" sz="3600" dirty="0">
                  <a:latin typeface="Inter" pitchFamily="34" charset="0"/>
                  <a:ea typeface="Inter" pitchFamily="34" charset="0"/>
                </a:rPr>
                <a:t>2021-2027</a:t>
              </a:r>
            </a:p>
            <a:p>
              <a:pPr algn="r"/>
              <a:r>
                <a:rPr lang="sv-SE" sz="2000" dirty="0">
                  <a:latin typeface="Inter" pitchFamily="34" charset="0"/>
                  <a:ea typeface="Inter" pitchFamily="34" charset="0"/>
                </a:rPr>
                <a:t>2022-08-25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9937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7BA8AB-5DDF-9B49-A61D-E33EF0AEC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/>
              <a:t>Område 3 – Återinträde på arbetsmarknaden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DA8C70-09ED-A84F-8C03-E2A70777F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781"/>
            <a:ext cx="10626810" cy="53907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v-SE" sz="3300" i="1" dirty="0"/>
              <a:t>Ett ökat återinträde på arbetsmarknaden i synnerhet för individer med högst förgymnasial utbildning, funktionsnedsättning, sjukskrivna, utomeuropeiskt födda och äldre</a:t>
            </a:r>
            <a:endParaRPr lang="sv-SE" sz="3300" dirty="0"/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b="1" dirty="0"/>
              <a:t>Exempel på insatser</a:t>
            </a:r>
          </a:p>
          <a:p>
            <a:pPr lvl="0"/>
            <a:r>
              <a:rPr lang="sv-SE" dirty="0"/>
              <a:t>Skapa långsiktigt hållbara strukturer för både kompetensförsörjning och kompetensutveckling hos arbetsgivare </a:t>
            </a:r>
          </a:p>
          <a:p>
            <a:pPr lvl="0"/>
            <a:r>
              <a:rPr lang="sv-SE" dirty="0"/>
              <a:t>Bygga/Etablera/utveckla strukturer för samverkan mellan organisationer och aktörer som på olika sätt arbetar med olika målgrupper</a:t>
            </a:r>
          </a:p>
          <a:p>
            <a:pPr lvl="0"/>
            <a:r>
              <a:rPr lang="sv-SE" dirty="0"/>
              <a:t>Höjd kompetens om möjligheter att anpassa arbetsplatser för att sjukskrivna och/eller funktionsnedsatta i större utsträckning ska kunna få jobb</a:t>
            </a:r>
          </a:p>
          <a:p>
            <a:pPr lvl="0"/>
            <a:r>
              <a:rPr lang="sv-SE" dirty="0"/>
              <a:t>Stöd för arbetsgivare att ta emot praktikanter</a:t>
            </a:r>
          </a:p>
          <a:p>
            <a:pPr lvl="0"/>
            <a:r>
              <a:rPr lang="sv-SE" dirty="0"/>
              <a:t>Individuellt stöd utifrån individuella förutsättningar och behov</a:t>
            </a:r>
          </a:p>
          <a:p>
            <a:pPr lvl="0"/>
            <a:r>
              <a:rPr lang="sv-SE" dirty="0"/>
              <a:t>Validering</a:t>
            </a:r>
          </a:p>
          <a:p>
            <a:pPr lvl="0"/>
            <a:r>
              <a:rPr lang="sv-SE" dirty="0"/>
              <a:t>Kombinationsutbildning (teori och praktik parallellt)</a:t>
            </a:r>
          </a:p>
          <a:p>
            <a:pPr lvl="0"/>
            <a:r>
              <a:rPr lang="sv-SE" dirty="0"/>
              <a:t>Praktik</a:t>
            </a:r>
          </a:p>
          <a:p>
            <a:pPr lvl="0"/>
            <a:r>
              <a:rPr lang="sv-SE" dirty="0"/>
              <a:t>Förstärkt Studie- och yrkesvägledning</a:t>
            </a:r>
          </a:p>
          <a:p>
            <a:pPr lvl="0"/>
            <a:r>
              <a:rPr lang="sv-SE" dirty="0"/>
              <a:t>Hälsofrämjande insatser som leder till att individen kan återinträda på arbetsmarknaden alternativt kommer närmare arbetsmarknaden (steg på vägen)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828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7BA8AB-5DDF-9B49-A61D-E33EF0AEC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/>
              <a:t>Område 4 – Instabil ställning på arbetsmarknaden</a:t>
            </a:r>
            <a:r>
              <a:rPr lang="sv-SE" b="1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DA8C70-09ED-A84F-8C03-E2A70777F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280"/>
            <a:ext cx="10515600" cy="539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sz="3500" i="1" dirty="0"/>
              <a:t>En stabilare ställning på arbetsmarknaden för individer med instabil anställning</a:t>
            </a:r>
            <a:endParaRPr lang="sv-SE" sz="3500" dirty="0"/>
          </a:p>
          <a:p>
            <a:pPr marL="0" indent="0">
              <a:buNone/>
            </a:pPr>
            <a:endParaRPr lang="sv-SE" sz="2200" b="1" dirty="0"/>
          </a:p>
          <a:p>
            <a:pPr marL="0" indent="0">
              <a:buNone/>
            </a:pPr>
            <a:r>
              <a:rPr lang="sv-SE" sz="2400" b="1" dirty="0"/>
              <a:t>Exempel på insatser</a:t>
            </a:r>
            <a:r>
              <a:rPr lang="sv-SE" sz="2200" b="1" dirty="0"/>
              <a:t>:</a:t>
            </a:r>
          </a:p>
          <a:p>
            <a:pPr lvl="0"/>
            <a:r>
              <a:rPr lang="sv-SE" sz="2400" dirty="0"/>
              <a:t>Skapa struktur för långsiktig kompetensförsörjning hos arbetsgivare</a:t>
            </a:r>
          </a:p>
          <a:p>
            <a:pPr lvl="0"/>
            <a:r>
              <a:rPr lang="sv-SE" sz="2400" dirty="0"/>
              <a:t>Skapa struktur för kompetensutvecklingsinsatser för redan anställd personal</a:t>
            </a:r>
          </a:p>
          <a:p>
            <a:pPr lvl="0"/>
            <a:r>
              <a:rPr lang="sv-SE" sz="2400" dirty="0"/>
              <a:t>Bygga/Etablera/utveckla strukturer för samverkan mellan organisationer och aktörer som på olika sätt arbetar med målgruppen </a:t>
            </a:r>
          </a:p>
          <a:p>
            <a:pPr lvl="0"/>
            <a:r>
              <a:rPr lang="sv-SE" sz="2400" dirty="0"/>
              <a:t>Attitydförändrande insatser som stimulerar studier eller att söka annat arbete med tryggare anställning</a:t>
            </a:r>
          </a:p>
          <a:p>
            <a:pPr lvl="0"/>
            <a:r>
              <a:rPr lang="sv-SE" sz="2400" dirty="0"/>
              <a:t>Utbildning- Insatser för omställning karriärväxling</a:t>
            </a:r>
          </a:p>
          <a:p>
            <a:pPr lvl="0"/>
            <a:r>
              <a:rPr lang="sv-SE" sz="2400" dirty="0"/>
              <a:t>Omskolning-Insatser för att byta jobb, bransch </a:t>
            </a:r>
          </a:p>
          <a:p>
            <a:pPr lvl="0"/>
            <a:r>
              <a:rPr lang="sv-SE" sz="2400" dirty="0"/>
              <a:t>Underlätta kompetensutvecklingsinsatser för individer med osäker ställning</a:t>
            </a:r>
          </a:p>
          <a:p>
            <a:pPr lvl="0"/>
            <a:r>
              <a:rPr lang="sv-SE" sz="2400" dirty="0"/>
              <a:t>Underlätta övergångar internt på arbetsplatsen (Arbetsväxling)</a:t>
            </a:r>
          </a:p>
          <a:p>
            <a:pPr lvl="0"/>
            <a:r>
              <a:rPr lang="sv-SE" sz="2400" dirty="0"/>
              <a:t>Stärka livslångt lärande</a:t>
            </a:r>
          </a:p>
          <a:p>
            <a:pPr lvl="0"/>
            <a:r>
              <a:rPr lang="sv-SE" sz="2400" dirty="0"/>
              <a:t>Validering</a:t>
            </a:r>
          </a:p>
          <a:p>
            <a:pPr lvl="0"/>
            <a:r>
              <a:rPr lang="sv-SE" sz="2400" dirty="0"/>
              <a:t>Kartläggningsinsatser över aktörer och insatser inför framtida projekt</a:t>
            </a:r>
          </a:p>
          <a:p>
            <a:pPr marL="0" indent="0">
              <a:buNone/>
            </a:pP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2910501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FC8047-2EEA-2246-9A72-0135D59E2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/>
              <a:t>Område 5 – Stabil ställning på arbetsmarknaden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8C613F-C512-8C4F-97D1-BCEFA290C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55149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200" i="1" dirty="0"/>
              <a:t>En fortsatt stabil ställning på arbetsmarknaden för individer som idag har en stabil ställning på arbetsmarknaden</a:t>
            </a:r>
            <a:endParaRPr lang="sv-SE" sz="2200" dirty="0"/>
          </a:p>
          <a:p>
            <a:pPr marL="0" lvl="0" indent="0">
              <a:buNone/>
            </a:pPr>
            <a:endParaRPr lang="sv-SE" sz="1800" b="1" dirty="0"/>
          </a:p>
          <a:p>
            <a:pPr marL="0" lvl="0" indent="0">
              <a:buNone/>
            </a:pPr>
            <a:r>
              <a:rPr lang="sv-SE" sz="1800" b="1" dirty="0"/>
              <a:t>Exempel på insatser:</a:t>
            </a:r>
          </a:p>
          <a:p>
            <a:pPr lvl="0"/>
            <a:r>
              <a:rPr lang="sv-SE" sz="1800" dirty="0"/>
              <a:t>Skapa struktur för långsiktig kompetensförsörjning hos arbetsgivare</a:t>
            </a:r>
          </a:p>
          <a:p>
            <a:pPr lvl="0"/>
            <a:r>
              <a:rPr lang="sv-SE" sz="1800" dirty="0"/>
              <a:t>Skapa struktur för kompetensutvecklingsinsatser för redan anställd personal</a:t>
            </a:r>
          </a:p>
          <a:p>
            <a:pPr lvl="0"/>
            <a:r>
              <a:rPr lang="sv-SE" sz="1800" dirty="0"/>
              <a:t>Höjd ”Beställarkompetens”, </a:t>
            </a:r>
            <a:r>
              <a:rPr lang="sv-SE" sz="1800" dirty="0" err="1"/>
              <a:t>d.vs</a:t>
            </a:r>
            <a:r>
              <a:rPr lang="sv-SE" sz="1800" dirty="0"/>
              <a:t>. vilken nivå och vilken kompetens arbetsgivare behöver för fler eller nya affärsområden eller expansion/omställning etc. </a:t>
            </a:r>
          </a:p>
          <a:p>
            <a:pPr lvl="0"/>
            <a:r>
              <a:rPr lang="sv-SE" sz="1800" dirty="0"/>
              <a:t>Utvecklat arbete för att bli attraktiv arbetsgivare </a:t>
            </a:r>
          </a:p>
          <a:p>
            <a:pPr lvl="0"/>
            <a:r>
              <a:rPr lang="sv-SE" sz="1800" dirty="0"/>
              <a:t>Visa på karriärmöjligheter</a:t>
            </a:r>
          </a:p>
          <a:p>
            <a:pPr lvl="0"/>
            <a:r>
              <a:rPr lang="sv-SE" sz="1800" dirty="0"/>
              <a:t>Medvetandegöra möjligheterna att rekrytera icke traditionellt hos arbetsgivare</a:t>
            </a:r>
          </a:p>
          <a:p>
            <a:pPr lvl="0"/>
            <a:r>
              <a:rPr lang="sv-SE" sz="1800" dirty="0"/>
              <a:t>Normbrytande insatser för att minska könsstereotypa yrkesval</a:t>
            </a:r>
          </a:p>
          <a:p>
            <a:pPr lvl="0"/>
            <a:r>
              <a:rPr lang="sv-SE" sz="1800" dirty="0"/>
              <a:t>Underlätta övergångar internt på arbetsplatsen (Arbetsväxling)</a:t>
            </a:r>
          </a:p>
          <a:p>
            <a:pPr lvl="0"/>
            <a:r>
              <a:rPr lang="sv-SE" sz="1800" dirty="0"/>
              <a:t>Stärka livslångt lärande</a:t>
            </a:r>
          </a:p>
          <a:p>
            <a:pPr lvl="0"/>
            <a:r>
              <a:rPr lang="sv-SE" sz="1800" dirty="0"/>
              <a:t>Validering</a:t>
            </a:r>
          </a:p>
        </p:txBody>
      </p:sp>
    </p:spTree>
    <p:extLst>
      <p:ext uri="{BB962C8B-B14F-4D97-AF65-F5344CB8AC3E}">
        <p14:creationId xmlns:p14="http://schemas.microsoft.com/office/powerpoint/2010/main" val="1870105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FC8047-2EEA-2246-9A72-0135D59E2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737" y="653883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sv-SE" sz="4000" b="1" dirty="0"/>
            </a:br>
            <a:br>
              <a:rPr lang="sv-SE" sz="4000" b="1" dirty="0"/>
            </a:br>
            <a:br>
              <a:rPr lang="sv-SE" sz="4000" b="1" dirty="0"/>
            </a:br>
            <a:br>
              <a:rPr lang="sv-SE" sz="4000" b="1" dirty="0"/>
            </a:br>
            <a:br>
              <a:rPr lang="sv-SE" sz="4000" b="1" dirty="0"/>
            </a:br>
            <a:br>
              <a:rPr lang="sv-SE" sz="4000" b="1" dirty="0"/>
            </a:br>
            <a:br>
              <a:rPr lang="sv-SE" sz="4000" b="1" dirty="0"/>
            </a:br>
            <a:br>
              <a:rPr lang="sv-SE" sz="4000" b="1" dirty="0"/>
            </a:br>
            <a:r>
              <a:rPr lang="sv-SE" sz="7300" b="1" dirty="0">
                <a:solidFill>
                  <a:srgbClr val="FF0000"/>
                </a:solidFill>
              </a:rPr>
              <a:t>Tack för oss!</a:t>
            </a:r>
            <a:br>
              <a:rPr lang="sv-SE" sz="4000" b="1" dirty="0"/>
            </a:br>
            <a:br>
              <a:rPr lang="sv-SE" sz="4000" b="1" dirty="0"/>
            </a:br>
            <a:br>
              <a:rPr lang="sv-SE" sz="4000" b="1" dirty="0"/>
            </a:br>
            <a:r>
              <a:rPr lang="sv-SE" sz="2200" dirty="0"/>
              <a:t>Conny Danielsson		</a:t>
            </a:r>
            <a:br>
              <a:rPr lang="sv-SE" sz="2200" dirty="0"/>
            </a:br>
            <a:r>
              <a:rPr lang="sv-SE" sz="2200" dirty="0"/>
              <a:t>Strateg Region Dalarna</a:t>
            </a:r>
            <a:br>
              <a:rPr lang="sv-SE" sz="2200" dirty="0"/>
            </a:br>
            <a:r>
              <a:rPr lang="sv-SE" sz="2200" dirty="0">
                <a:hlinkClick r:id="rId3"/>
              </a:rPr>
              <a:t>conny.danielsson@regiondalarna</a:t>
            </a:r>
            <a:r>
              <a:rPr lang="sv-SE" sz="2200">
                <a:hlinkClick r:id="rId3"/>
              </a:rPr>
              <a:t>.se</a:t>
            </a:r>
            <a:r>
              <a:rPr lang="sv-SE" sz="2200"/>
              <a:t> </a:t>
            </a:r>
            <a:br>
              <a:rPr lang="sv-SE" sz="2200" dirty="0"/>
            </a:br>
            <a:br>
              <a:rPr lang="sv-SE" sz="2200" dirty="0"/>
            </a:br>
            <a:r>
              <a:rPr lang="sv-SE" sz="2200" dirty="0"/>
              <a:t>Ulrica Matthed Bergström</a:t>
            </a:r>
            <a:br>
              <a:rPr lang="sv-SE" sz="2200" dirty="0"/>
            </a:br>
            <a:r>
              <a:rPr lang="sv-SE" sz="2200" dirty="0"/>
              <a:t>Strateg Region Värmland</a:t>
            </a:r>
            <a:br>
              <a:rPr lang="sv-SE" sz="2200" dirty="0"/>
            </a:br>
            <a:r>
              <a:rPr lang="sv-SE" sz="2200" dirty="0">
                <a:hlinkClick r:id="rId4"/>
              </a:rPr>
              <a:t>ulrica.matthedbergstrom@regionvarmland.se</a:t>
            </a:r>
            <a:br>
              <a:rPr lang="sv-SE" sz="2200" dirty="0"/>
            </a:br>
            <a:br>
              <a:rPr lang="sv-SE" sz="2200" dirty="0"/>
            </a:br>
            <a:br>
              <a:rPr lang="sv-SE" sz="2000" dirty="0"/>
            </a:b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087037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/>
        </p:nvSpPr>
        <p:spPr>
          <a:xfrm>
            <a:off x="545592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569845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Skrivargrupp ESF+</a:t>
            </a:r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>
          <a:xfrm>
            <a:off x="838200" y="2371213"/>
            <a:ext cx="8196618" cy="4343912"/>
          </a:xfrm>
        </p:spPr>
        <p:txBody>
          <a:bodyPr numCol="1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v-SE" sz="1800" b="1" dirty="0"/>
              <a:t>Region Dalarna</a:t>
            </a:r>
            <a:br>
              <a:rPr lang="sv-SE" sz="1800" dirty="0"/>
            </a:br>
            <a:r>
              <a:rPr lang="sv-SE" sz="1800" dirty="0"/>
              <a:t>Conny Danielsson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1800" b="1" dirty="0"/>
              <a:t>Region Gävleborg</a:t>
            </a:r>
            <a:br>
              <a:rPr lang="sv-SE" sz="1800" b="1" dirty="0"/>
            </a:br>
            <a:r>
              <a:rPr lang="sv-SE" sz="1800" dirty="0"/>
              <a:t>Johannes Sjögren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1800" b="1" dirty="0"/>
              <a:t>Region Värmland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sz="1800" dirty="0"/>
              <a:t>Ulrica Matthed Bergström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sz="1800" dirty="0"/>
              <a:t>Britta Zetterlund-Johansson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1800" b="1" dirty="0"/>
              <a:t>Koordineras av Region Gävleborg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sz="1800" dirty="0"/>
              <a:t>Ann-Christin Gagge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931" y="2773170"/>
            <a:ext cx="2162477" cy="201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82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8388"/>
          </a:xfrm>
        </p:spPr>
        <p:txBody>
          <a:bodyPr>
            <a:normAutofit/>
          </a:bodyPr>
          <a:lstStyle/>
          <a:p>
            <a:r>
              <a:rPr lang="sv-SE" b="1" dirty="0"/>
              <a:t>Utgångspunkter för arbetet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199" y="1771488"/>
            <a:ext cx="12051453" cy="4721387"/>
          </a:xfrm>
        </p:spPr>
        <p:txBody>
          <a:bodyPr>
            <a:normAutofit fontScale="55000" lnSpcReduction="20000"/>
          </a:bodyPr>
          <a:lstStyle/>
          <a:p>
            <a:r>
              <a:rPr lang="sv-SE" i="1" dirty="0"/>
              <a:t>Regionala utvecklingsstrategier i resp. län</a:t>
            </a:r>
          </a:p>
          <a:p>
            <a:r>
              <a:rPr lang="sv-SE" i="1" dirty="0"/>
              <a:t>Socioekonomisk analys</a:t>
            </a:r>
            <a:endParaRPr lang="sv-SE" dirty="0"/>
          </a:p>
          <a:p>
            <a:r>
              <a:rPr lang="sv-SE" sz="2700" i="1" dirty="0"/>
              <a:t>Norra Mellansverige är övergångsregion</a:t>
            </a:r>
          </a:p>
          <a:p>
            <a:r>
              <a:rPr lang="sv-SE" sz="2700" i="1" dirty="0"/>
              <a:t>Programmål ESF+</a:t>
            </a:r>
          </a:p>
          <a:p>
            <a:pPr marL="0" indent="0">
              <a:buNone/>
            </a:pPr>
            <a:endParaRPr lang="sv-SE" sz="2900" i="1" dirty="0"/>
          </a:p>
          <a:p>
            <a:pPr marL="0" indent="0">
              <a:buNone/>
            </a:pPr>
            <a:r>
              <a:rPr lang="sv-SE" b="1" dirty="0"/>
              <a:t>Generella utmaningar i Norra Mellansverige:</a:t>
            </a:r>
            <a:endParaRPr lang="sv-SE" dirty="0"/>
          </a:p>
          <a:p>
            <a:r>
              <a:rPr lang="sv-SE" dirty="0"/>
              <a:t>Hög arbetslöshet</a:t>
            </a:r>
          </a:p>
          <a:p>
            <a:r>
              <a:rPr lang="sv-SE" dirty="0"/>
              <a:t>Höga kostnader för försörjningsstöd</a:t>
            </a:r>
          </a:p>
          <a:p>
            <a:r>
              <a:rPr lang="sv-SE" dirty="0"/>
              <a:t>Hög ohälsa</a:t>
            </a:r>
          </a:p>
          <a:p>
            <a:r>
              <a:rPr lang="sv-SE" dirty="0"/>
              <a:t>Låg utbildningsnivå</a:t>
            </a:r>
          </a:p>
          <a:p>
            <a:r>
              <a:rPr lang="sv-SE" dirty="0"/>
              <a:t>Könssegregerad arbetsmarknad</a:t>
            </a:r>
          </a:p>
          <a:p>
            <a:r>
              <a:rPr lang="sv-SE" dirty="0"/>
              <a:t>Glesbygdsproblematik</a:t>
            </a:r>
          </a:p>
          <a:p>
            <a:r>
              <a:rPr lang="sv-SE" dirty="0"/>
              <a:t>Stora regionala variationer</a:t>
            </a:r>
          </a:p>
          <a:p>
            <a:r>
              <a:rPr lang="sv-SE" dirty="0"/>
              <a:t>Demografiska utmaningar</a:t>
            </a:r>
          </a:p>
          <a:p>
            <a:r>
              <a:rPr lang="sv-SE" dirty="0"/>
              <a:t>Konjunkturkänslig industri</a:t>
            </a:r>
          </a:p>
        </p:txBody>
      </p:sp>
    </p:spTree>
    <p:extLst>
      <p:ext uri="{BB962C8B-B14F-4D97-AF65-F5344CB8AC3E}">
        <p14:creationId xmlns:p14="http://schemas.microsoft.com/office/powerpoint/2010/main" val="201105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8388"/>
          </a:xfrm>
        </p:spPr>
        <p:txBody>
          <a:bodyPr>
            <a:normAutofit/>
          </a:bodyPr>
          <a:lstStyle/>
          <a:p>
            <a:r>
              <a:rPr lang="sv-SE" b="1" dirty="0"/>
              <a:t>Regionala mål för insatserna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199" y="1771488"/>
            <a:ext cx="12051453" cy="4721387"/>
          </a:xfrm>
        </p:spPr>
        <p:txBody>
          <a:bodyPr>
            <a:normAutofit/>
          </a:bodyPr>
          <a:lstStyle/>
          <a:p>
            <a:r>
              <a:rPr lang="sv-SE" dirty="0"/>
              <a:t>Fler individer behöver komma in på arbetsmarknaden</a:t>
            </a:r>
          </a:p>
          <a:p>
            <a:r>
              <a:rPr lang="sv-SE" dirty="0"/>
              <a:t>Arbetslösheten måste minska</a:t>
            </a:r>
          </a:p>
          <a:p>
            <a:r>
              <a:rPr lang="sv-SE" dirty="0"/>
              <a:t>Utbildningsnivån behöver höjas</a:t>
            </a:r>
            <a:endParaRPr lang="sv-SE" i="1" dirty="0"/>
          </a:p>
          <a:p>
            <a:r>
              <a:rPr lang="sv-SE" dirty="0"/>
              <a:t>Matchningen på arbetsmarknaden behöver utvecklas</a:t>
            </a:r>
          </a:p>
          <a:p>
            <a:r>
              <a:rPr lang="sv-SE" dirty="0"/>
              <a:t>Omställningen på arbetsmarknaden kräver ny kompetens </a:t>
            </a:r>
          </a:p>
          <a:p>
            <a:r>
              <a:rPr lang="sv-SE" dirty="0"/>
              <a:t>Attityder behöver förändras</a:t>
            </a:r>
          </a:p>
          <a:p>
            <a:r>
              <a:rPr lang="sv-SE" dirty="0"/>
              <a:t>Omställningskapaciteten behöver höjas </a:t>
            </a:r>
            <a:endParaRPr lang="sv-SE" sz="2900" i="1" dirty="0"/>
          </a:p>
        </p:txBody>
      </p:sp>
    </p:spTree>
    <p:extLst>
      <p:ext uri="{BB962C8B-B14F-4D97-AF65-F5344CB8AC3E}">
        <p14:creationId xmlns:p14="http://schemas.microsoft.com/office/powerpoint/2010/main" val="414979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2920" y="102870"/>
            <a:ext cx="10287000" cy="548641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1000"/>
              </a:spcBef>
            </a:pPr>
            <a:br>
              <a:rPr lang="sv-SE" b="1" dirty="0"/>
            </a:br>
            <a:r>
              <a:rPr lang="sv-SE" b="1" dirty="0"/>
              <a:t>Tematiska målområden</a:t>
            </a:r>
            <a:br>
              <a:rPr lang="sv-SE" b="1" dirty="0"/>
            </a:br>
            <a:endParaRPr lang="sv-SE" sz="31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199" y="1771488"/>
            <a:ext cx="12051453" cy="4721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i="1" dirty="0"/>
          </a:p>
        </p:txBody>
      </p:sp>
      <p:sp>
        <p:nvSpPr>
          <p:cNvPr id="4" name="textruta 3"/>
          <p:cNvSpPr txBox="1"/>
          <p:nvPr/>
        </p:nvSpPr>
        <p:spPr>
          <a:xfrm>
            <a:off x="331470" y="1014452"/>
            <a:ext cx="1171575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Område 1 – Ekonomisk utsatthet. </a:t>
            </a:r>
            <a:endParaRPr lang="sv-SE" sz="2400" dirty="0"/>
          </a:p>
          <a:p>
            <a:r>
              <a:rPr lang="sv-SE" dirty="0"/>
              <a:t>Mål med insatser</a:t>
            </a:r>
            <a:r>
              <a:rPr lang="sv-SE" sz="2400" dirty="0"/>
              <a:t>: </a:t>
            </a:r>
            <a:r>
              <a:rPr lang="sv-SE" i="1" dirty="0"/>
              <a:t>Minskad ekonomisk utsatthet för individer som lever i relativ fattigdom</a:t>
            </a:r>
          </a:p>
          <a:p>
            <a:endParaRPr lang="sv-SE" b="1" dirty="0"/>
          </a:p>
          <a:p>
            <a:r>
              <a:rPr lang="sv-SE" b="1" dirty="0"/>
              <a:t>Område 2 - Etablering på arbetsmarknaden</a:t>
            </a:r>
          </a:p>
          <a:p>
            <a:r>
              <a:rPr lang="sv-SE" dirty="0"/>
              <a:t>Mål med insatser: </a:t>
            </a:r>
            <a:r>
              <a:rPr lang="sv-SE" i="1" dirty="0"/>
              <a:t>En stärkt etablering på arbetsmarknaden för individer som inte haft ett arbete, i synnerhet för        nyanlända, utrikes födda (särskilt kvinnor), ungdomar och individer med funktionsnedsättning.</a:t>
            </a:r>
            <a:endParaRPr lang="sv-SE" dirty="0"/>
          </a:p>
          <a:p>
            <a:endParaRPr lang="sv-SE" b="1" dirty="0"/>
          </a:p>
          <a:p>
            <a:r>
              <a:rPr lang="sv-SE" b="1" dirty="0"/>
              <a:t>Område 3- Återinträde på arbetsmarknaden</a:t>
            </a:r>
          </a:p>
          <a:p>
            <a:r>
              <a:rPr lang="sv-SE" dirty="0"/>
              <a:t>Mål med insatser: </a:t>
            </a:r>
            <a:r>
              <a:rPr lang="sv-SE" i="1" dirty="0"/>
              <a:t>Ett ökat återinträde på arbetsmarknaden i synnerhet för individer med högst förgymnasial utbildning, funktionsnedsättning, sjukskrivna, utomeuropeiskt födda och äldre</a:t>
            </a:r>
          </a:p>
          <a:p>
            <a:endParaRPr lang="sv-SE" i="1" dirty="0"/>
          </a:p>
          <a:p>
            <a:r>
              <a:rPr lang="sv-SE" b="1" dirty="0"/>
              <a:t>Område 4-En stabilare ställning på arbetsmarknaden för individer med instabil anställning</a:t>
            </a:r>
          </a:p>
          <a:p>
            <a:r>
              <a:rPr lang="sv-SE" dirty="0"/>
              <a:t>Mål med insatser: </a:t>
            </a:r>
            <a:r>
              <a:rPr lang="sv-SE" i="1" dirty="0"/>
              <a:t>En stabilare ställning på arbetsmarknaden för individer med instabil anställning</a:t>
            </a:r>
            <a:endParaRPr lang="sv-SE" dirty="0"/>
          </a:p>
          <a:p>
            <a:endParaRPr lang="sv-SE" dirty="0"/>
          </a:p>
          <a:p>
            <a:r>
              <a:rPr lang="sv-SE" b="1" dirty="0"/>
              <a:t>Område 5- Stabil ställning på arbetsmarknaden</a:t>
            </a:r>
          </a:p>
          <a:p>
            <a:r>
              <a:rPr lang="sv-SE" dirty="0"/>
              <a:t>Mål med insatser: </a:t>
            </a:r>
            <a:r>
              <a:rPr lang="sv-SE" i="1" dirty="0"/>
              <a:t>En fortsatt stabil ställning på arbetsmarknaden för individer som idag har en stabil ställning på arbetsmarknaden</a:t>
            </a:r>
            <a:endParaRPr lang="sv-SE" dirty="0"/>
          </a:p>
          <a:p>
            <a:endParaRPr lang="sv-SE" dirty="0"/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02550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FC8047-2EEA-2246-9A72-0135D59E2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/>
              <a:t>Regionala prioriteringar för utlysningar, ansökningar och genomförande av projekt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8C613F-C512-8C4F-97D1-BCEFA290C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Insatser ska bidra till att uppfylla målen i RUS och ESF+ programmet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Insatserna ska bidra till hållbart arbetsliv och livslångt lärande utifrån tre perspektiv:</a:t>
            </a:r>
          </a:p>
          <a:p>
            <a:pPr marL="0" indent="0">
              <a:buNone/>
            </a:pPr>
            <a:r>
              <a:rPr lang="sv-SE" i="1" dirty="0"/>
              <a:t>- Individperspektivet</a:t>
            </a:r>
            <a:endParaRPr lang="sv-SE" dirty="0"/>
          </a:p>
          <a:p>
            <a:pPr marL="0" indent="0">
              <a:buNone/>
            </a:pPr>
            <a:r>
              <a:rPr lang="sv-SE" i="1" dirty="0"/>
              <a:t>- Organisationsperspektivet</a:t>
            </a:r>
            <a:endParaRPr lang="sv-SE" dirty="0"/>
          </a:p>
          <a:p>
            <a:pPr marL="0" indent="0">
              <a:buNone/>
            </a:pPr>
            <a:r>
              <a:rPr lang="sv-SE" i="1" dirty="0"/>
              <a:t>- Systemperspektivet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Insatserna ska bidra till hållbar samverkan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Insatserna ska bidra till jämlika levnadsvillkor</a:t>
            </a:r>
          </a:p>
          <a:p>
            <a:pPr lvl="0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3782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92" y="0"/>
            <a:ext cx="11526708" cy="648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42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7BA8AB-5DDF-9B49-A61D-E33EF0AEC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/>
              <a:t>Tematiska målområden, nationella programmet Område 1 – Ekonomisk utsatthet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DA8C70-09ED-A84F-8C03-E2A70777F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350" y="1825625"/>
            <a:ext cx="10515600" cy="50323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v-SE" sz="4000" i="1" dirty="0"/>
              <a:t>Minskad ekonomisk utsatthet för individer som lever i relativ fattigdom</a:t>
            </a:r>
            <a:endParaRPr lang="sv-SE" sz="4000" dirty="0"/>
          </a:p>
          <a:p>
            <a:pPr marL="0" indent="0">
              <a:buNone/>
            </a:pPr>
            <a:endParaRPr lang="sv-SE" sz="3800" b="1" dirty="0"/>
          </a:p>
          <a:p>
            <a:pPr marL="0" indent="0">
              <a:buNone/>
            </a:pPr>
            <a:r>
              <a:rPr lang="sv-SE" sz="3800" b="1" dirty="0"/>
              <a:t>Exempel på insatser</a:t>
            </a:r>
            <a:endParaRPr lang="sv-SE" sz="3800" dirty="0"/>
          </a:p>
          <a:p>
            <a:pPr lvl="0"/>
            <a:r>
              <a:rPr lang="sv-SE" sz="3800" dirty="0"/>
              <a:t>Förstärkt Studie- och yrkesvägledning</a:t>
            </a:r>
          </a:p>
          <a:p>
            <a:pPr lvl="0"/>
            <a:r>
              <a:rPr lang="sv-SE" sz="3800" dirty="0"/>
              <a:t>Utbildning i samhällsorientering och arbetsmarknadskunskap</a:t>
            </a:r>
          </a:p>
          <a:p>
            <a:pPr lvl="0"/>
            <a:r>
              <a:rPr lang="sv-SE" sz="3800" dirty="0"/>
              <a:t>Validering</a:t>
            </a:r>
          </a:p>
          <a:p>
            <a:pPr lvl="0"/>
            <a:r>
              <a:rPr lang="sv-SE" sz="3800" dirty="0"/>
              <a:t>Metoder som medför att fler individer kan tillgodogöra sig SFI-undervisning.</a:t>
            </a:r>
          </a:p>
          <a:p>
            <a:pPr lvl="0"/>
            <a:r>
              <a:rPr lang="sv-SE" sz="3800" dirty="0"/>
              <a:t>Praktik </a:t>
            </a:r>
          </a:p>
          <a:p>
            <a:pPr lvl="0"/>
            <a:r>
              <a:rPr lang="sv-SE" sz="3800" dirty="0"/>
              <a:t>Kombinationsutbildning (teori och praktik parallellt)</a:t>
            </a:r>
          </a:p>
          <a:p>
            <a:pPr lvl="0"/>
            <a:r>
              <a:rPr lang="sv-SE" sz="3800" dirty="0"/>
              <a:t>Stöd för arbetsgivare att ta emot praktikanter</a:t>
            </a:r>
          </a:p>
          <a:p>
            <a:pPr lvl="0"/>
            <a:r>
              <a:rPr lang="sv-SE" sz="3800" dirty="0"/>
              <a:t>Hälsofrämjande insatser som leder till att individen kommer närmare arbetsmarknaden (steg på vägen)</a:t>
            </a:r>
          </a:p>
          <a:p>
            <a:pPr lvl="0"/>
            <a:r>
              <a:rPr lang="sv-SE" sz="3800" dirty="0"/>
              <a:t>Integrerad utbildning om horisontella principer</a:t>
            </a:r>
          </a:p>
          <a:p>
            <a:pPr lvl="0"/>
            <a:r>
              <a:rPr lang="sv-SE" sz="3800" dirty="0"/>
              <a:t>Möjlighet att utveckla nya och samarbeta med Arbetsintegrerade sociala företag (ASF)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0977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7BA8AB-5DDF-9B49-A61D-E33EF0AEC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703"/>
            <a:ext cx="10538254" cy="994119"/>
          </a:xfrm>
        </p:spPr>
        <p:txBody>
          <a:bodyPr>
            <a:normAutofit/>
          </a:bodyPr>
          <a:lstStyle/>
          <a:p>
            <a:r>
              <a:rPr lang="sv-SE" sz="4000" b="1" dirty="0"/>
              <a:t>Område 2 – Etablering på arbetsmarknaden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DA8C70-09ED-A84F-8C03-E2A70777F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827" y="1136822"/>
            <a:ext cx="10501184" cy="552347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sz="2400" i="1" dirty="0"/>
              <a:t>En stärkt etablering på arbetsmarknaden för individer som inte haft ett arbete, i synnerhet för nyanlända, utrikes födda (särskilt kvinnor), ungdomar och individer med funktionsnedsättning.</a:t>
            </a:r>
            <a:endParaRPr lang="sv-SE" sz="2400" dirty="0"/>
          </a:p>
          <a:p>
            <a:pPr marL="0" indent="0">
              <a:buNone/>
            </a:pPr>
            <a:endParaRPr lang="sv-SE" sz="1900" b="1" dirty="0"/>
          </a:p>
          <a:p>
            <a:pPr marL="0" indent="0">
              <a:buNone/>
            </a:pPr>
            <a:r>
              <a:rPr lang="sv-SE" sz="1900" b="1" dirty="0"/>
              <a:t>Exempel på insatser:</a:t>
            </a:r>
          </a:p>
          <a:p>
            <a:pPr lvl="0"/>
            <a:r>
              <a:rPr lang="sv-SE" sz="1900" dirty="0"/>
              <a:t>Förstärkt strukturbyggande samverkan mellan berörda organisationer och myndigheter.</a:t>
            </a:r>
          </a:p>
          <a:p>
            <a:r>
              <a:rPr lang="sv-SE" sz="1900" dirty="0"/>
              <a:t>Skapa arenor för kombination av praktik, språk och utbildningsinsatser för inträde på arbetsmarknaden. </a:t>
            </a:r>
          </a:p>
          <a:p>
            <a:r>
              <a:rPr lang="sv-SE" sz="1900" dirty="0"/>
              <a:t>Stöttande insatser för ungdomar som riskerar att hoppa av skolan. Insatser för att motivera och stötta en återgång till studierna</a:t>
            </a:r>
          </a:p>
          <a:p>
            <a:r>
              <a:rPr lang="sv-SE" sz="1900" dirty="0"/>
              <a:t>Stöd för arbetsgivare att ta emot praktikanter</a:t>
            </a:r>
          </a:p>
          <a:p>
            <a:pPr lvl="0"/>
            <a:r>
              <a:rPr lang="sv-SE" sz="1900" dirty="0"/>
              <a:t>Förstärkt Studie- och yrkesvägledning</a:t>
            </a:r>
          </a:p>
          <a:p>
            <a:pPr lvl="0"/>
            <a:r>
              <a:rPr lang="sv-SE" sz="1900" dirty="0"/>
              <a:t>Praktik</a:t>
            </a:r>
          </a:p>
          <a:p>
            <a:r>
              <a:rPr lang="sv-SE" sz="1900" dirty="0"/>
              <a:t>Hälsofrämjande insatser som leder till att individen kan komma närmare arbetsmarknaden (steg på vägen)</a:t>
            </a:r>
          </a:p>
          <a:p>
            <a:r>
              <a:rPr lang="sv-SE" sz="1900" dirty="0"/>
              <a:t>Integrerad utbildning om horisontella principer</a:t>
            </a:r>
          </a:p>
          <a:p>
            <a:r>
              <a:rPr lang="sv-SE" sz="1900" dirty="0"/>
              <a:t>Möjlighet att utveckla nya och samarbeta med Arbetsintegrerade sociala företag (ASF)</a:t>
            </a:r>
          </a:p>
          <a:p>
            <a:pPr marL="0" indent="0">
              <a:buNone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779552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7573</TotalTime>
  <Words>951</Words>
  <Application>Microsoft Office PowerPoint</Application>
  <PresentationFormat>Bredbild</PresentationFormat>
  <Paragraphs>149</Paragraphs>
  <Slides>13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Inter</vt:lpstr>
      <vt:lpstr>Office-tema</vt:lpstr>
      <vt:lpstr>Norra Mellansverige</vt:lpstr>
      <vt:lpstr>Skrivargrupp ESF+</vt:lpstr>
      <vt:lpstr>Utgångspunkter för arbetet</vt:lpstr>
      <vt:lpstr>Regionala mål för insatserna</vt:lpstr>
      <vt:lpstr> Tematiska målområden </vt:lpstr>
      <vt:lpstr>Regionala prioriteringar för utlysningar, ansökningar och genomförande av projekt</vt:lpstr>
      <vt:lpstr>PowerPoint-presentation</vt:lpstr>
      <vt:lpstr>Tematiska målområden, nationella programmet Område 1 – Ekonomisk utsatthet </vt:lpstr>
      <vt:lpstr>Område 2 – Etablering på arbetsmarknaden</vt:lpstr>
      <vt:lpstr>Område 3 – Återinträde på arbetsmarknaden</vt:lpstr>
      <vt:lpstr>Område 4 – Instabil ställning på arbetsmarknaden </vt:lpstr>
      <vt:lpstr>Område 5 – Stabil ställning på arbetsmarknaden</vt:lpstr>
      <vt:lpstr>        Tack för oss!   Conny Danielsson   Strateg Region Dalarna conny.danielsson@regiondalarna.se   Ulrica Matthed Bergström Strateg Region Värmland ulrica.matthedbergstrom@regionvarmland.se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Norra Mellansverige</dc:title>
  <dc:creator>Helen Vogelmann</dc:creator>
  <cp:lastModifiedBy>Ivarsson Anita</cp:lastModifiedBy>
  <cp:revision>203</cp:revision>
  <cp:lastPrinted>2022-08-24T14:06:05Z</cp:lastPrinted>
  <dcterms:created xsi:type="dcterms:W3CDTF">2020-06-09T08:31:34Z</dcterms:created>
  <dcterms:modified xsi:type="dcterms:W3CDTF">2022-08-30T09:52:03Z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