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30" r:id="rId5"/>
    <p:sldId id="324" r:id="rId6"/>
    <p:sldId id="303" r:id="rId7"/>
    <p:sldId id="299" r:id="rId8"/>
    <p:sldId id="305" r:id="rId9"/>
    <p:sldId id="301" r:id="rId10"/>
    <p:sldId id="297" r:id="rId11"/>
    <p:sldId id="300" r:id="rId12"/>
    <p:sldId id="329" r:id="rId13"/>
    <p:sldId id="327" r:id="rId1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92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BE8CE-BF20-4309-9027-B31536E67F53}" type="datetimeFigureOut">
              <a:t>2022-08-30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7D51C-7815-48EE-A74D-B3D3D6A5E5AA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43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Samverkan/nära dialog; Mellan RUA och ESF rådet samt med aktörer som har projektidéer. Där olika aktörer i Mellersta Norrland behöver närma sig varandra då det finns ett stort behov att stärka den strukturella nivån.</a:t>
            </a:r>
          </a:p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7D51C-7815-48EE-A74D-B3D3D6A5E5AA}" type="slidenum"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074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0D559C-0394-9E58-5B40-E1CAAA8B5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1DB2287-74C4-C16B-8910-92FEA8C63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40E5C1-2B77-9B4B-8DD4-0EE44FFA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BA3108-5C15-864A-C9CD-50354393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2E44B7-6DB4-48C9-8A9C-82657F9B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5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A45D15-1429-1056-E6A2-E1FB6593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5116BB-0466-38DD-76D5-005376DA2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D78565-89FE-8804-EED8-179900CE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0A5571-6B4F-9169-2257-2E7D98CF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57DDBB-0378-7B00-E2F0-3C1AB27F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101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16F5EB2-D6A9-5E48-DC12-A8A9BE4A1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A0D6EC7-7A35-56C2-D0DE-3E45C38FF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0A8ABB-4A3B-A936-D437-7287E4EB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BFC493-C96C-8776-7CF5-EB3ABCBC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8156F0-30E2-DC10-BA93-DB068D28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57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FF75A-8E83-779A-6480-479628AE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F39D4F-5744-88F2-54C5-E6D258C59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A5F37-975E-C748-B644-3F08B811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1E8DDA-CB06-2D66-C7CF-949120B7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BF9616-B05D-0CFE-427C-23A2BFA5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17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FD245C-1B3F-EFC8-1E3A-DF93C6C4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73ABAF-78A1-A27A-AD71-7ACF3BC46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351C67-755D-E4D7-8E16-FCCD7EAB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B24486-01E9-F6F6-6C19-0D6D0F50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2C5A61-C00D-461C-6FE0-20918D36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87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835A4-00D3-E9AC-8CC1-0F9353FE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868735-7DD5-9960-C5B5-3CE1EFCE3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8FD023B-9127-B58E-0565-3C2D2CC86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02A5EB-16C6-B672-4577-EFC32BCA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DF5339-3FB0-A9F0-5C0D-B99B7162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982D0D-E5E7-4D73-957D-F6DFE1E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64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CCCE5-0A9F-05F8-F2E6-3BD3D503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A83B2C-B1E1-1F73-6FB4-3A5E589C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E90C0D0-FB52-3E4C-BDBD-DD0F54701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14261B-32DF-1510-4DD0-F07EC5B00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6231B4-5439-8A49-93FB-DBC3BB9D3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94ECF12-36CA-44C3-0502-5F3EFCF7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8F3B90-308F-D1F2-8D37-85E4C254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967D006-11FE-7735-46CE-E6E7A77C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63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C5160-4C0F-C921-7162-ABBCF3F7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273037-FA26-3F76-8C77-E3CAB4A9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725AB5B-424A-765B-AF74-A60CB1C2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687DE4-8AF5-32F5-9741-C4EF6354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89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7E4381B-A12A-0804-9132-BA0E4D0F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A440C8-C792-D97C-4010-9A4043F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1D91FD-7442-DDDD-C14D-41EAA6B2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76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901519-1275-6024-4CDE-EB9F5BE7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C729C5-7360-20AF-FFFA-241E8BA6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46D886-5E13-04FC-F38B-B29DA14DF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306FE5-5A47-85F5-9AE3-1C4196A2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278BA7-2AA6-17A7-5B33-15AC6847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B93437D-8A7E-2FB6-85A0-30FFA4A1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96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DAD9F8-DCBE-62C5-E90E-3B95408F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AFADA60-E2F4-A014-A34A-1D2FF26E0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8C41F6-836E-CC17-72F8-5DF29257A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A7041C9-113A-8F46-3C03-E8A8FA36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D1967B-4413-3151-ED38-45342798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C96DBA2-C14B-E30E-A513-DB9312D5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7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831EF0-05B6-9261-141E-434C60D7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C3FA85-B574-2ADA-1B2A-3BC51B31A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66686B-1B25-4B9B-FD5D-4045339A8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6A277-5C59-4879-9109-A9EEEE9BE0A8}" type="datetimeFigureOut">
              <a:rPr lang="sv-SE" smtClean="0"/>
              <a:t>2022-08-30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EAB885-3D7D-7D2C-29CE-631910B96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5C0A61-4E37-3003-0E19-00714DB52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2C449-A6DC-4AA2-AB96-A2C038576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263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FC2417-477B-45E5-93D3-11AF13B67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642583"/>
            <a:ext cx="10210800" cy="1099845"/>
          </a:xfrm>
        </p:spPr>
        <p:txBody>
          <a:bodyPr>
            <a:normAutofit/>
          </a:bodyPr>
          <a:lstStyle/>
          <a:p>
            <a:r>
              <a:rPr lang="sv-SE" sz="3300" dirty="0"/>
              <a:t>Regional handlingsplan ESF+</a:t>
            </a:r>
            <a:br>
              <a:rPr lang="sv-SE" sz="3300" dirty="0"/>
            </a:br>
            <a:r>
              <a:rPr lang="sv-SE" sz="3300" dirty="0"/>
              <a:t>Mellersta Norrland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95A1E46-7107-4DD1-A62B-2118AE7A8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5742428"/>
            <a:ext cx="10210800" cy="528429"/>
          </a:xfrm>
        </p:spPr>
        <p:txBody>
          <a:bodyPr>
            <a:normAutofit fontScale="25000" lnSpcReduction="20000"/>
          </a:bodyPr>
          <a:lstStyle/>
          <a:p>
            <a:endParaRPr lang="sv-SE" sz="600" dirty="0"/>
          </a:p>
          <a:p>
            <a:endParaRPr lang="sv-SE" sz="600" dirty="0"/>
          </a:p>
          <a:p>
            <a:r>
              <a:rPr lang="sv-SE" sz="6400" dirty="0"/>
              <a:t>Frida Bergman, </a:t>
            </a:r>
          </a:p>
          <a:p>
            <a:r>
              <a:rPr lang="sv-SE" sz="6400" dirty="0"/>
              <a:t>Strateg, Region Västernorrland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405745"/>
          </a:xfrm>
          <a:prstGeom prst="rect">
            <a:avLst/>
          </a:prstGeom>
          <a:solidFill>
            <a:srgbClr val="A15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3" y="320843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7684B68-A876-40F5-A0EB-9B0361C1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736646"/>
            <a:ext cx="3246120" cy="876452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7198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6CDEF4A-0939-4AF1-97C5-79A492393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098" y="556807"/>
            <a:ext cx="1519799" cy="3236976"/>
          </a:xfrm>
          <a:prstGeom prst="rect">
            <a:avLst/>
          </a:prstGeom>
        </p:spPr>
      </p:pic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2834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F33ADF1-7361-4C69-B461-2851F84E0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574" y="1566926"/>
            <a:ext cx="3246120" cy="12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4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0E732-83B2-C85C-384A-BD811E0E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791"/>
            <a:ext cx="10515600" cy="1050396"/>
          </a:xfrm>
        </p:spPr>
        <p:txBody>
          <a:bodyPr/>
          <a:lstStyle/>
          <a:p>
            <a:r>
              <a:rPr lang="sv-SE" dirty="0"/>
              <a:t>Framgångsfaktorer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A1D8AF-1999-5664-6274-C9B4F108B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188"/>
            <a:ext cx="10515600" cy="4168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cs typeface="Calibri"/>
              </a:rPr>
              <a:t>Samverkan och nära dialog</a:t>
            </a:r>
          </a:p>
          <a:p>
            <a:pPr lvl="1">
              <a:spcAft>
                <a:spcPts val="600"/>
              </a:spcAft>
            </a:pPr>
            <a:r>
              <a:rPr lang="sv-SE" dirty="0">
                <a:cs typeface="Calibri"/>
              </a:rPr>
              <a:t>Tydlig process kring utlysningar och utlysningsplan</a:t>
            </a:r>
          </a:p>
          <a:p>
            <a:pPr lvl="1">
              <a:spcAft>
                <a:spcPts val="600"/>
              </a:spcAft>
            </a:pPr>
            <a:r>
              <a:rPr lang="sv-SE" dirty="0">
                <a:cs typeface="Calibri"/>
              </a:rPr>
              <a:t>Regelbunden dialog och uppföljning</a:t>
            </a:r>
          </a:p>
          <a:p>
            <a:pPr lvl="1">
              <a:spcAft>
                <a:spcPts val="600"/>
              </a:spcAft>
            </a:pPr>
            <a:r>
              <a:rPr lang="sv-SE" dirty="0">
                <a:cs typeface="Calibri"/>
              </a:rPr>
              <a:t>Arbetsprocessen för årlig uppföljning av de regionala </a:t>
            </a:r>
            <a:r>
              <a:rPr lang="sv-SE" dirty="0" err="1">
                <a:cs typeface="Calibri"/>
              </a:rPr>
              <a:t>hpl</a:t>
            </a:r>
            <a:r>
              <a:rPr lang="sv-SE" dirty="0">
                <a:cs typeface="Calibri"/>
              </a:rPr>
              <a:t>., för att skapa träffsäkra utlysningar och att relevanta insatser sker.</a:t>
            </a:r>
          </a:p>
          <a:p>
            <a:pPr lvl="1">
              <a:spcAft>
                <a:spcPts val="600"/>
              </a:spcAft>
            </a:pPr>
            <a:r>
              <a:rPr lang="sv-SE" dirty="0">
                <a:cs typeface="Calibri"/>
              </a:rPr>
              <a:t>Flexibilitet och vidareutvecklande av processer och rutiner</a:t>
            </a:r>
          </a:p>
          <a:p>
            <a:pPr lvl="1">
              <a:spcAft>
                <a:spcPts val="600"/>
              </a:spcAft>
            </a:pPr>
            <a:r>
              <a:rPr lang="sv-SE" dirty="0">
                <a:cs typeface="Calibri"/>
              </a:rPr>
              <a:t>Stöd till aktörer så att fler blir projektägare</a:t>
            </a:r>
          </a:p>
          <a:p>
            <a:pPr lvl="1">
              <a:spcAft>
                <a:spcPts val="600"/>
              </a:spcAft>
            </a:pPr>
            <a:endParaRPr lang="sv-SE" dirty="0">
              <a:cs typeface="Calibri"/>
            </a:endParaRPr>
          </a:p>
          <a:p>
            <a:pPr lvl="1">
              <a:spcAft>
                <a:spcPts val="600"/>
              </a:spcAft>
            </a:pPr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21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CCF3B8-E8FC-4B8E-B59E-3EBE978F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00" y="352659"/>
            <a:ext cx="10465200" cy="648000"/>
          </a:xfrm>
        </p:spPr>
        <p:txBody>
          <a:bodyPr>
            <a:normAutofit fontScale="90000"/>
          </a:bodyPr>
          <a:lstStyle/>
          <a:p>
            <a:r>
              <a:rPr lang="sv-SE">
                <a:solidFill>
                  <a:schemeClr val="accent1"/>
                </a:solidFill>
              </a:rPr>
              <a:t>Regional handlingsplan</a:t>
            </a:r>
            <a:br>
              <a:rPr lang="sv-SE">
                <a:solidFill>
                  <a:schemeClr val="accent1"/>
                </a:solidFill>
              </a:rPr>
            </a:br>
            <a:r>
              <a:rPr lang="sv-SE">
                <a:solidFill>
                  <a:schemeClr val="accent1"/>
                </a:solidFill>
              </a:rPr>
              <a:t>Mellersta Norrland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BCE5F6-E1B3-44DE-82C5-C8BDBC872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400" y="1745669"/>
            <a:ext cx="10465200" cy="425164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Utgår från en </a:t>
            </a:r>
            <a:r>
              <a:rPr lang="sv-SE" b="1" dirty="0"/>
              <a:t>analys</a:t>
            </a:r>
            <a:r>
              <a:rPr lang="sv-SE" dirty="0"/>
              <a:t> av Mellersta Norrlands specifika utmaningar och förutsättningar + Regionala utvecklingsstrategier</a:t>
            </a:r>
          </a:p>
          <a:p>
            <a:r>
              <a:rPr lang="sv-SE" dirty="0"/>
              <a:t>Bygger på </a:t>
            </a:r>
            <a:r>
              <a:rPr lang="sv-SE" b="1" dirty="0"/>
              <a:t>inspel och dialog </a:t>
            </a:r>
            <a:r>
              <a:rPr lang="sv-SE" dirty="0"/>
              <a:t>med en rad olika aktörer som är verksamma inom området utifrån olika perspektiv</a:t>
            </a:r>
          </a:p>
          <a:p>
            <a:r>
              <a:rPr lang="sv-SE" dirty="0"/>
              <a:t>Lyfter fram </a:t>
            </a:r>
            <a:r>
              <a:rPr lang="sv-SE" b="1" dirty="0"/>
              <a:t>4 breda prioriteringar </a:t>
            </a:r>
            <a:r>
              <a:rPr lang="sv-SE" dirty="0"/>
              <a:t>inom vilka utveckling behöver ske för att stärka Mellersta Norrlands förutsättningar </a:t>
            </a:r>
            <a:r>
              <a:rPr lang="sv-SE" dirty="0">
                <a:ea typeface="Arial" panose="020B0604020202020204" pitchFamily="34" charset="0"/>
                <a:cs typeface="Times New Roman" panose="02020603050405020304" pitchFamily="18" charset="0"/>
              </a:rPr>
              <a:t>till utveckling och livslångt lärande för såväl individer, företag som organisationer att kunna möta framtiden på ett långsiktigt hållbart sätt. </a:t>
            </a:r>
            <a:endParaRPr lang="sv-SE" dirty="0">
              <a:highlight>
                <a:srgbClr val="FFFF00"/>
              </a:highlight>
            </a:endParaRPr>
          </a:p>
          <a:p>
            <a:r>
              <a:rPr lang="sv-SE" dirty="0"/>
              <a:t>Lyfter viktiga </a:t>
            </a:r>
            <a:r>
              <a:rPr lang="sv-SE" b="1" dirty="0"/>
              <a:t>principe</a:t>
            </a:r>
            <a:r>
              <a:rPr lang="sv-SE" dirty="0"/>
              <a:t>r för vilka typer av projekt som bedöms viktiga framåt för att få mer långsiktiga effekter 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178CE47-12CC-4A35-9A9B-B96583390A6D}"/>
              </a:ext>
            </a:extLst>
          </p:cNvPr>
          <p:cNvSpPr txBox="1"/>
          <p:nvPr/>
        </p:nvSpPr>
        <p:spPr>
          <a:xfrm>
            <a:off x="5813743" y="95250"/>
            <a:ext cx="6096000" cy="13930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sv-SE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Omfattar två programområden: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sv-SE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 A Öka möjligheten till ett hållbart arbetsliv för alla 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sv-SE" sz="2000"/>
              <a:t>PO D Öka kapaciteten i den glesa geografin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 1">
            <a:extLst>
              <a:ext uri="{FF2B5EF4-FFF2-40B4-BE49-F238E27FC236}">
                <a16:creationId xmlns:a16="http://schemas.microsoft.com/office/drawing/2014/main" id="{D586778D-5406-6137-C39B-CC34A29D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3" y="5870574"/>
            <a:ext cx="2438400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E1E2C-A0C3-E50D-4D73-41C8D8C8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972" y="6063207"/>
            <a:ext cx="2633028" cy="7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65DD7B-729D-4DE8-B36F-9A2197EC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7025"/>
            <a:ext cx="10515600" cy="1325563"/>
          </a:xfrm>
        </p:spPr>
        <p:txBody>
          <a:bodyPr/>
          <a:lstStyle/>
          <a:p>
            <a:r>
              <a:rPr lang="sv-SE" dirty="0"/>
              <a:t>Kort om utmaningar och förutsättningar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AFED87-B041-4D33-90D2-833FE63CF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7801"/>
            <a:ext cx="8596668" cy="459356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sv-SE" sz="2600" b="0" i="0" dirty="0">
                <a:solidFill>
                  <a:srgbClr val="000000"/>
                </a:solidFill>
                <a:effectLst/>
              </a:rPr>
              <a:t>Gles region –långa avstånd</a:t>
            </a:r>
          </a:p>
          <a:p>
            <a:pPr fontAlgn="base"/>
            <a:r>
              <a:rPr lang="sv-SE" sz="2600" b="0" i="0" dirty="0">
                <a:solidFill>
                  <a:srgbClr val="000000"/>
                </a:solidFill>
                <a:effectLst/>
              </a:rPr>
              <a:t>Demografi – försörjningsbördan ökar - färre kommer behöva försörja fler</a:t>
            </a:r>
          </a:p>
          <a:p>
            <a:pPr fontAlgn="base"/>
            <a:r>
              <a:rPr lang="sv-SE" sz="2600" dirty="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Relativt låg arbetslöshet, hög förvärvsfrekvens – skillnader finns </a:t>
            </a:r>
          </a:p>
          <a:p>
            <a:pPr fontAlgn="base"/>
            <a:r>
              <a:rPr lang="sv-SE" sz="26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Segoe UI" panose="020B0502040204020203" pitchFamily="34" charset="0"/>
              </a:rPr>
              <a:t>Kom</a:t>
            </a:r>
            <a:r>
              <a:rPr lang="la-Latn" sz="26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Segoe UI" panose="020B0502040204020203" pitchFamily="34" charset="0"/>
              </a:rPr>
              <a:t>petensförsörjningen ett tillväxthinder</a:t>
            </a:r>
            <a:r>
              <a:rPr lang="sv-SE" sz="26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Segoe UI" panose="020B0502040204020203" pitchFamily="34" charset="0"/>
              </a:rPr>
              <a:t>/utmaning i flera branscher/verksamheter</a:t>
            </a:r>
            <a:endParaRPr lang="sv-SE" sz="26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sv-SE" sz="2600" dirty="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Utbildningsnivå/tradition låg – brister i genomströmning grund, </a:t>
            </a:r>
            <a:r>
              <a:rPr lang="sv-SE" sz="2600" dirty="0" err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gy</a:t>
            </a:r>
            <a:r>
              <a:rPr lang="sv-SE" sz="2600" dirty="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, högre studier</a:t>
            </a:r>
          </a:p>
          <a:p>
            <a:pPr fontAlgn="base"/>
            <a:r>
              <a:rPr lang="sv-SE" sz="2600" b="0" i="0" dirty="0">
                <a:solidFill>
                  <a:srgbClr val="000000"/>
                </a:solidFill>
                <a:effectLst/>
              </a:rPr>
              <a:t>Låg grad av matchning mellan tillgängligt arbetskraftsutbud och arbetslivets efterfrågan, </a:t>
            </a:r>
            <a:r>
              <a:rPr lang="sv-SE" sz="2600" dirty="0">
                <a:solidFill>
                  <a:srgbClr val="000000"/>
                </a:solidFill>
              </a:rPr>
              <a:t>exkluderande rekryteringskultur finns</a:t>
            </a:r>
            <a:endParaRPr lang="sv-SE" sz="2600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sv-SE" sz="2600" b="0" i="0" dirty="0">
                <a:solidFill>
                  <a:srgbClr val="000000"/>
                </a:solidFill>
                <a:effectLst/>
              </a:rPr>
              <a:t>Ökande och förändrade kompetensbehov ställer krav på förnyelse hos såväl individ, arbetsgivare och system för livslångt lärande</a:t>
            </a:r>
          </a:p>
          <a:p>
            <a:r>
              <a:rPr lang="sv-SE" sz="2600" dirty="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Hög grad av små företag, organisationer, aktörer – saknar tid/HR, analyskapacitet långsiktigt utvecklingsfokus</a:t>
            </a:r>
            <a:endParaRPr lang="sv-SE" sz="2600" dirty="0">
              <a:solidFill>
                <a:srgbClr val="000000"/>
              </a:solidFill>
            </a:endParaRPr>
          </a:p>
          <a:p>
            <a:r>
              <a:rPr lang="sv-SE" sz="2600" i="0" dirty="0">
                <a:solidFill>
                  <a:srgbClr val="000000"/>
                </a:solidFill>
                <a:effectLst/>
              </a:rPr>
              <a:t>Begränsad tillgänglighet till stöd, service och livslångt lärande – långa avstånd/små underlag – digitala färdigheter grundförutsättning</a:t>
            </a:r>
          </a:p>
          <a:p>
            <a:r>
              <a:rPr lang="sv-SE" sz="2600" dirty="0">
                <a:solidFill>
                  <a:srgbClr val="000000"/>
                </a:solidFill>
              </a:rPr>
              <a:t>Otillräcklig förnyelseförmågahos aktörer </a:t>
            </a:r>
            <a:r>
              <a:rPr lang="sv-SE" sz="2600" i="0" dirty="0">
                <a:solidFill>
                  <a:srgbClr val="000000"/>
                </a:solidFill>
                <a:effectLst/>
              </a:rPr>
              <a:t>riskerar leda till utanförskap och konkurser/</a:t>
            </a:r>
            <a:r>
              <a:rPr lang="sv-SE" sz="2600" dirty="0">
                <a:solidFill>
                  <a:srgbClr val="000000"/>
                </a:solidFill>
              </a:rPr>
              <a:t>försämrad </a:t>
            </a:r>
            <a:r>
              <a:rPr lang="sv-SE" sz="2600" i="0" dirty="0">
                <a:solidFill>
                  <a:srgbClr val="000000"/>
                </a:solidFill>
                <a:effectLst/>
              </a:rPr>
              <a:t>välfärdsservice </a:t>
            </a:r>
            <a:endParaRPr lang="sv-SE" sz="2600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dirty="0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16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F1232E-0E6A-41DE-A29D-86CD7FC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675"/>
          </a:xfrm>
        </p:spPr>
        <p:txBody>
          <a:bodyPr/>
          <a:lstStyle/>
          <a:p>
            <a:r>
              <a:rPr lang="sv-SE"/>
              <a:t>4 prioriteringar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1BC4F7-5BF4-4C7B-A1F1-263508FA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8275"/>
            <a:ext cx="8596668" cy="5276850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Förbättra flexibel tillgång till livslångt lärande</a:t>
            </a:r>
          </a:p>
          <a:p>
            <a:r>
              <a:rPr lang="sv-SE" sz="240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Rätt kompetens på en föränderlig arbetsmarknad </a:t>
            </a:r>
          </a:p>
          <a:p>
            <a:r>
              <a:rPr lang="sv-SE" sz="240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Förbättrade förutsättningar för en långsiktigt hållbar och inkluderande arbetsmarknad </a:t>
            </a:r>
          </a:p>
          <a:p>
            <a:r>
              <a:rPr lang="sv-SE" sz="240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Digital kompetens och medborgardriven lokal utveckling</a:t>
            </a:r>
            <a:endParaRPr lang="sv-SE" sz="240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i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sv-SE" sz="1800" b="1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b="1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b="1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sz="1800" b="1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sz="1800" b="1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65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FD19E-552B-4223-AE4C-64399312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100" b="1">
                <a:ea typeface="Arial" panose="020B0604020202020204" pitchFamily="34" charset="0"/>
                <a:cs typeface="Times New Roman" panose="02020603050405020304" pitchFamily="18" charset="0"/>
              </a:rPr>
              <a:t>Förbättra flexibel tillgång till livslångt lärande</a:t>
            </a:r>
            <a:endParaRPr lang="sv-SE" sz="31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49E25D6-3A08-4521-9AD1-301EA905F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824178"/>
            <a:ext cx="3251701" cy="305659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1EBC4D-5A47-4D39-9860-DB47BDA6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3" y="2160590"/>
            <a:ext cx="4921876" cy="37396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sv-SE">
                <a:effectLst/>
                <a:ea typeface="Arial" panose="020B0604020202020204" pitchFamily="34" charset="0"/>
                <a:cs typeface="TimesNewRomanPSMT"/>
              </a:rPr>
              <a:t>Stärka lika tillgång till livslångt lärande för alla oavsett ålder, bakgrund </a:t>
            </a:r>
            <a:r>
              <a:rPr lang="sv-SE">
                <a:ea typeface="Arial" panose="020B0604020202020204" pitchFamily="34" charset="0"/>
                <a:cs typeface="TimesNewRomanPSMT"/>
              </a:rPr>
              <a:t>eller boendeort </a:t>
            </a:r>
            <a:r>
              <a:rPr lang="sv-SE">
                <a:effectLst/>
                <a:ea typeface="Arial" panose="020B0604020202020204" pitchFamily="34" charset="0"/>
                <a:cs typeface="TimesNewRomanPSMT"/>
              </a:rPr>
              <a:t>i formella, icke-formella och informella sammanhang. </a:t>
            </a:r>
          </a:p>
          <a:p>
            <a:pPr>
              <a:lnSpc>
                <a:spcPct val="90000"/>
              </a:lnSpc>
            </a:pPr>
            <a:r>
              <a:rPr lang="sv-SE">
                <a:ea typeface="Arial" panose="020B0604020202020204" pitchFamily="34" charset="0"/>
                <a:cs typeface="TimesNewRomanPSMT"/>
              </a:rPr>
              <a:t>Förbättra förutsättningar för d</a:t>
            </a:r>
            <a:r>
              <a:rPr lang="sv-SE">
                <a:effectLst/>
                <a:ea typeface="Arial" panose="020B0604020202020204" pitchFamily="34" charset="0"/>
                <a:cs typeface="TimesNewRomanPSMT"/>
              </a:rPr>
              <a:t>istans/fjärrundervisning samt ökad samverkan mellan olika utbildningsformer/aktörer.</a:t>
            </a:r>
          </a:p>
          <a:p>
            <a:pPr>
              <a:lnSpc>
                <a:spcPct val="90000"/>
              </a:lnSpc>
            </a:pPr>
            <a:r>
              <a:rPr lang="sv-SE">
                <a:ea typeface="Arial" panose="020B0604020202020204" pitchFamily="34" charset="0"/>
                <a:cs typeface="TimesNewRomanPSMT"/>
              </a:rPr>
              <a:t>Ö</a:t>
            </a:r>
            <a:r>
              <a:rPr lang="sv-SE">
                <a:effectLst/>
                <a:ea typeface="Arial" panose="020B0604020202020204" pitchFamily="34" charset="0"/>
                <a:cs typeface="TimesNewRomanPSMT"/>
              </a:rPr>
              <a:t>ka arbetskraftens kunskaper, färdigheter och kompetens och främja flexibla utbildningsvägar samt förbättrade möjligheter till yrkesvägledning samt validering av förvärvad kompetens.</a:t>
            </a:r>
          </a:p>
          <a:p>
            <a:pPr>
              <a:lnSpc>
                <a:spcPct val="90000"/>
              </a:lnSpc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86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129BB-6153-4961-B590-93EABFCB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2" y="609600"/>
            <a:ext cx="5160637" cy="13208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v-SE" sz="3100" b="1">
                <a:ea typeface="Arial" panose="020B0604020202020204" pitchFamily="34" charset="0"/>
                <a:cs typeface="Times New Roman" panose="02020603050405020304" pitchFamily="18" charset="0"/>
              </a:rPr>
              <a:t>Rätt kompetens på en föränderlig arbetsmarknad </a:t>
            </a:r>
            <a:endParaRPr lang="sv-SE" sz="31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3612140-5F6F-4CB5-A272-EB2F516C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844501"/>
            <a:ext cx="3251701" cy="3015952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CC1E4C-8146-4492-9C87-675FE8E9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1" y="2160589"/>
            <a:ext cx="6080753" cy="43602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v-SE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Bidra till att framtidssäkra kompetensen på arbetsmarknaden genom att bättre förutse förändringar och nya kompetenskrav utifrån arbetsmarknadens behov.</a:t>
            </a:r>
          </a:p>
          <a:p>
            <a:pPr>
              <a:lnSpc>
                <a:spcPct val="90000"/>
              </a:lnSpc>
            </a:pPr>
            <a:r>
              <a:rPr lang="sv-SE" sz="2000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sv-SE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äkerställa snabbt och anpassat stöd till matchning, underlätta karriärövergångar och främja yrkesmässig och geografisk rörlighet på arbetsmarknaden. </a:t>
            </a:r>
          </a:p>
          <a:p>
            <a:pPr>
              <a:lnSpc>
                <a:spcPct val="90000"/>
              </a:lnSpc>
            </a:pPr>
            <a:r>
              <a:rPr lang="sv-SE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Kapacitetsstärkande och förutsättningsskapande satsningar krävs för att kompensera för arbetsgivares avsaknad av strategiskt arbete kring inventering, planering, och utveckling av kompetens. </a:t>
            </a:r>
          </a:p>
          <a:p>
            <a:pPr>
              <a:lnSpc>
                <a:spcPct val="90000"/>
              </a:lnSpc>
            </a:pPr>
            <a:r>
              <a:rPr lang="sv-SE" sz="2000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sv-SE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npassning av metoder</a:t>
            </a:r>
            <a:r>
              <a:rPr lang="sv-SE" sz="2000" dirty="0">
                <a:ea typeface="Arial" panose="020B0604020202020204" pitchFamily="34" charset="0"/>
                <a:cs typeface="Times New Roman" panose="02020603050405020304" pitchFamily="18" charset="0"/>
              </a:rPr>
              <a:t> och former för samverkan mellan arbetsliv och utbildning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138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0CEC92-FD9D-41FB-9EFA-6CF34F7E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6" y="921385"/>
            <a:ext cx="6496043" cy="13208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v-SE" sz="3400" b="1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Förbättrade förutsättningar</a:t>
            </a:r>
            <a:br>
              <a:rPr lang="sv-SE" sz="3400" b="1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sv-SE" sz="3400" b="1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för en långsiktigt hållbar och inkluderande arbetsmarknad  </a:t>
            </a:r>
            <a:br>
              <a:rPr lang="sv-SE" sz="3100" b="1"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3100"/>
            </a:br>
            <a:br>
              <a:rPr lang="sv-SE" sz="1700"/>
            </a:br>
            <a:endParaRPr lang="sv-SE" sz="17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5C69E77-9918-4B21-88FC-6B5A944CB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840436"/>
            <a:ext cx="3251701" cy="3024082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76819A-95DE-4A97-8450-B7C06D2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2" y="1840437"/>
            <a:ext cx="5918828" cy="45889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sv-SE" sz="17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v-SE" sz="2900" dirty="0">
                <a:ea typeface="Arial" panose="020B0604020202020204" pitchFamily="34" charset="0"/>
                <a:cs typeface="Times New Roman" panose="02020603050405020304" pitchFamily="18" charset="0"/>
              </a:rPr>
              <a:t>Stärka arbetsgivares mottagarkapacitet och praktiska möjligheter att arbeta med ökad inkludering och breddad rekrytering. F</a:t>
            </a:r>
            <a:r>
              <a:rPr lang="sv-SE" sz="29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rämja kompetensmässig rörlighet på arbetsplatser. </a:t>
            </a:r>
          </a:p>
          <a:p>
            <a:pPr>
              <a:lnSpc>
                <a:spcPct val="90000"/>
              </a:lnSpc>
            </a:pPr>
            <a:r>
              <a:rPr lang="sv-SE" sz="29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Stärka förutsättningar kring mottagning och samordning av praktikanter och studerande i behov av olika former av verksamhetsförlagt lärande samt utveckla arbetssätt för att bättre och längre tillvarata äldres kompetens.</a:t>
            </a:r>
          </a:p>
          <a:p>
            <a:r>
              <a:rPr lang="sv-SE" sz="29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Förebyggande arbete för att stärka individers möjlighet att fullfölja studier och stärka förutsättningar till etablering i arbetslivet</a:t>
            </a:r>
            <a:r>
              <a:rPr lang="sv-SE" sz="29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sz="2900" dirty="0">
                <a:ea typeface="Arial" panose="020B0604020202020204" pitchFamily="34" charset="0"/>
                <a:cs typeface="Times New Roman" panose="02020603050405020304" pitchFamily="18" charset="0"/>
              </a:rPr>
              <a:t>Verka för förändring av </a:t>
            </a:r>
            <a:r>
              <a:rPr lang="sv-SE" sz="29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könssegregerade utbildnings- och yrkesval.</a:t>
            </a:r>
            <a:r>
              <a:rPr lang="sv-SE" sz="29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sz="2900" dirty="0">
                <a:ea typeface="Arial" panose="020B0604020202020204" pitchFamily="34" charset="0"/>
                <a:cs typeface="Times New Roman" panose="02020603050405020304" pitchFamily="18" charset="0"/>
              </a:rPr>
              <a:t>Främjande av egenföretagande och den sociala ekonomin, stärkt samverkan kring sociala innovationer i syfte att underlätta deltagandet på arbetsmarknaden. </a:t>
            </a:r>
          </a:p>
          <a:p>
            <a:pPr>
              <a:lnSpc>
                <a:spcPct val="90000"/>
              </a:lnSpc>
            </a:pPr>
            <a:endParaRPr lang="sv-SE" sz="2900" dirty="0"/>
          </a:p>
        </p:txBody>
      </p:sp>
    </p:spTree>
    <p:extLst>
      <p:ext uri="{BB962C8B-B14F-4D97-AF65-F5344CB8AC3E}">
        <p14:creationId xmlns:p14="http://schemas.microsoft.com/office/powerpoint/2010/main" val="98579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3CBDB1-4BFE-40D5-9D2C-098E9962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v-SE" sz="3100" b="1">
                <a:ea typeface="Arial" panose="020B0604020202020204" pitchFamily="34" charset="0"/>
                <a:cs typeface="Times New Roman" panose="02020603050405020304" pitchFamily="18" charset="0"/>
              </a:rPr>
              <a:t>Digital trygghet och medborgardriven lokal utveckling</a:t>
            </a:r>
            <a:br>
              <a:rPr lang="sv-SE" sz="2800" b="1"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sv-SE" sz="2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0BCE28-CDCB-4D00-A362-05C9F830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803855"/>
            <a:ext cx="3251701" cy="309724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417108-EE7B-4F1A-8174-ACBC4F8D4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2" y="2160590"/>
            <a:ext cx="5252077" cy="3843970"/>
          </a:xfrm>
        </p:spPr>
        <p:txBody>
          <a:bodyPr>
            <a:normAutofit fontScale="62500" lnSpcReduction="20000"/>
          </a:bodyPr>
          <a:lstStyle/>
          <a:p>
            <a:r>
              <a:rPr lang="sv-SE" sz="31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Ökad kompetens/digitala färdigheter för att hantera digital omställning och förbättra medborgares förutsättningar att ta del av stöd, service, utbildning och arbete. </a:t>
            </a:r>
          </a:p>
          <a:p>
            <a:r>
              <a:rPr lang="sv-SE" sz="31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Stärk förutsättningar för framväxt av digitala miljöer/mötesplatser/co-</a:t>
            </a:r>
            <a:r>
              <a:rPr lang="sv-SE" sz="310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workplatser</a:t>
            </a:r>
            <a:r>
              <a:rPr lang="sv-SE" sz="31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där lärande, samverkan och nyskapande utveckling kan äga rum. </a:t>
            </a:r>
          </a:p>
          <a:p>
            <a:r>
              <a:rPr lang="sv-SE" sz="31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Utveckla miljöer och modeller för ökat kollegialt lärande och samverkan mellan organisationer kring informellt lärande/utveckling och delning av kompetens.</a:t>
            </a:r>
          </a:p>
          <a:p>
            <a:r>
              <a:rPr lang="sv-SE" sz="31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Främja medborgardriven och socialt hållbar lokal utveckling som förbättrar livsvillkor och bidrar till en attraktiv livsmiljö.</a:t>
            </a:r>
          </a:p>
          <a:p>
            <a:endParaRPr lang="sv-SE">
              <a:effectLst/>
              <a:highlight>
                <a:srgbClr val="FFFF00"/>
              </a:highlight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/>
          </a:p>
          <a:p>
            <a:pPr marL="0" lvl="0" indent="0">
              <a:buNone/>
            </a:pPr>
            <a:endParaRPr lang="sv-SE" sz="17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sz="1700"/>
          </a:p>
        </p:txBody>
      </p:sp>
    </p:spTree>
    <p:extLst>
      <p:ext uri="{BB962C8B-B14F-4D97-AF65-F5344CB8AC3E}">
        <p14:creationId xmlns:p14="http://schemas.microsoft.com/office/powerpoint/2010/main" val="87603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D27DFF-AC6D-4E0C-B813-E50F0BED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838200"/>
            <a:ext cx="10515600" cy="5377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Prioriteringsgrunder: </a:t>
            </a:r>
          </a:p>
          <a:p>
            <a:pPr marL="0" indent="0">
              <a:buNone/>
            </a:pPr>
            <a:r>
              <a:rPr lang="sv-SE" sz="2000" dirty="0"/>
              <a:t>Projekt som:</a:t>
            </a:r>
          </a:p>
          <a:p>
            <a:pPr lvl="1"/>
            <a:r>
              <a:rPr lang="sv-SE" dirty="0"/>
              <a:t>Bidrar till RUS och relaterade planer</a:t>
            </a:r>
          </a:p>
          <a:p>
            <a:pPr lvl="2"/>
            <a:r>
              <a:rPr lang="sv-SE" dirty="0"/>
              <a:t>Utvecklar nytänkande</a:t>
            </a:r>
          </a:p>
          <a:p>
            <a:pPr lvl="2"/>
            <a:r>
              <a:rPr lang="sv-SE" dirty="0"/>
              <a:t>Främjar helhetssyn och samverkan över sektorsgränser</a:t>
            </a:r>
          </a:p>
          <a:p>
            <a:pPr lvl="2"/>
            <a:r>
              <a:rPr lang="sv-SE" dirty="0"/>
              <a:t>Fokuserar på förutsättningsskapande stöd och strukturer</a:t>
            </a:r>
          </a:p>
          <a:p>
            <a:pPr lvl="2"/>
            <a:r>
              <a:rPr lang="sv-SE" dirty="0"/>
              <a:t>Småskaligt arbetar på funktionella och nyskapande sätt</a:t>
            </a:r>
          </a:p>
          <a:p>
            <a:endParaRPr lang="sv-SE" sz="2000" dirty="0"/>
          </a:p>
          <a:p>
            <a:pPr marL="0" indent="0">
              <a:buNone/>
            </a:pPr>
            <a:r>
              <a:rPr lang="sv-SE" dirty="0"/>
              <a:t>Framgångsfaktorer:</a:t>
            </a:r>
          </a:p>
          <a:p>
            <a:r>
              <a:rPr lang="sv-SE" sz="2000" dirty="0"/>
              <a:t>Initialt behov av att arbeta med struktur- och organisationsnivå för att skapa förutsättningar för individer</a:t>
            </a:r>
          </a:p>
          <a:p>
            <a:r>
              <a:rPr lang="sv-SE" sz="2000" dirty="0"/>
              <a:t>Ökat systemtänk </a:t>
            </a:r>
          </a:p>
          <a:p>
            <a:r>
              <a:rPr lang="sv-SE" sz="2000" dirty="0"/>
              <a:t>Involvering av fler aktörer</a:t>
            </a:r>
          </a:p>
          <a:p>
            <a:r>
              <a:rPr lang="sv-SE" sz="2000" dirty="0"/>
              <a:t>Flexibel hållning till förändrade förutsättningar</a:t>
            </a:r>
          </a:p>
          <a:p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188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6D19EC9ADA1B4095A9206493667249" ma:contentTypeVersion="2" ma:contentTypeDescription="Create a new document." ma:contentTypeScope="" ma:versionID="d5eee2f5719661af680e5304ed834342">
  <xsd:schema xmlns:xsd="http://www.w3.org/2001/XMLSchema" xmlns:xs="http://www.w3.org/2001/XMLSchema" xmlns:p="http://schemas.microsoft.com/office/2006/metadata/properties" xmlns:ns2="036e68a4-3678-48a6-81d9-48b891f85f7e" targetNamespace="http://schemas.microsoft.com/office/2006/metadata/properties" ma:root="true" ma:fieldsID="3eb3022137b6e96ba7ef8ae347610211" ns2:_="">
    <xsd:import namespace="036e68a4-3678-48a6-81d9-48b891f85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e68a4-3678-48a6-81d9-48b891f85f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99816C-CEF3-4705-A384-E94AFAA1E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6e68a4-3678-48a6-81d9-48b891f85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F20541-B2BB-4C3D-9A70-3A251F8FD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C2A8A-9471-428A-82B9-43DA1A46D4B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36e68a4-3678-48a6-81d9-48b891f85f7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8614</TotalTime>
  <Words>793</Words>
  <Application>Microsoft Office PowerPoint</Application>
  <PresentationFormat>Bredbild</PresentationFormat>
  <Paragraphs>78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Office-tema</vt:lpstr>
      <vt:lpstr>Regional handlingsplan ESF+ Mellersta Norrland</vt:lpstr>
      <vt:lpstr>Regional handlingsplan Mellersta Norrland</vt:lpstr>
      <vt:lpstr>Kort om utmaningar och förutsättningar</vt:lpstr>
      <vt:lpstr>4 prioriteringar</vt:lpstr>
      <vt:lpstr>Förbättra flexibel tillgång till livslångt lärande</vt:lpstr>
      <vt:lpstr>Rätt kompetens på en föränderlig arbetsmarknad </vt:lpstr>
      <vt:lpstr>Förbättrade förutsättningar för en långsiktigt hållbar och inkluderande arbetsmarknad     </vt:lpstr>
      <vt:lpstr>Digital trygghet och medborgardriven lokal utveckling </vt:lpstr>
      <vt:lpstr>PowerPoint-presentation</vt:lpstr>
      <vt:lpstr>Framgångsfaktorer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handlingsplan Mellersta Norrland</dc:title>
  <dc:creator>Annika Hermansson</dc:creator>
  <cp:lastModifiedBy>Ivarsson Anita</cp:lastModifiedBy>
  <cp:revision>103</cp:revision>
  <cp:lastPrinted>2022-08-25T08:45:17Z</cp:lastPrinted>
  <dcterms:created xsi:type="dcterms:W3CDTF">2022-08-19T12:31:23Z</dcterms:created>
  <dcterms:modified xsi:type="dcterms:W3CDTF">2022-08-30T09:53:56Z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0x010100AC6D19EC9ADA1B4095A9206493667249</vt:lpwstr>
  </property>
</Properties>
</file>