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321" r:id="rId4"/>
    <p:sldId id="316" r:id="rId5"/>
    <p:sldId id="258" r:id="rId6"/>
    <p:sldId id="312" r:id="rId7"/>
    <p:sldId id="310" r:id="rId8"/>
    <p:sldId id="313" r:id="rId9"/>
    <p:sldId id="31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40D197F-7F2C-4554-8A80-A7B33EBC307E}">
          <p14:sldIdLst>
            <p14:sldId id="256"/>
            <p14:sldId id="277"/>
            <p14:sldId id="321"/>
            <p14:sldId id="316"/>
            <p14:sldId id="258"/>
            <p14:sldId id="312"/>
            <p14:sldId id="310"/>
            <p14:sldId id="313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3D2"/>
    <a:srgbClr val="F9E06C"/>
    <a:srgbClr val="EABEA5"/>
    <a:srgbClr val="6299AE"/>
    <a:srgbClr val="B7CF83"/>
    <a:srgbClr val="F39886"/>
    <a:srgbClr val="124261"/>
    <a:srgbClr val="004062"/>
    <a:srgbClr val="8B475B"/>
    <a:srgbClr val="723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98" autoAdjust="0"/>
    <p:restoredTop sz="82591" autoAdjust="0"/>
  </p:normalViewPr>
  <p:slideViewPr>
    <p:cSldViewPr snapToGrid="0" snapToObjects="1">
      <p:cViewPr varScale="1">
        <p:scale>
          <a:sx n="52" d="100"/>
          <a:sy n="52" d="100"/>
        </p:scale>
        <p:origin x="117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7:12:48.90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2250 8,'-1431'0,"1400"2,1 2,-1 1,2 2,-34 11,37-10,13-4,0 1,0 0,0 1,0 1,1 0,0 0,1 2,-17 13,9-3,1 0,0 2,-21 33,31-45,0 0,0-1,-16 14,-16 16,11-2,1 2,1 1,-28 58,31-51,2 1,-15 51,28-66,2 1,-2 32,-6 27,3-35,2 0,2 1,1 77,8 500,0-616,1 1,9 36,-6-35,-2 0,3 26,6 67,-6-78,2 52,-7-64,1-1,8 29,-5-27,3 47,-6 732,-4-390,3-386,2-1,6 32,-3-31,3 57,-9-60,-1 7,2 1,2-1,8 42,-3-38,24 64,-25-85,0 0,1 0,1-1,0 0,1-1,17 19,16 11,81 62,-116-100,1 1,0-1,0-1,0 0,0 0,1-1,-1 0,1 0,0-1,20 1,7-1,63-6,-22 0,-51 4,25 1,1-3,79-13,-98 10,0 2,56 2,-59 1,1 0,-1-2,40-8,-38 4,1 2,54-1,-11 2,-4-9,13 0,536 10,-302 4,-166 11,-17-1,-1-2,137 28,-158-20,141 25,-143-19,-83-16,1-1,38 3,311 20,-259-18,66 3,627-16,-797-1,0 0,0-2,0 1,0-2,-1 0,0-1,21-11,46-16,-4-1,-61 25,0 1,26-9,-1 6,-1-3,0-1,-1-1,0-3,-2-2,41-27,-33 14,-14 8,63-35,-71 45,0-1,-1-1,-1-2,-1 0,31-37,5-2,-46 45,0-1,-1 1,15-30,13-15,-24 41,-1 0,-1-1,-1 0,0-1,-2-1,0 0,-1 0,-1-1,9-44,-12 32,4-31,2-101,-9 27,-5-118,-2 220,-2 1,-17-52,-2-8,-19-80,-7-29,48 187,-2 1,0-1,-8-16,-8-20,4 6,3 0,1-2,3 0,2 0,-5-91,13 110,-11-58,6 57,-1-53,5 68,0-1,-7-32,-4-24,10 47,-2 0,0 0,-11-28,-9-46,-2-56,17 88,4 30,-4-67,9 84,-1-1,-7-28,-4-33,-3-28,3 34,8 42,-1 0,-2 1,-24-69,25 89,0 0,0 1,-1 0,-1 0,-14-16,18 24,0 1,-1 0,0 0,0 0,0 0,0 1,-1 0,1 0,-1 1,0 0,0 0,-1 1,-9-3,-251-37,218 37,-1 3,0 2,-68 8,-59 7,-246-11,215-6,-981 2,1150-3,1-1,-75-18,-22-3,52 12,-149-43,200 50,0 1,0 2,0 1,0 2,-37 4,-16-2,-287-1,346-1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7:16:30.91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1696 105,'-1164'0,"1129"-1,16 0,0 1,0 0,-34 6,49-5,0 0,0 0,1 0,-1 1,0-1,0 1,1 0,-1 0,1 0,-1 0,1 1,0 0,0-1,0 1,0 0,1 0,-1 1,1-1,0 0,0 1,0-1,-3 8,-12 47,11-34,-1 0,-18 39,-4-6,-33 96,36-91,19-48,1 1,0 0,1 0,1 0,-3 17,-27 169,19-114,7-51,2 0,-1 43,4-41,-11 59,6-58,-2 57,9 437,3-254,0-254,0 0,12 47,-8-45,-1 0,2 34,-6 519,-3-279,3-280,1-1,1 0,8 27,-6-23,0 0,2 25,-8 153,3 34,0-223,0 0,1-1,0 0,1 1,0-1,1 0,0-1,1 1,0-1,1 0,0-1,1 0,0 0,1 0,0-1,0 0,1-1,0 0,0-1,1 0,0-1,13 6,37 20,82 57,-100-59,1-2,2-2,93 39,-68-42,117 21,-59-14,-92-19,1-2,0-2,65 4,-72-10,264-4,-279 1,1-1,-1-1,0 0,0-1,-1 0,0-2,0 0,0 0,0-2,15-11,-19 13,6-2,0 1,0 0,1 1,0 1,0 1,0 0,0 2,27-3,18 3,73 5,-50 1,1354 0,-790-5,-626 4,0 0,42 10,-38-6,46 4,399 22,80-27,-348-6,-196 1,0 0,0 0,1-1,-2 0,1-1,0 0,0 0,0-1,11-5,-15 5,0-1,-1 1,0-1,1 0,-1 0,-1 0,1 0,-1-1,1 1,-1-1,-1 0,1 0,-1 0,0 0,0 0,2-8,17-70,15-120,1-8,-26 143,-2 0,-4-1,-5-118,-2 91,-1 34,-12-66,-3-51,-13-153,30 323,-14-76,8 51,-5-53,-5-62,0-11,15-224,4 195,0 144,12-68,1-6,1-49,3-88,-18 216,-3 0,-2 0,-1 0,-15-58,10 68,0 1,-2 0,-2 0,0 1,-27-37,-104-121,77 104,64 78,-1-1,1 1,-1-1,0 1,0 1,0-1,0 1,-1 0,0 0,1 0,-1 1,0 0,-10-2,-4 0,-1 1,-36 0,9 1,-262-38,-30-1,218 33,-192-38,200 24,0 6,-129-3,-234 18,221 4,37-5,-232 5,159 25,77-9,-83 2,-309-23,578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7:16:38.74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1864 243,'-4'-4,"0"1,-1 0,0 0,1 0,-1 1,0 0,-1 0,1 0,0 0,0 1,-1 0,-7-1,-73-2,59 4,-19-1,-268 4,286 1,0 2,1 1,-1 1,-48 21,-41 13,-16-8,45-14,2 5,-149 62,191-67,15-7,-38 23,58-30,0 0,1 1,0 0,0 0,0 1,1 0,-12 18,11-14,0 1,1 0,1 0,1 1,0 0,0 0,1 0,-2 17,0-6,-1-1,-16 39,3-9,-1 6,3 1,3 0,-9 68,-9 71,28-170,-9 69,-2 127,17 1248,2-1434,1 0,2 0,14 49,3 18,-13-62,22 64,-9-36,6 38,19 148,-45-231,2-1,1 1,1-1,1-1,13 31,-4 1,1 5,-17-60,1 1,0-1,0 0,0 0,0 0,0 0,1 0,-1-1,1 1,0-1,-1 0,1 0,0 0,0 0,5 2,6 1,-1-1,1 0,0-1,0 0,0-1,19-1,93-5,-49 1,136 3,106-3,-199-13,-78 9,50-2,759 5,-432 7,-296-2,147 19,-76-4,17 2,454 50,-264-33,-6-25,-120-8,-100 15,26 0,422-18,-614 2,-1-2,0 1,1-1,-1 0,0-1,1 0,-1 0,0 0,0-1,-1-1,1 1,-1-1,1-1,-1 1,0-1,-1 0,1-1,-1 0,0 0,-1 0,0 0,1-1,-2 0,1 0,-1-1,0 1,-1-1,0 0,0 0,-1 0,1 0,0-14,1-37,-2-1,-9-70,1 78,-22-76,17 86,2 0,2 0,-2-47,8-771,4 400,-3-655,-2 1084,-1 0,-9-39,-3-39,11 76,-10-47,8 51,0-2,0-37,6-57,1 58,-2 1,-18-118,12 150,-1-1,-1 2,-24-56,28 78,-1-1,-1 1,0 0,0 0,-1 1,0 0,-1 1,0 0,-1 0,0 1,0 0,-1 0,-16-8,-60-28,-1 3,-2 4,-118-31,177 62,0 1,-1 2,1 2,-1 0,-60 8,-158 40,63-9,98-28,-109-2,-52 5,-21 33,195-38,-1-4,-93-7,41 0,-79 4,-583-21,659 12,-91-12,94 6,0 4,-178 11,113 2,24-3,141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7:16:48.09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1 137,'0'22,"-1"52,4 0,15 97,-8-90,-3 1,-8 151,-2-87,3 1180,20-1075,-5-120,-1-3,-4-53,-1 82,-10-102,-2 0,-14 70,8-50,2 1,8 145,1-85,0-28,-5 122,-2-197,4-27,-1 0,1 0,1 1,-1-1,1 0,0 1,1 7,0-12,0 0,0 0,0 1,0-1,0 0,0 0,1 0,-1 0,1 0,-1-1,1 1,0 0,0-1,0 1,0-1,0 1,0-1,0 0,0 0,0 0,0 0,1 0,3 0,18 7,0-1,1-1,0-1,0-1,1-1,-1-1,0-2,1 0,-1-2,31-5,25-6,2 4,-1 4,131 8,-61 0,902-3,-828 18,-115-6,149 18,181 12,-157-26,46 1,-41 0,25 1,-261-15,1 2,85 20,-75-13,77 7,421-14,-295-8,-260 3,0 0,0-1,0 1,0-1,1-1,-1 1,-1-1,1-1,0 1,0-1,-1 0,0-1,9-5,-10 4,0 1,-1 0,0-1,0 0,-1 0,1 0,-1 0,0-1,0 1,-1-1,0 0,0 0,0 0,-1 0,1 0,-1-6,1-13,-1 0,-2-27,0 33,0 0,1 0,2 0,6-36,4-11,-11 53,1 0,0 0,1 0,0 0,1 0,1 1,10-21,13-10,-1-1,-3-2,35-90,-30 67,-21 53,-1 0,-1 0,9-31,19-95,6-39,-12 33,-13 82,10-133,-8 27,0-27,-18-661,-1 815,-12-66,-2-25,-2-9,10 97,-3-76,11 90,-2-1,-1 1,-10-44,-22-91,19 92,14 56,-2 1,0 0,-1 0,-1 0,-1 0,-1 1,-1 0,-18-30,11 30,-1 1,0 0,-1 1,-1 1,0 1,-2 0,1 2,-2 0,-22-9,-38-14,-97-28,124 46,7 3,0 1,-1 3,-1 2,1 3,-1 1,-74 3,-92 3,-214 14,139 8,39-5,-439-2,432-19,-37 1,-315 5,314 12,-183 3,403-17,-122 18,44-8,103-9,-76 13,28 5,0-5,-138 4,219-18,-1 2,0-1,-23 8,1-1,18-4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9394-B095-D14F-9C64-9054C5F416E2}" type="datetimeFigureOut">
              <a:rPr lang="sv-SE" smtClean="0"/>
              <a:t>2022-03-08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6579-4CA0-484E-809B-B32E5DC99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93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4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1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F8F117-E482-B548-86A9-089DD068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BBD79D-617E-0C4E-8C8E-F40ECFB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A6F7AF-1600-3745-B44C-3759E7BD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0A94A70-77CA-7A4A-9A57-2F63C0D87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17873D5-62BF-154B-8C79-136C0BF69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C0ADD5B-E213-FE4F-9F25-F0B2241BB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datum</a:t>
            </a:r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AC448D61-B925-1744-B97E-1717E0038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14" name="Bildobjekt 13" descr="EU-flagga&#10;Europeiska unionen&#10;Europeiska socialfonden">
            <a:extLst>
              <a:ext uri="{FF2B5EF4-FFF2-40B4-BE49-F238E27FC236}">
                <a16:creationId xmlns:a16="http://schemas.microsoft.com/office/drawing/2014/main" id="{717EC7CA-8431-074C-B56C-F30C95EF3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195" y="426471"/>
            <a:ext cx="1260143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62939" y="1595672"/>
            <a:ext cx="5429062" cy="5262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8416" y="457200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1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 med mön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4680" y="-7167"/>
            <a:ext cx="2164245" cy="2208413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2429" y="1330859"/>
            <a:ext cx="3711422" cy="3613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4469" y="4950958"/>
            <a:ext cx="1339382" cy="1339382"/>
          </a:xfrm>
          <a:prstGeom prst="rect">
            <a:avLst/>
          </a:prstGeom>
          <a:solidFill>
            <a:srgbClr val="A9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98925" y="2201246"/>
            <a:ext cx="989656" cy="1009853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3851" y="4186448"/>
            <a:ext cx="2694915" cy="267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3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9782" y="90087"/>
            <a:ext cx="3388945" cy="3426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0037" y="1731792"/>
            <a:ext cx="836672" cy="836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6462" y="5160475"/>
            <a:ext cx="1663575" cy="1697525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5861" y="4061125"/>
            <a:ext cx="1077363" cy="1099350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0037" y="2568464"/>
            <a:ext cx="2694915" cy="25920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5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9609" y="1595672"/>
            <a:ext cx="4831398" cy="4683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1349" y="1"/>
            <a:ext cx="1595672" cy="1595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1022" y="4237022"/>
            <a:ext cx="2620979" cy="2620979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17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068" y="543124"/>
            <a:ext cx="5326932" cy="5136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8466" y="5164057"/>
            <a:ext cx="1702652" cy="1693943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9981" y="-32371"/>
            <a:ext cx="2539844" cy="2551905"/>
          </a:xfrm>
          <a:prstGeom prst="rect">
            <a:avLst/>
          </a:prstGeom>
          <a:solidFill>
            <a:srgbClr val="12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91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9044" y="5482535"/>
            <a:ext cx="1375874" cy="1375874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14917" y="2605451"/>
            <a:ext cx="2877084" cy="2877084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A1B5B9E-0DAE-8247-8A6C-E1AFEB21F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9135" y="452927"/>
            <a:ext cx="3611562" cy="361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59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73677" y="457200"/>
            <a:ext cx="1153231" cy="1153231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7663" y="4311353"/>
            <a:ext cx="2546647" cy="2546647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BEE1651-5104-0C49-B498-D2207B4C1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6538" y="1609725"/>
            <a:ext cx="3065462" cy="3141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79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982" y="457201"/>
            <a:ext cx="5622201" cy="5925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1225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462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4F6FA-2C7A-0F40-A68F-8B6D535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20" y="516048"/>
            <a:ext cx="10385079" cy="526911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05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4E60E6F-E48C-8649-8FBF-B9F4EC38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65B3A2-FA99-B048-8364-C9B6EE7AF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AFA08D-D8ED-9E43-9149-F165AFF2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rgbClr val="8B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1301CA2-F276-B14A-B0EA-CD7F6DD8D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</a:t>
            </a:r>
            <a:r>
              <a:rPr lang="sv-SE" dirty="0" err="1"/>
              <a:t>dqatum</a:t>
            </a:r>
            <a:endParaRPr lang="sv-SE" dirty="0"/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96A5E59D-08E1-B244-8AE3-D5A2C25C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10" name="Bildobjekt 9" descr="EU-flagga&#10;Europeiska unionen&#10;Europeiska socialfonden">
            <a:extLst>
              <a:ext uri="{FF2B5EF4-FFF2-40B4-BE49-F238E27FC236}">
                <a16:creationId xmlns:a16="http://schemas.microsoft.com/office/drawing/2014/main" id="{C46BF9F7-C856-8340-9CD0-507F2C2BD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195" y="426471"/>
            <a:ext cx="1260143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7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– Blå">
    <p:bg>
      <p:bgPr>
        <a:solidFill>
          <a:srgbClr val="A9D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648"/>
            <a:ext cx="6516998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400" y="2961907"/>
            <a:ext cx="6516998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16A05F-22AB-9E4F-B3C8-1B6E31C3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9"/>
            <a:ext cx="4295196" cy="46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rön">
    <p:bg>
      <p:bgPr>
        <a:solidFill>
          <a:srgbClr val="B7C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308B08-3FA6-5A43-A747-111A29F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8"/>
            <a:ext cx="4295197" cy="4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ul">
    <p:bg>
      <p:bgPr>
        <a:solidFill>
          <a:srgbClr val="F9E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0A9CF-BE89-104B-B30C-E144FDD3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2" y="2245258"/>
            <a:ext cx="4295198" cy="4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Rosa">
    <p:bg>
      <p:bgPr>
        <a:solidFill>
          <a:srgbClr val="EAB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E1E315-C437-6448-8579-A95E71D7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1" y="2245257"/>
            <a:ext cx="4295199" cy="4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1B47-16D8-9647-829B-D0786C52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563963"/>
            <a:ext cx="911371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982709"/>
            <a:ext cx="9113718" cy="36485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–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D3FD9A2-49C0-3745-BDC1-0A45AC1D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3" y="563963"/>
            <a:ext cx="103379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B8240A-3D11-9144-B799-360BB7BBCA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07351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3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6190" y="457200"/>
            <a:ext cx="5555810" cy="5454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2202" y="4630847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7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9EF735-2EBE-7F49-82AA-336045B3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DD7512-FD86-934F-A2F4-DE5978D5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 6" descr="Svenska ESF-rådets logotyp">
            <a:extLst>
              <a:ext uri="{FF2B5EF4-FFF2-40B4-BE49-F238E27FC236}">
                <a16:creationId xmlns:a16="http://schemas.microsoft.com/office/drawing/2014/main" id="{F683B521-AE03-044A-ADAC-5DFCE60FD9C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2109" y="6089636"/>
            <a:ext cx="1545142" cy="4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49" r:id="rId3"/>
    <p:sldLayoutId id="2147483661" r:id="rId4"/>
    <p:sldLayoutId id="2147483662" r:id="rId5"/>
    <p:sldLayoutId id="2147483658" r:id="rId6"/>
    <p:sldLayoutId id="2147483650" r:id="rId7"/>
    <p:sldLayoutId id="2147483660" r:id="rId8"/>
    <p:sldLayoutId id="2147483664" r:id="rId9"/>
    <p:sldLayoutId id="2147483666" r:id="rId10"/>
    <p:sldLayoutId id="2147483668" r:id="rId11"/>
    <p:sldLayoutId id="2147483667" r:id="rId12"/>
    <p:sldLayoutId id="2147483665" r:id="rId13"/>
    <p:sldLayoutId id="2147483669" r:id="rId14"/>
    <p:sldLayoutId id="2147483671" r:id="rId15"/>
    <p:sldLayoutId id="2147483672" r:id="rId16"/>
    <p:sldLayoutId id="2147483657" r:id="rId17"/>
    <p:sldLayoutId id="2147483663" r:id="rId18"/>
    <p:sldLayoutId id="2147483654" r:id="rId19"/>
    <p:sldLayoutId id="2147483655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12838" indent="-1984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6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5" Type="http://schemas.openxmlformats.org/officeDocument/2006/relationships/image" Target="../media/image14.png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A4AE6B2-D74D-0C4C-9352-F4014B059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Förstudier ESF+ 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E29FE30-760A-314E-9211-A9F23E4EE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500" dirty="0"/>
              <a:t>- En övergripande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9010C8-6486-4008-9313-C2894990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Jenny Glumoff</a:t>
            </a:r>
          </a:p>
        </p:txBody>
      </p:sp>
    </p:spTree>
    <p:extLst>
      <p:ext uri="{BB962C8B-B14F-4D97-AF65-F5344CB8AC3E}">
        <p14:creationId xmlns:p14="http://schemas.microsoft.com/office/powerpoint/2010/main" val="48519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69C05FD-98CF-DE47-8AE1-3DC7D559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0D100B-1731-F849-879A-BE308F23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v-SE" dirty="0"/>
              <a:t>13 utlysningar är gjorda (7 har färdigställda förstudier)</a:t>
            </a:r>
          </a:p>
          <a:p>
            <a:pPr>
              <a:buFontTx/>
              <a:buChar char="-"/>
            </a:pPr>
            <a:r>
              <a:rPr lang="sv-SE" dirty="0"/>
              <a:t>89 förstudier ingår i översynen</a:t>
            </a:r>
          </a:p>
          <a:p>
            <a:pPr>
              <a:buFontTx/>
              <a:buChar char="-"/>
            </a:pPr>
            <a:r>
              <a:rPr lang="sv-SE" dirty="0"/>
              <a:t>Utlyst belopp 66,6 mnkr (47% med stöd från Socialfonden)</a:t>
            </a:r>
          </a:p>
          <a:p>
            <a:pPr>
              <a:buFontTx/>
              <a:buChar char="-"/>
            </a:pPr>
            <a:r>
              <a:rPr lang="sv-SE" sz="2800" dirty="0"/>
              <a:t>Syftet med förstudierna har varit att skapa en övergång mellan programperioderna genom att göra omvärldsanalyser, mobilisera samverkansaktörer och utveckla idéer för kommande projektansökningar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17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69C05FD-98CF-DE47-8AE1-3DC7D559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400" dirty="0"/>
              <a:t>Förstudierna har sorterats utifrån följande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0D100B-1731-F849-879A-BE308F23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A1 = Kompetensutveckling av sysselsatta</a:t>
            </a:r>
          </a:p>
          <a:p>
            <a:r>
              <a:rPr lang="sv-SE" sz="2800" dirty="0"/>
              <a:t>A2</a:t>
            </a:r>
            <a:r>
              <a:rPr lang="sv-SE" sz="2800" baseline="0" dirty="0"/>
              <a:t> </a:t>
            </a:r>
            <a:r>
              <a:rPr lang="sv-SE" sz="2800" dirty="0"/>
              <a:t>= Återinträde/etablering på arbetsmarknaden</a:t>
            </a:r>
          </a:p>
          <a:p>
            <a:r>
              <a:rPr lang="sv-SE" sz="2800" dirty="0"/>
              <a:t>C = Minska risken för ekonomisk utsatthet</a:t>
            </a:r>
          </a:p>
          <a:p>
            <a:r>
              <a:rPr lang="sv-SE" sz="2800" dirty="0"/>
              <a:t>E = Sociala innovationer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624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EF5EA93-E3C2-4ADF-B456-84586E732DA8}"/>
              </a:ext>
            </a:extLst>
          </p:cNvPr>
          <p:cNvSpPr txBox="1"/>
          <p:nvPr/>
        </p:nvSpPr>
        <p:spPr>
          <a:xfrm>
            <a:off x="8754733" y="1306652"/>
            <a:ext cx="3218561" cy="23103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sv-SE" dirty="0"/>
              <a:t>Totalt 89 förstudier.</a:t>
            </a:r>
          </a:p>
          <a:p>
            <a:pPr marL="342900" indent="-342900" algn="l">
              <a:buAutoNum type="arabicPlain" startAt="33"/>
            </a:pPr>
            <a:r>
              <a:rPr lang="sv-SE" dirty="0"/>
              <a:t>i PO1.2 och 56  i PO2.1.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Förstudierna i den nationella utlysningen består av de som är ansökta men varken är godkända eller färdigställda ännu.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0780BF-BCB5-40FC-B539-4EB4F081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" y="124193"/>
            <a:ext cx="86509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EC3006A-3135-4B7E-8D0E-F15B6A65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70" y="-493344"/>
            <a:ext cx="9086126" cy="7149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BCED63BC-A044-4CFE-B9CC-F1CB4C696D4E}"/>
                  </a:ext>
                </a:extLst>
              </p14:cNvPr>
              <p14:cNvContentPartPr/>
              <p14:nvPr/>
            </p14:nvContentPartPr>
            <p14:xfrm>
              <a:off x="3742665" y="3664140"/>
              <a:ext cx="2468880" cy="17085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BCED63BC-A044-4CFE-B9CC-F1CB4C696D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8665" y="3556500"/>
                <a:ext cx="2576520" cy="19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92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B0C9107-6C78-4E23-914F-63E7F30EAB7B}"/>
              </a:ext>
            </a:extLst>
          </p:cNvPr>
          <p:cNvSpPr txBox="1"/>
          <p:nvPr/>
        </p:nvSpPr>
        <p:spPr>
          <a:xfrm>
            <a:off x="9296400" y="944880"/>
            <a:ext cx="2113280" cy="1930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sv-SE" dirty="0" err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C74333-576A-4E3C-8EB7-9A0554FE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3" y="286238"/>
            <a:ext cx="8650974" cy="6285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5BB418-E01D-4927-A6BA-CC6A46F12694}"/>
              </a:ext>
            </a:extLst>
          </p:cNvPr>
          <p:cNvSpPr txBox="1"/>
          <p:nvPr/>
        </p:nvSpPr>
        <p:spPr>
          <a:xfrm>
            <a:off x="9011920" y="477519"/>
            <a:ext cx="3078479" cy="60942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sv-SE" dirty="0"/>
              <a:t>Diagrammet visar antalet programområden som förstudierna kan kopplas till. Fler programområden kan förkomma i samma förstudie.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Kartläggningen är gjord utifrån en översiktlig genomgång av varje enskild förstudie, därför finns reservation för att någon kan göra andra bedömningar.</a:t>
            </a:r>
          </a:p>
          <a:p>
            <a:pPr algn="l"/>
            <a:endParaRPr lang="sv-SE" dirty="0"/>
          </a:p>
          <a:p>
            <a:r>
              <a:rPr lang="sv-SE" dirty="0"/>
              <a:t>De nationella förstudierna som är ansökta är med men de är inte godkända eller färdigställda än. De hamnade samtliga under POE men det kan eventuellt omvärderas när förstudierna är färdigställda.</a:t>
            </a:r>
          </a:p>
          <a:p>
            <a:pPr algn="l"/>
            <a:endParaRPr lang="sv-SE" sz="1800" baseline="0" dirty="0"/>
          </a:p>
        </p:txBody>
      </p:sp>
    </p:spTree>
    <p:extLst>
      <p:ext uri="{BB962C8B-B14F-4D97-AF65-F5344CB8AC3E}">
        <p14:creationId xmlns:p14="http://schemas.microsoft.com/office/powerpoint/2010/main" val="120891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A632791-C710-4FFE-8BE9-7819315E3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7320"/>
            <a:ext cx="12192000" cy="664464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4A565D21-D126-4BA3-9749-F37C4140E360}"/>
                  </a:ext>
                </a:extLst>
              </p14:cNvPr>
              <p14:cNvContentPartPr/>
              <p14:nvPr/>
            </p14:nvContentPartPr>
            <p14:xfrm>
              <a:off x="193728" y="-1128"/>
              <a:ext cx="2208960" cy="1672200"/>
            </p14:xfrm>
          </p:contentPart>
        </mc:Choice>
        <mc:Fallback xmlns=""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4A565D21-D126-4BA3-9749-F37C4140E3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728" y="-109128"/>
                <a:ext cx="2316600" cy="18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1513F6D2-3A8C-4D29-BF20-2E8D29F5BB01}"/>
                  </a:ext>
                </a:extLst>
              </p14:cNvPr>
              <p14:cNvContentPartPr/>
              <p14:nvPr/>
            </p14:nvContentPartPr>
            <p14:xfrm>
              <a:off x="4887768" y="-14808"/>
              <a:ext cx="2319840" cy="16977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1513F6D2-3A8C-4D29-BF20-2E8D29F5BB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4128" y="-122808"/>
                <a:ext cx="2427480" cy="19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67AD377D-6157-486E-96C6-94AFF6B7EAF5}"/>
                  </a:ext>
                </a:extLst>
              </p14:cNvPr>
              <p14:cNvContentPartPr/>
              <p14:nvPr/>
            </p14:nvContentPartPr>
            <p14:xfrm>
              <a:off x="9777648" y="35592"/>
              <a:ext cx="2231640" cy="163584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67AD377D-6157-486E-96C6-94AFF6B7EA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3648" y="-72408"/>
                <a:ext cx="2339280" cy="18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448A091-F668-4C98-859E-78700A22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3" y="357359"/>
            <a:ext cx="8650974" cy="628552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BA9D094-6CAD-407D-B693-837D89FF61CA}"/>
              </a:ext>
            </a:extLst>
          </p:cNvPr>
          <p:cNvSpPr txBox="1"/>
          <p:nvPr/>
        </p:nvSpPr>
        <p:spPr>
          <a:xfrm>
            <a:off x="9022080" y="701040"/>
            <a:ext cx="2773680" cy="15138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sv-SE" dirty="0"/>
              <a:t>Diagrammet är ett försök att kartlägga vilka typer av aktörer som har genomfört förstudierna. 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Majoriteten finns inom offentlig sektor men många nya aktörer har tillkommit.</a:t>
            </a:r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991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434930F-B113-4D39-9060-FC8D0FA3E9B4}"/>
              </a:ext>
            </a:extLst>
          </p:cNvPr>
          <p:cNvSpPr txBox="1"/>
          <p:nvPr/>
        </p:nvSpPr>
        <p:spPr>
          <a:xfrm>
            <a:off x="194911" y="609600"/>
            <a:ext cx="11802178" cy="58724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l"/>
            <a:r>
              <a:rPr lang="sv-SE" dirty="0"/>
              <a:t>Totalt har 13 utlysningar gjorts för förstudier. Utlyst belopp är 66 600 000 </a:t>
            </a:r>
            <a:r>
              <a:rPr lang="sv-SE" dirty="0" err="1"/>
              <a:t>skr</a:t>
            </a:r>
            <a:r>
              <a:rPr lang="sv-SE" dirty="0"/>
              <a:t>. 47 procent med stöd från Socialfonden och den andra delen är medfinansiering via anslag.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Kartläggningen utgår ifrån 7 utlysningar där det inkommit färdigställda förstudier. </a:t>
            </a:r>
          </a:p>
          <a:p>
            <a:pPr algn="l"/>
            <a:r>
              <a:rPr lang="sv-SE" dirty="0"/>
              <a:t>Det finns ytterligare 6 utlysningar men där har inga förstudier inkommit i dagsläget. </a:t>
            </a:r>
          </a:p>
          <a:p>
            <a:pPr algn="l"/>
            <a:endParaRPr lang="sv-SE" dirty="0"/>
          </a:p>
          <a:p>
            <a:pPr algn="l"/>
            <a:r>
              <a:rPr lang="sv-SE" sz="1800" dirty="0"/>
              <a:t>Utlysningarna utgår från </a:t>
            </a:r>
            <a:r>
              <a:rPr lang="sv-SE" dirty="0"/>
              <a:t>gamla programområdena. I  PO1.2 fanns 33 förstudier och 56  i PO2.1. Totalt ingår </a:t>
            </a:r>
            <a:r>
              <a:rPr lang="sv-SE" sz="1800" dirty="0"/>
              <a:t>89 förstudier i kartläggningen. </a:t>
            </a:r>
            <a:endParaRPr lang="sv-SE" dirty="0"/>
          </a:p>
          <a:p>
            <a:endParaRPr lang="sv-SE" dirty="0"/>
          </a:p>
          <a:p>
            <a:r>
              <a:rPr lang="sv-SE" dirty="0"/>
              <a:t>Samtliga förstudierapporter har lästs översiktligt för att kunna sorteras in i de nya </a:t>
            </a:r>
            <a:r>
              <a:rPr lang="sv-SE" sz="1800" baseline="0" dirty="0"/>
              <a:t>programområdena i ESF+. Diagrammen redovisar i stora drag; antalet, region, programområden</a:t>
            </a:r>
            <a:r>
              <a:rPr lang="sv-SE" dirty="0"/>
              <a:t> och</a:t>
            </a:r>
            <a:r>
              <a:rPr lang="sv-SE" sz="1800" baseline="0" dirty="0"/>
              <a:t> aktörer som gjort förstudien. Mest intressant är att titta på vem som gjort förstudierna då det är många nya aktörer som visat intresse.  </a:t>
            </a:r>
          </a:p>
          <a:p>
            <a:endParaRPr lang="sv-SE" dirty="0"/>
          </a:p>
          <a:p>
            <a:r>
              <a:rPr lang="sv-SE" sz="1800" baseline="0" dirty="0"/>
              <a:t>Alla regioner har inte gjort förstudier därför saknas Norra Norrland, Mellersta Norrland och Norra </a:t>
            </a:r>
            <a:r>
              <a:rPr lang="sv-SE" dirty="0"/>
              <a:t>M</a:t>
            </a:r>
            <a:r>
              <a:rPr lang="sv-SE" sz="1800" baseline="0" dirty="0"/>
              <a:t>ellansverige.</a:t>
            </a:r>
          </a:p>
          <a:p>
            <a:endParaRPr lang="sv-SE" dirty="0"/>
          </a:p>
          <a:p>
            <a:r>
              <a:rPr lang="sv-SE" sz="1800" baseline="0" dirty="0"/>
              <a:t>Den nationella utlysningen har inte hunnit få in några färdigställda förstudier ännu men däremot går det att se vilken aktör som gjort dem. Därför finns de med.</a:t>
            </a:r>
          </a:p>
          <a:p>
            <a:endParaRPr lang="sv-SE" dirty="0"/>
          </a:p>
          <a:p>
            <a:r>
              <a:rPr lang="sv-SE" sz="1800" dirty="0"/>
              <a:t>Programområde B finns inte med då det bara är Arbetsförmedlingen som kan söka och programområde D utgår också då inga förstudier finns gjorda i de regionerna.</a:t>
            </a:r>
          </a:p>
          <a:p>
            <a:endParaRPr lang="sv-SE" dirty="0"/>
          </a:p>
          <a:p>
            <a:r>
              <a:rPr lang="sv-SE" sz="1800" dirty="0"/>
              <a:t>Förstudierna har sorterats in utifrån följande indelning.</a:t>
            </a:r>
          </a:p>
          <a:p>
            <a:r>
              <a:rPr lang="sv-SE" sz="1800" dirty="0"/>
              <a:t>A1 = Kompetensutveckling av sysselsatta</a:t>
            </a:r>
          </a:p>
          <a:p>
            <a:r>
              <a:rPr lang="sv-SE" sz="1800" dirty="0"/>
              <a:t>A2</a:t>
            </a:r>
            <a:r>
              <a:rPr lang="sv-SE" sz="1800" baseline="0" dirty="0"/>
              <a:t> </a:t>
            </a:r>
            <a:r>
              <a:rPr lang="sv-SE" sz="1800" dirty="0"/>
              <a:t>= Återinträde/etablering på arbetsmarknaden</a:t>
            </a:r>
          </a:p>
          <a:p>
            <a:r>
              <a:rPr lang="sv-SE" sz="1800" dirty="0"/>
              <a:t>C = Minska risken för ekonomisk utsatthet</a:t>
            </a:r>
          </a:p>
          <a:p>
            <a:r>
              <a:rPr lang="sv-SE" sz="1800" dirty="0"/>
              <a:t>E = Sociala innovationer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715E2B-64BB-43A8-8128-0DA17F23ACAE}"/>
              </a:ext>
            </a:extLst>
          </p:cNvPr>
          <p:cNvSpPr txBox="1"/>
          <p:nvPr/>
        </p:nvSpPr>
        <p:spPr>
          <a:xfrm>
            <a:off x="194911" y="193040"/>
            <a:ext cx="3566160" cy="4368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sv-SE" sz="2000" b="1" dirty="0"/>
              <a:t>Kort om kartläggningen</a:t>
            </a:r>
          </a:p>
        </p:txBody>
      </p:sp>
    </p:spTree>
    <p:extLst>
      <p:ext uri="{BB962C8B-B14F-4D97-AF65-F5344CB8AC3E}">
        <p14:creationId xmlns:p14="http://schemas.microsoft.com/office/powerpoint/2010/main" val="22203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104161"/>
      </a:dk1>
      <a:lt1>
        <a:srgbClr val="F8F7F7"/>
      </a:lt1>
      <a:dk2>
        <a:srgbClr val="104161"/>
      </a:dk2>
      <a:lt2>
        <a:srgbClr val="F8F7F7"/>
      </a:lt2>
      <a:accent1>
        <a:srgbClr val="649AB3"/>
      </a:accent1>
      <a:accent2>
        <a:srgbClr val="A9D1DA"/>
      </a:accent2>
      <a:accent3>
        <a:srgbClr val="7C9259"/>
      </a:accent3>
      <a:accent4>
        <a:srgbClr val="B7CF83"/>
      </a:accent4>
      <a:accent5>
        <a:srgbClr val="7B485B"/>
      </a:accent5>
      <a:accent6>
        <a:srgbClr val="EABEA5"/>
      </a:accent6>
      <a:hlink>
        <a:srgbClr val="649AB3"/>
      </a:hlink>
      <a:folHlink>
        <a:srgbClr val="649A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F_PPT internt 2" id="{3245232C-2D47-1B45-9B3C-8D721B1E6D0E}" vid="{1C905D09-684D-474A-A94D-F7CCF7D5D6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för internt bruk</Template>
  <TotalTime>7612</TotalTime>
  <Words>461</Words>
  <Application>Microsoft Office PowerPoint</Application>
  <PresentationFormat>Bredbild</PresentationFormat>
  <Paragraphs>49</Paragraphs>
  <Slides>9</Slides>
  <Notes>2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Office-tema</vt:lpstr>
      <vt:lpstr>Förstudier ESF+ </vt:lpstr>
      <vt:lpstr>Sammanfattning</vt:lpstr>
      <vt:lpstr>Förstudierna har sorterats utifrån följande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Svenska ESF-rådet</dc:title>
  <dc:creator>Axelson Carl</dc:creator>
  <cp:lastModifiedBy>Ivarsson Anita</cp:lastModifiedBy>
  <cp:revision>86</cp:revision>
  <dcterms:created xsi:type="dcterms:W3CDTF">2021-05-19T13:49:27Z</dcterms:created>
  <dcterms:modified xsi:type="dcterms:W3CDTF">2022-03-08T11:46:55Z</dcterms:modified>
</cp:coreProperties>
</file>