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800" r:id="rId3"/>
    <p:sldId id="799" r:id="rId4"/>
    <p:sldId id="804" r:id="rId5"/>
    <p:sldId id="806" r:id="rId6"/>
    <p:sldId id="262" r:id="rId7"/>
    <p:sldId id="807" r:id="rId8"/>
    <p:sldId id="265" r:id="rId9"/>
    <p:sldId id="795" r:id="rId10"/>
    <p:sldId id="810" r:id="rId11"/>
    <p:sldId id="809" r:id="rId12"/>
    <p:sldId id="798" r:id="rId13"/>
    <p:sldId id="266" r:id="rId14"/>
    <p:sldId id="796" r:id="rId15"/>
    <p:sldId id="802" r:id="rId16"/>
    <p:sldId id="805" r:id="rId17"/>
    <p:sldId id="803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4261"/>
    <a:srgbClr val="F6E3D2"/>
    <a:srgbClr val="F39886"/>
    <a:srgbClr val="A9D1DA"/>
    <a:srgbClr val="004062"/>
    <a:srgbClr val="8B475B"/>
    <a:srgbClr val="723F4E"/>
    <a:srgbClr val="EABEA5"/>
    <a:srgbClr val="6299AE"/>
    <a:srgbClr val="F9E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68"/>
    <p:restoredTop sz="86395"/>
  </p:normalViewPr>
  <p:slideViewPr>
    <p:cSldViewPr snapToGrid="0" snapToObjects="1">
      <p:cViewPr varScale="1">
        <p:scale>
          <a:sx n="53" d="100"/>
          <a:sy n="53" d="100"/>
        </p:scale>
        <p:origin x="490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D9394-B095-D14F-9C64-9054C5F416E2}" type="datetimeFigureOut">
              <a:rPr lang="sv-SE" smtClean="0"/>
              <a:t>2022-02-25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36579-4CA0-484E-809B-B32E5DC99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54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0662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231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8423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248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36579-4CA0-484E-809B-B32E5DC99479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86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1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1F8F117-E482-B548-86A9-089DD068A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F2BBD79D-617E-0C4E-8C8E-F40ECFB52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A6F7AF-1600-3745-B44C-3759E7BDE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80A94A70-77CA-7A4A-9A57-2F63C0D87F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17873D5-62BF-154B-8C79-136C0BF69C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DC0ADD5B-E213-FE4F-9F25-F0B2241BB3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datum</a:t>
            </a:r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AC448D61-B925-1744-B97E-1717E00386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14" name="Bildobjekt 13" descr="EU-flagga&#10;Europeiska unionen&#10;Europeiska socialfonden">
            <a:extLst>
              <a:ext uri="{FF2B5EF4-FFF2-40B4-BE49-F238E27FC236}">
                <a16:creationId xmlns:a16="http://schemas.microsoft.com/office/drawing/2014/main" id="{717EC7CA-8431-074C-B56C-F30C95EF33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195" y="426471"/>
            <a:ext cx="1260143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5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62939" y="1595672"/>
            <a:ext cx="5429062" cy="52623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58416" y="457200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81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två bild med mönst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834680" y="-7167"/>
            <a:ext cx="2164245" cy="2208413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82429" y="1330859"/>
            <a:ext cx="3711422" cy="3613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54469" y="4950958"/>
            <a:ext cx="1339382" cy="1339382"/>
          </a:xfrm>
          <a:prstGeom prst="rect">
            <a:avLst/>
          </a:prstGeom>
          <a:solidFill>
            <a:srgbClr val="A9D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98925" y="2201246"/>
            <a:ext cx="989656" cy="1009853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493851" y="4186448"/>
            <a:ext cx="2694915" cy="267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4733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119782" y="90087"/>
            <a:ext cx="3388945" cy="3426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0037" y="1731792"/>
            <a:ext cx="836672" cy="836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846462" y="5160475"/>
            <a:ext cx="1663575" cy="1697525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F8CDA74-96A5-A641-B00B-1B55A4AE1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65861" y="4061125"/>
            <a:ext cx="1077363" cy="1099350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DAC763D-35B4-D94F-991C-53FB20BFBCD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10037" y="2568464"/>
            <a:ext cx="2694915" cy="259201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656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29609" y="1595672"/>
            <a:ext cx="4831398" cy="46830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1349" y="1"/>
            <a:ext cx="1595672" cy="1595672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71022" y="4237022"/>
            <a:ext cx="2620979" cy="2620979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5170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 med mönst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865068" y="543124"/>
            <a:ext cx="5326932" cy="51365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78466" y="5164057"/>
            <a:ext cx="1702652" cy="1693943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F8ED18B-6F59-9B4B-8D19-236A9DA5C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69981" y="-32371"/>
            <a:ext cx="2539844" cy="2551905"/>
          </a:xfrm>
          <a:prstGeom prst="rect">
            <a:avLst/>
          </a:prstGeom>
          <a:solidFill>
            <a:srgbClr val="1242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915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9044" y="5482535"/>
            <a:ext cx="1375874" cy="1375874"/>
          </a:xfrm>
          <a:prstGeom prst="rect">
            <a:avLst/>
          </a:prstGeom>
          <a:solidFill>
            <a:srgbClr val="EA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314917" y="2605451"/>
            <a:ext cx="2877084" cy="2877084"/>
          </a:xfrm>
          <a:prstGeom prst="rect">
            <a:avLst/>
          </a:prstGeom>
          <a:solidFill>
            <a:srgbClr val="723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7A1B5B9E-0DAE-8247-8A6C-E1AFEB21F9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9135" y="452927"/>
            <a:ext cx="3611562" cy="36115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5927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text med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6623406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6623406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D4D8DBF-8444-804B-958C-8A5752B5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73677" y="457200"/>
            <a:ext cx="1153231" cy="1153231"/>
          </a:xfrm>
          <a:prstGeom prst="rect">
            <a:avLst/>
          </a:prstGeom>
          <a:solidFill>
            <a:srgbClr val="F9E0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BECD36E-DD4B-E344-8D02-17076226E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597663" y="4311353"/>
            <a:ext cx="2546647" cy="2546647"/>
          </a:xfrm>
          <a:prstGeom prst="rect">
            <a:avLst/>
          </a:prstGeom>
          <a:solidFill>
            <a:srgbClr val="6299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BEE1651-5104-0C49-B498-D2207B4C16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6538" y="1609725"/>
            <a:ext cx="3065462" cy="3141663"/>
          </a:xfr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6799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2982" y="457201"/>
            <a:ext cx="5622201" cy="5925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5122566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74629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54F6FA-2C7A-0F40-A68F-8B6D5356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720" y="516048"/>
            <a:ext cx="10385079" cy="5269116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640517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2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>
            <a:extLst>
              <a:ext uri="{FF2B5EF4-FFF2-40B4-BE49-F238E27FC236}">
                <a16:creationId xmlns:a16="http://schemas.microsoft.com/office/drawing/2014/main" id="{34E60E6F-E48C-8649-8FBF-B9F4EC38A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157360" y="2576471"/>
            <a:ext cx="941011" cy="941011"/>
          </a:xfrm>
          <a:prstGeom prst="rect">
            <a:avLst/>
          </a:prstGeom>
          <a:solidFill>
            <a:srgbClr val="004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465B3A2-FA99-B048-8364-C9B6EE7AF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637" y="731217"/>
            <a:ext cx="6251293" cy="371796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7BAFA08D-D8ED-9E43-9149-F165AFF23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293952" y="3517482"/>
            <a:ext cx="1863408" cy="1863408"/>
          </a:xfrm>
          <a:prstGeom prst="rect">
            <a:avLst/>
          </a:prstGeom>
          <a:solidFill>
            <a:srgbClr val="8B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151" y="1036705"/>
            <a:ext cx="5271531" cy="125714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Välkomna till Svenska ESF-rådet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32152" y="2457360"/>
            <a:ext cx="5271530" cy="589215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r>
              <a:rPr lang="sv-SE" dirty="0"/>
              <a:t> </a:t>
            </a:r>
            <a:r>
              <a:rPr lang="sv-SE" dirty="0" err="1"/>
              <a:t>sit</a:t>
            </a:r>
            <a:endParaRPr lang="sv-SE" dirty="0"/>
          </a:p>
        </p:txBody>
      </p:sp>
      <p:sp>
        <p:nvSpPr>
          <p:cNvPr id="12" name="Platshållare för text 10">
            <a:extLst>
              <a:ext uri="{FF2B5EF4-FFF2-40B4-BE49-F238E27FC236}">
                <a16:creationId xmlns:a16="http://schemas.microsoft.com/office/drawing/2014/main" id="{21301CA2-F276-B14A-B0EA-CD7F6DD8D4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2151" y="3811425"/>
            <a:ext cx="5271737" cy="34403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sv-SE" dirty="0"/>
              <a:t>Skapare och </a:t>
            </a:r>
            <a:r>
              <a:rPr lang="sv-SE" dirty="0" err="1"/>
              <a:t>dqatum</a:t>
            </a:r>
            <a:endParaRPr lang="sv-SE" dirty="0"/>
          </a:p>
        </p:txBody>
      </p:sp>
      <p:pic>
        <p:nvPicPr>
          <p:cNvPr id="13" name="Bildobjekt 12" descr="Svenska ESF-rådets logotyp">
            <a:extLst>
              <a:ext uri="{FF2B5EF4-FFF2-40B4-BE49-F238E27FC236}">
                <a16:creationId xmlns:a16="http://schemas.microsoft.com/office/drawing/2014/main" id="{96A5E59D-08E1-B244-8AE3-D5A2C25C5B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14916" y="5776393"/>
            <a:ext cx="2375731" cy="648319"/>
          </a:xfrm>
          <a:prstGeom prst="rect">
            <a:avLst/>
          </a:prstGeom>
        </p:spPr>
      </p:pic>
      <p:pic>
        <p:nvPicPr>
          <p:cNvPr id="10" name="Bildobjekt 9" descr="EU-flagga&#10;Europeiska unionen&#10;Europeiska socialfonden">
            <a:extLst>
              <a:ext uri="{FF2B5EF4-FFF2-40B4-BE49-F238E27FC236}">
                <a16:creationId xmlns:a16="http://schemas.microsoft.com/office/drawing/2014/main" id="{C46BF9F7-C856-8340-9CD0-507F2C2BD3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4195" y="426471"/>
            <a:ext cx="1260143" cy="113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445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sida"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077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– Blå">
    <p:bg>
      <p:bgPr>
        <a:solidFill>
          <a:srgbClr val="A9D1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648"/>
            <a:ext cx="6516998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2400" y="2961907"/>
            <a:ext cx="6516998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EF16A05F-22AB-9E4F-B3C8-1B6E31C36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9"/>
            <a:ext cx="4295196" cy="461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13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rön">
    <p:bg>
      <p:bgPr>
        <a:solidFill>
          <a:srgbClr val="B7CF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5308B08-3FA6-5A43-A747-111A29F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4" y="2245258"/>
            <a:ext cx="4295197" cy="4612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72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Gul">
    <p:bg>
      <p:bgPr>
        <a:solidFill>
          <a:srgbClr val="F9E0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E0A9CF-BE89-104B-B30C-E144FDD3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2" y="2245258"/>
            <a:ext cx="4295198" cy="461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elsida – Rosa">
    <p:bg>
      <p:bgPr>
        <a:solidFill>
          <a:srgbClr val="EABE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0D3E99-AA9F-3845-ABB1-825224196D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2400" y="1289913"/>
            <a:ext cx="5812325" cy="1655762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sv-SE" dirty="0"/>
              <a:t>Avsnittstitel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6D6C8608-025E-FD41-AD6A-A35C723880B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0903" y="2964339"/>
            <a:ext cx="5812325" cy="929322"/>
          </a:xfrm>
        </p:spPr>
        <p:txBody>
          <a:bodyPr>
            <a:normAutofit/>
          </a:bodyPr>
          <a:lstStyle>
            <a:lvl1pPr marL="0" indent="0" algn="l">
              <a:buNone/>
              <a:defRPr sz="25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Lorem</a:t>
            </a:r>
            <a:r>
              <a:rPr lang="sv-SE" dirty="0"/>
              <a:t> </a:t>
            </a:r>
            <a:r>
              <a:rPr lang="sv-SE" dirty="0" err="1"/>
              <a:t>ipsum</a:t>
            </a:r>
            <a:r>
              <a:rPr lang="sv-SE" dirty="0"/>
              <a:t> </a:t>
            </a:r>
            <a:r>
              <a:rPr lang="sv-SE" dirty="0" err="1"/>
              <a:t>dolor</a:t>
            </a:r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E1E315-C437-6448-8579-A95E71D78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6801" y="2245257"/>
            <a:ext cx="4295199" cy="46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8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311B47-16D8-9647-829B-D0786C52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563963"/>
            <a:ext cx="911371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982709"/>
            <a:ext cx="9113718" cy="364854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4685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–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>
            <a:extLst>
              <a:ext uri="{FF2B5EF4-FFF2-40B4-BE49-F238E27FC236}">
                <a16:creationId xmlns:a16="http://schemas.microsoft.com/office/drawing/2014/main" id="{FD3FD9A2-49C0-3745-BDC1-0A45AC1DA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3" y="563963"/>
            <a:ext cx="10337925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CA91644-805D-2647-A846-5647CFD87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3AB8240A-3D11-9144-B799-360BB7BBCAC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007351" y="2006694"/>
            <a:ext cx="4991477" cy="384184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733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och bild med mön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376EED47-53C9-2E48-9797-FBBA7D925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36190" y="457200"/>
            <a:ext cx="5555810" cy="54547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B223226-EFBF-AA47-B243-F3061F021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8" y="457200"/>
            <a:ext cx="4599160" cy="87365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DA45EEC-7F09-5C43-8F4A-90D5EA136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1850" y="1595673"/>
            <a:ext cx="4599160" cy="38726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61F52D4-6DBF-6D44-AA0B-E4DE5042F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622202" y="4630847"/>
            <a:ext cx="2227153" cy="22271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5973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2F9EF735-2EBE-7F49-82AA-336045B3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CDD7512-FD86-934F-A2F4-DE5978D53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1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6" name="Bild 5" descr="Svenska ESF-rådets logotyp">
            <a:extLst>
              <a:ext uri="{FF2B5EF4-FFF2-40B4-BE49-F238E27FC236}">
                <a16:creationId xmlns:a16="http://schemas.microsoft.com/office/drawing/2014/main" id="{617A84B0-2D66-604B-AD6D-408E7DAA9E0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312109" y="6089636"/>
            <a:ext cx="1545142" cy="422413"/>
          </a:xfrm>
          <a:prstGeom prst="rect">
            <a:avLst/>
          </a:prstGeom>
        </p:spPr>
      </p:pic>
      <p:pic>
        <p:nvPicPr>
          <p:cNvPr id="5" name="Bildobjekt 4" descr="EU-flagga&#10;Europeiska unionen&#10;Europeiska socialfonden">
            <a:extLst>
              <a:ext uri="{FF2B5EF4-FFF2-40B4-BE49-F238E27FC236}">
                <a16:creationId xmlns:a16="http://schemas.microsoft.com/office/drawing/2014/main" id="{3E3623F2-3B19-6648-BDA9-10B5FA539AC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2106203" y="6073563"/>
            <a:ext cx="632462" cy="56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7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5" r:id="rId2"/>
    <p:sldLayoutId id="2147483649" r:id="rId3"/>
    <p:sldLayoutId id="2147483661" r:id="rId4"/>
    <p:sldLayoutId id="2147483662" r:id="rId5"/>
    <p:sldLayoutId id="2147483658" r:id="rId6"/>
    <p:sldLayoutId id="2147483650" r:id="rId7"/>
    <p:sldLayoutId id="2147483660" r:id="rId8"/>
    <p:sldLayoutId id="2147483664" r:id="rId9"/>
    <p:sldLayoutId id="2147483666" r:id="rId10"/>
    <p:sldLayoutId id="2147483668" r:id="rId11"/>
    <p:sldLayoutId id="2147483667" r:id="rId12"/>
    <p:sldLayoutId id="2147483665" r:id="rId13"/>
    <p:sldLayoutId id="2147483669" r:id="rId14"/>
    <p:sldLayoutId id="2147483671" r:id="rId15"/>
    <p:sldLayoutId id="2147483672" r:id="rId16"/>
    <p:sldLayoutId id="2147483657" r:id="rId17"/>
    <p:sldLayoutId id="2147483663" r:id="rId18"/>
    <p:sldLayoutId id="2147483654" r:id="rId19"/>
    <p:sldLayoutId id="2147483655" r:id="rId20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i="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12838" indent="-198438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58925" indent="-187325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06600" indent="-1778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rgbClr val="124261"/>
          </a:solidFill>
          <a:latin typeface="Trebuchet MS" panose="020B070302020209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A4AE6B2-D74D-0C4C-9352-F4014B05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415" y="966355"/>
            <a:ext cx="5271531" cy="1670394"/>
          </a:xfrm>
        </p:spPr>
        <p:txBody>
          <a:bodyPr>
            <a:noAutofit/>
          </a:bodyPr>
          <a:lstStyle/>
          <a:p>
            <a:r>
              <a:rPr lang="sv-SE" sz="2800" dirty="0"/>
              <a:t>Informationsmöte </a:t>
            </a:r>
            <a:br>
              <a:rPr lang="sv-SE" sz="2800" dirty="0"/>
            </a:br>
            <a:r>
              <a:rPr lang="sv-SE" sz="2800" dirty="0"/>
              <a:t>Utlysning inom </a:t>
            </a:r>
            <a:r>
              <a:rPr lang="sv-SE" sz="2800" dirty="0" err="1"/>
              <a:t>React</a:t>
            </a:r>
            <a:r>
              <a:rPr lang="sv-SE" sz="2800" dirty="0"/>
              <a:t>-EU</a:t>
            </a:r>
            <a:br>
              <a:rPr lang="sv-SE" sz="2800" dirty="0"/>
            </a:br>
            <a:endParaRPr lang="sv-SE" sz="2800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8E29FE30-760A-314E-9211-A9F23E4EE8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152" y="2354720"/>
            <a:ext cx="5271530" cy="2338575"/>
          </a:xfrm>
        </p:spPr>
        <p:txBody>
          <a:bodyPr>
            <a:normAutofit/>
          </a:bodyPr>
          <a:lstStyle/>
          <a:p>
            <a:endParaRPr lang="sv-SE" sz="1800" dirty="0"/>
          </a:p>
          <a:p>
            <a:r>
              <a:rPr lang="sv-SE" sz="3600" dirty="0"/>
              <a:t>Välkomna!</a:t>
            </a:r>
          </a:p>
          <a:p>
            <a:endParaRPr lang="sv-SE" sz="1800" dirty="0"/>
          </a:p>
          <a:p>
            <a:r>
              <a:rPr lang="sv-SE" sz="1800" dirty="0"/>
              <a:t>28 februari 2022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FCB03BE2-7385-442B-8175-687350FC5BBC}"/>
              </a:ext>
            </a:extLst>
          </p:cNvPr>
          <p:cNvSpPr txBox="1"/>
          <p:nvPr/>
        </p:nvSpPr>
        <p:spPr>
          <a:xfrm>
            <a:off x="530578" y="3910382"/>
            <a:ext cx="4594578" cy="42897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endParaRPr lang="sv-SE" dirty="0" err="1"/>
          </a:p>
        </p:txBody>
      </p:sp>
    </p:spTree>
    <p:extLst>
      <p:ext uri="{BB962C8B-B14F-4D97-AF65-F5344CB8AC3E}">
        <p14:creationId xmlns:p14="http://schemas.microsoft.com/office/powerpoint/2010/main" val="485192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8A1906-B9C7-4B92-943F-778A07F3F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4" y="1288473"/>
            <a:ext cx="9113718" cy="4342782"/>
          </a:xfrm>
        </p:spPr>
        <p:txBody>
          <a:bodyPr>
            <a:normAutofit fontScale="92500" lnSpcReduction="10000"/>
          </a:bodyPr>
          <a:lstStyle/>
          <a:p>
            <a:r>
              <a:rPr lang="sv-SE" dirty="0"/>
              <a:t>För organisationer som söker stöd och ska erbjuda kompetensutvecklingsinsatser till andra organisationer och företag måste </a:t>
            </a:r>
            <a:r>
              <a:rPr lang="sv-SE" b="1" dirty="0"/>
              <a:t>ett antal av dessa vara kända när ansökan lämnas in</a:t>
            </a:r>
            <a:r>
              <a:rPr lang="sv-SE" dirty="0"/>
              <a:t>. </a:t>
            </a:r>
          </a:p>
          <a:p>
            <a:r>
              <a:rPr lang="sv-SE" dirty="0"/>
              <a:t>Om det planeras för att löpande ta in företag under projekttiden ska det tydligt framgå i ansökan hur projektet: </a:t>
            </a:r>
          </a:p>
          <a:p>
            <a:pPr marL="0" indent="0">
              <a:buNone/>
            </a:pPr>
            <a:r>
              <a:rPr lang="sv-SE" dirty="0"/>
              <a:t>- säkerställer att företag kommer att vilja ta del av projektets insatser (förankring), </a:t>
            </a:r>
          </a:p>
          <a:p>
            <a:pPr marL="0" indent="0">
              <a:buNone/>
            </a:pPr>
            <a:r>
              <a:rPr lang="sv-SE" dirty="0"/>
              <a:t>- säkerställer att deltagarna ryms i målgruppsdefinitionen. </a:t>
            </a:r>
          </a:p>
        </p:txBody>
      </p:sp>
    </p:spTree>
    <p:extLst>
      <p:ext uri="{BB962C8B-B14F-4D97-AF65-F5344CB8AC3E}">
        <p14:creationId xmlns:p14="http://schemas.microsoft.com/office/powerpoint/2010/main" val="1478240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FDB3B01-7163-4BD4-A029-F84313FC4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tänka på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68E02F0-9707-4A5C-85B1-FDA796570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Statsstöd- försumbart stöd</a:t>
            </a:r>
          </a:p>
          <a:p>
            <a:r>
              <a:rPr lang="sv-SE" dirty="0"/>
              <a:t>Integrering av de horisontella principerna (jämställdhet, tillgänglighet och icke-diskriminering)</a:t>
            </a:r>
          </a:p>
          <a:p>
            <a:r>
              <a:rPr lang="sv-SE" dirty="0"/>
              <a:t>Budgetering- PO 1</a:t>
            </a:r>
          </a:p>
          <a:p>
            <a:r>
              <a:rPr lang="sv-SE" dirty="0"/>
              <a:t>Kostnadseffektivitet och konkurrensutsättning vid köp av varor och tjänster</a:t>
            </a:r>
          </a:p>
          <a:p>
            <a:r>
              <a:rPr lang="sv-SE" dirty="0"/>
              <a:t>Resultatbaserat arbetssätt- förändringsteori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277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1"/>
          <p:cNvSpPr/>
          <p:nvPr/>
        </p:nvSpPr>
        <p:spPr>
          <a:xfrm>
            <a:off x="8266856" y="2863374"/>
            <a:ext cx="1793569" cy="2764510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>
            <a:noAutofit/>
          </a:bodyPr>
          <a:lstStyle/>
          <a:p>
            <a:pPr algn="ctr"/>
            <a:br>
              <a:rPr lang="sv-SE" sz="1600" dirty="0">
                <a:solidFill>
                  <a:schemeClr val="tx1"/>
                </a:solidFill>
                <a:latin typeface="Trebuchet MS" panose="020B0603020202020204" pitchFamily="34" charset="0"/>
              </a:rPr>
            </a:br>
            <a:r>
              <a:rPr lang="sv-S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Förändringar på lång sikt kan vara samhälls-förändringar.</a:t>
            </a: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v-S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Förändringar på kort sikt kan vara beteende-förändringar.</a:t>
            </a: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4578" name="Title 6"/>
          <p:cNvSpPr>
            <a:spLocks noGrp="1"/>
          </p:cNvSpPr>
          <p:nvPr>
            <p:ph type="title"/>
          </p:nvPr>
        </p:nvSpPr>
        <p:spPr bwMode="auto">
          <a:xfrm>
            <a:off x="1281736" y="262112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r>
              <a:rPr lang="sv-SE" altLang="en-US" dirty="0"/>
              <a:t>Förändringsteori</a:t>
            </a:r>
            <a:br>
              <a:rPr lang="sv-SE" altLang="en-US" dirty="0"/>
            </a:br>
            <a:endParaRPr lang="sv-SE" altLang="en-US" sz="1300" dirty="0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10176146" y="1817358"/>
            <a:ext cx="1043863" cy="1439864"/>
          </a:xfrm>
          <a:prstGeom prst="rightArrow">
            <a:avLst>
              <a:gd name="adj1" fmla="val 57843"/>
              <a:gd name="adj2" fmla="val 48606"/>
            </a:avLst>
          </a:prstGeom>
          <a:solidFill>
            <a:srgbClr val="F39886"/>
          </a:solidFill>
          <a:ln w="3175" algn="ctr">
            <a:solidFill>
              <a:srgbClr val="69002B"/>
            </a:solidFill>
            <a:miter lim="800000"/>
            <a:headEnd/>
            <a:tailEnd type="none" w="lg" len="med"/>
          </a:ln>
        </p:spPr>
        <p:txBody>
          <a:bodyPr vert="eaVert" anchor="ctr"/>
          <a:lstStyle/>
          <a:p>
            <a:pPr algn="ctr" eaLnBrk="0" hangingPunct="0"/>
            <a:r>
              <a:rPr lang="sv-SE" altLang="en-US" sz="2000" dirty="0">
                <a:latin typeface="Trebuchet MS" panose="020B0603020202020204" pitchFamily="34" charset="0"/>
              </a:rPr>
              <a:t>Start</a:t>
            </a: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6335232" y="2220057"/>
            <a:ext cx="1728787" cy="552450"/>
          </a:xfrm>
          <a:prstGeom prst="homePlate">
            <a:avLst>
              <a:gd name="adj" fmla="val 15160"/>
            </a:avLst>
          </a:prstGeom>
          <a:solidFill>
            <a:schemeClr val="accent2"/>
          </a:solidFill>
          <a:ln>
            <a:headEnd/>
            <a:tailEnd type="non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sv-SE" sz="1200" dirty="0">
              <a:solidFill>
                <a:schemeClr val="tx1"/>
              </a:solidFill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8249758" y="2210308"/>
            <a:ext cx="1769555" cy="562199"/>
          </a:xfrm>
          <a:prstGeom prst="homePlate">
            <a:avLst>
              <a:gd name="adj" fmla="val 16786"/>
            </a:avLst>
          </a:prstGeom>
          <a:solidFill>
            <a:schemeClr val="accent2"/>
          </a:solidFill>
          <a:ln>
            <a:headEnd/>
            <a:tailEnd type="non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sv-SE" sz="1200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4577264" y="2210308"/>
            <a:ext cx="1571625" cy="552450"/>
          </a:xfrm>
          <a:prstGeom prst="homePlate">
            <a:avLst>
              <a:gd name="adj" fmla="val 16201"/>
            </a:avLst>
          </a:prstGeom>
          <a:solidFill>
            <a:schemeClr val="accent2"/>
          </a:solidFill>
          <a:ln>
            <a:headEnd/>
            <a:tailEnd type="non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0" hangingPunct="0">
              <a:defRPr/>
            </a:pPr>
            <a:endParaRPr lang="sv-SE" sz="1200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3027877" y="2210308"/>
            <a:ext cx="1431017" cy="552450"/>
          </a:xfrm>
          <a:prstGeom prst="homePlate">
            <a:avLst>
              <a:gd name="adj" fmla="val 16797"/>
            </a:avLst>
          </a:prstGeom>
          <a:solidFill>
            <a:schemeClr val="accent2"/>
          </a:solidFill>
          <a:ln>
            <a:headEnd/>
            <a:tailEnd type="non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eaLnBrk="0" hangingPunct="0">
              <a:defRPr/>
            </a:pPr>
            <a:endParaRPr lang="sv-SE" sz="1200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 flipH="1">
            <a:off x="3372279" y="1755474"/>
            <a:ext cx="1785938" cy="338138"/>
          </a:xfrm>
          <a:prstGeom prst="curvedDownArrow">
            <a:avLst>
              <a:gd name="adj1" fmla="val 87333"/>
              <a:gd name="adj2" fmla="val 174667"/>
              <a:gd name="adj3" fmla="val 33333"/>
            </a:avLst>
          </a:prstGeom>
          <a:ln>
            <a:headEnd/>
            <a:tailEnd type="none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19" name="AutoShape 12"/>
          <p:cNvSpPr>
            <a:spLocks noChangeArrowheads="1"/>
          </p:cNvSpPr>
          <p:nvPr/>
        </p:nvSpPr>
        <p:spPr bwMode="auto">
          <a:xfrm flipH="1">
            <a:off x="5311049" y="1789975"/>
            <a:ext cx="1785937" cy="338138"/>
          </a:xfrm>
          <a:prstGeom prst="curvedDownArrow">
            <a:avLst>
              <a:gd name="adj1" fmla="val 87333"/>
              <a:gd name="adj2" fmla="val 174667"/>
              <a:gd name="adj3" fmla="val 33333"/>
            </a:avLst>
          </a:prstGeom>
          <a:ln>
            <a:headEnd/>
            <a:tailEnd type="none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0" name="AutoShape 12"/>
          <p:cNvSpPr>
            <a:spLocks noChangeArrowheads="1"/>
          </p:cNvSpPr>
          <p:nvPr/>
        </p:nvSpPr>
        <p:spPr bwMode="auto">
          <a:xfrm flipH="1">
            <a:off x="7321945" y="1808202"/>
            <a:ext cx="1785937" cy="338138"/>
          </a:xfrm>
          <a:prstGeom prst="curvedDownArrow">
            <a:avLst>
              <a:gd name="adj1" fmla="val 87333"/>
              <a:gd name="adj2" fmla="val 174667"/>
              <a:gd name="adj3" fmla="val 33333"/>
            </a:avLst>
          </a:prstGeom>
          <a:ln>
            <a:headEnd/>
            <a:tailEnd type="none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1364011" y="2210308"/>
            <a:ext cx="1615591" cy="552450"/>
          </a:xfrm>
          <a:prstGeom prst="homePlate">
            <a:avLst>
              <a:gd name="adj" fmla="val 19094"/>
            </a:avLst>
          </a:prstGeom>
          <a:solidFill>
            <a:schemeClr val="accent2"/>
          </a:solidFill>
          <a:ln>
            <a:headEnd/>
            <a:tailEnd type="none" w="lg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/>
          <a:p>
            <a:pPr eaLnBrk="0" hangingPunct="0">
              <a:defRPr/>
            </a:pPr>
            <a:endParaRPr lang="sv-SE" sz="1200" dirty="0">
              <a:solidFill>
                <a:schemeClr val="tx1"/>
              </a:solidFill>
              <a:ea typeface="ＭＳ Ｐゴシック" pitchFamily="-111" charset="-128"/>
            </a:endParaRPr>
          </a:p>
        </p:txBody>
      </p:sp>
      <p:sp>
        <p:nvSpPr>
          <p:cNvPr id="24588" name="TextBox 23"/>
          <p:cNvSpPr txBox="1">
            <a:spLocks noChangeArrowheads="1"/>
          </p:cNvSpPr>
          <p:nvPr/>
        </p:nvSpPr>
        <p:spPr bwMode="auto">
          <a:xfrm>
            <a:off x="8280109" y="2274276"/>
            <a:ext cx="145096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0" bIns="0"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sv-SE" altLang="en-US" sz="1400" b="1" dirty="0">
                <a:latin typeface="Trebuchet MS" panose="020B0603020202020204" pitchFamily="34" charset="0"/>
                <a:ea typeface="ＭＳ Ｐゴシック" pitchFamily="34" charset="-128"/>
              </a:rPr>
              <a:t>Kortsiktig /långsiktig effekt</a:t>
            </a:r>
          </a:p>
        </p:txBody>
      </p:sp>
      <p:sp>
        <p:nvSpPr>
          <p:cNvPr id="24589" name="TextBox 23"/>
          <p:cNvSpPr txBox="1">
            <a:spLocks noChangeArrowheads="1"/>
          </p:cNvSpPr>
          <p:nvPr/>
        </p:nvSpPr>
        <p:spPr bwMode="auto">
          <a:xfrm>
            <a:off x="6452644" y="2376959"/>
            <a:ext cx="1265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sv-SE" altLang="en-US" sz="1600" b="1">
                <a:latin typeface="Trebuchet MS" panose="020B0603020202020204" pitchFamily="34" charset="0"/>
                <a:ea typeface="ＭＳ Ｐゴシック" pitchFamily="34" charset="-128"/>
              </a:rPr>
              <a:t>Resultat</a:t>
            </a:r>
          </a:p>
        </p:txBody>
      </p:sp>
      <p:sp>
        <p:nvSpPr>
          <p:cNvPr id="24590" name="TextBox 23"/>
          <p:cNvSpPr txBox="1">
            <a:spLocks noChangeArrowheads="1"/>
          </p:cNvSpPr>
          <p:nvPr/>
        </p:nvSpPr>
        <p:spPr bwMode="auto">
          <a:xfrm>
            <a:off x="4617509" y="2291069"/>
            <a:ext cx="126523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sv-SE" altLang="en-US" sz="1600" b="1" dirty="0">
                <a:latin typeface="Trebuchet MS" panose="020B0603020202020204" pitchFamily="34" charset="0"/>
                <a:ea typeface="ＭＳ Ｐゴシック" pitchFamily="34" charset="-128"/>
              </a:rPr>
              <a:t>Leverans/ utfall</a:t>
            </a:r>
          </a:p>
        </p:txBody>
      </p:sp>
      <p:sp>
        <p:nvSpPr>
          <p:cNvPr id="24591" name="TextBox 23"/>
          <p:cNvSpPr txBox="1">
            <a:spLocks noChangeArrowheads="1"/>
          </p:cNvSpPr>
          <p:nvPr/>
        </p:nvSpPr>
        <p:spPr bwMode="auto">
          <a:xfrm>
            <a:off x="3036823" y="2369594"/>
            <a:ext cx="1265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sv-SE" altLang="en-US" sz="1600" b="1" dirty="0">
                <a:latin typeface="Trebuchet MS" panose="020B0603020202020204" pitchFamily="34" charset="0"/>
                <a:ea typeface="ＭＳ Ｐゴシック" pitchFamily="34" charset="-128"/>
              </a:rPr>
              <a:t>Aktiviteter</a:t>
            </a:r>
          </a:p>
        </p:txBody>
      </p:sp>
      <p:sp>
        <p:nvSpPr>
          <p:cNvPr id="24592" name="TextBox 23"/>
          <p:cNvSpPr txBox="1">
            <a:spLocks noChangeArrowheads="1"/>
          </p:cNvSpPr>
          <p:nvPr/>
        </p:nvSpPr>
        <p:spPr bwMode="auto">
          <a:xfrm>
            <a:off x="1424947" y="2347572"/>
            <a:ext cx="12652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6000" tIns="0" rIns="0" bIns="0">
            <a:spAutoFit/>
          </a:bodyPr>
          <a:lstStyle/>
          <a:p>
            <a:pPr marL="12700" indent="-25400" algn="ctr" defTabSz="457200" eaLnBrk="0" hangingPunct="0">
              <a:spcAft>
                <a:spcPts val="1500"/>
              </a:spcAft>
            </a:pPr>
            <a:r>
              <a:rPr lang="sv-SE" altLang="en-US" sz="1600" b="1" dirty="0">
                <a:latin typeface="Trebuchet MS" panose="020B0603020202020204" pitchFamily="34" charset="0"/>
                <a:ea typeface="ＭＳ Ｐゴシック" pitchFamily="34" charset="-128"/>
              </a:rPr>
              <a:t>Resurser</a:t>
            </a:r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flipH="1">
            <a:off x="1741900" y="1738969"/>
            <a:ext cx="1511300" cy="338137"/>
          </a:xfrm>
          <a:prstGeom prst="curvedDownArrow">
            <a:avLst>
              <a:gd name="adj1" fmla="val 87333"/>
              <a:gd name="adj2" fmla="val 174667"/>
              <a:gd name="adj3" fmla="val 33333"/>
            </a:avLst>
          </a:prstGeom>
          <a:ln>
            <a:headEnd/>
            <a:tailEnd type="none" w="lg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endParaRPr lang="sv-SE" sz="1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02222" y="1021216"/>
            <a:ext cx="19330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>
                <a:latin typeface="Trebuchet MS" panose="020B0603020202020204" pitchFamily="34" charset="0"/>
              </a:rPr>
              <a:t>För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att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uppnå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resultaten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måste</a:t>
            </a:r>
            <a:r>
              <a:rPr lang="en-GB" sz="1400" dirty="0">
                <a:latin typeface="Trebuchet MS" panose="020B0603020202020204" pitchFamily="34" charset="0"/>
              </a:rPr>
              <a:t> vi </a:t>
            </a:r>
            <a:r>
              <a:rPr lang="en-GB" sz="1400" dirty="0" err="1">
                <a:latin typeface="Trebuchet MS" panose="020B0603020202020204" pitchFamily="34" charset="0"/>
              </a:rPr>
              <a:t>erbjuda</a:t>
            </a:r>
            <a:r>
              <a:rPr lang="en-GB" sz="1400" dirty="0">
                <a:latin typeface="Trebuchet MS" panose="020B0603020202020204" pitchFamily="34" charset="0"/>
              </a:rPr>
              <a:t>…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25241" y="1010088"/>
            <a:ext cx="18373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>
                <a:latin typeface="Trebuchet MS" panose="020B0603020202020204" pitchFamily="34" charset="0"/>
              </a:rPr>
              <a:t>För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att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erbjuda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detta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måste</a:t>
            </a:r>
            <a:r>
              <a:rPr lang="en-GB" sz="1400" dirty="0">
                <a:latin typeface="Trebuchet MS" panose="020B0603020202020204" pitchFamily="34" charset="0"/>
              </a:rPr>
              <a:t> vi </a:t>
            </a:r>
            <a:r>
              <a:rPr lang="en-GB" sz="1400" dirty="0" err="1">
                <a:latin typeface="Trebuchet MS" panose="020B0603020202020204" pitchFamily="34" charset="0"/>
              </a:rPr>
              <a:t>göra</a:t>
            </a:r>
            <a:r>
              <a:rPr lang="en-GB" sz="1400" dirty="0">
                <a:latin typeface="Trebuchet MS" panose="020B0603020202020204" pitchFamily="34" charset="0"/>
              </a:rPr>
              <a:t>…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5805" y="1238485"/>
            <a:ext cx="1615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400" dirty="0" err="1">
                <a:latin typeface="Trebuchet MS" panose="020B0603020202020204" pitchFamily="34" charset="0"/>
              </a:rPr>
              <a:t>För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att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göra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detta</a:t>
            </a:r>
            <a:r>
              <a:rPr lang="en-GB" sz="1400" dirty="0"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latin typeface="Trebuchet MS" panose="020B0603020202020204" pitchFamily="34" charset="0"/>
              </a:rPr>
              <a:t>behöver</a:t>
            </a:r>
            <a:r>
              <a:rPr lang="en-GB" sz="1400" dirty="0">
                <a:latin typeface="Trebuchet MS" panose="020B0603020202020204" pitchFamily="34" charset="0"/>
              </a:rPr>
              <a:t> vi…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598978" y="2843995"/>
            <a:ext cx="1555750" cy="2796415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" sz="10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027876" y="2853722"/>
            <a:ext cx="1431018" cy="2796415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" sz="10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384014" y="2842095"/>
            <a:ext cx="1503778" cy="2752084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>
            <a:noAutofit/>
          </a:bodyPr>
          <a:lstStyle/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" sz="1600" dirty="0">
                <a:solidFill>
                  <a:schemeClr val="tx1"/>
                </a:solidFill>
                <a:latin typeface="Trebuchet MS" panose="020B0603020202020204" pitchFamily="34" charset="0"/>
              </a:rPr>
              <a:t>Resurser i form av personal, kompetens och medel*.</a:t>
            </a: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3036823" y="2807984"/>
            <a:ext cx="1358941" cy="2776226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>
              <a:defRPr/>
            </a:pPr>
            <a:endParaRPr lang="" sz="1600" dirty="0">
              <a:latin typeface="Trebuchet MS" panose="020B0603020202020204" pitchFamily="34" charset="0"/>
            </a:endParaRPr>
          </a:p>
          <a:p>
            <a:pPr algn="ctr">
              <a:defRPr/>
            </a:pPr>
            <a:r>
              <a:rPr lang="" sz="1600" dirty="0">
                <a:latin typeface="Trebuchet MS" panose="020B0603020202020204" pitchFamily="34" charset="0"/>
              </a:rPr>
              <a:t>Aktiviteter som ska genomföras i projektet för att kunna uppnå resultat*.</a:t>
            </a:r>
          </a:p>
          <a:p>
            <a:pPr algn="ctr">
              <a:defRPr/>
            </a:pPr>
            <a:endParaRPr lang="" sz="1600" dirty="0">
              <a:latin typeface="Trebuchet MS" panose="020B0603020202020204" pitchFamily="34" charset="0"/>
            </a:endParaRPr>
          </a:p>
          <a:p>
            <a:pPr algn="ctr">
              <a:defRPr/>
            </a:pPr>
            <a:endParaRPr lang="" sz="1600" dirty="0">
              <a:latin typeface="Trebuchet MS" panose="020B0603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17348" y="2811931"/>
            <a:ext cx="1531542" cy="2787203"/>
          </a:xfrm>
          <a:prstGeom prst="rect">
            <a:avLst/>
          </a:prstGeom>
          <a:noFill/>
        </p:spPr>
        <p:txBody>
          <a:bodyPr wrap="square" rtlCol="0" anchor="t" anchorCtr="0">
            <a:noAutofit/>
          </a:bodyPr>
          <a:lstStyle/>
          <a:p>
            <a:pPr algn="ctr"/>
            <a:endParaRPr lang="sv-SE" sz="1600" dirty="0">
              <a:latin typeface="Trebuchet MS" panose="020B0603020202020204" pitchFamily="34" charset="0"/>
            </a:endParaRPr>
          </a:p>
          <a:p>
            <a:pPr algn="ctr"/>
            <a:r>
              <a:rPr lang="sv-SE" sz="1600" dirty="0">
                <a:latin typeface="Trebuchet MS" panose="020B0603020202020204" pitchFamily="34" charset="0"/>
              </a:rPr>
              <a:t>Projektmål och indikatorer*.</a:t>
            </a:r>
          </a:p>
          <a:p>
            <a:pPr algn="ctr"/>
            <a:endParaRPr lang="sv-SE" sz="1600" dirty="0"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latin typeface="Trebuchet MS" panose="020B0603020202020204" pitchFamily="34" charset="0"/>
            </a:endParaRPr>
          </a:p>
        </p:txBody>
      </p:sp>
      <p:sp>
        <p:nvSpPr>
          <p:cNvPr id="31" name="Rectangle 36">
            <a:extLst>
              <a:ext uri="{FF2B5EF4-FFF2-40B4-BE49-F238E27FC236}">
                <a16:creationId xmlns:a16="http://schemas.microsoft.com/office/drawing/2014/main" id="{113B14AB-D6A8-41E8-B53E-9E4091BD7A93}"/>
              </a:ext>
            </a:extLst>
          </p:cNvPr>
          <p:cNvSpPr/>
          <p:nvPr/>
        </p:nvSpPr>
        <p:spPr>
          <a:xfrm>
            <a:off x="6335232" y="2853722"/>
            <a:ext cx="1698395" cy="2764510"/>
          </a:xfrm>
          <a:prstGeom prst="rect">
            <a:avLst/>
          </a:prstGeom>
          <a:solidFill>
            <a:srgbClr val="F6E3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>
            <a:noAutofit/>
          </a:bodyPr>
          <a:lstStyle/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v-SE" sz="1600" dirty="0">
                <a:solidFill>
                  <a:schemeClr val="tx1"/>
                </a:solidFill>
                <a:latin typeface="Trebuchet MS" panose="020B0603020202020204" pitchFamily="34" charset="0"/>
              </a:rPr>
              <a:t>Resultat på individ- och organisations-nivå.</a:t>
            </a: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sv-SE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5E437E6A-01CD-4313-A617-20F17D207AA0}"/>
              </a:ext>
            </a:extLst>
          </p:cNvPr>
          <p:cNvSpPr txBox="1"/>
          <p:nvPr/>
        </p:nvSpPr>
        <p:spPr>
          <a:xfrm>
            <a:off x="8080197" y="1270566"/>
            <a:ext cx="2010896" cy="503238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sv-SE" sz="1400" dirty="0">
                <a:latin typeface="Trebuchet MS" panose="020B0603020202020204" pitchFamily="34" charset="0"/>
              </a:rPr>
              <a:t>Vad vill vi uppnå?</a:t>
            </a:r>
          </a:p>
        </p:txBody>
      </p:sp>
      <p:sp>
        <p:nvSpPr>
          <p:cNvPr id="34" name="textruta 33">
            <a:extLst>
              <a:ext uri="{FF2B5EF4-FFF2-40B4-BE49-F238E27FC236}">
                <a16:creationId xmlns:a16="http://schemas.microsoft.com/office/drawing/2014/main" id="{6A73865E-51F5-4A17-9A25-90050B082310}"/>
              </a:ext>
            </a:extLst>
          </p:cNvPr>
          <p:cNvSpPr txBox="1"/>
          <p:nvPr/>
        </p:nvSpPr>
        <p:spPr>
          <a:xfrm>
            <a:off x="6329278" y="1258050"/>
            <a:ext cx="2010896" cy="5032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algn="l"/>
            <a:r>
              <a:rPr lang="sv-SE" sz="1400" dirty="0">
                <a:latin typeface="Trebuchet MS" panose="020B0603020202020204" pitchFamily="34" charset="0"/>
              </a:rPr>
              <a:t>Vad behöver vi?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E2D15119-E16D-49E2-8EEC-1B7A786E2E4D}"/>
              </a:ext>
            </a:extLst>
          </p:cNvPr>
          <p:cNvSpPr txBox="1"/>
          <p:nvPr/>
        </p:nvSpPr>
        <p:spPr>
          <a:xfrm>
            <a:off x="9329392" y="6040224"/>
            <a:ext cx="1557867" cy="49784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70000" lnSpcReduction="20000"/>
          </a:bodyPr>
          <a:lstStyle/>
          <a:p>
            <a:endParaRPr lang="sv-SE" dirty="0"/>
          </a:p>
          <a:p>
            <a:r>
              <a:rPr lang="sv-SE" dirty="0"/>
              <a:t>*Fylls i av projektet</a:t>
            </a: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58542-29C5-9641-B3C2-4B53DF1F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349353"/>
            <a:ext cx="9113718" cy="1325563"/>
          </a:xfrm>
        </p:spPr>
        <p:txBody>
          <a:bodyPr>
            <a:normAutofit/>
          </a:bodyPr>
          <a:lstStyle/>
          <a:p>
            <a:r>
              <a:rPr lang="sv-SE" sz="4000" dirty="0"/>
              <a:t>Urvalskriterier</a:t>
            </a:r>
            <a:r>
              <a:rPr lang="sv-SE" dirty="0"/>
              <a:t> i utlysningen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120D3E-0733-2D4F-9AB9-EBFA1520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548513"/>
            <a:ext cx="11251349" cy="4276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1" dirty="0"/>
              <a:t>Utlysningen är nationell och de nationella urvalskriterierna är i denna utlysning det som ligger till grund för prioritering och beslut.</a:t>
            </a:r>
          </a:p>
          <a:p>
            <a:pPr marL="0" indent="0">
              <a:buNone/>
            </a:pPr>
            <a:endParaRPr lang="sv-SE" sz="2000" i="1" dirty="0"/>
          </a:p>
          <a:p>
            <a:r>
              <a:rPr lang="sv-SE" sz="2000" dirty="0"/>
              <a:t>Projektet ska bidra till att utlysningens och programmets mål och förväntade resultat nås. Ansökan ska även beskriva hur projektet utgått från målgruppens och aktörernas behov i sin problemformulering. </a:t>
            </a:r>
          </a:p>
          <a:p>
            <a:r>
              <a:rPr lang="sv-SE" sz="2000" dirty="0"/>
              <a:t>Projektet ska vara väl förankrat och ha säkrat ägarskap och utpekade mottagare för resultat. </a:t>
            </a:r>
          </a:p>
          <a:p>
            <a:r>
              <a:rPr lang="sv-SE" sz="2000" dirty="0"/>
              <a:t>Det ska finnas relevant kapacitet och kompetens hos projektorganisationen.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b="1" dirty="0"/>
              <a:t>Vid konkurrens om medlen i utlysningen kommer dessa tre urvalskriterier att viktas högst. </a:t>
            </a:r>
          </a:p>
        </p:txBody>
      </p:sp>
    </p:spTree>
    <p:extLst>
      <p:ext uri="{BB962C8B-B14F-4D97-AF65-F5344CB8AC3E}">
        <p14:creationId xmlns:p14="http://schemas.microsoft.com/office/powerpoint/2010/main" val="195715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58542-29C5-9641-B3C2-4B53DF1F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487139"/>
            <a:ext cx="9113718" cy="1325563"/>
          </a:xfrm>
        </p:spPr>
        <p:txBody>
          <a:bodyPr>
            <a:noAutofit/>
          </a:bodyPr>
          <a:lstStyle/>
          <a:p>
            <a:r>
              <a:rPr lang="sv-SE" sz="4000" dirty="0"/>
              <a:t>Urvalskriterier i utlysningen, fortsättning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120D3E-0733-2D4F-9AB9-EBFA1520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824085"/>
            <a:ext cx="9961168" cy="4044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2000" b="1" dirty="0"/>
              <a:t>• </a:t>
            </a:r>
            <a:r>
              <a:rPr lang="sv-SE" sz="2000" dirty="0"/>
              <a:t>Projekt som direkt eller indirekt bidrar till att bryta könsstereotypa mönster på arbetsmarknaden eller att motverka demografiska obalanser bör prioriteras. </a:t>
            </a:r>
          </a:p>
          <a:p>
            <a:pPr marL="0" indent="0">
              <a:buNone/>
            </a:pPr>
            <a:r>
              <a:rPr lang="sv-SE" sz="2000" dirty="0"/>
              <a:t>• Projektet ska uppfylla kraven som ställs vid ansökningstillfället gällande principer för lika möjligheter. För jämställdhet ska även standarden för jämställdhetsintegrering följas. </a:t>
            </a:r>
          </a:p>
          <a:p>
            <a:pPr marL="0" indent="0">
              <a:buNone/>
            </a:pPr>
            <a:r>
              <a:rPr lang="sv-SE" sz="2000" dirty="0"/>
              <a:t>• Projektet ska grunda sig i en problem- och behovsanalys. </a:t>
            </a:r>
          </a:p>
          <a:p>
            <a:pPr marL="0" indent="0">
              <a:buNone/>
            </a:pPr>
            <a:r>
              <a:rPr lang="sv-SE" sz="2000" dirty="0"/>
              <a:t>• Projektet och dess resultat ska vara kostnadseffektiva och utvärderingsbara. </a:t>
            </a:r>
          </a:p>
          <a:p>
            <a:pPr marL="0" indent="0">
              <a:buNone/>
            </a:pPr>
            <a:r>
              <a:rPr lang="sv-SE" sz="2000" dirty="0"/>
              <a:t>• Projekt som involverar för projektmålen relevant samverkan, och då särskilt samverkan med Arbetsförmedlingen, ska prioriteras. </a:t>
            </a:r>
          </a:p>
        </p:txBody>
      </p:sp>
    </p:spTree>
    <p:extLst>
      <p:ext uri="{BB962C8B-B14F-4D97-AF65-F5344CB8AC3E}">
        <p14:creationId xmlns:p14="http://schemas.microsoft.com/office/powerpoint/2010/main" val="369580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8A4AE6B2-D74D-0C4C-9352-F4014B059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151" y="856082"/>
            <a:ext cx="5271531" cy="1988717"/>
          </a:xfrm>
        </p:spPr>
        <p:txBody>
          <a:bodyPr>
            <a:normAutofit/>
          </a:bodyPr>
          <a:lstStyle/>
          <a:p>
            <a:r>
              <a:rPr lang="sv-SE" sz="4400" dirty="0"/>
              <a:t>Frågor från chatten</a:t>
            </a:r>
          </a:p>
        </p:txBody>
      </p:sp>
    </p:spTree>
    <p:extLst>
      <p:ext uri="{BB962C8B-B14F-4D97-AF65-F5344CB8AC3E}">
        <p14:creationId xmlns:p14="http://schemas.microsoft.com/office/powerpoint/2010/main" val="2621060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Fiskare i galonbyxor står på båt ute till havs och drar upp fångstbur.">
            <a:extLst>
              <a:ext uri="{FF2B5EF4-FFF2-40B4-BE49-F238E27FC236}">
                <a16:creationId xmlns:a16="http://schemas.microsoft.com/office/drawing/2014/main" id="{8879C8F9-FEBF-F749-9137-5DA903D49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732" r="15732"/>
          <a:stretch/>
        </p:blipFill>
        <p:spPr/>
      </p:pic>
      <p:pic>
        <p:nvPicPr>
          <p:cNvPr id="7" name="Platshållare för bild 6" descr="Man och kvinna står i varselställ, hjälm och hörselkåpor och pratar med varandra.">
            <a:extLst>
              <a:ext uri="{FF2B5EF4-FFF2-40B4-BE49-F238E27FC236}">
                <a16:creationId xmlns:a16="http://schemas.microsoft.com/office/drawing/2014/main" id="{4888A2B5-390E-3348-B11B-C766E88E04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370" r="16370"/>
          <a:stretch/>
        </p:blipFill>
        <p:spPr/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ECD3261-1AA4-44EB-A66A-B13A302B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62" y="1011677"/>
            <a:ext cx="4598987" cy="873125"/>
          </a:xfrm>
        </p:spPr>
        <p:txBody>
          <a:bodyPr>
            <a:noAutofit/>
          </a:bodyPr>
          <a:lstStyle/>
          <a:p>
            <a:r>
              <a:rPr lang="sv-SE" sz="4400" dirty="0"/>
              <a:t>Kontakta oss gärna!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80070B4-E6B9-4441-BF25-99C7754D9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731" y="2753029"/>
            <a:ext cx="45989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i="1" dirty="0">
                <a:latin typeface="Trebuchet MS" panose="020B0603020202020204" pitchFamily="34" charset="0"/>
              </a:rPr>
              <a:t>Kontakta gärna ditt regionkontor eller nationella enheten!</a:t>
            </a:r>
          </a:p>
        </p:txBody>
      </p:sp>
    </p:spTree>
    <p:extLst>
      <p:ext uri="{BB962C8B-B14F-4D97-AF65-F5344CB8AC3E}">
        <p14:creationId xmlns:p14="http://schemas.microsoft.com/office/powerpoint/2010/main" val="2469580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313A1D-545C-4103-8FFA-D6E3F86C5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2151" y="1537037"/>
            <a:ext cx="5271531" cy="1257144"/>
          </a:xfrm>
        </p:spPr>
        <p:txBody>
          <a:bodyPr>
            <a:normAutofit/>
          </a:bodyPr>
          <a:lstStyle/>
          <a:p>
            <a:r>
              <a:rPr lang="sv-SE" sz="4400" dirty="0"/>
              <a:t>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4033838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A00FE0-60B5-4FF8-9422-304FB24E9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Agenda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2D1DF4-625B-4E1A-A1ED-8149CE46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v-SE" dirty="0"/>
              <a:t>Välkomna!</a:t>
            </a:r>
          </a:p>
          <a:p>
            <a:pPr>
              <a:lnSpc>
                <a:spcPct val="150000"/>
              </a:lnSpc>
            </a:pPr>
            <a:r>
              <a:rPr lang="sv-SE" dirty="0"/>
              <a:t>”Förhållningsregler”</a:t>
            </a:r>
          </a:p>
          <a:p>
            <a:pPr>
              <a:lnSpc>
                <a:spcPct val="150000"/>
              </a:lnSpc>
            </a:pPr>
            <a:r>
              <a:rPr lang="sv-SE" dirty="0"/>
              <a:t>Information om </a:t>
            </a:r>
            <a:r>
              <a:rPr lang="sv-SE" dirty="0" err="1"/>
              <a:t>React</a:t>
            </a:r>
            <a:r>
              <a:rPr lang="sv-SE" dirty="0"/>
              <a:t>-EU och utlysningen</a:t>
            </a:r>
          </a:p>
          <a:p>
            <a:pPr>
              <a:lnSpc>
                <a:spcPct val="150000"/>
              </a:lnSpc>
            </a:pPr>
            <a:r>
              <a:rPr lang="sv-SE" dirty="0"/>
              <a:t>Frågor från chatten</a:t>
            </a:r>
          </a:p>
          <a:p>
            <a:pPr>
              <a:lnSpc>
                <a:spcPct val="150000"/>
              </a:lnSpc>
            </a:pPr>
            <a:endParaRPr lang="sv-SE" dirty="0"/>
          </a:p>
          <a:p>
            <a:pPr>
              <a:lnSpc>
                <a:spcPct val="150000"/>
              </a:lnSpc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59491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11B276-6674-4937-B2DC-08DC02EFC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”Förhållningsregler”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33E9E85-4458-4AAC-ACA2-11FD5719E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v-SE" dirty="0"/>
              <a:t>Avstängda mikrofoner</a:t>
            </a:r>
          </a:p>
          <a:p>
            <a:r>
              <a:rPr lang="sv-SE" dirty="0"/>
              <a:t>Använd chatten för att ställa frågor</a:t>
            </a:r>
          </a:p>
          <a:p>
            <a:r>
              <a:rPr lang="sv-SE" dirty="0"/>
              <a:t>Vissa frågor från chatten besvaras efter att presentationen är klar</a:t>
            </a:r>
          </a:p>
          <a:p>
            <a:r>
              <a:rPr lang="sv-SE" dirty="0"/>
              <a:t>Skriftliga svar på frågor som inte besvaras under mötet kommer att publiceras på hemsidan efter dagens möte</a:t>
            </a:r>
          </a:p>
          <a:p>
            <a:r>
              <a:rPr lang="sv-SE" dirty="0"/>
              <a:t>Om du inte hann eller kunde ställa frågan, eller om den inte blev besvarad till fullo, kontakta oss</a:t>
            </a:r>
          </a:p>
        </p:txBody>
      </p:sp>
    </p:spTree>
    <p:extLst>
      <p:ext uri="{BB962C8B-B14F-4D97-AF65-F5344CB8AC3E}">
        <p14:creationId xmlns:p14="http://schemas.microsoft.com/office/powerpoint/2010/main" val="2707438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BD344B-C15D-42A4-AA6C-86A290453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React-EU?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38182C-464D-4E72-9468-3F86C63CC0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Ett av många initiativ av EU-kommissionen för att motverka konsekvenserna i ekonomin på grund av coronapandemin. </a:t>
            </a:r>
          </a:p>
          <a:p>
            <a:r>
              <a:rPr lang="sv-SE" dirty="0"/>
              <a:t>För Sveriges del innebär det en tilldelning om cirka 2,6 miljarder kronor som ska beslutas av Svenska ESF-rådet; en mindre del utöver denna förvaltas av Tillväxtverket.</a:t>
            </a:r>
          </a:p>
          <a:p>
            <a:r>
              <a:rPr lang="sv-SE" dirty="0"/>
              <a:t>Svenska ESF-rådet lyser ut cirka 25 procent av medlen på nationell nivå. Resterande medel kan endast sökas av Arbetsförmedlingen. </a:t>
            </a:r>
          </a:p>
          <a:p>
            <a:r>
              <a:rPr lang="sv-SE" dirty="0"/>
              <a:t>Breddad målgrupp- programändring.</a:t>
            </a:r>
          </a:p>
          <a:p>
            <a:r>
              <a:rPr lang="sv-SE" dirty="0"/>
              <a:t>Resursförstärkning till individen. </a:t>
            </a:r>
          </a:p>
        </p:txBody>
      </p:sp>
    </p:spTree>
    <p:extLst>
      <p:ext uri="{BB962C8B-B14F-4D97-AF65-F5344CB8AC3E}">
        <p14:creationId xmlns:p14="http://schemas.microsoft.com/office/powerpoint/2010/main" val="295647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E1C310-7913-4655-9785-45A3F76A3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Kompetensutveckling för sysselsatta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6E89FC-326D-4237-899A-9DF0AB965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500 miljoner kr</a:t>
            </a:r>
          </a:p>
          <a:p>
            <a:r>
              <a:rPr lang="sv-SE" dirty="0"/>
              <a:t>Inga krav på medfinansiering</a:t>
            </a:r>
          </a:p>
          <a:p>
            <a:r>
              <a:rPr lang="sv-SE" dirty="0"/>
              <a:t>Projekten kan bedrivas på nationell eller regional nivå</a:t>
            </a:r>
          </a:p>
          <a:p>
            <a:r>
              <a:rPr lang="sv-SE" dirty="0"/>
              <a:t>Projektstart den 2 maj 2022</a:t>
            </a:r>
          </a:p>
          <a:p>
            <a:r>
              <a:rPr lang="sv-SE" dirty="0"/>
              <a:t>Projektavslut senast den 30 april 2023</a:t>
            </a:r>
          </a:p>
          <a:p>
            <a:r>
              <a:rPr lang="sv-SE" dirty="0"/>
              <a:t>Projektets faser: </a:t>
            </a:r>
            <a:r>
              <a:rPr lang="sv-SE" sz="2400" dirty="0"/>
              <a:t>Analys- och planeringsfas (1-4 månader), Genomförandefas, Avslutsfas (1-2 månader)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41846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Fiskare i galonbyxor står på båt ute till havs och drar upp fångstbur.">
            <a:extLst>
              <a:ext uri="{FF2B5EF4-FFF2-40B4-BE49-F238E27FC236}">
                <a16:creationId xmlns:a16="http://schemas.microsoft.com/office/drawing/2014/main" id="{8879C8F9-FEBF-F749-9137-5DA903D497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5732" r="15732"/>
          <a:stretch/>
        </p:blipFill>
        <p:spPr/>
      </p:pic>
      <p:pic>
        <p:nvPicPr>
          <p:cNvPr id="7" name="Platshållare för bild 6" descr="Man och kvinna står i varselställ, hjälm och hörselkåpor och pratar med varandra.">
            <a:extLst>
              <a:ext uri="{FF2B5EF4-FFF2-40B4-BE49-F238E27FC236}">
                <a16:creationId xmlns:a16="http://schemas.microsoft.com/office/drawing/2014/main" id="{4888A2B5-390E-3348-B11B-C766E88E04F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16370" r="16370"/>
          <a:stretch/>
        </p:blipFill>
        <p:spPr/>
      </p:pic>
      <p:sp>
        <p:nvSpPr>
          <p:cNvPr id="8" name="Rubrik 1">
            <a:extLst>
              <a:ext uri="{FF2B5EF4-FFF2-40B4-BE49-F238E27FC236}">
                <a16:creationId xmlns:a16="http://schemas.microsoft.com/office/drawing/2014/main" id="{EECD3261-1AA4-44EB-A66A-B13A302B5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163" y="457200"/>
            <a:ext cx="4598987" cy="873125"/>
          </a:xfrm>
        </p:spPr>
        <p:txBody>
          <a:bodyPr>
            <a:noAutofit/>
          </a:bodyPr>
          <a:lstStyle/>
          <a:p>
            <a:r>
              <a:rPr lang="sv-SE" sz="4400" dirty="0"/>
              <a:t>Målgrupp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980070B4-E6B9-4441-BF25-99C7754D9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463" y="1595438"/>
            <a:ext cx="4598987" cy="3790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800" i="1" dirty="0">
                <a:latin typeface="Trebuchet MS" panose="020B0603020202020204" pitchFamily="34" charset="0"/>
              </a:rPr>
              <a:t>Kvinnor och män i arbete som </a:t>
            </a:r>
            <a:r>
              <a:rPr lang="sv-SE" sz="2800" b="1" i="1" dirty="0">
                <a:latin typeface="Trebuchet MS" panose="020B0603020202020204" pitchFamily="34" charset="0"/>
              </a:rPr>
              <a:t>till följd av konsekvenserna av pandemin </a:t>
            </a:r>
            <a:r>
              <a:rPr lang="sv-SE" sz="2800" i="1" dirty="0">
                <a:latin typeface="Trebuchet MS" panose="020B0603020202020204" pitchFamily="34" charset="0"/>
              </a:rPr>
              <a:t>har behov av kompetensutveckling för att stärka sin ställning på arbetsmarknaden.</a:t>
            </a:r>
          </a:p>
          <a:p>
            <a:pPr algn="ctr"/>
            <a:endParaRPr lang="sv-SE" sz="36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1571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54B535-18E4-4138-AAA3-93F5CABED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Exempel på kompetensutvecklingsinsatser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8E864E8-D7B9-4797-AD2D-9879204D38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sv-SE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örbättrar möjligheterna att hantera strukturomvandlingar</a:t>
            </a:r>
          </a:p>
          <a:p>
            <a:r>
              <a:rPr lang="sv-SE" sz="28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möjliggör omställning</a:t>
            </a:r>
          </a:p>
          <a:p>
            <a:r>
              <a:rPr lang="sv-SE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bidrar till ett hållbart arbetsliv</a:t>
            </a:r>
          </a:p>
          <a:p>
            <a:pPr marL="0" indent="0">
              <a:buNone/>
            </a:pPr>
            <a:endParaRPr lang="sv-SE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8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Kompetensutvecklingen kan exempelvis handla om digitalisering, automatisering och grön omställning.</a:t>
            </a:r>
          </a:p>
          <a:p>
            <a:pPr marL="0" indent="0">
              <a:buNone/>
            </a:pPr>
            <a:endParaRPr lang="sv-SE" sz="2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0193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258542-29C5-9641-B3C2-4B53DF1FD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904" y="411983"/>
            <a:ext cx="9113718" cy="1325563"/>
          </a:xfrm>
        </p:spPr>
        <p:txBody>
          <a:bodyPr>
            <a:normAutofit/>
          </a:bodyPr>
          <a:lstStyle/>
          <a:p>
            <a:r>
              <a:rPr lang="sv-SE" dirty="0"/>
              <a:t>Förväntade resultat och effekter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2120D3E-0733-2D4F-9AB9-EBFA1520A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903" y="1588272"/>
            <a:ext cx="9547809" cy="39455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2400" b="1" dirty="0"/>
              <a:t>Förväntade resultat:</a:t>
            </a:r>
          </a:p>
          <a:p>
            <a:r>
              <a:rPr lang="sv-SE" sz="2400" dirty="0"/>
              <a:t>Deltagande kvinnor och män har stärkt sin ställning på arbetsmarknaden genom kompetensutveckling till följd av konsekvenserna av pandemin.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b="1" dirty="0"/>
              <a:t>Förväntade effekter:</a:t>
            </a:r>
          </a:p>
          <a:p>
            <a:pPr marL="0" indent="0">
              <a:buNone/>
            </a:pPr>
            <a:r>
              <a:rPr lang="sv-SE" sz="2400" dirty="0"/>
              <a:t>• Behovet av kompetens på arbetsmarknaden till följd av pandemin har tillgodosetts.</a:t>
            </a:r>
          </a:p>
          <a:p>
            <a:pPr marL="0" indent="0">
              <a:buNone/>
            </a:pPr>
            <a:r>
              <a:rPr lang="sv-SE" sz="2400" dirty="0"/>
              <a:t>• Ökad kompetens för individen på arbetsmarknaden för att bättre möta arbetsgivarnas behov.</a:t>
            </a:r>
          </a:p>
          <a:p>
            <a:pPr marL="0" indent="0">
              <a:buNone/>
            </a:pPr>
            <a:br>
              <a:rPr lang="sv-SE" sz="1800" i="1" dirty="0"/>
            </a:br>
            <a:r>
              <a:rPr lang="sv-SE" sz="1800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5463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9A8924-471F-4E10-AE94-CC1DAD347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587" y="576433"/>
            <a:ext cx="7331549" cy="873659"/>
          </a:xfrm>
        </p:spPr>
        <p:txBody>
          <a:bodyPr>
            <a:noAutofit/>
          </a:bodyPr>
          <a:lstStyle/>
          <a:p>
            <a:br>
              <a:rPr lang="sv-SE" sz="4400" dirty="0"/>
            </a:br>
            <a:br>
              <a:rPr lang="sv-SE" sz="4400" dirty="0"/>
            </a:br>
            <a:r>
              <a:rPr lang="sv-SE" sz="4000" dirty="0"/>
              <a:t>Vilka kan söka stöd inom utlysningen?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F3D2BA-10B2-4261-9A08-0E092908B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4587" y="1595673"/>
            <a:ext cx="7451290" cy="387262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Projektägare som har förutsättningar att nå målgruppen och kan erbjuda insatser efter målgruppens behov.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Arbetsgivar- och arbetstagarorganisationer, branschorganisationer, omställningsorganisationer, offentliga organisationer eller andra aktörer med möjligheter att nå målgruppen.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Det är möjligt för organisationer att söka stöd för att erbjuda kompetensutveckling till sina egna anställda.</a:t>
            </a:r>
          </a:p>
        </p:txBody>
      </p:sp>
    </p:spTree>
    <p:extLst>
      <p:ext uri="{BB962C8B-B14F-4D97-AF65-F5344CB8AC3E}">
        <p14:creationId xmlns:p14="http://schemas.microsoft.com/office/powerpoint/2010/main" val="264854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 1">
      <a:dk1>
        <a:srgbClr val="104161"/>
      </a:dk1>
      <a:lt1>
        <a:srgbClr val="F8F7F7"/>
      </a:lt1>
      <a:dk2>
        <a:srgbClr val="104161"/>
      </a:dk2>
      <a:lt2>
        <a:srgbClr val="F8F7F7"/>
      </a:lt2>
      <a:accent1>
        <a:srgbClr val="649AB3"/>
      </a:accent1>
      <a:accent2>
        <a:srgbClr val="A9D1DA"/>
      </a:accent2>
      <a:accent3>
        <a:srgbClr val="7C9259"/>
      </a:accent3>
      <a:accent4>
        <a:srgbClr val="B7CF83"/>
      </a:accent4>
      <a:accent5>
        <a:srgbClr val="7B485B"/>
      </a:accent5>
      <a:accent6>
        <a:srgbClr val="EABEA5"/>
      </a:accent6>
      <a:hlink>
        <a:srgbClr val="649AB3"/>
      </a:hlink>
      <a:folHlink>
        <a:srgbClr val="649AB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F_PPT externt" id="{39A84AB3-0409-5145-B817-46E4740A975D}" vid="{38317929-9263-B14B-BE99-5C076992343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för externt bruk</Template>
  <TotalTime>1833</TotalTime>
  <Words>787</Words>
  <Application>Microsoft Office PowerPoint</Application>
  <PresentationFormat>Bredbild</PresentationFormat>
  <Paragraphs>161</Paragraphs>
  <Slides>17</Slides>
  <Notes>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Office-tema</vt:lpstr>
      <vt:lpstr>Informationsmöte  Utlysning inom React-EU </vt:lpstr>
      <vt:lpstr>Agenda</vt:lpstr>
      <vt:lpstr>”Förhållningsregler”</vt:lpstr>
      <vt:lpstr>Vad är React-EU?</vt:lpstr>
      <vt:lpstr>Kompetensutveckling för sysselsatta</vt:lpstr>
      <vt:lpstr>Målgrupp</vt:lpstr>
      <vt:lpstr>Exempel på kompetensutvecklingsinsatser</vt:lpstr>
      <vt:lpstr>Förväntade resultat och effekter</vt:lpstr>
      <vt:lpstr>  Vilka kan söka stöd inom utlysningen?</vt:lpstr>
      <vt:lpstr>PowerPoint-presentation</vt:lpstr>
      <vt:lpstr>Att tänka på</vt:lpstr>
      <vt:lpstr>Förändringsteori </vt:lpstr>
      <vt:lpstr>Urvalskriterier i utlysningen</vt:lpstr>
      <vt:lpstr>Urvalskriterier i utlysningen, fortsättning</vt:lpstr>
      <vt:lpstr>Frågor från chatten</vt:lpstr>
      <vt:lpstr>Kontakta oss gärna!</vt:lpstr>
      <vt:lpstr>Tack för idag!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Välkomna till Svenska ESF-rådet</dc:title>
  <dc:creator>Ruhngård Rickard</dc:creator>
  <cp:lastModifiedBy>Hedman Hanna</cp:lastModifiedBy>
  <cp:revision>82</cp:revision>
  <dcterms:created xsi:type="dcterms:W3CDTF">2021-03-31T11:32:03Z</dcterms:created>
  <dcterms:modified xsi:type="dcterms:W3CDTF">2022-02-25T11:56:26Z</dcterms:modified>
</cp:coreProperties>
</file>